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7"/>
  </p:notesMasterIdLst>
  <p:sldIdLst>
    <p:sldId id="368" r:id="rId2"/>
    <p:sldId id="256" r:id="rId3"/>
    <p:sldId id="279" r:id="rId4"/>
    <p:sldId id="366" r:id="rId5"/>
    <p:sldId id="367" r:id="rId6"/>
    <p:sldId id="260" r:id="rId7"/>
    <p:sldId id="257" r:id="rId8"/>
    <p:sldId id="280" r:id="rId9"/>
    <p:sldId id="281" r:id="rId10"/>
    <p:sldId id="259" r:id="rId11"/>
    <p:sldId id="261" r:id="rId12"/>
    <p:sldId id="262" r:id="rId13"/>
    <p:sldId id="268" r:id="rId14"/>
    <p:sldId id="263" r:id="rId15"/>
    <p:sldId id="287" r:id="rId16"/>
    <p:sldId id="282" r:id="rId17"/>
    <p:sldId id="283" r:id="rId18"/>
    <p:sldId id="284" r:id="rId19"/>
    <p:sldId id="286" r:id="rId20"/>
    <p:sldId id="267" r:id="rId21"/>
    <p:sldId id="271" r:id="rId22"/>
    <p:sldId id="275" r:id="rId23"/>
    <p:sldId id="288" r:id="rId24"/>
    <p:sldId id="272" r:id="rId25"/>
    <p:sldId id="273" r:id="rId26"/>
    <p:sldId id="276" r:id="rId27"/>
    <p:sldId id="278" r:id="rId28"/>
    <p:sldId id="359" r:id="rId29"/>
    <p:sldId id="360" r:id="rId30"/>
    <p:sldId id="35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61" r:id="rId101"/>
    <p:sldId id="362" r:id="rId102"/>
    <p:sldId id="363" r:id="rId103"/>
    <p:sldId id="364" r:id="rId104"/>
    <p:sldId id="365" r:id="rId105"/>
    <p:sldId id="277" r:id="rId10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ieszka Mrozek" initials="AM" lastIdx="1" clrIdx="0">
    <p:extLst>
      <p:ext uri="{19B8F6BF-5375-455C-9EA6-DF929625EA0E}">
        <p15:presenceInfo xmlns="" xmlns:p15="http://schemas.microsoft.com/office/powerpoint/2012/main" userId="Agnieszka Mroz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2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362F4-2B78-43A7-B099-567281E7381B}" type="doc">
      <dgm:prSet loTypeId="urn:microsoft.com/office/officeart/2005/8/layout/arrow2" loCatId="process" qsTypeId="urn:microsoft.com/office/officeart/2005/8/quickstyle/simple1" qsCatId="simple" csTypeId="urn:microsoft.com/office/officeart/2005/8/colors/accent1_2" csCatId="accent1" phldr="1"/>
      <dgm:spPr/>
    </dgm:pt>
    <dgm:pt modelId="{ECBB9F06-BC80-4A86-93BD-AECEEE9D22BF}">
      <dgm:prSet phldrT="[Tekst]" custT="1"/>
      <dgm:spPr/>
      <dgm:t>
        <a:bodyPr/>
        <a:lstStyle/>
        <a:p>
          <a:r>
            <a:rPr lang="pl-PL" sz="1800" b="1" dirty="0" err="1" smtClean="0"/>
            <a:t>Methods</a:t>
          </a:r>
          <a:r>
            <a:rPr lang="pl-PL" sz="1800" b="1" dirty="0" smtClean="0"/>
            <a:t> and learning materials</a:t>
          </a:r>
          <a:endParaRPr lang="pl-PL" sz="1800" b="1" dirty="0"/>
        </a:p>
      </dgm:t>
    </dgm:pt>
    <dgm:pt modelId="{4F62138C-57CC-4F4A-88E1-C7EFFA8249C0}" type="parTrans" cxnId="{9A8170B8-A272-447A-AE7A-9A0D2F73668A}">
      <dgm:prSet/>
      <dgm:spPr/>
      <dgm:t>
        <a:bodyPr/>
        <a:lstStyle/>
        <a:p>
          <a:endParaRPr lang="pl-PL"/>
        </a:p>
      </dgm:t>
    </dgm:pt>
    <dgm:pt modelId="{D884922C-30FE-4145-962E-4C519C5C311F}" type="sibTrans" cxnId="{9A8170B8-A272-447A-AE7A-9A0D2F73668A}">
      <dgm:prSet/>
      <dgm:spPr/>
      <dgm:t>
        <a:bodyPr/>
        <a:lstStyle/>
        <a:p>
          <a:endParaRPr lang="pl-PL"/>
        </a:p>
      </dgm:t>
    </dgm:pt>
    <dgm:pt modelId="{F2404FF5-ADB6-48E3-8802-95DE0D633423}">
      <dgm:prSet phldrT="[Tekst]" custT="1"/>
      <dgm:spPr/>
      <dgm:t>
        <a:bodyPr/>
        <a:lstStyle/>
        <a:p>
          <a:r>
            <a:rPr lang="pl-PL" sz="1800" b="1" dirty="0" smtClean="0"/>
            <a:t>Evaluation devices</a:t>
          </a:r>
          <a:endParaRPr lang="pl-PL" sz="1800" b="1" dirty="0"/>
        </a:p>
      </dgm:t>
    </dgm:pt>
    <dgm:pt modelId="{05B0F1A5-B84D-4201-A8D2-88AE090238C1}" type="parTrans" cxnId="{DFBE0C13-1CC8-4423-B1FC-11E40CA4DB01}">
      <dgm:prSet/>
      <dgm:spPr/>
      <dgm:t>
        <a:bodyPr/>
        <a:lstStyle/>
        <a:p>
          <a:endParaRPr lang="pl-PL"/>
        </a:p>
      </dgm:t>
    </dgm:pt>
    <dgm:pt modelId="{955E5638-B757-4FAF-9DBC-75CBDAC018E6}" type="sibTrans" cxnId="{DFBE0C13-1CC8-4423-B1FC-11E40CA4DB01}">
      <dgm:prSet/>
      <dgm:spPr/>
      <dgm:t>
        <a:bodyPr/>
        <a:lstStyle/>
        <a:p>
          <a:endParaRPr lang="pl-PL"/>
        </a:p>
      </dgm:t>
    </dgm:pt>
    <dgm:pt modelId="{2212DC84-14FA-4E58-AE90-A462C394E29B}">
      <dgm:prSet phldrT="[Tekst]"/>
      <dgm:spPr/>
      <dgm:t>
        <a:bodyPr/>
        <a:lstStyle/>
        <a:p>
          <a:r>
            <a:rPr lang="pl-PL" b="1" dirty="0" smtClean="0"/>
            <a:t>Learning </a:t>
          </a:r>
          <a:r>
            <a:rPr lang="pl-PL" b="1" dirty="0" err="1" smtClean="0"/>
            <a:t>outcomes</a:t>
          </a:r>
          <a:endParaRPr lang="pl-PL" b="1" dirty="0"/>
        </a:p>
      </dgm:t>
    </dgm:pt>
    <dgm:pt modelId="{856AAC2B-FF08-496C-A097-AE294F0B44C5}" type="parTrans" cxnId="{6D284BC1-5DE7-4816-8CA5-D6565758CF0F}">
      <dgm:prSet/>
      <dgm:spPr/>
      <dgm:t>
        <a:bodyPr/>
        <a:lstStyle/>
        <a:p>
          <a:endParaRPr lang="pl-PL"/>
        </a:p>
      </dgm:t>
    </dgm:pt>
    <dgm:pt modelId="{A24DCAB4-659E-408D-846D-353B9E51251A}" type="sibTrans" cxnId="{6D284BC1-5DE7-4816-8CA5-D6565758CF0F}">
      <dgm:prSet/>
      <dgm:spPr/>
      <dgm:t>
        <a:bodyPr/>
        <a:lstStyle/>
        <a:p>
          <a:endParaRPr lang="pl-PL"/>
        </a:p>
      </dgm:t>
    </dgm:pt>
    <dgm:pt modelId="{515D897D-3864-40BF-B579-27C7F3482281}">
      <dgm:prSet/>
      <dgm:spPr/>
      <dgm:t>
        <a:bodyPr/>
        <a:lstStyle/>
        <a:p>
          <a:endParaRPr lang="pl-PL"/>
        </a:p>
      </dgm:t>
    </dgm:pt>
    <dgm:pt modelId="{F7101603-C4B5-4E0F-B2E0-BC0A71BBB0C7}" type="parTrans" cxnId="{D83DB3A7-680F-48F7-B210-163DD3CC2C8A}">
      <dgm:prSet/>
      <dgm:spPr/>
      <dgm:t>
        <a:bodyPr/>
        <a:lstStyle/>
        <a:p>
          <a:endParaRPr lang="pl-PL"/>
        </a:p>
      </dgm:t>
    </dgm:pt>
    <dgm:pt modelId="{E733B9CD-0947-4796-836D-BEFF62163224}" type="sibTrans" cxnId="{D83DB3A7-680F-48F7-B210-163DD3CC2C8A}">
      <dgm:prSet/>
      <dgm:spPr/>
      <dgm:t>
        <a:bodyPr/>
        <a:lstStyle/>
        <a:p>
          <a:endParaRPr lang="pl-PL"/>
        </a:p>
      </dgm:t>
    </dgm:pt>
    <dgm:pt modelId="{B743360C-E97D-4FCE-A12B-04C9BA16FA68}" type="pres">
      <dgm:prSet presAssocID="{9B6362F4-2B78-43A7-B099-567281E7381B}" presName="arrowDiagram" presStyleCnt="0">
        <dgm:presLayoutVars>
          <dgm:chMax val="5"/>
          <dgm:dir/>
          <dgm:resizeHandles val="exact"/>
        </dgm:presLayoutVars>
      </dgm:prSet>
      <dgm:spPr/>
    </dgm:pt>
    <dgm:pt modelId="{3783195A-6889-4D93-BAA1-51D345730073}" type="pres">
      <dgm:prSet presAssocID="{9B6362F4-2B78-43A7-B099-567281E7381B}" presName="arrow" presStyleLbl="bgShp" presStyleIdx="0" presStyleCnt="1" custLinFactNeighborX="21732" custLinFactNeighborY="11159"/>
      <dgm:spPr/>
    </dgm:pt>
    <dgm:pt modelId="{69DBF2E6-7270-43F5-BEC8-C949416A7D46}" type="pres">
      <dgm:prSet presAssocID="{9B6362F4-2B78-43A7-B099-567281E7381B}" presName="arrowDiagram4" presStyleCnt="0"/>
      <dgm:spPr/>
    </dgm:pt>
    <dgm:pt modelId="{29AF2EDF-B8E1-4914-B8BA-935A5E97F37D}" type="pres">
      <dgm:prSet presAssocID="{515D897D-3864-40BF-B579-27C7F3482281}" presName="bullet4a" presStyleLbl="node1" presStyleIdx="0" presStyleCnt="4"/>
      <dgm:spPr/>
    </dgm:pt>
    <dgm:pt modelId="{AF0C4ECD-B210-41C1-92AC-600B8D7458AA}" type="pres">
      <dgm:prSet presAssocID="{515D897D-3864-40BF-B579-27C7F3482281}" presName="textBox4a" presStyleLbl="revTx" presStyleIdx="0" presStyleCnt="4">
        <dgm:presLayoutVars>
          <dgm:bulletEnabled val="1"/>
        </dgm:presLayoutVars>
      </dgm:prSet>
      <dgm:spPr/>
      <dgm:t>
        <a:bodyPr/>
        <a:lstStyle/>
        <a:p>
          <a:endParaRPr lang="pl-PL"/>
        </a:p>
      </dgm:t>
    </dgm:pt>
    <dgm:pt modelId="{CE04CF06-A9AC-4ADE-BC03-A46AE05A476E}" type="pres">
      <dgm:prSet presAssocID="{ECBB9F06-BC80-4A86-93BD-AECEEE9D22BF}" presName="bullet4b" presStyleLbl="node1" presStyleIdx="1" presStyleCnt="4"/>
      <dgm:spPr/>
    </dgm:pt>
    <dgm:pt modelId="{0DE694C3-4CF9-4ABA-BECF-AFBFA55CE6A5}" type="pres">
      <dgm:prSet presAssocID="{ECBB9F06-BC80-4A86-93BD-AECEEE9D22BF}" presName="textBox4b" presStyleLbl="revTx" presStyleIdx="1" presStyleCnt="4" custScaleY="78332">
        <dgm:presLayoutVars>
          <dgm:bulletEnabled val="1"/>
        </dgm:presLayoutVars>
      </dgm:prSet>
      <dgm:spPr/>
      <dgm:t>
        <a:bodyPr/>
        <a:lstStyle/>
        <a:p>
          <a:endParaRPr lang="pl-PL"/>
        </a:p>
      </dgm:t>
    </dgm:pt>
    <dgm:pt modelId="{FB2E38BD-CB20-4B45-B51B-A3087A800791}" type="pres">
      <dgm:prSet presAssocID="{F2404FF5-ADB6-48E3-8802-95DE0D633423}" presName="bullet4c" presStyleLbl="node1" presStyleIdx="2" presStyleCnt="4"/>
      <dgm:spPr/>
    </dgm:pt>
    <dgm:pt modelId="{EC8D0596-A2EE-48D0-9C7A-347EEEC0D7D0}" type="pres">
      <dgm:prSet presAssocID="{F2404FF5-ADB6-48E3-8802-95DE0D633423}" presName="textBox4c" presStyleLbl="revTx" presStyleIdx="2" presStyleCnt="4">
        <dgm:presLayoutVars>
          <dgm:bulletEnabled val="1"/>
        </dgm:presLayoutVars>
      </dgm:prSet>
      <dgm:spPr/>
      <dgm:t>
        <a:bodyPr/>
        <a:lstStyle/>
        <a:p>
          <a:endParaRPr lang="pl-PL"/>
        </a:p>
      </dgm:t>
    </dgm:pt>
    <dgm:pt modelId="{78CDD4FA-6ECC-4AE6-BB66-7A13C588C4AC}" type="pres">
      <dgm:prSet presAssocID="{2212DC84-14FA-4E58-AE90-A462C394E29B}" presName="bullet4d" presStyleLbl="node1" presStyleIdx="3" presStyleCnt="4"/>
      <dgm:spPr/>
    </dgm:pt>
    <dgm:pt modelId="{8A85650D-CD3C-4764-B586-AE2FCED29874}" type="pres">
      <dgm:prSet presAssocID="{2212DC84-14FA-4E58-AE90-A462C394E29B}" presName="textBox4d" presStyleLbl="revTx" presStyleIdx="3" presStyleCnt="4">
        <dgm:presLayoutVars>
          <dgm:bulletEnabled val="1"/>
        </dgm:presLayoutVars>
      </dgm:prSet>
      <dgm:spPr/>
      <dgm:t>
        <a:bodyPr/>
        <a:lstStyle/>
        <a:p>
          <a:endParaRPr lang="pl-PL"/>
        </a:p>
      </dgm:t>
    </dgm:pt>
  </dgm:ptLst>
  <dgm:cxnLst>
    <dgm:cxn modelId="{DFBE0C13-1CC8-4423-B1FC-11E40CA4DB01}" srcId="{9B6362F4-2B78-43A7-B099-567281E7381B}" destId="{F2404FF5-ADB6-48E3-8802-95DE0D633423}" srcOrd="2" destOrd="0" parTransId="{05B0F1A5-B84D-4201-A8D2-88AE090238C1}" sibTransId="{955E5638-B757-4FAF-9DBC-75CBDAC018E6}"/>
    <dgm:cxn modelId="{2209EC89-E415-4EF2-9951-2539B4FE8EF0}" type="presOf" srcId="{515D897D-3864-40BF-B579-27C7F3482281}" destId="{AF0C4ECD-B210-41C1-92AC-600B8D7458AA}" srcOrd="0" destOrd="0" presId="urn:microsoft.com/office/officeart/2005/8/layout/arrow2"/>
    <dgm:cxn modelId="{6D284BC1-5DE7-4816-8CA5-D6565758CF0F}" srcId="{9B6362F4-2B78-43A7-B099-567281E7381B}" destId="{2212DC84-14FA-4E58-AE90-A462C394E29B}" srcOrd="3" destOrd="0" parTransId="{856AAC2B-FF08-496C-A097-AE294F0B44C5}" sibTransId="{A24DCAB4-659E-408D-846D-353B9E51251A}"/>
    <dgm:cxn modelId="{4C058A0E-82F9-48B4-934B-97F29020BE65}" type="presOf" srcId="{ECBB9F06-BC80-4A86-93BD-AECEEE9D22BF}" destId="{0DE694C3-4CF9-4ABA-BECF-AFBFA55CE6A5}" srcOrd="0" destOrd="0" presId="urn:microsoft.com/office/officeart/2005/8/layout/arrow2"/>
    <dgm:cxn modelId="{167758C6-2ABC-4A4B-8FA5-4399569896E9}" type="presOf" srcId="{9B6362F4-2B78-43A7-B099-567281E7381B}" destId="{B743360C-E97D-4FCE-A12B-04C9BA16FA68}" srcOrd="0" destOrd="0" presId="urn:microsoft.com/office/officeart/2005/8/layout/arrow2"/>
    <dgm:cxn modelId="{9A8170B8-A272-447A-AE7A-9A0D2F73668A}" srcId="{9B6362F4-2B78-43A7-B099-567281E7381B}" destId="{ECBB9F06-BC80-4A86-93BD-AECEEE9D22BF}" srcOrd="1" destOrd="0" parTransId="{4F62138C-57CC-4F4A-88E1-C7EFFA8249C0}" sibTransId="{D884922C-30FE-4145-962E-4C519C5C311F}"/>
    <dgm:cxn modelId="{D83DB3A7-680F-48F7-B210-163DD3CC2C8A}" srcId="{9B6362F4-2B78-43A7-B099-567281E7381B}" destId="{515D897D-3864-40BF-B579-27C7F3482281}" srcOrd="0" destOrd="0" parTransId="{F7101603-C4B5-4E0F-B2E0-BC0A71BBB0C7}" sibTransId="{E733B9CD-0947-4796-836D-BEFF62163224}"/>
    <dgm:cxn modelId="{EC580B53-3C2F-49BA-BB1C-2182BFCEE1CF}" type="presOf" srcId="{2212DC84-14FA-4E58-AE90-A462C394E29B}" destId="{8A85650D-CD3C-4764-B586-AE2FCED29874}" srcOrd="0" destOrd="0" presId="urn:microsoft.com/office/officeart/2005/8/layout/arrow2"/>
    <dgm:cxn modelId="{FCE7937E-DAD7-4EF2-8C84-5066C5EF199A}" type="presOf" srcId="{F2404FF5-ADB6-48E3-8802-95DE0D633423}" destId="{EC8D0596-A2EE-48D0-9C7A-347EEEC0D7D0}" srcOrd="0" destOrd="0" presId="urn:microsoft.com/office/officeart/2005/8/layout/arrow2"/>
    <dgm:cxn modelId="{F8F9AA8B-FAE8-4311-A091-6F11A61B5ADA}" type="presParOf" srcId="{B743360C-E97D-4FCE-A12B-04C9BA16FA68}" destId="{3783195A-6889-4D93-BAA1-51D345730073}" srcOrd="0" destOrd="0" presId="urn:microsoft.com/office/officeart/2005/8/layout/arrow2"/>
    <dgm:cxn modelId="{71808E0A-A93F-4018-9D2D-D2AD085446C9}" type="presParOf" srcId="{B743360C-E97D-4FCE-A12B-04C9BA16FA68}" destId="{69DBF2E6-7270-43F5-BEC8-C949416A7D46}" srcOrd="1" destOrd="0" presId="urn:microsoft.com/office/officeart/2005/8/layout/arrow2"/>
    <dgm:cxn modelId="{88B00868-7B84-4D9C-B0E4-46762D4D2FA9}" type="presParOf" srcId="{69DBF2E6-7270-43F5-BEC8-C949416A7D46}" destId="{29AF2EDF-B8E1-4914-B8BA-935A5E97F37D}" srcOrd="0" destOrd="0" presId="urn:microsoft.com/office/officeart/2005/8/layout/arrow2"/>
    <dgm:cxn modelId="{A7272EDE-A89E-4A03-AF71-694FE698666D}" type="presParOf" srcId="{69DBF2E6-7270-43F5-BEC8-C949416A7D46}" destId="{AF0C4ECD-B210-41C1-92AC-600B8D7458AA}" srcOrd="1" destOrd="0" presId="urn:microsoft.com/office/officeart/2005/8/layout/arrow2"/>
    <dgm:cxn modelId="{634276B4-D57E-4D16-AECE-E2DFE01E87BF}" type="presParOf" srcId="{69DBF2E6-7270-43F5-BEC8-C949416A7D46}" destId="{CE04CF06-A9AC-4ADE-BC03-A46AE05A476E}" srcOrd="2" destOrd="0" presId="urn:microsoft.com/office/officeart/2005/8/layout/arrow2"/>
    <dgm:cxn modelId="{77C0C240-27F6-4437-8F78-47A7B1A3065D}" type="presParOf" srcId="{69DBF2E6-7270-43F5-BEC8-C949416A7D46}" destId="{0DE694C3-4CF9-4ABA-BECF-AFBFA55CE6A5}" srcOrd="3" destOrd="0" presId="urn:microsoft.com/office/officeart/2005/8/layout/arrow2"/>
    <dgm:cxn modelId="{0581D861-B36E-4D0E-87B1-592FFC7CE471}" type="presParOf" srcId="{69DBF2E6-7270-43F5-BEC8-C949416A7D46}" destId="{FB2E38BD-CB20-4B45-B51B-A3087A800791}" srcOrd="4" destOrd="0" presId="urn:microsoft.com/office/officeart/2005/8/layout/arrow2"/>
    <dgm:cxn modelId="{CBE4C00E-C3F7-4422-81EC-8F0745B2CEBA}" type="presParOf" srcId="{69DBF2E6-7270-43F5-BEC8-C949416A7D46}" destId="{EC8D0596-A2EE-48D0-9C7A-347EEEC0D7D0}" srcOrd="5" destOrd="0" presId="urn:microsoft.com/office/officeart/2005/8/layout/arrow2"/>
    <dgm:cxn modelId="{54CA8E71-9D96-4EB3-8CDA-E8D9F2F73FB9}" type="presParOf" srcId="{69DBF2E6-7270-43F5-BEC8-C949416A7D46}" destId="{78CDD4FA-6ECC-4AE6-BB66-7A13C588C4AC}" srcOrd="6" destOrd="0" presId="urn:microsoft.com/office/officeart/2005/8/layout/arrow2"/>
    <dgm:cxn modelId="{3235B1CC-2661-4498-9502-8F959C47F09C}" type="presParOf" srcId="{69DBF2E6-7270-43F5-BEC8-C949416A7D46}" destId="{8A85650D-CD3C-4764-B586-AE2FCED29874}"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3195A-6889-4D93-BAA1-51D345730073}">
      <dsp:nvSpPr>
        <dsp:cNvPr id="0" name=""/>
        <dsp:cNvSpPr/>
      </dsp:nvSpPr>
      <dsp:spPr>
        <a:xfrm>
          <a:off x="0" y="338667"/>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F2EDF-B8E1-4914-B8BA-935A5E97F37D}">
      <dsp:nvSpPr>
        <dsp:cNvPr id="0" name=""/>
        <dsp:cNvSpPr/>
      </dsp:nvSpPr>
      <dsp:spPr>
        <a:xfrm>
          <a:off x="800608" y="3946821"/>
          <a:ext cx="186944" cy="1869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C4ECD-B210-41C1-92AC-600B8D7458AA}">
      <dsp:nvSpPr>
        <dsp:cNvPr id="0" name=""/>
        <dsp:cNvSpPr/>
      </dsp:nvSpPr>
      <dsp:spPr>
        <a:xfrm>
          <a:off x="894080" y="4040293"/>
          <a:ext cx="138988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lvl="0" algn="l" defTabSz="1200150">
            <a:lnSpc>
              <a:spcPct val="90000"/>
            </a:lnSpc>
            <a:spcBef>
              <a:spcPct val="0"/>
            </a:spcBef>
            <a:spcAft>
              <a:spcPct val="35000"/>
            </a:spcAft>
          </a:pPr>
          <a:endParaRPr lang="pl-PL" sz="2700" kern="1200"/>
        </a:p>
      </dsp:txBody>
      <dsp:txXfrm>
        <a:off x="894080" y="4040293"/>
        <a:ext cx="1389888" cy="1209040"/>
      </dsp:txXfrm>
    </dsp:sp>
    <dsp:sp modelId="{CE04CF06-A9AC-4ADE-BC03-A46AE05A476E}">
      <dsp:nvSpPr>
        <dsp:cNvPr id="0" name=""/>
        <dsp:cNvSpPr/>
      </dsp:nvSpPr>
      <dsp:spPr>
        <a:xfrm>
          <a:off x="2121408" y="2765213"/>
          <a:ext cx="325120" cy="325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694C3-4CF9-4ABA-BECF-AFBFA55CE6A5}">
      <dsp:nvSpPr>
        <dsp:cNvPr id="0" name=""/>
        <dsp:cNvSpPr/>
      </dsp:nvSpPr>
      <dsp:spPr>
        <a:xfrm>
          <a:off x="2283968" y="3179291"/>
          <a:ext cx="1706880" cy="181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74" tIns="0" rIns="0" bIns="0" numCol="1" spcCol="1270" anchor="t" anchorCtr="0">
          <a:noAutofit/>
        </a:bodyPr>
        <a:lstStyle/>
        <a:p>
          <a:pPr lvl="0" algn="l" defTabSz="800100">
            <a:lnSpc>
              <a:spcPct val="90000"/>
            </a:lnSpc>
            <a:spcBef>
              <a:spcPct val="0"/>
            </a:spcBef>
            <a:spcAft>
              <a:spcPct val="35000"/>
            </a:spcAft>
          </a:pPr>
          <a:r>
            <a:rPr lang="pl-PL" sz="1800" b="1" kern="1200" dirty="0" err="1" smtClean="0"/>
            <a:t>Methods</a:t>
          </a:r>
          <a:r>
            <a:rPr lang="pl-PL" sz="1800" b="1" kern="1200" dirty="0" smtClean="0"/>
            <a:t> and learning materials</a:t>
          </a:r>
          <a:endParaRPr lang="pl-PL" sz="1800" b="1" kern="1200" dirty="0"/>
        </a:p>
      </dsp:txBody>
      <dsp:txXfrm>
        <a:off x="2283968" y="3179291"/>
        <a:ext cx="1706880" cy="1818524"/>
      </dsp:txXfrm>
    </dsp:sp>
    <dsp:sp modelId="{FB2E38BD-CB20-4B45-B51B-A3087A800791}">
      <dsp:nvSpPr>
        <dsp:cNvPr id="0" name=""/>
        <dsp:cNvSpPr/>
      </dsp:nvSpPr>
      <dsp:spPr>
        <a:xfrm>
          <a:off x="3807968" y="1894501"/>
          <a:ext cx="430784" cy="4307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D0596-A2EE-48D0-9C7A-347EEEC0D7D0}">
      <dsp:nvSpPr>
        <dsp:cNvPr id="0" name=""/>
        <dsp:cNvSpPr/>
      </dsp:nvSpPr>
      <dsp:spPr>
        <a:xfrm>
          <a:off x="4023360" y="2109893"/>
          <a:ext cx="1706880" cy="31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264" tIns="0" rIns="0" bIns="0" numCol="1" spcCol="1270" anchor="t" anchorCtr="0">
          <a:noAutofit/>
        </a:bodyPr>
        <a:lstStyle/>
        <a:p>
          <a:pPr lvl="0" algn="l" defTabSz="800100">
            <a:lnSpc>
              <a:spcPct val="90000"/>
            </a:lnSpc>
            <a:spcBef>
              <a:spcPct val="0"/>
            </a:spcBef>
            <a:spcAft>
              <a:spcPct val="35000"/>
            </a:spcAft>
          </a:pPr>
          <a:r>
            <a:rPr lang="pl-PL" sz="1800" b="1" kern="1200" dirty="0" smtClean="0"/>
            <a:t>Evaluation devices</a:t>
          </a:r>
          <a:endParaRPr lang="pl-PL" sz="1800" b="1" kern="1200" dirty="0"/>
        </a:p>
      </dsp:txBody>
      <dsp:txXfrm>
        <a:off x="4023360" y="2109893"/>
        <a:ext cx="1706880" cy="3139440"/>
      </dsp:txXfrm>
    </dsp:sp>
    <dsp:sp modelId="{78CDD4FA-6ECC-4AE6-BB66-7A13C588C4AC}">
      <dsp:nvSpPr>
        <dsp:cNvPr id="0" name=""/>
        <dsp:cNvSpPr/>
      </dsp:nvSpPr>
      <dsp:spPr>
        <a:xfrm>
          <a:off x="5644896" y="1318429"/>
          <a:ext cx="577088" cy="5770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5650D-CD3C-4764-B586-AE2FCED29874}">
      <dsp:nvSpPr>
        <dsp:cNvPr id="0" name=""/>
        <dsp:cNvSpPr/>
      </dsp:nvSpPr>
      <dsp:spPr>
        <a:xfrm>
          <a:off x="5933440" y="1606973"/>
          <a:ext cx="1706880" cy="364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87" tIns="0" rIns="0" bIns="0" numCol="1" spcCol="1270" anchor="t" anchorCtr="0">
          <a:noAutofit/>
        </a:bodyPr>
        <a:lstStyle/>
        <a:p>
          <a:pPr lvl="0" algn="l" defTabSz="1200150">
            <a:lnSpc>
              <a:spcPct val="90000"/>
            </a:lnSpc>
            <a:spcBef>
              <a:spcPct val="0"/>
            </a:spcBef>
            <a:spcAft>
              <a:spcPct val="35000"/>
            </a:spcAft>
          </a:pPr>
          <a:r>
            <a:rPr lang="pl-PL" sz="2700" b="1" kern="1200" dirty="0" smtClean="0"/>
            <a:t>Learning </a:t>
          </a:r>
          <a:r>
            <a:rPr lang="pl-PL" sz="2700" b="1" kern="1200" dirty="0" err="1" smtClean="0"/>
            <a:t>outcomes</a:t>
          </a:r>
          <a:endParaRPr lang="pl-PL" sz="2700" b="1" kern="1200" dirty="0"/>
        </a:p>
      </dsp:txBody>
      <dsp:txXfrm>
        <a:off x="5933440" y="1606973"/>
        <a:ext cx="1706880" cy="36423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A4BAC-FFB6-4772-8D6A-BADF4CBCAC9B}" type="datetimeFigureOut">
              <a:rPr lang="en-GB" smtClean="0"/>
              <a:pPr/>
              <a:t>25/09/2017</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E6B83-AA2A-4F41-A2B9-AE0E836AB2DA}" type="slidenum">
              <a:rPr lang="en-GB" smtClean="0"/>
              <a:pPr/>
              <a:t>‹#›</a:t>
            </a:fld>
            <a:endParaRPr lang="en-GB"/>
          </a:p>
        </p:txBody>
      </p:sp>
    </p:spTree>
    <p:extLst>
      <p:ext uri="{BB962C8B-B14F-4D97-AF65-F5344CB8AC3E}">
        <p14:creationId xmlns:p14="http://schemas.microsoft.com/office/powerpoint/2010/main" val="84090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628650" y="639763"/>
            <a:ext cx="5600700" cy="3151187"/>
          </a:xfrm>
          <a:noFill/>
          <a:ln w="9525">
            <a:noFill/>
          </a:ln>
        </p:spPr>
      </p:sp>
      <p:sp>
        <p:nvSpPr>
          <p:cNvPr id="29699" name="Rectangle 3"/>
          <p:cNvSpPr>
            <a:spLocks noGrp="1" noChangeArrowheads="1"/>
          </p:cNvSpPr>
          <p:nvPr>
            <p:ph type="body" idx="1"/>
          </p:nvPr>
        </p:nvSpPr>
        <p:spPr bwMode="auto">
          <a:xfrm>
            <a:off x="685800" y="3992656"/>
            <a:ext cx="5486400" cy="3782516"/>
          </a:xfrm>
          <a:noFill/>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BFA1EC-43FD-4F37-9C04-3E95ED0BF22C}" type="slidenum">
              <a:rPr lang="en-GB" smtClean="0"/>
              <a:pPr/>
              <a:t>16</a:t>
            </a:fld>
            <a:endParaRPr lang="en-GB"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5E7649D-98AE-4DFB-8576-035D65541000}" type="slidenum">
              <a:rPr lang="en-GB" smtClean="0"/>
              <a:pPr/>
              <a:t>17</a:t>
            </a:fld>
            <a:endParaRPr lang="en-GB"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3EECEA0-1E85-48C6-A3DD-62094FAE07AB}" type="slidenum">
              <a:rPr lang="en-GB" smtClean="0"/>
              <a:pPr/>
              <a:t>18</a:t>
            </a:fld>
            <a:endParaRPr lang="en-GB"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C318E55-B89B-48F7-9274-265534BDA0AC}" type="slidenum">
              <a:rPr lang="en-GB" smtClean="0"/>
              <a:pPr/>
              <a:t>19</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48CB99F-B6D5-4777-96F6-FFAC466CC630}" type="slidenum">
              <a:rPr lang="en-GB" smtClean="0"/>
              <a:pPr/>
              <a:t>31</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EAEF514B-4DC7-4AFA-BCB6-E7FBC73B795A}" type="slidenum">
              <a:rPr lang="fi-FI" smtClean="0"/>
              <a:pPr/>
              <a:t>37</a:t>
            </a:fld>
            <a:endParaRPr lang="fi-FI"/>
          </a:p>
        </p:txBody>
      </p:sp>
    </p:spTree>
    <p:extLst>
      <p:ext uri="{BB962C8B-B14F-4D97-AF65-F5344CB8AC3E}">
        <p14:creationId xmlns:p14="http://schemas.microsoft.com/office/powerpoint/2010/main" val="193389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53C1F43-926D-4FFA-A7FB-33E706CA1497}" type="slidenum">
              <a:rPr lang="en-GB" smtClean="0"/>
              <a:pPr/>
              <a:t>89</a:t>
            </a:fld>
            <a:endParaRPr lang="en-GB"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GB"/>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GB"/>
          </a:p>
        </p:txBody>
      </p:sp>
      <p:sp>
        <p:nvSpPr>
          <p:cNvPr id="4" name="Symbol zastępczy daty 3"/>
          <p:cNvSpPr>
            <a:spLocks noGrp="1"/>
          </p:cNvSpPr>
          <p:nvPr>
            <p:ph type="dt" sz="half" idx="10"/>
          </p:nvPr>
        </p:nvSpPr>
        <p:spPr/>
        <p:txBody>
          <a:bodyPr/>
          <a:lstStyle/>
          <a:p>
            <a:fld id="{F46AF0B7-DA3D-4FE4-8E84-C72FDD4A36FB}" type="datetime1">
              <a:rPr lang="en-GB" smtClean="0"/>
              <a:pPr/>
              <a:t>25/09/2017</a:t>
            </a:fld>
            <a:endParaRPr lang="en-GB"/>
          </a:p>
        </p:txBody>
      </p:sp>
      <p:sp>
        <p:nvSpPr>
          <p:cNvPr id="5" name="Symbol zastępczy stopki 4"/>
          <p:cNvSpPr>
            <a:spLocks noGrp="1"/>
          </p:cNvSpPr>
          <p:nvPr>
            <p:ph type="ftr" sz="quarter" idx="11"/>
          </p:nvPr>
        </p:nvSpPr>
        <p:spPr/>
        <p:txBody>
          <a:bodyPr/>
          <a:lstStyle/>
          <a:p>
            <a:r>
              <a:rPr lang="en-US" smtClean="0"/>
              <a:t>Review on new teaching methods</a:t>
            </a:r>
            <a:endParaRPr lang="en-GB"/>
          </a:p>
        </p:txBody>
      </p:sp>
      <p:sp>
        <p:nvSpPr>
          <p:cNvPr id="6" name="Symbol zastępczy numeru slajdu 5"/>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125447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16995201-6688-49A8-9E9B-224DB0618E06}" type="datetime1">
              <a:rPr lang="en-GB" smtClean="0"/>
              <a:pPr/>
              <a:t>25/09/2017</a:t>
            </a:fld>
            <a:endParaRPr lang="en-GB"/>
          </a:p>
        </p:txBody>
      </p:sp>
      <p:sp>
        <p:nvSpPr>
          <p:cNvPr id="5" name="Symbol zastępczy stopki 4"/>
          <p:cNvSpPr>
            <a:spLocks noGrp="1"/>
          </p:cNvSpPr>
          <p:nvPr>
            <p:ph type="ftr" sz="quarter" idx="11"/>
          </p:nvPr>
        </p:nvSpPr>
        <p:spPr/>
        <p:txBody>
          <a:bodyPr/>
          <a:lstStyle/>
          <a:p>
            <a:r>
              <a:rPr lang="en-US" smtClean="0"/>
              <a:t>Review on new teaching methods</a:t>
            </a:r>
            <a:endParaRPr lang="en-GB"/>
          </a:p>
        </p:txBody>
      </p:sp>
      <p:sp>
        <p:nvSpPr>
          <p:cNvPr id="6" name="Symbol zastępczy numeru slajdu 5"/>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360808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en-GB"/>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4B083B15-8D42-4C30-BBF5-80B94A213341}" type="datetime1">
              <a:rPr lang="en-GB" smtClean="0"/>
              <a:pPr/>
              <a:t>25/09/2017</a:t>
            </a:fld>
            <a:endParaRPr lang="en-GB"/>
          </a:p>
        </p:txBody>
      </p:sp>
      <p:sp>
        <p:nvSpPr>
          <p:cNvPr id="5" name="Symbol zastępczy stopki 4"/>
          <p:cNvSpPr>
            <a:spLocks noGrp="1"/>
          </p:cNvSpPr>
          <p:nvPr>
            <p:ph type="ftr" sz="quarter" idx="11"/>
          </p:nvPr>
        </p:nvSpPr>
        <p:spPr/>
        <p:txBody>
          <a:bodyPr/>
          <a:lstStyle/>
          <a:p>
            <a:r>
              <a:rPr lang="en-US" smtClean="0"/>
              <a:t>Review on new teaching methods</a:t>
            </a:r>
            <a:endParaRPr lang="en-GB"/>
          </a:p>
        </p:txBody>
      </p:sp>
      <p:sp>
        <p:nvSpPr>
          <p:cNvPr id="6" name="Symbol zastępczy numeru slajdu 5"/>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180165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8D95228F-B694-47D5-8D1E-2A7824401FCB}" type="datetime1">
              <a:rPr lang="en-GB" smtClean="0"/>
              <a:pPr/>
              <a:t>25/09/2017</a:t>
            </a:fld>
            <a:endParaRPr lang="en-GB"/>
          </a:p>
        </p:txBody>
      </p:sp>
      <p:sp>
        <p:nvSpPr>
          <p:cNvPr id="5" name="Symbol zastępczy stopki 4"/>
          <p:cNvSpPr>
            <a:spLocks noGrp="1"/>
          </p:cNvSpPr>
          <p:nvPr>
            <p:ph type="ftr" sz="quarter" idx="11"/>
          </p:nvPr>
        </p:nvSpPr>
        <p:spPr/>
        <p:txBody>
          <a:bodyPr/>
          <a:lstStyle/>
          <a:p>
            <a:r>
              <a:rPr lang="en-US" smtClean="0"/>
              <a:t>Review on new teaching methods</a:t>
            </a:r>
            <a:endParaRPr lang="en-GB"/>
          </a:p>
        </p:txBody>
      </p:sp>
      <p:sp>
        <p:nvSpPr>
          <p:cNvPr id="6" name="Symbol zastępczy numeru slajdu 5"/>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175942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GB"/>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A7F2726E-AE5D-47F0-BFF1-FDDD18B1D6D2}" type="datetime1">
              <a:rPr lang="en-GB" smtClean="0"/>
              <a:pPr/>
              <a:t>25/09/2017</a:t>
            </a:fld>
            <a:endParaRPr lang="en-GB"/>
          </a:p>
        </p:txBody>
      </p:sp>
      <p:sp>
        <p:nvSpPr>
          <p:cNvPr id="5" name="Symbol zastępczy stopki 4"/>
          <p:cNvSpPr>
            <a:spLocks noGrp="1"/>
          </p:cNvSpPr>
          <p:nvPr>
            <p:ph type="ftr" sz="quarter" idx="11"/>
          </p:nvPr>
        </p:nvSpPr>
        <p:spPr/>
        <p:txBody>
          <a:bodyPr/>
          <a:lstStyle/>
          <a:p>
            <a:r>
              <a:rPr lang="en-US" smtClean="0"/>
              <a:t>Review on new teaching methods</a:t>
            </a:r>
            <a:endParaRPr lang="en-GB"/>
          </a:p>
        </p:txBody>
      </p:sp>
      <p:sp>
        <p:nvSpPr>
          <p:cNvPr id="6" name="Symbol zastępczy numeru slajdu 5"/>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47883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daty 4"/>
          <p:cNvSpPr>
            <a:spLocks noGrp="1"/>
          </p:cNvSpPr>
          <p:nvPr>
            <p:ph type="dt" sz="half" idx="10"/>
          </p:nvPr>
        </p:nvSpPr>
        <p:spPr/>
        <p:txBody>
          <a:bodyPr/>
          <a:lstStyle/>
          <a:p>
            <a:fld id="{BA464CF0-03D7-4587-BB66-0CF75365562B}" type="datetime1">
              <a:rPr lang="en-GB" smtClean="0"/>
              <a:pPr/>
              <a:t>25/09/2017</a:t>
            </a:fld>
            <a:endParaRPr lang="en-GB"/>
          </a:p>
        </p:txBody>
      </p:sp>
      <p:sp>
        <p:nvSpPr>
          <p:cNvPr id="6" name="Symbol zastępczy stopki 5"/>
          <p:cNvSpPr>
            <a:spLocks noGrp="1"/>
          </p:cNvSpPr>
          <p:nvPr>
            <p:ph type="ftr" sz="quarter" idx="11"/>
          </p:nvPr>
        </p:nvSpPr>
        <p:spPr/>
        <p:txBody>
          <a:bodyPr/>
          <a:lstStyle/>
          <a:p>
            <a:r>
              <a:rPr lang="en-US" smtClean="0"/>
              <a:t>Review on new teaching methods</a:t>
            </a:r>
            <a:endParaRPr lang="en-GB"/>
          </a:p>
        </p:txBody>
      </p:sp>
      <p:sp>
        <p:nvSpPr>
          <p:cNvPr id="7" name="Symbol zastępczy numeru slajdu 6"/>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55683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en-GB"/>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7" name="Symbol zastępczy daty 6"/>
          <p:cNvSpPr>
            <a:spLocks noGrp="1"/>
          </p:cNvSpPr>
          <p:nvPr>
            <p:ph type="dt" sz="half" idx="10"/>
          </p:nvPr>
        </p:nvSpPr>
        <p:spPr/>
        <p:txBody>
          <a:bodyPr/>
          <a:lstStyle/>
          <a:p>
            <a:fld id="{96DC426C-FD24-435F-81C0-D54F34BD7EEF}" type="datetime1">
              <a:rPr lang="en-GB" smtClean="0"/>
              <a:pPr/>
              <a:t>25/09/2017</a:t>
            </a:fld>
            <a:endParaRPr lang="en-GB"/>
          </a:p>
        </p:txBody>
      </p:sp>
      <p:sp>
        <p:nvSpPr>
          <p:cNvPr id="8" name="Symbol zastępczy stopki 7"/>
          <p:cNvSpPr>
            <a:spLocks noGrp="1"/>
          </p:cNvSpPr>
          <p:nvPr>
            <p:ph type="ftr" sz="quarter" idx="11"/>
          </p:nvPr>
        </p:nvSpPr>
        <p:spPr/>
        <p:txBody>
          <a:bodyPr/>
          <a:lstStyle/>
          <a:p>
            <a:r>
              <a:rPr lang="en-US" smtClean="0"/>
              <a:t>Review on new teaching methods</a:t>
            </a:r>
            <a:endParaRPr lang="en-GB"/>
          </a:p>
        </p:txBody>
      </p:sp>
      <p:sp>
        <p:nvSpPr>
          <p:cNvPr id="9" name="Symbol zastępczy numeru slajdu 8"/>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4978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daty 2"/>
          <p:cNvSpPr>
            <a:spLocks noGrp="1"/>
          </p:cNvSpPr>
          <p:nvPr>
            <p:ph type="dt" sz="half" idx="10"/>
          </p:nvPr>
        </p:nvSpPr>
        <p:spPr/>
        <p:txBody>
          <a:bodyPr/>
          <a:lstStyle/>
          <a:p>
            <a:fld id="{E382B6C4-0263-495F-9107-F1BC8E9CCED4}" type="datetime1">
              <a:rPr lang="en-GB" smtClean="0"/>
              <a:pPr/>
              <a:t>25/09/2017</a:t>
            </a:fld>
            <a:endParaRPr lang="en-GB"/>
          </a:p>
        </p:txBody>
      </p:sp>
      <p:sp>
        <p:nvSpPr>
          <p:cNvPr id="4" name="Symbol zastępczy stopki 3"/>
          <p:cNvSpPr>
            <a:spLocks noGrp="1"/>
          </p:cNvSpPr>
          <p:nvPr>
            <p:ph type="ftr" sz="quarter" idx="11"/>
          </p:nvPr>
        </p:nvSpPr>
        <p:spPr/>
        <p:txBody>
          <a:bodyPr/>
          <a:lstStyle/>
          <a:p>
            <a:r>
              <a:rPr lang="en-US" smtClean="0"/>
              <a:t>Review on new teaching methods</a:t>
            </a:r>
            <a:endParaRPr lang="en-GB"/>
          </a:p>
        </p:txBody>
      </p:sp>
      <p:sp>
        <p:nvSpPr>
          <p:cNvPr id="5" name="Symbol zastępczy numeru slajdu 4"/>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299976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BCDE9C5-3484-4B61-8861-C1B9611A802E}" type="datetime1">
              <a:rPr lang="en-GB" smtClean="0"/>
              <a:pPr/>
              <a:t>25/09/2017</a:t>
            </a:fld>
            <a:endParaRPr lang="en-GB"/>
          </a:p>
        </p:txBody>
      </p:sp>
      <p:sp>
        <p:nvSpPr>
          <p:cNvPr id="3" name="Symbol zastępczy stopki 2"/>
          <p:cNvSpPr>
            <a:spLocks noGrp="1"/>
          </p:cNvSpPr>
          <p:nvPr>
            <p:ph type="ftr" sz="quarter" idx="11"/>
          </p:nvPr>
        </p:nvSpPr>
        <p:spPr/>
        <p:txBody>
          <a:bodyPr/>
          <a:lstStyle/>
          <a:p>
            <a:r>
              <a:rPr lang="en-US" smtClean="0"/>
              <a:t>Review on new teaching methods</a:t>
            </a:r>
            <a:endParaRPr lang="en-GB"/>
          </a:p>
        </p:txBody>
      </p:sp>
      <p:sp>
        <p:nvSpPr>
          <p:cNvPr id="4" name="Symbol zastępczy numeru slajdu 3"/>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169990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GB"/>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8394C634-2F3A-439E-869E-DD2C5EC4B56E}" type="datetime1">
              <a:rPr lang="en-GB" smtClean="0"/>
              <a:pPr/>
              <a:t>25/09/2017</a:t>
            </a:fld>
            <a:endParaRPr lang="en-GB"/>
          </a:p>
        </p:txBody>
      </p:sp>
      <p:sp>
        <p:nvSpPr>
          <p:cNvPr id="6" name="Symbol zastępczy stopki 5"/>
          <p:cNvSpPr>
            <a:spLocks noGrp="1"/>
          </p:cNvSpPr>
          <p:nvPr>
            <p:ph type="ftr" sz="quarter" idx="11"/>
          </p:nvPr>
        </p:nvSpPr>
        <p:spPr/>
        <p:txBody>
          <a:bodyPr/>
          <a:lstStyle/>
          <a:p>
            <a:r>
              <a:rPr lang="en-US" smtClean="0"/>
              <a:t>Review on new teaching methods</a:t>
            </a:r>
            <a:endParaRPr lang="en-GB"/>
          </a:p>
        </p:txBody>
      </p:sp>
      <p:sp>
        <p:nvSpPr>
          <p:cNvPr id="7" name="Symbol zastępczy numeru slajdu 6"/>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401631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GB"/>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6A0AABE2-1839-43FB-96D8-242722540CE2}" type="datetime1">
              <a:rPr lang="en-GB" smtClean="0"/>
              <a:pPr/>
              <a:t>25/09/2017</a:t>
            </a:fld>
            <a:endParaRPr lang="en-GB"/>
          </a:p>
        </p:txBody>
      </p:sp>
      <p:sp>
        <p:nvSpPr>
          <p:cNvPr id="6" name="Symbol zastępczy stopki 5"/>
          <p:cNvSpPr>
            <a:spLocks noGrp="1"/>
          </p:cNvSpPr>
          <p:nvPr>
            <p:ph type="ftr" sz="quarter" idx="11"/>
          </p:nvPr>
        </p:nvSpPr>
        <p:spPr/>
        <p:txBody>
          <a:bodyPr/>
          <a:lstStyle/>
          <a:p>
            <a:r>
              <a:rPr lang="en-US" smtClean="0"/>
              <a:t>Review on new teaching methods</a:t>
            </a:r>
            <a:endParaRPr lang="en-GB"/>
          </a:p>
        </p:txBody>
      </p:sp>
      <p:sp>
        <p:nvSpPr>
          <p:cNvPr id="7" name="Symbol zastępczy numeru slajdu 6"/>
          <p:cNvSpPr>
            <a:spLocks noGrp="1"/>
          </p:cNvSpPr>
          <p:nvPr>
            <p:ph type="sldNum" sz="quarter" idx="12"/>
          </p:nvPr>
        </p:nvSpPr>
        <p:spPr/>
        <p:txBody>
          <a:bodyPr/>
          <a:lstStyle/>
          <a:p>
            <a:fld id="{E7704CCE-B153-441B-8970-8F1A63A922F2}" type="slidenum">
              <a:rPr lang="en-GB" smtClean="0"/>
              <a:pPr/>
              <a:t>‹#›</a:t>
            </a:fld>
            <a:endParaRPr lang="en-GB"/>
          </a:p>
        </p:txBody>
      </p:sp>
    </p:spTree>
    <p:extLst>
      <p:ext uri="{BB962C8B-B14F-4D97-AF65-F5344CB8AC3E}">
        <p14:creationId xmlns:p14="http://schemas.microsoft.com/office/powerpoint/2010/main" val="263724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GB"/>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50755-DAD8-4B8D-BBD3-DAA99392C349}" type="datetime1">
              <a:rPr lang="en-GB" smtClean="0"/>
              <a:pPr/>
              <a:t>25/09/2017</a:t>
            </a:fld>
            <a:endParaRPr lang="en-GB"/>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Review on new teaching methods</a:t>
            </a:r>
            <a:endParaRPr lang="en-GB"/>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04CCE-B153-441B-8970-8F1A63A922F2}" type="slidenum">
              <a:rPr lang="en-GB" smtClean="0"/>
              <a:pPr/>
              <a:t>‹#›</a:t>
            </a:fld>
            <a:endParaRPr lang="en-GB"/>
          </a:p>
        </p:txBody>
      </p:sp>
    </p:spTree>
    <p:extLst>
      <p:ext uri="{BB962C8B-B14F-4D97-AF65-F5344CB8AC3E}">
        <p14:creationId xmlns:p14="http://schemas.microsoft.com/office/powerpoint/2010/main" val="128224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designdebates.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specialconnections.ku.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t4u.p.lodz.pl/" TargetMode="External"/><Relationship Id="rId2" Type="http://schemas.openxmlformats.org/officeDocument/2006/relationships/hyperlink" Target="http://dschool.stanford.edu/"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en/3/37/Emergence.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ambridge.org/uk/catalogue/catalogue.asp?isbn=0521673445" TargetMode="External"/><Relationship Id="rId2" Type="http://schemas.openxmlformats.org/officeDocument/2006/relationships/hyperlink" Target="http://ukcatalogue.oup.com/product/9780199565122.do?keyword=auzinsh&amp;sortby=bestMatche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ema.ru/rrr/tablichki/niks.html"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688288" y="2132857"/>
            <a:ext cx="3350419" cy="4071937"/>
          </a:xfrm>
        </p:spPr>
        <p:txBody>
          <a:bodyPr>
            <a:normAutofit/>
          </a:bodyPr>
          <a:lstStyle/>
          <a:p>
            <a:pPr>
              <a:buFont typeface="Wingdings" pitchFamily="2" charset="2"/>
              <a:buNone/>
            </a:pPr>
            <a:r>
              <a:rPr lang="en-US" sz="1700" dirty="0"/>
              <a:t>ENHANCING CAPACITES IN IMPLEMENTATION</a:t>
            </a:r>
            <a:br>
              <a:rPr lang="en-US" sz="1700" dirty="0"/>
            </a:br>
            <a:r>
              <a:rPr lang="en-US" sz="1700" dirty="0"/>
              <a:t>OF INSTITUTIONAL QUALITY ASSURANCE SYSTEMS</a:t>
            </a:r>
            <a:br>
              <a:rPr lang="en-US" sz="1700" dirty="0"/>
            </a:br>
            <a:r>
              <a:rPr lang="en-US" sz="1700" dirty="0"/>
              <a:t>AND TYPOLOGY USING BOLOGNA PROCESS PRINCIPLES</a:t>
            </a:r>
            <a:r>
              <a:rPr lang="en-US" sz="1700" dirty="0" smtClean="0">
                <a:ea typeface="ＭＳ Ｐゴシック" pitchFamily="34" charset="-128"/>
              </a:rPr>
              <a:t>: </a:t>
            </a:r>
          </a:p>
          <a:p>
            <a:pPr>
              <a:buFont typeface="Wingdings" pitchFamily="2" charset="2"/>
              <a:buNone/>
            </a:pPr>
            <a:r>
              <a:rPr lang="en-US" sz="1700" dirty="0"/>
              <a:t> in two Central Asian regions – Kazakhstan and Uzbekistan (partner countries), with the emphasis on internal quality assurance and institutional </a:t>
            </a:r>
            <a:r>
              <a:rPr lang="en-US" sz="1700" dirty="0" smtClean="0"/>
              <a:t>typology</a:t>
            </a:r>
            <a:endParaRPr lang="en-GB" sz="1700" dirty="0" smtClean="0">
              <a:ea typeface="ＭＳ Ｐゴシック" pitchFamily="34" charset="-128"/>
            </a:endParaRPr>
          </a:p>
        </p:txBody>
      </p:sp>
      <p:sp>
        <p:nvSpPr>
          <p:cNvPr id="3075" name="Rectangle 4"/>
          <p:cNvSpPr>
            <a:spLocks noChangeArrowheads="1"/>
          </p:cNvSpPr>
          <p:nvPr/>
        </p:nvSpPr>
        <p:spPr bwMode="auto">
          <a:xfrm>
            <a:off x="143934" y="5930901"/>
            <a:ext cx="3503084"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lv-LV" altLang="en-US" sz="1500" i="1"/>
              <a:t>A. Rusakova, Dr.sc.admin.</a:t>
            </a:r>
            <a:r>
              <a:rPr lang="lv-LV" altLang="en-US" sz="1500"/>
              <a:t/>
            </a:r>
            <a:br>
              <a:rPr lang="lv-LV" altLang="en-US" sz="1500"/>
            </a:br>
            <a:r>
              <a:rPr lang="lv-LV" altLang="en-US" sz="1500"/>
              <a:t>University of Latvia</a:t>
            </a:r>
            <a:endParaRPr lang="en-GB" altLang="en-US" sz="1500"/>
          </a:p>
          <a:p>
            <a:pPr eaLnBrk="1" hangingPunct="1"/>
            <a:r>
              <a:rPr lang="lv-LV" altLang="en-US" sz="1500"/>
              <a:t>Latvian Rectors’ Council</a:t>
            </a:r>
            <a:endParaRPr lang="en-GB" altLang="en-US" sz="1500"/>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6654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ChangeArrowheads="1"/>
          </p:cNvSpPr>
          <p:nvPr/>
        </p:nvSpPr>
        <p:spPr bwMode="auto">
          <a:xfrm>
            <a:off x="2095500" y="6346826"/>
            <a:ext cx="6096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GB" altLang="en-US" sz="1500"/>
              <a:t>Tashkent</a:t>
            </a:r>
            <a:r>
              <a:rPr lang="lv-LV" altLang="en-US" sz="1500"/>
              <a:t>, </a:t>
            </a:r>
            <a:r>
              <a:rPr lang="en-GB" altLang="en-US" sz="1500"/>
              <a:t>September</a:t>
            </a:r>
            <a:r>
              <a:rPr lang="lv-LV" altLang="en-US" sz="1500"/>
              <a:t> 5, 201</a:t>
            </a:r>
            <a:r>
              <a:rPr lang="en-GB" altLang="en-US" sz="1500"/>
              <a:t>7</a:t>
            </a:r>
          </a:p>
        </p:txBody>
      </p:sp>
      <p:sp>
        <p:nvSpPr>
          <p:cNvPr id="8" name="Rectangle 7"/>
          <p:cNvSpPr/>
          <p:nvPr/>
        </p:nvSpPr>
        <p:spPr>
          <a:xfrm>
            <a:off x="8572501" y="1500189"/>
            <a:ext cx="95250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0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1" y="285751"/>
            <a:ext cx="2717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28626"/>
            <a:ext cx="115146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952751" y="285751"/>
            <a:ext cx="1524000" cy="1000125"/>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p:cNvSpPr/>
          <p:nvPr/>
        </p:nvSpPr>
        <p:spPr>
          <a:xfrm>
            <a:off x="8572501" y="1571625"/>
            <a:ext cx="952500"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Content Placeholder 2"/>
          <p:cNvSpPr txBox="1">
            <a:spLocks/>
          </p:cNvSpPr>
          <p:nvPr/>
        </p:nvSpPr>
        <p:spPr>
          <a:xfrm>
            <a:off x="285868" y="2492897"/>
            <a:ext cx="7905632" cy="228942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lv-LV" sz="4000" b="1" dirty="0" err="1" smtClean="0"/>
              <a:t>Intro</a:t>
            </a:r>
            <a:r>
              <a:rPr lang="lv-LV" sz="4000" b="1" dirty="0" smtClean="0"/>
              <a:t>: </a:t>
            </a:r>
            <a:r>
              <a:rPr lang="lv-LV" sz="4000" dirty="0" smtClean="0"/>
              <a:t>IQAT </a:t>
            </a:r>
            <a:r>
              <a:rPr lang="lv-LV" sz="4000" dirty="0" err="1" smtClean="0"/>
              <a:t>project</a:t>
            </a:r>
            <a:r>
              <a:rPr lang="lv-LV" sz="4000" dirty="0" smtClean="0"/>
              <a:t> &amp; </a:t>
            </a:r>
            <a:r>
              <a:rPr lang="lv-LV" sz="4000" dirty="0" err="1" smtClean="0">
                <a:ea typeface="ＭＳ Ｐゴシック" pitchFamily="34" charset="-128"/>
              </a:rPr>
              <a:t>University</a:t>
            </a:r>
            <a:r>
              <a:rPr lang="lv-LV" sz="4000" dirty="0" smtClean="0">
                <a:ea typeface="ＭＳ Ｐゴシック" pitchFamily="34" charset="-128"/>
              </a:rPr>
              <a:t> </a:t>
            </a:r>
            <a:r>
              <a:rPr lang="lv-LV" sz="4000" dirty="0" err="1" smtClean="0">
                <a:ea typeface="ＭＳ Ｐゴシック" pitchFamily="34" charset="-128"/>
              </a:rPr>
              <a:t>of</a:t>
            </a:r>
            <a:r>
              <a:rPr lang="lv-LV" sz="4000" dirty="0" smtClean="0">
                <a:ea typeface="ＭＳ Ｐゴシック" pitchFamily="34" charset="-128"/>
              </a:rPr>
              <a:t> </a:t>
            </a:r>
            <a:r>
              <a:rPr lang="lv-LV" sz="4000" dirty="0" err="1" smtClean="0">
                <a:ea typeface="ＭＳ Ｐゴシック" pitchFamily="34" charset="-128"/>
              </a:rPr>
              <a:t>Latvia</a:t>
            </a:r>
            <a:endParaRPr lang="lv-LV" sz="4000" dirty="0" smtClean="0">
              <a:ea typeface="ＭＳ Ｐゴシック" pitchFamily="34" charset="-128"/>
            </a:endParaRPr>
          </a:p>
          <a:p>
            <a:pPr>
              <a:buFont typeface="Wingdings" pitchFamily="2" charset="2"/>
              <a:buNone/>
            </a:pPr>
            <a:r>
              <a:rPr lang="lv-LV" sz="4000" b="1" dirty="0" err="1" smtClean="0">
                <a:ea typeface="ＭＳ Ｐゴシック" pitchFamily="34" charset="-128"/>
              </a:rPr>
              <a:t>Part</a:t>
            </a:r>
            <a:r>
              <a:rPr lang="lv-LV" sz="4000" b="1" dirty="0" smtClean="0">
                <a:ea typeface="ＭＳ Ｐゴシック" pitchFamily="34" charset="-128"/>
              </a:rPr>
              <a:t> 1: </a:t>
            </a:r>
            <a:r>
              <a:rPr lang="lv-LV" sz="4000" dirty="0" err="1" smtClean="0">
                <a:ea typeface="ＭＳ Ｐゴシック" pitchFamily="34" charset="-128"/>
              </a:rPr>
              <a:t>Review</a:t>
            </a:r>
            <a:r>
              <a:rPr lang="lv-LV" sz="4000" dirty="0" smtClean="0">
                <a:ea typeface="ＭＳ Ｐゴシック" pitchFamily="34" charset="-128"/>
              </a:rPr>
              <a:t> </a:t>
            </a:r>
            <a:r>
              <a:rPr lang="lv-LV" sz="4000" dirty="0" err="1" smtClean="0">
                <a:ea typeface="ＭＳ Ｐゴシック" pitchFamily="34" charset="-128"/>
              </a:rPr>
              <a:t>on</a:t>
            </a:r>
            <a:r>
              <a:rPr lang="lv-LV" sz="4000" dirty="0" smtClean="0">
                <a:ea typeface="ＭＳ Ｐゴシック" pitchFamily="34" charset="-128"/>
              </a:rPr>
              <a:t> </a:t>
            </a:r>
            <a:r>
              <a:rPr lang="lv-LV" sz="4000" dirty="0" err="1" smtClean="0">
                <a:ea typeface="ＭＳ Ｐゴシック" pitchFamily="34" charset="-128"/>
              </a:rPr>
              <a:t>new</a:t>
            </a:r>
            <a:r>
              <a:rPr lang="lv-LV" sz="4000" dirty="0" smtClean="0">
                <a:ea typeface="ＭＳ Ｐゴシック" pitchFamily="34" charset="-128"/>
              </a:rPr>
              <a:t> </a:t>
            </a:r>
            <a:r>
              <a:rPr lang="lv-LV" sz="4000" dirty="0" err="1" smtClean="0">
                <a:ea typeface="ＭＳ Ｐゴシック" pitchFamily="34" charset="-128"/>
              </a:rPr>
              <a:t>teaching</a:t>
            </a:r>
            <a:r>
              <a:rPr lang="lv-LV" sz="4000" dirty="0" smtClean="0">
                <a:ea typeface="ＭＳ Ｐゴシック" pitchFamily="34" charset="-128"/>
              </a:rPr>
              <a:t> </a:t>
            </a:r>
            <a:r>
              <a:rPr lang="lv-LV" sz="4000" dirty="0" err="1" smtClean="0">
                <a:ea typeface="ＭＳ Ｐゴシック" pitchFamily="34" charset="-128"/>
              </a:rPr>
              <a:t>methods</a:t>
            </a:r>
            <a:endParaRPr lang="lv-LV" sz="4000" dirty="0" smtClean="0">
              <a:ea typeface="ＭＳ Ｐゴシック" pitchFamily="34" charset="-128"/>
            </a:endParaRPr>
          </a:p>
          <a:p>
            <a:pPr>
              <a:buFont typeface="Wingdings" pitchFamily="2" charset="2"/>
              <a:buNone/>
            </a:pPr>
            <a:r>
              <a:rPr lang="lv-LV" sz="4000" b="1" dirty="0" err="1" smtClean="0">
                <a:ea typeface="ＭＳ Ｐゴシック" pitchFamily="34" charset="-128"/>
              </a:rPr>
              <a:t>Part</a:t>
            </a:r>
            <a:r>
              <a:rPr lang="lv-LV" sz="4000" b="1" dirty="0" smtClean="0">
                <a:ea typeface="ＭＳ Ｐゴシック" pitchFamily="34" charset="-128"/>
              </a:rPr>
              <a:t> 2: </a:t>
            </a:r>
            <a:r>
              <a:rPr lang="lv-LV" sz="4000" dirty="0" err="1" smtClean="0">
                <a:ea typeface="ＭＳ Ｐゴシック" pitchFamily="34" charset="-128"/>
              </a:rPr>
              <a:t>an</a:t>
            </a:r>
            <a:r>
              <a:rPr lang="lv-LV" sz="4000" dirty="0" smtClean="0">
                <a:ea typeface="ＭＳ Ｐゴシック" pitchFamily="34" charset="-128"/>
              </a:rPr>
              <a:t> </a:t>
            </a:r>
            <a:r>
              <a:rPr lang="lv-LV" sz="4000" dirty="0" err="1" smtClean="0">
                <a:ea typeface="ＭＳ Ｐゴシック" pitchFamily="34" charset="-128"/>
              </a:rPr>
              <a:t>example</a:t>
            </a:r>
            <a:r>
              <a:rPr lang="lv-LV" sz="4000" dirty="0" smtClean="0">
                <a:ea typeface="ＭＳ Ｐゴシック" pitchFamily="34" charset="-128"/>
              </a:rPr>
              <a:t> </a:t>
            </a:r>
            <a:r>
              <a:rPr lang="lv-LV" sz="4000" dirty="0" err="1" smtClean="0">
                <a:ea typeface="ＭＳ Ｐゴシック" pitchFamily="34" charset="-128"/>
              </a:rPr>
              <a:t>of</a:t>
            </a:r>
            <a:r>
              <a:rPr lang="lv-LV" sz="4000" dirty="0" smtClean="0">
                <a:ea typeface="ＭＳ Ｐゴシック" pitchFamily="34" charset="-128"/>
              </a:rPr>
              <a:t> </a:t>
            </a:r>
            <a:r>
              <a:rPr lang="lv-LV" sz="4000" dirty="0" err="1" smtClean="0">
                <a:ea typeface="ＭＳ Ｐゴシック" pitchFamily="34" charset="-128"/>
              </a:rPr>
              <a:t>lecture</a:t>
            </a:r>
            <a:r>
              <a:rPr lang="lv-LV" sz="4000" dirty="0" smtClean="0">
                <a:ea typeface="ＭＳ Ｐゴシック" pitchFamily="34" charset="-128"/>
              </a:rPr>
              <a:t> </a:t>
            </a:r>
            <a:r>
              <a:rPr lang="lv-LV" sz="4000" dirty="0" err="1" smtClean="0">
                <a:ea typeface="ＭＳ Ｐゴシック" pitchFamily="34" charset="-128"/>
              </a:rPr>
              <a:t>for</a:t>
            </a:r>
            <a:r>
              <a:rPr lang="lv-LV" sz="4000" dirty="0" smtClean="0">
                <a:ea typeface="ＭＳ Ｐゴシック" pitchFamily="34" charset="-128"/>
              </a:rPr>
              <a:t> students «</a:t>
            </a:r>
            <a:r>
              <a:rPr lang="lv-LV" sz="4000" dirty="0" err="1" smtClean="0">
                <a:ea typeface="ＭＳ Ｐゴシック" pitchFamily="34" charset="-128"/>
              </a:rPr>
              <a:t>International</a:t>
            </a:r>
            <a:r>
              <a:rPr lang="lv-LV" sz="4000" dirty="0" smtClean="0">
                <a:ea typeface="ＭＳ Ｐゴシック" pitchFamily="34" charset="-128"/>
              </a:rPr>
              <a:t> </a:t>
            </a:r>
            <a:r>
              <a:rPr lang="lv-LV" sz="4000" dirty="0" err="1" smtClean="0">
                <a:ea typeface="ＭＳ Ｐゴシック" pitchFamily="34" charset="-128"/>
              </a:rPr>
              <a:t>Business</a:t>
            </a:r>
            <a:r>
              <a:rPr lang="lv-LV" sz="4000" dirty="0" smtClean="0">
                <a:ea typeface="ＭＳ Ｐゴシック" pitchFamily="34" charset="-128"/>
              </a:rPr>
              <a:t> </a:t>
            </a:r>
            <a:r>
              <a:rPr lang="lv-LV" sz="4000" dirty="0" err="1" smtClean="0">
                <a:ea typeface="ＭＳ Ｐゴシック" pitchFamily="34" charset="-128"/>
              </a:rPr>
              <a:t>Strategy</a:t>
            </a:r>
            <a:r>
              <a:rPr lang="lv-LV" sz="4000" dirty="0" smtClean="0">
                <a:ea typeface="ＭＳ Ｐゴシック" pitchFamily="34" charset="-128"/>
              </a:rPr>
              <a:t>»</a:t>
            </a:r>
            <a:endParaRPr lang="en-GB" sz="3000" dirty="0" smtClean="0">
              <a:ea typeface="ＭＳ Ｐゴシック" pitchFamily="34" charset="-128"/>
            </a:endParaRPr>
          </a:p>
        </p:txBody>
      </p:sp>
    </p:spTree>
    <p:extLst>
      <p:ext uri="{BB962C8B-B14F-4D97-AF65-F5344CB8AC3E}">
        <p14:creationId xmlns:p14="http://schemas.microsoft.com/office/powerpoint/2010/main" val="4179049517"/>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smtClean="0">
                <a:solidFill>
                  <a:srgbClr val="002060"/>
                </a:solidFill>
                <a:latin typeface="+mn-lt"/>
              </a:rPr>
              <a:t>INNOVATIVE PEDAGOGY</a:t>
            </a:r>
            <a:endParaRPr lang="en-GB" sz="4000" b="1" dirty="0">
              <a:solidFill>
                <a:srgbClr val="002060"/>
              </a:solidFill>
              <a:latin typeface="+mn-lt"/>
            </a:endParaRPr>
          </a:p>
        </p:txBody>
      </p:sp>
      <p:sp>
        <p:nvSpPr>
          <p:cNvPr id="3" name="Symbol zastępczy zawartości 2"/>
          <p:cNvSpPr>
            <a:spLocks noGrp="1"/>
          </p:cNvSpPr>
          <p:nvPr>
            <p:ph idx="1"/>
          </p:nvPr>
        </p:nvSpPr>
        <p:spPr/>
        <p:txBody>
          <a:bodyPr/>
          <a:lstStyle/>
          <a:p>
            <a:r>
              <a:rPr lang="pl-PL" dirty="0" err="1" smtClean="0"/>
              <a:t>What</a:t>
            </a:r>
            <a:r>
              <a:rPr lang="pl-PL" dirty="0" smtClean="0"/>
              <a:t> </a:t>
            </a:r>
            <a:r>
              <a:rPr lang="pl-PL" dirty="0" err="1" smtClean="0"/>
              <a:t>is</a:t>
            </a:r>
            <a:r>
              <a:rPr lang="pl-PL" dirty="0" smtClean="0"/>
              <a:t> </a:t>
            </a:r>
            <a:r>
              <a:rPr lang="pl-PL" dirty="0" err="1"/>
              <a:t>i</a:t>
            </a:r>
            <a:r>
              <a:rPr lang="pl-PL" dirty="0" err="1" smtClean="0"/>
              <a:t>nnovative</a:t>
            </a:r>
            <a:r>
              <a:rPr lang="pl-PL" dirty="0" smtClean="0"/>
              <a:t> </a:t>
            </a:r>
            <a:r>
              <a:rPr lang="pl-PL" dirty="0" err="1"/>
              <a:t>p</a:t>
            </a:r>
            <a:r>
              <a:rPr lang="pl-PL" dirty="0" err="1" smtClean="0"/>
              <a:t>edagogy</a:t>
            </a:r>
            <a:r>
              <a:rPr lang="pl-PL" dirty="0" smtClean="0"/>
              <a:t>?</a:t>
            </a:r>
          </a:p>
          <a:p>
            <a:r>
              <a:rPr lang="pl-PL" dirty="0" err="1" smtClean="0"/>
              <a:t>What</a:t>
            </a:r>
            <a:r>
              <a:rPr lang="pl-PL" dirty="0" smtClean="0"/>
              <a:t> </a:t>
            </a:r>
            <a:r>
              <a:rPr lang="pl-PL" dirty="0" err="1" smtClean="0"/>
              <a:t>are</a:t>
            </a:r>
            <a:r>
              <a:rPr lang="pl-PL" dirty="0" smtClean="0"/>
              <a:t> </a:t>
            </a:r>
            <a:r>
              <a:rPr lang="pl-PL" dirty="0" err="1" smtClean="0"/>
              <a:t>innovative</a:t>
            </a:r>
            <a:r>
              <a:rPr lang="pl-PL" dirty="0" smtClean="0"/>
              <a:t> </a:t>
            </a:r>
            <a:r>
              <a:rPr lang="pl-PL" dirty="0" err="1" smtClean="0"/>
              <a:t>methods</a:t>
            </a:r>
            <a:r>
              <a:rPr lang="pl-PL" dirty="0" smtClean="0"/>
              <a:t> of T&amp;L?</a:t>
            </a:r>
          </a:p>
          <a:p>
            <a:r>
              <a:rPr lang="pl-PL" dirty="0" err="1" smtClean="0"/>
              <a:t>Innovative</a:t>
            </a:r>
            <a:r>
              <a:rPr lang="pl-PL" dirty="0" smtClean="0"/>
              <a:t> </a:t>
            </a:r>
            <a:r>
              <a:rPr lang="pl-PL" dirty="0" err="1" smtClean="0"/>
              <a:t>or</a:t>
            </a:r>
            <a:r>
              <a:rPr lang="pl-PL" dirty="0" smtClean="0"/>
              <a:t> </a:t>
            </a:r>
            <a:r>
              <a:rPr lang="pl-PL" dirty="0" err="1" smtClean="0"/>
              <a:t>effective</a:t>
            </a:r>
            <a:r>
              <a:rPr lang="pl-PL" dirty="0" smtClean="0"/>
              <a:t>?</a:t>
            </a:r>
          </a:p>
          <a:p>
            <a:r>
              <a:rPr lang="pl-PL" dirty="0" err="1" smtClean="0"/>
              <a:t>What</a:t>
            </a:r>
            <a:r>
              <a:rPr lang="pl-PL" dirty="0" smtClean="0"/>
              <a:t> </a:t>
            </a:r>
            <a:r>
              <a:rPr lang="pl-PL" dirty="0" err="1" smtClean="0"/>
              <a:t>is</a:t>
            </a:r>
            <a:r>
              <a:rPr lang="pl-PL" dirty="0" smtClean="0"/>
              <a:t> </a:t>
            </a:r>
            <a:r>
              <a:rPr lang="pl-PL" dirty="0" err="1" smtClean="0"/>
              <a:t>desirable</a:t>
            </a:r>
            <a:r>
              <a:rPr lang="pl-PL" dirty="0" smtClean="0"/>
              <a:t> for </a:t>
            </a:r>
            <a:r>
              <a:rPr lang="pl-PL" dirty="0" err="1" smtClean="0"/>
              <a:t>students</a:t>
            </a:r>
            <a:r>
              <a:rPr lang="pl-PL" dirty="0" smtClean="0"/>
              <a:t>?</a:t>
            </a:r>
          </a:p>
          <a:p>
            <a:r>
              <a:rPr lang="pl-PL" dirty="0" err="1" smtClean="0"/>
              <a:t>What</a:t>
            </a:r>
            <a:r>
              <a:rPr lang="pl-PL" dirty="0" smtClean="0"/>
              <a:t> </a:t>
            </a:r>
            <a:r>
              <a:rPr lang="pl-PL" dirty="0" err="1" smtClean="0"/>
              <a:t>is</a:t>
            </a:r>
            <a:r>
              <a:rPr lang="pl-PL" dirty="0" smtClean="0"/>
              <a:t> </a:t>
            </a:r>
            <a:r>
              <a:rPr lang="pl-PL" dirty="0" err="1" smtClean="0"/>
              <a:t>possible</a:t>
            </a:r>
            <a:r>
              <a:rPr lang="pl-PL" dirty="0" smtClean="0"/>
              <a:t> with curriculum and </a:t>
            </a:r>
            <a:r>
              <a:rPr lang="pl-PL" dirty="0" err="1" smtClean="0"/>
              <a:t>technology</a:t>
            </a:r>
            <a:r>
              <a:rPr lang="pl-PL" dirty="0" smtClean="0"/>
              <a:t>?</a:t>
            </a:r>
          </a:p>
          <a:p>
            <a:pPr marL="0" indent="0">
              <a:buNone/>
            </a:pPr>
            <a:r>
              <a:rPr lang="pl-PL" dirty="0" smtClean="0"/>
              <a:t/>
            </a:r>
            <a:br>
              <a:rPr lang="pl-PL" dirty="0" smtClean="0"/>
            </a:br>
            <a:endParaRPr lang="en-GB" dirty="0"/>
          </a:p>
        </p:txBody>
      </p:sp>
      <p:sp>
        <p:nvSpPr>
          <p:cNvPr id="5" name="Symbol zastępczy numeru slajdu 4"/>
          <p:cNvSpPr>
            <a:spLocks noGrp="1"/>
          </p:cNvSpPr>
          <p:nvPr>
            <p:ph type="sldNum" sz="quarter" idx="12"/>
          </p:nvPr>
        </p:nvSpPr>
        <p:spPr/>
        <p:txBody>
          <a:bodyPr/>
          <a:lstStyle/>
          <a:p>
            <a:fld id="{E7704CCE-B153-441B-8970-8F1A63A922F2}" type="slidenum">
              <a:rPr lang="en-GB" smtClean="0"/>
              <a:pPr/>
              <a:t>10</a:t>
            </a:fld>
            <a:endParaRPr lang="en-GB"/>
          </a:p>
        </p:txBody>
      </p:sp>
      <p:sp>
        <p:nvSpPr>
          <p:cNvPr id="6"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422188015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836712"/>
            <a:ext cx="10972800" cy="1143000"/>
          </a:xfrm>
        </p:spPr>
        <p:txBody>
          <a:bodyPr>
            <a:normAutofit fontScale="90000"/>
          </a:bodyPr>
          <a:lstStyle/>
          <a:p>
            <a:pPr algn="l"/>
            <a:r>
              <a:rPr lang="lv-LV" sz="3000" dirty="0" smtClean="0"/>
              <a:t>Ķīlis stāstīja, ka naudu finansēšanas modeļa ieviešanai valsts aizņemsies ārējos tirgos un sākotnēji būtu nepieciešami aptuveni 450 miljoni lati, lai Valsts studiju kreditēšanas fonds varētu sākt darbību.</a:t>
            </a:r>
            <a:br>
              <a:rPr lang="lv-LV" sz="3000" dirty="0" smtClean="0"/>
            </a:br>
            <a:endParaRPr lang="lv-LV" sz="3000" dirty="0"/>
          </a:p>
        </p:txBody>
      </p:sp>
      <p:sp>
        <p:nvSpPr>
          <p:cNvPr id="3" name="Content Placeholder 2"/>
          <p:cNvSpPr>
            <a:spLocks noGrp="1"/>
          </p:cNvSpPr>
          <p:nvPr>
            <p:ph idx="1"/>
          </p:nvPr>
        </p:nvSpPr>
        <p:spPr>
          <a:xfrm>
            <a:off x="609600" y="2248272"/>
            <a:ext cx="10972800" cy="4277072"/>
          </a:xfrm>
        </p:spPr>
        <p:txBody>
          <a:bodyPr>
            <a:normAutofit/>
          </a:bodyPr>
          <a:lstStyle/>
          <a:p>
            <a:r>
              <a:rPr lang="lv-LV" sz="1800" dirty="0" smtClean="0"/>
              <a:t>jaunieši izvēlēsies studēt tuvajās kaimiņvalstīs, kur augstākā izglītība ir bez maksas, nevis uzņemsies parādsaistības</a:t>
            </a:r>
          </a:p>
          <a:p>
            <a:r>
              <a:rPr lang="lv-LV" sz="1800" dirty="0" smtClean="0"/>
              <a:t>tas, ka augstākā izglītība netiek finansēta no valsts budžeta, ir īslaicīgs un mānīgs iespaids, taču ilgtermiņā tā palielinās valsts parādu</a:t>
            </a:r>
          </a:p>
          <a:p>
            <a:r>
              <a:rPr lang="lv-LV" sz="1800" dirty="0" smtClean="0"/>
              <a:t>mainoties ekonomiskajai situācijai, palielinās riski</a:t>
            </a:r>
          </a:p>
          <a:p>
            <a:r>
              <a:rPr lang="lv-LV" sz="1800" dirty="0" smtClean="0"/>
              <a:t>milzīga naudas masa, kas aptuveni 25 gadus ir jāapkalpo un ir jārēķinās, ka no valsts budžeta nāksies atgriezt aptuveni 20% zaudējumu </a:t>
            </a:r>
          </a:p>
          <a:p>
            <a:r>
              <a:rPr lang="lv-LV" sz="1800" dirty="0" smtClean="0"/>
              <a:t>Izbeigsies gadu simtiem iedibinātais princips, ka vecākā paaudze maksā par jaunākās paaudzes izglītību un labklājību, kā dēļ pieaugs egoisms sabiedrībā un palielināsies plaisa starp paaudzēm</a:t>
            </a:r>
          </a:p>
          <a:p>
            <a:r>
              <a:rPr lang="lv-LV" sz="1800" dirty="0" smtClean="0"/>
              <a:t>valsts budžeta vietu aizstāšana ar valsts kredītiem neveicinās jauniešu izvēli par labu salīdzinoši dārgākām studiju programmām</a:t>
            </a:r>
          </a:p>
          <a:p>
            <a:r>
              <a:rPr lang="lv-LV" sz="1800" dirty="0" smtClean="0"/>
              <a:t>jāpieaug Valsts ieņēmumu dienesta kapacitātei cīnīties ar aplokšņu algām</a:t>
            </a:r>
            <a:endParaRPr lang="lv-LV" sz="1800" dirty="0"/>
          </a:p>
        </p:txBody>
      </p:sp>
      <p:sp>
        <p:nvSpPr>
          <p:cNvPr id="4" name="Rectangle 3"/>
          <p:cNvSpPr/>
          <p:nvPr/>
        </p:nvSpPr>
        <p:spPr>
          <a:xfrm>
            <a:off x="5327915" y="5805265"/>
            <a:ext cx="6240693" cy="830997"/>
          </a:xfrm>
          <a:prstGeom prst="rect">
            <a:avLst/>
          </a:prstGeom>
        </p:spPr>
        <p:txBody>
          <a:bodyPr wrap="square">
            <a:spAutoFit/>
          </a:bodyPr>
          <a:lstStyle/>
          <a:p>
            <a:r>
              <a:rPr lang="lv-LV" sz="2400" dirty="0" smtClean="0">
                <a:solidFill>
                  <a:srgbClr val="FF0000"/>
                </a:solidFill>
              </a:rPr>
              <a:t>SEA, par 1 </a:t>
            </a:r>
            <a:r>
              <a:rPr lang="lv-LV" sz="2400" dirty="0" err="1" smtClean="0">
                <a:solidFill>
                  <a:srgbClr val="FF0000"/>
                </a:solidFill>
              </a:rPr>
              <a:t>stud</a:t>
            </a:r>
            <a:r>
              <a:rPr lang="lv-LV" sz="2400" dirty="0" smtClean="0">
                <a:solidFill>
                  <a:srgbClr val="FF0000"/>
                </a:solidFill>
              </a:rPr>
              <a:t>, kreditēšanas </a:t>
            </a:r>
            <a:r>
              <a:rPr lang="lv-LV" sz="2400" dirty="0" err="1" smtClean="0">
                <a:solidFill>
                  <a:srgbClr val="FF0000"/>
                </a:solidFill>
              </a:rPr>
              <a:t>probl</a:t>
            </a:r>
            <a:r>
              <a:rPr lang="lv-LV" sz="2400" dirty="0" smtClean="0">
                <a:solidFill>
                  <a:srgbClr val="FF0000"/>
                </a:solidFill>
              </a:rPr>
              <a:t>(</a:t>
            </a:r>
            <a:r>
              <a:rPr lang="lv-LV" sz="2400" dirty="0" err="1" smtClean="0">
                <a:solidFill>
                  <a:srgbClr val="FF0000"/>
                </a:solidFill>
              </a:rPr>
              <a:t>galv,nodokļi</a:t>
            </a:r>
            <a:r>
              <a:rPr lang="lv-LV" sz="2400" dirty="0" smtClean="0">
                <a:solidFill>
                  <a:srgbClr val="FF0000"/>
                </a:solidFill>
              </a:rPr>
              <a:t>), antropologs</a:t>
            </a:r>
            <a:endParaRPr lang="lv-LV" dirty="0" smtClean="0">
              <a:solidFill>
                <a:srgbClr val="FF00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Tool</a:t>
            </a:r>
            <a:r>
              <a:rPr lang="lv-LV" dirty="0" smtClean="0"/>
              <a:t> </a:t>
            </a:r>
            <a:r>
              <a:rPr lang="lv-LV" dirty="0" err="1" smtClean="0"/>
              <a:t>that</a:t>
            </a:r>
            <a:r>
              <a:rPr lang="lv-LV" dirty="0" smtClean="0"/>
              <a:t> </a:t>
            </a:r>
            <a:r>
              <a:rPr lang="lv-LV" dirty="0" err="1" smtClean="0"/>
              <a:t>was</a:t>
            </a:r>
            <a:r>
              <a:rPr lang="lv-LV" dirty="0" smtClean="0"/>
              <a:t> </a:t>
            </a:r>
            <a:r>
              <a:rPr lang="lv-LV" dirty="0" err="1" smtClean="0"/>
              <a:t>used</a:t>
            </a:r>
            <a:r>
              <a:rPr lang="lv-LV" dirty="0" smtClean="0"/>
              <a:t> </a:t>
            </a:r>
            <a:r>
              <a:rPr lang="lv-LV" dirty="0" err="1" smtClean="0"/>
              <a:t>in</a:t>
            </a:r>
            <a:r>
              <a:rPr lang="lv-LV" dirty="0" smtClean="0"/>
              <a:t> </a:t>
            </a:r>
            <a:r>
              <a:rPr lang="lv-LV" dirty="0" err="1" smtClean="0"/>
              <a:t>the</a:t>
            </a:r>
            <a:r>
              <a:rPr lang="lv-LV" dirty="0" smtClean="0"/>
              <a:t> </a:t>
            </a:r>
            <a:r>
              <a:rPr lang="lv-LV" dirty="0" err="1" smtClean="0"/>
              <a:t>case</a:t>
            </a:r>
            <a:r>
              <a:rPr lang="lv-LV" dirty="0" smtClean="0"/>
              <a:t> </a:t>
            </a:r>
            <a:r>
              <a:rPr lang="lv-LV" dirty="0" err="1" smtClean="0"/>
              <a:t>of</a:t>
            </a:r>
            <a:r>
              <a:rPr lang="lv-LV" dirty="0" smtClean="0"/>
              <a:t> </a:t>
            </a:r>
            <a:r>
              <a:rPr lang="lv-LV" dirty="0" err="1" smtClean="0"/>
              <a:t>University</a:t>
            </a:r>
            <a:r>
              <a:rPr lang="lv-LV" dirty="0" smtClean="0"/>
              <a:t> </a:t>
            </a:r>
            <a:r>
              <a:rPr lang="lv-LV" dirty="0" err="1" smtClean="0"/>
              <a:t>of</a:t>
            </a:r>
            <a:r>
              <a:rPr lang="lv-LV" dirty="0" smtClean="0"/>
              <a:t> </a:t>
            </a:r>
            <a:r>
              <a:rPr lang="lv-LV" dirty="0" err="1" smtClean="0"/>
              <a:t>Latvia</a:t>
            </a:r>
            <a:r>
              <a:rPr lang="lv-LV" dirty="0" smtClean="0"/>
              <a:t>..</a:t>
            </a:r>
            <a:endParaRPr lang="lv-LV" dirty="0"/>
          </a:p>
        </p:txBody>
      </p:sp>
      <p:sp>
        <p:nvSpPr>
          <p:cNvPr id="3" name="Content Placeholder 2"/>
          <p:cNvSpPr>
            <a:spLocks noGrp="1"/>
          </p:cNvSpPr>
          <p:nvPr>
            <p:ph idx="1"/>
          </p:nvPr>
        </p:nvSpPr>
        <p:spPr/>
        <p:txBody>
          <a:bodyPr>
            <a:normAutofit/>
          </a:bodyPr>
          <a:lstStyle/>
          <a:p>
            <a:pPr>
              <a:buNone/>
            </a:pPr>
            <a:r>
              <a:rPr lang="lv-LV" dirty="0" smtClean="0"/>
              <a:t>_ _ _ _ _ _ _ _ _ _ _ _ (12 </a:t>
            </a:r>
            <a:r>
              <a:rPr lang="lv-LV" dirty="0" err="1" smtClean="0"/>
              <a:t>letters</a:t>
            </a:r>
            <a:r>
              <a:rPr lang="lv-LV" dirty="0" smtClean="0"/>
              <a:t>)</a:t>
            </a:r>
          </a:p>
          <a:p>
            <a:pPr>
              <a:buNone/>
            </a:pPr>
            <a:endParaRPr lang="lv-LV" dirty="0" smtClean="0"/>
          </a:p>
          <a:p>
            <a:pPr>
              <a:buNone/>
            </a:pPr>
            <a:r>
              <a:rPr lang="lv-LV" dirty="0" smtClean="0"/>
              <a:t>[HINT] </a:t>
            </a:r>
            <a:r>
              <a:rPr lang="lv-LV" dirty="0" err="1" smtClean="0"/>
              <a:t>this</a:t>
            </a:r>
            <a:r>
              <a:rPr lang="lv-LV" dirty="0" smtClean="0"/>
              <a:t> </a:t>
            </a:r>
            <a:r>
              <a:rPr lang="en-US" dirty="0" smtClean="0"/>
              <a:t>process is used in management and particularly </a:t>
            </a:r>
            <a:r>
              <a:rPr lang="en-US" dirty="0" smtClean="0">
                <a:solidFill>
                  <a:srgbClr val="FF0000"/>
                </a:solidFill>
              </a:rPr>
              <a:t>strategic management</a:t>
            </a:r>
            <a:r>
              <a:rPr lang="en-US" dirty="0" smtClean="0"/>
              <a:t>, in which organizations evaluate various aspects of their processes in relation to </a:t>
            </a:r>
            <a:r>
              <a:rPr lang="en-US" dirty="0" smtClean="0">
                <a:solidFill>
                  <a:srgbClr val="FF0000"/>
                </a:solidFill>
              </a:rPr>
              <a:t>best practice companies</a:t>
            </a:r>
            <a:r>
              <a:rPr lang="en-US" dirty="0" smtClean="0"/>
              <a:t>' processes, usually </a:t>
            </a:r>
            <a:r>
              <a:rPr lang="en-US" dirty="0" smtClean="0">
                <a:solidFill>
                  <a:srgbClr val="FF0000"/>
                </a:solidFill>
              </a:rPr>
              <a:t>within a peer group</a:t>
            </a:r>
            <a:r>
              <a:rPr lang="en-US" dirty="0" smtClean="0"/>
              <a:t> defined for the </a:t>
            </a:r>
            <a:r>
              <a:rPr lang="en-US" dirty="0" smtClean="0">
                <a:solidFill>
                  <a:srgbClr val="FF0000"/>
                </a:solidFill>
              </a:rPr>
              <a:t>purposes of comparison</a:t>
            </a:r>
            <a:endParaRPr lang="lv-LV" dirty="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461" y="0"/>
            <a:ext cx="6734539" cy="724942"/>
          </a:xfrm>
        </p:spPr>
        <p:txBody>
          <a:bodyPr>
            <a:normAutofit/>
          </a:bodyPr>
          <a:lstStyle/>
          <a:p>
            <a:r>
              <a:rPr lang="lv-LV" dirty="0" err="1" smtClean="0"/>
              <a:t>Cognitive</a:t>
            </a:r>
            <a:r>
              <a:rPr lang="lv-LV" dirty="0" smtClean="0"/>
              <a:t> </a:t>
            </a:r>
            <a:r>
              <a:rPr lang="lv-LV" dirty="0" err="1" smtClean="0"/>
              <a:t>learning</a:t>
            </a:r>
            <a:endParaRPr lang="lv-LV" dirty="0"/>
          </a:p>
        </p:txBody>
      </p:sp>
      <p:sp>
        <p:nvSpPr>
          <p:cNvPr id="3" name="Content Placeholder 2"/>
          <p:cNvSpPr>
            <a:spLocks noGrp="1"/>
          </p:cNvSpPr>
          <p:nvPr>
            <p:ph idx="1"/>
          </p:nvPr>
        </p:nvSpPr>
        <p:spPr>
          <a:xfrm>
            <a:off x="527381" y="692697"/>
            <a:ext cx="10972800" cy="4525963"/>
          </a:xfrm>
        </p:spPr>
        <p:txBody>
          <a:bodyPr>
            <a:normAutofit/>
          </a:bodyPr>
          <a:lstStyle/>
          <a:p>
            <a:pPr>
              <a:buNone/>
            </a:pPr>
            <a:r>
              <a:rPr lang="lv-LV" sz="1800" dirty="0" smtClean="0"/>
              <a:t>L</a:t>
            </a:r>
            <a:r>
              <a:rPr lang="en-US" sz="1800" dirty="0" smtClean="0"/>
              <a:t>earning is attainment of cognitive structure </a:t>
            </a:r>
            <a:r>
              <a:rPr lang="lv-LV" sz="1800" dirty="0" smtClean="0"/>
              <a:t>in </a:t>
            </a:r>
            <a:r>
              <a:rPr lang="en-US" sz="1800" dirty="0" smtClean="0"/>
              <a:t>which human process and store information. </a:t>
            </a:r>
            <a:endParaRPr lang="lv-LV" sz="1800" dirty="0" smtClean="0"/>
          </a:p>
          <a:p>
            <a:pPr>
              <a:buNone/>
            </a:pPr>
            <a:r>
              <a:rPr lang="en-US" sz="1800" dirty="0" smtClean="0"/>
              <a:t>Schema is an internal knowledge structure</a:t>
            </a:r>
            <a:r>
              <a:rPr lang="lv-LV" sz="1800" dirty="0" smtClean="0"/>
              <a:t>, </a:t>
            </a:r>
            <a:r>
              <a:rPr lang="en-US" sz="1800" dirty="0" smtClean="0"/>
              <a:t>basic building block of intelligent behavior</a:t>
            </a:r>
            <a:r>
              <a:rPr lang="lv-LV" sz="1800" dirty="0" smtClean="0"/>
              <a:t>, </a:t>
            </a:r>
            <a:r>
              <a:rPr lang="en-US" sz="1800" dirty="0" smtClean="0"/>
              <a:t>a way of organizing knowledge. </a:t>
            </a:r>
            <a:endParaRPr lang="lv-LV" sz="1800" dirty="0" smtClean="0"/>
          </a:p>
          <a:p>
            <a:pPr>
              <a:buNone/>
            </a:pPr>
            <a:r>
              <a:rPr lang="lv-LV" sz="1800" dirty="0" err="1" smtClean="0"/>
              <a:t>Learning</a:t>
            </a:r>
            <a:r>
              <a:rPr lang="lv-LV" sz="1800" dirty="0" smtClean="0"/>
              <a:t> </a:t>
            </a:r>
            <a:r>
              <a:rPr lang="lv-LV" sz="1800" dirty="0" err="1" smtClean="0"/>
              <a:t>is</a:t>
            </a:r>
            <a:r>
              <a:rPr lang="en-US" sz="1800" dirty="0" smtClean="0"/>
              <a:t> a process</a:t>
            </a:r>
            <a:r>
              <a:rPr lang="lv-LV" sz="1800" dirty="0" smtClean="0"/>
              <a:t> </a:t>
            </a:r>
            <a:r>
              <a:rPr lang="en-US" sz="1800" dirty="0" smtClean="0"/>
              <a:t>where new info is accepted while previous information will be altered, combine</a:t>
            </a:r>
            <a:r>
              <a:rPr lang="lv-LV" sz="1800" dirty="0" smtClean="0"/>
              <a:t>d</a:t>
            </a:r>
            <a:r>
              <a:rPr lang="en-US" sz="1800" dirty="0" smtClean="0"/>
              <a:t> or extended to accommodate the new information.</a:t>
            </a:r>
            <a:r>
              <a:rPr lang="en-US" sz="1800" b="1" dirty="0" smtClean="0"/>
              <a:t> </a:t>
            </a:r>
            <a:endParaRPr lang="lv-LV" sz="1800" b="1" dirty="0" smtClean="0"/>
          </a:p>
          <a:p>
            <a:pPr>
              <a:buNone/>
            </a:pPr>
            <a:endParaRPr lang="lv-LV" sz="1800" b="1" dirty="0" smtClean="0"/>
          </a:p>
          <a:p>
            <a:pPr>
              <a:buNone/>
            </a:pPr>
            <a:r>
              <a:rPr lang="lv-LV" sz="1800" b="1" i="1" dirty="0" smtClean="0"/>
              <a:t>Jean </a:t>
            </a:r>
            <a:r>
              <a:rPr lang="lv-LV" sz="1800" b="1" i="1" dirty="0" err="1" smtClean="0"/>
              <a:t>Piaget</a:t>
            </a:r>
            <a:r>
              <a:rPr lang="lv-LV" sz="1800" i="1" dirty="0" smtClean="0"/>
              <a:t> (</a:t>
            </a:r>
            <a:r>
              <a:rPr lang="en-US" sz="1800" i="1" dirty="0" smtClean="0"/>
              <a:t>1896 –1980)</a:t>
            </a:r>
            <a:endParaRPr lang="lv-LV" sz="1800" i="1" dirty="0" smtClean="0"/>
          </a:p>
          <a:p>
            <a:pPr>
              <a:buNone/>
            </a:pPr>
            <a:r>
              <a:rPr lang="en-US" sz="1800" i="1" dirty="0" smtClean="0"/>
              <a:t>Swiss developmental </a:t>
            </a:r>
            <a:endParaRPr lang="lv-LV" sz="1800" i="1" dirty="0" smtClean="0"/>
          </a:p>
          <a:p>
            <a:pPr>
              <a:buNone/>
            </a:pPr>
            <a:r>
              <a:rPr lang="en-US" sz="1800" i="1" dirty="0" smtClean="0"/>
              <a:t>psychologist and </a:t>
            </a:r>
            <a:endParaRPr lang="lv-LV" sz="1800" i="1" dirty="0" smtClean="0"/>
          </a:p>
          <a:p>
            <a:pPr>
              <a:buNone/>
            </a:pPr>
            <a:r>
              <a:rPr lang="en-US" sz="1800" i="1" dirty="0" smtClean="0"/>
              <a:t>philosopher</a:t>
            </a:r>
            <a:endParaRPr lang="lv-LV" sz="1800" i="1" dirty="0"/>
          </a:p>
        </p:txBody>
      </p:sp>
      <p:pic>
        <p:nvPicPr>
          <p:cNvPr id="3074" name="Picture 2" descr="http://1.bp.blogspot.com/-M58QHfkQ2lU/T3L9TM90hsI/AAAAAAAAAEs/Mp7oNg7k8fI/s640/information-processing-model.jpg"/>
          <p:cNvPicPr>
            <a:picLocks noChangeAspect="1" noChangeArrowheads="1"/>
          </p:cNvPicPr>
          <p:nvPr/>
        </p:nvPicPr>
        <p:blipFill>
          <a:blip r:embed="rId2" cstate="print"/>
          <a:srcRect/>
          <a:stretch>
            <a:fillRect/>
          </a:stretch>
        </p:blipFill>
        <p:spPr bwMode="auto">
          <a:xfrm>
            <a:off x="4064000" y="2762250"/>
            <a:ext cx="8128000" cy="4095750"/>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708920"/>
            <a:ext cx="10972800" cy="1143000"/>
          </a:xfrm>
        </p:spPr>
        <p:txBody>
          <a:bodyPr>
            <a:normAutofit fontScale="90000"/>
          </a:bodyPr>
          <a:lstStyle/>
          <a:p>
            <a:r>
              <a:rPr lang="lv-LV" dirty="0" err="1" smtClean="0"/>
              <a:t>The</a:t>
            </a:r>
            <a:r>
              <a:rPr lang="lv-LV" dirty="0" smtClean="0"/>
              <a:t> </a:t>
            </a:r>
            <a:r>
              <a:rPr lang="lv-LV" dirty="0" err="1" smtClean="0"/>
              <a:t>course</a:t>
            </a:r>
            <a:r>
              <a:rPr lang="lv-LV" dirty="0" smtClean="0"/>
              <a:t> </a:t>
            </a:r>
            <a:r>
              <a:rPr lang="lv-LV" dirty="0" err="1" smtClean="0"/>
              <a:t>is</a:t>
            </a:r>
            <a:r>
              <a:rPr lang="lv-LV" dirty="0" smtClean="0"/>
              <a:t> </a:t>
            </a:r>
            <a:r>
              <a:rPr lang="lv-LV" dirty="0" err="1" smtClean="0"/>
              <a:t>redundant</a:t>
            </a:r>
            <a:r>
              <a:rPr lang="lv-LV" dirty="0" smtClean="0"/>
              <a:t>, I </a:t>
            </a:r>
            <a:r>
              <a:rPr lang="lv-LV" dirty="0" err="1" smtClean="0"/>
              <a:t>have</a:t>
            </a:r>
            <a:r>
              <a:rPr lang="lv-LV" dirty="0" smtClean="0"/>
              <a:t> </a:t>
            </a:r>
            <a:r>
              <a:rPr lang="lv-LV" dirty="0" err="1" smtClean="0"/>
              <a:t>already</a:t>
            </a:r>
            <a:r>
              <a:rPr lang="lv-LV" dirty="0" smtClean="0"/>
              <a:t> </a:t>
            </a:r>
            <a:r>
              <a:rPr lang="lv-LV" dirty="0" err="1" smtClean="0"/>
              <a:t>heard</a:t>
            </a:r>
            <a:r>
              <a:rPr lang="lv-LV" dirty="0" smtClean="0"/>
              <a:t> </a:t>
            </a:r>
            <a:r>
              <a:rPr lang="lv-LV" dirty="0" err="1" smtClean="0"/>
              <a:t>all</a:t>
            </a:r>
            <a:r>
              <a:rPr lang="lv-LV" dirty="0" smtClean="0"/>
              <a:t> of </a:t>
            </a:r>
            <a:r>
              <a:rPr lang="lv-LV" dirty="0" err="1" smtClean="0"/>
              <a:t>this</a:t>
            </a:r>
            <a:r>
              <a:rPr lang="lv-LV" dirty="0" smtClean="0"/>
              <a:t> </a:t>
            </a:r>
            <a:r>
              <a:rPr lang="lv-LV" dirty="0" err="1" smtClean="0"/>
              <a:t>before</a:t>
            </a:r>
            <a:endParaRPr lang="lv-LV"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The</a:t>
            </a:r>
            <a:r>
              <a:rPr lang="lv-LV" dirty="0" smtClean="0"/>
              <a:t> </a:t>
            </a:r>
            <a:r>
              <a:rPr lang="lv-LV" dirty="0" err="1" smtClean="0"/>
              <a:t>course</a:t>
            </a:r>
            <a:r>
              <a:rPr lang="lv-LV" dirty="0" smtClean="0"/>
              <a:t> </a:t>
            </a:r>
            <a:r>
              <a:rPr lang="lv-LV" dirty="0" err="1" smtClean="0"/>
              <a:t>is</a:t>
            </a:r>
            <a:r>
              <a:rPr lang="lv-LV" dirty="0" smtClean="0"/>
              <a:t> </a:t>
            </a:r>
            <a:r>
              <a:rPr lang="lv-LV" dirty="0" err="1" smtClean="0"/>
              <a:t>redundant</a:t>
            </a:r>
            <a:r>
              <a:rPr lang="lv-LV" dirty="0" smtClean="0"/>
              <a:t>, I </a:t>
            </a:r>
            <a:r>
              <a:rPr lang="lv-LV" dirty="0" err="1" smtClean="0"/>
              <a:t>have</a:t>
            </a:r>
            <a:r>
              <a:rPr lang="lv-LV" dirty="0" smtClean="0"/>
              <a:t> </a:t>
            </a:r>
            <a:r>
              <a:rPr lang="lv-LV" dirty="0" err="1" smtClean="0"/>
              <a:t>already</a:t>
            </a:r>
            <a:r>
              <a:rPr lang="lv-LV" dirty="0" smtClean="0"/>
              <a:t> </a:t>
            </a:r>
            <a:r>
              <a:rPr lang="lv-LV" dirty="0" err="1" smtClean="0"/>
              <a:t>heard</a:t>
            </a:r>
            <a:r>
              <a:rPr lang="lv-LV" dirty="0" smtClean="0"/>
              <a:t> </a:t>
            </a:r>
            <a:r>
              <a:rPr lang="lv-LV" dirty="0" err="1" smtClean="0"/>
              <a:t>all</a:t>
            </a:r>
            <a:r>
              <a:rPr lang="lv-LV" dirty="0" smtClean="0"/>
              <a:t> of </a:t>
            </a:r>
            <a:r>
              <a:rPr lang="lv-LV" dirty="0" err="1" smtClean="0"/>
              <a:t>this</a:t>
            </a:r>
            <a:r>
              <a:rPr lang="lv-LV" dirty="0" smtClean="0"/>
              <a:t> </a:t>
            </a:r>
            <a:r>
              <a:rPr lang="lv-LV" dirty="0" err="1" smtClean="0"/>
              <a:t>before</a:t>
            </a:r>
            <a:endParaRPr lang="lv-LV" dirty="0"/>
          </a:p>
        </p:txBody>
      </p:sp>
      <p:grpSp>
        <p:nvGrpSpPr>
          <p:cNvPr id="3" name="Group 6"/>
          <p:cNvGrpSpPr/>
          <p:nvPr/>
        </p:nvGrpSpPr>
        <p:grpSpPr>
          <a:xfrm>
            <a:off x="911424" y="1772816"/>
            <a:ext cx="8128000" cy="4095750"/>
            <a:chOff x="1619672" y="1700808"/>
            <a:chExt cx="6096000" cy="4095750"/>
          </a:xfrm>
        </p:grpSpPr>
        <p:pic>
          <p:nvPicPr>
            <p:cNvPr id="5" name="Picture 2" descr="http://1.bp.blogspot.com/-M58QHfkQ2lU/T3L9TM90hsI/AAAAAAAAAEs/Mp7oNg7k8fI/s640/information-processing-model.jpg"/>
            <p:cNvPicPr>
              <a:picLocks noChangeAspect="1" noChangeArrowheads="1"/>
            </p:cNvPicPr>
            <p:nvPr/>
          </p:nvPicPr>
          <p:blipFill>
            <a:blip r:embed="rId2" cstate="print"/>
            <a:srcRect/>
            <a:stretch>
              <a:fillRect/>
            </a:stretch>
          </p:blipFill>
          <p:spPr bwMode="auto">
            <a:xfrm>
              <a:off x="1619672" y="1700808"/>
              <a:ext cx="6096000" cy="4095750"/>
            </a:xfrm>
            <a:prstGeom prst="rect">
              <a:avLst/>
            </a:prstGeom>
            <a:noFill/>
          </p:spPr>
        </p:pic>
        <p:sp>
          <p:nvSpPr>
            <p:cNvPr id="6" name="Oval 5"/>
            <p:cNvSpPr/>
            <p:nvPr/>
          </p:nvSpPr>
          <p:spPr>
            <a:xfrm>
              <a:off x="4499992" y="2780928"/>
              <a:ext cx="3168352" cy="1368152"/>
            </a:xfrm>
            <a:prstGeom prst="ellipse">
              <a:avLst/>
            </a:prstGeom>
            <a:noFill/>
            <a:ln w="101600">
              <a:solidFill>
                <a:srgbClr val="FF0000"/>
              </a:solidFill>
            </a:ln>
            <a:effectLst>
              <a:outerShdw blurRad="177800" dist="101600" dir="5400000" algn="ctr" rotWithShape="0">
                <a:srgbClr val="000000">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7" name="Content Placeholder 2"/>
          <p:cNvSpPr txBox="1">
            <a:spLocks/>
          </p:cNvSpPr>
          <p:nvPr/>
        </p:nvSpPr>
        <p:spPr>
          <a:xfrm>
            <a:off x="815413" y="6021288"/>
            <a:ext cx="10972800" cy="60344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lv-LV" sz="32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learn</a:t>
            </a:r>
            <a:r>
              <a:rPr kumimoji="0" lang="lv-LV" sz="3200" b="0" i="0" u="none" strike="noStrike" kern="1200" cap="none" spc="0" normalizeH="0" baseline="0" noProof="0" dirty="0" smtClean="0">
                <a:ln>
                  <a:noFill/>
                </a:ln>
                <a:solidFill>
                  <a:schemeClr val="tx1"/>
                </a:solidFill>
                <a:effectLst/>
                <a:uLnTx/>
                <a:uFillTx/>
                <a:latin typeface="+mn-lt"/>
                <a:ea typeface="+mn-ea"/>
                <a:cs typeface="+mn-cs"/>
              </a:rPr>
              <a:t> to </a:t>
            </a:r>
            <a:r>
              <a:rPr lang="lv-LV" sz="3200" dirty="0" err="1" smtClean="0">
                <a:solidFill>
                  <a:srgbClr val="FF0000"/>
                </a:solidFill>
              </a:rPr>
              <a:t>focus</a:t>
            </a:r>
            <a:r>
              <a:rPr lang="lv-LV" sz="3200" dirty="0" smtClean="0">
                <a:solidFill>
                  <a:srgbClr val="FF0000"/>
                </a:solidFill>
              </a:rPr>
              <a:t> </a:t>
            </a:r>
            <a:r>
              <a:rPr lang="lv-LV" sz="3200" dirty="0" err="1" smtClean="0">
                <a:solidFill>
                  <a:srgbClr val="FF0000"/>
                </a:solidFill>
              </a:rPr>
              <a:t>on</a:t>
            </a:r>
            <a:r>
              <a:rPr lang="lv-LV" sz="3200" dirty="0" smtClean="0">
                <a:solidFill>
                  <a:srgbClr val="FF0000"/>
                </a:solidFill>
              </a:rPr>
              <a:t> </a:t>
            </a:r>
            <a:r>
              <a:rPr lang="lv-LV" sz="3200" dirty="0" err="1" smtClean="0">
                <a:solidFill>
                  <a:srgbClr val="FF0000"/>
                </a:solidFill>
              </a:rPr>
              <a:t>positive</a:t>
            </a:r>
            <a:r>
              <a:rPr lang="lv-LV" sz="3200" dirty="0" smtClean="0">
                <a:solidFill>
                  <a:srgbClr val="FF0000"/>
                </a:solidFill>
              </a:rPr>
              <a:t> </a:t>
            </a:r>
            <a:r>
              <a:rPr lang="lv-LV" sz="3200" dirty="0" err="1" smtClean="0">
                <a:solidFill>
                  <a:srgbClr val="FF0000"/>
                </a:solidFill>
              </a:rPr>
              <a:t>things</a:t>
            </a:r>
            <a:endParaRPr kumimoji="0" lang="lv-LV" sz="32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0293" y="2311156"/>
            <a:ext cx="10515600" cy="1325563"/>
          </a:xfrm>
        </p:spPr>
        <p:txBody>
          <a:bodyPr>
            <a:normAutofit/>
          </a:bodyPr>
          <a:lstStyle/>
          <a:p>
            <a:pPr algn="ctr"/>
            <a:r>
              <a:rPr lang="pl-PL" sz="4800" b="1" dirty="0" smtClean="0">
                <a:solidFill>
                  <a:srgbClr val="002060"/>
                </a:solidFill>
              </a:rPr>
              <a:t>THANK YOU!</a:t>
            </a:r>
            <a:endParaRPr lang="en-GB" sz="4800" b="1" dirty="0">
              <a:solidFill>
                <a:srgbClr val="002060"/>
              </a:solidFill>
            </a:endParaRPr>
          </a:p>
        </p:txBody>
      </p:sp>
      <p:sp>
        <p:nvSpPr>
          <p:cNvPr id="4" name="Symbol zastępczy stopki 3"/>
          <p:cNvSpPr>
            <a:spLocks noGrp="1"/>
          </p:cNvSpPr>
          <p:nvPr>
            <p:ph type="ftr" sz="quarter" idx="11"/>
          </p:nvPr>
        </p:nvSpPr>
        <p:spPr/>
        <p:txBody>
          <a:bodyPr/>
          <a:lstStyle/>
          <a:p>
            <a:r>
              <a:rPr lang="en-US" smtClean="0"/>
              <a:t>Review on new teaching methods</a:t>
            </a:r>
            <a:endParaRPr lang="en-GB"/>
          </a:p>
        </p:txBody>
      </p:sp>
      <p:sp>
        <p:nvSpPr>
          <p:cNvPr id="5" name="Symbol zastępczy numeru slajdu 4"/>
          <p:cNvSpPr>
            <a:spLocks noGrp="1"/>
          </p:cNvSpPr>
          <p:nvPr>
            <p:ph type="sldNum" sz="quarter" idx="12"/>
          </p:nvPr>
        </p:nvSpPr>
        <p:spPr/>
        <p:txBody>
          <a:bodyPr/>
          <a:lstStyle/>
          <a:p>
            <a:fld id="{E7704CCE-B153-441B-8970-8F1A63A922F2}" type="slidenum">
              <a:rPr lang="en-GB" smtClean="0"/>
              <a:pPr/>
              <a:t>105</a:t>
            </a:fld>
            <a:endParaRPr lang="en-GB"/>
          </a:p>
        </p:txBody>
      </p:sp>
    </p:spTree>
    <p:extLst>
      <p:ext uri="{BB962C8B-B14F-4D97-AF65-F5344CB8AC3E}">
        <p14:creationId xmlns:p14="http://schemas.microsoft.com/office/powerpoint/2010/main" val="94605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smtClean="0">
                <a:solidFill>
                  <a:srgbClr val="002060"/>
                </a:solidFill>
                <a:latin typeface="+mn-lt"/>
              </a:rPr>
              <a:t>T&amp;L STRATEGIES</a:t>
            </a:r>
            <a:endParaRPr lang="en-GB" sz="4000" b="1" dirty="0">
              <a:solidFill>
                <a:srgbClr val="002060"/>
              </a:solidFill>
              <a:latin typeface="+mn-lt"/>
            </a:endParaRPr>
          </a:p>
        </p:txBody>
      </p:sp>
      <p:sp>
        <p:nvSpPr>
          <p:cNvPr id="3" name="Symbol zastępczy zawartości 2"/>
          <p:cNvSpPr>
            <a:spLocks noGrp="1"/>
          </p:cNvSpPr>
          <p:nvPr>
            <p:ph idx="1"/>
          </p:nvPr>
        </p:nvSpPr>
        <p:spPr>
          <a:xfrm>
            <a:off x="838200" y="1570892"/>
            <a:ext cx="10515600" cy="5009662"/>
          </a:xfrm>
        </p:spPr>
        <p:txBody>
          <a:bodyPr>
            <a:normAutofit lnSpcReduction="10000"/>
          </a:bodyPr>
          <a:lstStyle/>
          <a:p>
            <a:pPr marL="0" indent="0" algn="ctr">
              <a:buNone/>
            </a:pPr>
            <a:r>
              <a:rPr lang="en-US" dirty="0" smtClean="0"/>
              <a:t>Effective</a:t>
            </a:r>
            <a:r>
              <a:rPr lang="pl-PL" dirty="0" smtClean="0"/>
              <a:t> </a:t>
            </a:r>
            <a:r>
              <a:rPr lang="en-US" dirty="0" smtClean="0"/>
              <a:t>teachers use an array of teaching strategies because</a:t>
            </a:r>
            <a:r>
              <a:rPr lang="pl-PL" dirty="0" smtClean="0"/>
              <a:t> </a:t>
            </a:r>
            <a:r>
              <a:rPr lang="en-US" dirty="0" smtClean="0"/>
              <a:t>there is no universal approach that suits all</a:t>
            </a:r>
            <a:r>
              <a:rPr lang="pl-PL" dirty="0" smtClean="0"/>
              <a:t> </a:t>
            </a:r>
            <a:r>
              <a:rPr lang="en-GB" dirty="0" smtClean="0"/>
              <a:t>situations</a:t>
            </a:r>
            <a:endParaRPr lang="pl-PL" dirty="0" smtClean="0"/>
          </a:p>
          <a:p>
            <a:pPr marL="0" indent="0" algn="ctr">
              <a:buNone/>
            </a:pPr>
            <a:r>
              <a:rPr lang="en-GB" dirty="0" smtClean="0"/>
              <a:t> </a:t>
            </a:r>
            <a:endParaRPr lang="pl-PL" dirty="0" smtClean="0"/>
          </a:p>
          <a:p>
            <a:pPr marL="0" indent="0" algn="ctr">
              <a:buNone/>
            </a:pPr>
            <a:r>
              <a:rPr lang="en-GB" dirty="0" smtClean="0"/>
              <a:t>Different strategies </a:t>
            </a:r>
            <a:r>
              <a:rPr lang="pl-PL" dirty="0" err="1" smtClean="0"/>
              <a:t>are</a:t>
            </a:r>
            <a:r>
              <a:rPr lang="pl-PL" dirty="0" smtClean="0"/>
              <a:t> </a:t>
            </a:r>
            <a:r>
              <a:rPr lang="en-GB" dirty="0" smtClean="0"/>
              <a:t>used in different</a:t>
            </a:r>
            <a:r>
              <a:rPr lang="pl-PL" dirty="0" smtClean="0"/>
              <a:t> </a:t>
            </a:r>
            <a:r>
              <a:rPr lang="en-US" dirty="0" smtClean="0"/>
              <a:t>combinations with different groups of students to improve</a:t>
            </a:r>
            <a:r>
              <a:rPr lang="pl-PL" dirty="0" smtClean="0"/>
              <a:t> </a:t>
            </a:r>
            <a:r>
              <a:rPr lang="en-US" dirty="0" smtClean="0"/>
              <a:t>their learning outcomes.</a:t>
            </a:r>
            <a:endParaRPr lang="pl-PL" dirty="0" smtClean="0"/>
          </a:p>
          <a:p>
            <a:pPr marL="0" indent="0" algn="ctr">
              <a:buNone/>
            </a:pPr>
            <a:endParaRPr lang="pl-PL" dirty="0" smtClean="0"/>
          </a:p>
          <a:p>
            <a:pPr marL="0" indent="0" algn="ctr">
              <a:buNone/>
            </a:pPr>
            <a:r>
              <a:rPr lang="en-US" dirty="0" smtClean="0"/>
              <a:t> Some teaching strategies are</a:t>
            </a:r>
            <a:r>
              <a:rPr lang="pl-PL" dirty="0" smtClean="0"/>
              <a:t> </a:t>
            </a:r>
            <a:r>
              <a:rPr lang="en-US" dirty="0" smtClean="0"/>
              <a:t>better suited to teaching certain skills and fields of</a:t>
            </a:r>
            <a:r>
              <a:rPr lang="pl-PL" dirty="0" smtClean="0"/>
              <a:t> </a:t>
            </a:r>
            <a:r>
              <a:rPr lang="en-US" dirty="0" smtClean="0"/>
              <a:t>knowledge than are others. </a:t>
            </a:r>
            <a:endParaRPr lang="pl-PL" dirty="0" smtClean="0"/>
          </a:p>
          <a:p>
            <a:pPr marL="0" indent="0" algn="ctr">
              <a:buNone/>
            </a:pPr>
            <a:endParaRPr lang="pl-PL" dirty="0" smtClean="0"/>
          </a:p>
          <a:p>
            <a:pPr marL="0" indent="0" algn="ctr">
              <a:buNone/>
            </a:pPr>
            <a:r>
              <a:rPr lang="en-US" dirty="0" smtClean="0"/>
              <a:t>Some strategies are better</a:t>
            </a:r>
            <a:r>
              <a:rPr lang="pl-PL" dirty="0" smtClean="0"/>
              <a:t> </a:t>
            </a:r>
            <a:r>
              <a:rPr lang="en-US" dirty="0" smtClean="0"/>
              <a:t>suited to certain student backgrounds, learning styles and</a:t>
            </a:r>
            <a:r>
              <a:rPr lang="pl-PL" dirty="0" smtClean="0"/>
              <a:t> </a:t>
            </a:r>
            <a:r>
              <a:rPr lang="en-US" dirty="0" smtClean="0"/>
              <a:t>abilities. </a:t>
            </a:r>
            <a:endParaRPr lang="pl-PL" dirty="0" smtClean="0"/>
          </a:p>
          <a:p>
            <a:endParaRPr lang="en-GB" dirty="0"/>
          </a:p>
        </p:txBody>
      </p:sp>
      <p:sp>
        <p:nvSpPr>
          <p:cNvPr id="5" name="Symbol zastępczy numeru slajdu 4"/>
          <p:cNvSpPr>
            <a:spLocks noGrp="1"/>
          </p:cNvSpPr>
          <p:nvPr>
            <p:ph type="sldNum" sz="quarter" idx="12"/>
          </p:nvPr>
        </p:nvSpPr>
        <p:spPr/>
        <p:txBody>
          <a:bodyPr/>
          <a:lstStyle/>
          <a:p>
            <a:fld id="{E7704CCE-B153-441B-8970-8F1A63A922F2}" type="slidenum">
              <a:rPr lang="en-GB" smtClean="0"/>
              <a:pPr/>
              <a:t>11</a:t>
            </a:fld>
            <a:endParaRPr lang="en-GB"/>
          </a:p>
        </p:txBody>
      </p:sp>
      <p:sp>
        <p:nvSpPr>
          <p:cNvPr id="6"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2373507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406400"/>
            <a:ext cx="10515600" cy="5770563"/>
          </a:xfrm>
        </p:spPr>
        <p:txBody>
          <a:bodyPr>
            <a:normAutofit fontScale="92500" lnSpcReduction="10000"/>
          </a:bodyPr>
          <a:lstStyle/>
          <a:p>
            <a:pPr marL="0" indent="0">
              <a:buNone/>
            </a:pPr>
            <a:r>
              <a:rPr lang="pl-PL" sz="4300" b="1" dirty="0" smtClean="0">
                <a:solidFill>
                  <a:srgbClr val="002060"/>
                </a:solidFill>
              </a:rPr>
              <a:t>INNOVATIVE T&amp;L STRATEGIES</a:t>
            </a:r>
          </a:p>
          <a:p>
            <a:pPr marL="0" indent="0">
              <a:buNone/>
            </a:pPr>
            <a:endParaRPr lang="pl-PL" sz="4000" b="1" dirty="0" smtClean="0">
              <a:solidFill>
                <a:srgbClr val="002060"/>
              </a:solidFill>
            </a:endParaRPr>
          </a:p>
          <a:p>
            <a:r>
              <a:rPr lang="pl-PL" dirty="0" err="1" smtClean="0"/>
              <a:t>Crossover</a:t>
            </a:r>
            <a:r>
              <a:rPr lang="pl-PL" dirty="0" smtClean="0"/>
              <a:t> learning</a:t>
            </a:r>
          </a:p>
          <a:p>
            <a:r>
              <a:rPr lang="pl-PL" dirty="0" smtClean="0"/>
              <a:t>Learning </a:t>
            </a:r>
            <a:r>
              <a:rPr lang="pl-PL" dirty="0" err="1" smtClean="0"/>
              <a:t>through</a:t>
            </a:r>
            <a:r>
              <a:rPr lang="pl-PL" dirty="0" smtClean="0"/>
              <a:t> </a:t>
            </a:r>
            <a:r>
              <a:rPr lang="pl-PL" dirty="0" err="1" smtClean="0"/>
              <a:t>argumentation</a:t>
            </a:r>
            <a:endParaRPr lang="pl-PL" dirty="0" smtClean="0"/>
          </a:p>
          <a:p>
            <a:r>
              <a:rPr lang="pl-PL" dirty="0" err="1" smtClean="0"/>
              <a:t>Incidental</a:t>
            </a:r>
            <a:r>
              <a:rPr lang="pl-PL" dirty="0" smtClean="0"/>
              <a:t> Learning</a:t>
            </a:r>
          </a:p>
          <a:p>
            <a:r>
              <a:rPr lang="pl-PL" dirty="0" err="1" smtClean="0"/>
              <a:t>Context-based</a:t>
            </a:r>
            <a:r>
              <a:rPr lang="pl-PL" dirty="0" smtClean="0"/>
              <a:t> learning</a:t>
            </a:r>
          </a:p>
          <a:p>
            <a:r>
              <a:rPr lang="pl-PL" dirty="0" err="1" smtClean="0"/>
              <a:t>Computational</a:t>
            </a:r>
            <a:r>
              <a:rPr lang="pl-PL" dirty="0" smtClean="0"/>
              <a:t> </a:t>
            </a:r>
            <a:r>
              <a:rPr lang="pl-PL" dirty="0" err="1" smtClean="0"/>
              <a:t>thinking</a:t>
            </a:r>
            <a:endParaRPr lang="pl-PL" dirty="0" smtClean="0"/>
          </a:p>
          <a:p>
            <a:r>
              <a:rPr lang="pl-PL" dirty="0" smtClean="0"/>
              <a:t>Learning by </a:t>
            </a:r>
            <a:r>
              <a:rPr lang="pl-PL" dirty="0" err="1" smtClean="0"/>
              <a:t>doing</a:t>
            </a:r>
            <a:r>
              <a:rPr lang="pl-PL" dirty="0" smtClean="0"/>
              <a:t> science</a:t>
            </a:r>
          </a:p>
          <a:p>
            <a:r>
              <a:rPr lang="pl-PL" dirty="0" smtClean="0"/>
              <a:t>Learning by </a:t>
            </a:r>
            <a:r>
              <a:rPr lang="pl-PL" dirty="0" err="1" smtClean="0"/>
              <a:t>working</a:t>
            </a:r>
            <a:endParaRPr lang="pl-PL" dirty="0" smtClean="0"/>
          </a:p>
          <a:p>
            <a:r>
              <a:rPr lang="pl-PL" dirty="0" err="1" smtClean="0"/>
              <a:t>Embodied</a:t>
            </a:r>
            <a:r>
              <a:rPr lang="pl-PL" dirty="0" smtClean="0"/>
              <a:t> learning</a:t>
            </a:r>
          </a:p>
          <a:p>
            <a:r>
              <a:rPr lang="pl-PL" dirty="0" err="1" smtClean="0"/>
              <a:t>Adaptive</a:t>
            </a:r>
            <a:r>
              <a:rPr lang="pl-PL" dirty="0" smtClean="0"/>
              <a:t> </a:t>
            </a:r>
            <a:r>
              <a:rPr lang="pl-PL" dirty="0" err="1" smtClean="0"/>
              <a:t>teaching</a:t>
            </a:r>
            <a:endParaRPr lang="pl-PL" dirty="0" smtClean="0"/>
          </a:p>
          <a:p>
            <a:r>
              <a:rPr lang="pl-PL" dirty="0" smtClean="0"/>
              <a:t>Analytics of </a:t>
            </a:r>
            <a:r>
              <a:rPr lang="pl-PL" dirty="0" err="1" smtClean="0"/>
              <a:t>Emotion</a:t>
            </a:r>
            <a:endParaRPr lang="pl-PL" dirty="0" smtClean="0"/>
          </a:p>
        </p:txBody>
      </p:sp>
      <p:sp>
        <p:nvSpPr>
          <p:cNvPr id="4" name="Symbol zastępczy numeru slajdu 3"/>
          <p:cNvSpPr>
            <a:spLocks noGrp="1"/>
          </p:cNvSpPr>
          <p:nvPr>
            <p:ph type="sldNum" sz="quarter" idx="12"/>
          </p:nvPr>
        </p:nvSpPr>
        <p:spPr/>
        <p:txBody>
          <a:bodyPr/>
          <a:lstStyle/>
          <a:p>
            <a:fld id="{E7704CCE-B153-441B-8970-8F1A63A922F2}" type="slidenum">
              <a:rPr lang="en-GB" smtClean="0"/>
              <a:pPr/>
              <a:t>12</a:t>
            </a:fld>
            <a:endParaRPr lang="en-GB"/>
          </a:p>
        </p:txBody>
      </p:sp>
      <p:sp>
        <p:nvSpPr>
          <p:cNvPr id="5"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1987728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29783" y="5624886"/>
            <a:ext cx="3241431" cy="1325563"/>
          </a:xfrm>
        </p:spPr>
        <p:txBody>
          <a:bodyPr>
            <a:normAutofit/>
          </a:bodyPr>
          <a:lstStyle/>
          <a:p>
            <a:pPr algn="r"/>
            <a:r>
              <a:rPr lang="pl-PL" sz="3600" b="1" dirty="0" smtClean="0">
                <a:solidFill>
                  <a:srgbClr val="002060"/>
                </a:solidFill>
              </a:rPr>
              <a:t>T&amp;L </a:t>
            </a:r>
            <a:r>
              <a:rPr lang="pl-PL" sz="3600" b="1" dirty="0" err="1" smtClean="0">
                <a:solidFill>
                  <a:srgbClr val="002060"/>
                </a:solidFill>
              </a:rPr>
              <a:t>Methods</a:t>
            </a:r>
            <a:endParaRPr lang="en-GB" sz="3600" b="1" dirty="0">
              <a:solidFill>
                <a:srgbClr val="002060"/>
              </a:solidFill>
            </a:endParaRPr>
          </a:p>
        </p:txBody>
      </p:sp>
      <p:sp>
        <p:nvSpPr>
          <p:cNvPr id="3" name="Symbol zastępczy zawartości 2"/>
          <p:cNvSpPr>
            <a:spLocks noGrp="1"/>
          </p:cNvSpPr>
          <p:nvPr>
            <p:ph idx="1"/>
          </p:nvPr>
        </p:nvSpPr>
        <p:spPr>
          <a:xfrm>
            <a:off x="838200" y="289169"/>
            <a:ext cx="10515600" cy="5887794"/>
          </a:xfrm>
        </p:spPr>
        <p:txBody>
          <a:bodyPr>
            <a:normAutofit/>
          </a:bodyPr>
          <a:lstStyle/>
          <a:p>
            <a:pPr marL="0" indent="0">
              <a:buNone/>
            </a:pPr>
            <a:r>
              <a:rPr lang="pl-PL" b="1" dirty="0" smtClean="0">
                <a:solidFill>
                  <a:srgbClr val="002060"/>
                </a:solidFill>
              </a:rPr>
              <a:t>HEURISTIC METHOD</a:t>
            </a:r>
          </a:p>
          <a:p>
            <a:pPr marL="0" indent="0">
              <a:buNone/>
            </a:pPr>
            <a:endParaRPr lang="pl-PL" b="1" dirty="0" smtClean="0">
              <a:solidFill>
                <a:srgbClr val="002060"/>
              </a:solidFill>
            </a:endParaRPr>
          </a:p>
          <a:p>
            <a:r>
              <a:rPr lang="en-GB" dirty="0" smtClean="0"/>
              <a:t>is an approach to problem solving, learning, or discovery that employs a practical method not guaranteed to be optimal or perfect, but sufficient for the immediate goals.</a:t>
            </a:r>
          </a:p>
          <a:p>
            <a:r>
              <a:rPr lang="en-GB" dirty="0" smtClean="0"/>
              <a:t>where finding an optimal solution is impossible or impractical, heuristic methods can be used to speed up the process of finding a satisfactory solution </a:t>
            </a:r>
          </a:p>
          <a:p>
            <a:r>
              <a:rPr lang="en-GB" dirty="0" smtClean="0"/>
              <a:t>develops problem solving attitude, scientific attitudes towards the problem, and power of self-expression</a:t>
            </a:r>
          </a:p>
          <a:p>
            <a:r>
              <a:rPr lang="en-GB" dirty="0" smtClean="0"/>
              <a:t>more: Teoh Sian </a:t>
            </a:r>
            <a:r>
              <a:rPr lang="en-GB" dirty="0" err="1" smtClean="0"/>
              <a:t>Hoona</a:t>
            </a:r>
            <a:r>
              <a:rPr lang="en-GB" dirty="0" smtClean="0"/>
              <a:t>, </a:t>
            </a:r>
            <a:r>
              <a:rPr lang="en-GB" dirty="0" err="1" smtClean="0"/>
              <a:t>Kor</a:t>
            </a:r>
            <a:r>
              <a:rPr lang="en-GB" dirty="0" smtClean="0"/>
              <a:t> </a:t>
            </a:r>
            <a:r>
              <a:rPr lang="en-GB" dirty="0" err="1" smtClean="0"/>
              <a:t>Liew</a:t>
            </a:r>
            <a:r>
              <a:rPr lang="en-GB" dirty="0" smtClean="0"/>
              <a:t> </a:t>
            </a:r>
            <a:r>
              <a:rPr lang="en-GB" dirty="0" err="1" smtClean="0"/>
              <a:t>Kee</a:t>
            </a:r>
            <a:r>
              <a:rPr lang="en-GB" dirty="0" smtClean="0"/>
              <a:t>, </a:t>
            </a:r>
            <a:r>
              <a:rPr lang="en-GB" dirty="0" err="1" smtClean="0"/>
              <a:t>Parmjit</a:t>
            </a:r>
            <a:r>
              <a:rPr lang="en-GB" dirty="0" smtClean="0"/>
              <a:t> Singh „Learning Mathematics Using Heuristic Approach”</a:t>
            </a:r>
          </a:p>
          <a:p>
            <a:pPr>
              <a:buFontTx/>
              <a:buChar char="-"/>
            </a:pPr>
            <a:endParaRPr lang="pl-PL" dirty="0" smtClean="0"/>
          </a:p>
          <a:p>
            <a:pPr marL="0" indent="0">
              <a:buNone/>
            </a:pPr>
            <a:endParaRPr lang="en-GB" dirty="0"/>
          </a:p>
        </p:txBody>
      </p:sp>
      <p:sp>
        <p:nvSpPr>
          <p:cNvPr id="5" name="Symbol zastępczy numeru slajdu 4"/>
          <p:cNvSpPr>
            <a:spLocks noGrp="1"/>
          </p:cNvSpPr>
          <p:nvPr>
            <p:ph type="sldNum" sz="quarter" idx="12"/>
          </p:nvPr>
        </p:nvSpPr>
        <p:spPr/>
        <p:txBody>
          <a:bodyPr/>
          <a:lstStyle/>
          <a:p>
            <a:fld id="{E7704CCE-B153-441B-8970-8F1A63A922F2}" type="slidenum">
              <a:rPr lang="en-GB" smtClean="0"/>
              <a:pPr/>
              <a:t>13</a:t>
            </a:fld>
            <a:endParaRPr lang="en-GB"/>
          </a:p>
        </p:txBody>
      </p:sp>
      <p:sp>
        <p:nvSpPr>
          <p:cNvPr id="6"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3565432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29783" y="5624886"/>
            <a:ext cx="3241431" cy="1325563"/>
          </a:xfrm>
        </p:spPr>
        <p:txBody>
          <a:bodyPr>
            <a:normAutofit/>
          </a:bodyPr>
          <a:lstStyle/>
          <a:p>
            <a:pPr algn="r"/>
            <a:r>
              <a:rPr lang="pl-PL" sz="3600" b="1" dirty="0" smtClean="0">
                <a:solidFill>
                  <a:srgbClr val="002060"/>
                </a:solidFill>
              </a:rPr>
              <a:t>T&amp;L </a:t>
            </a:r>
            <a:r>
              <a:rPr lang="pl-PL" sz="3600" b="1" dirty="0" err="1" smtClean="0">
                <a:solidFill>
                  <a:srgbClr val="002060"/>
                </a:solidFill>
              </a:rPr>
              <a:t>Methods</a:t>
            </a:r>
            <a:endParaRPr lang="en-GB" sz="3600" b="1" dirty="0">
              <a:solidFill>
                <a:srgbClr val="002060"/>
              </a:solidFill>
            </a:endParaRPr>
          </a:p>
        </p:txBody>
      </p:sp>
      <p:sp>
        <p:nvSpPr>
          <p:cNvPr id="3" name="Symbol zastępczy zawartości 2"/>
          <p:cNvSpPr>
            <a:spLocks noGrp="1"/>
          </p:cNvSpPr>
          <p:nvPr>
            <p:ph idx="1"/>
          </p:nvPr>
        </p:nvSpPr>
        <p:spPr>
          <a:xfrm>
            <a:off x="838200" y="289169"/>
            <a:ext cx="10515600" cy="5887794"/>
          </a:xfrm>
        </p:spPr>
        <p:txBody>
          <a:bodyPr>
            <a:normAutofit fontScale="85000" lnSpcReduction="20000"/>
          </a:bodyPr>
          <a:lstStyle/>
          <a:p>
            <a:pPr marL="0" indent="0">
              <a:buNone/>
            </a:pPr>
            <a:r>
              <a:rPr lang="pl-PL" sz="3300" b="1" dirty="0" smtClean="0">
                <a:solidFill>
                  <a:srgbClr val="002060"/>
                </a:solidFill>
              </a:rPr>
              <a:t>DISCUSSION/DEBATES</a:t>
            </a:r>
          </a:p>
          <a:p>
            <a:pPr marL="0" indent="0">
              <a:buNone/>
            </a:pPr>
            <a:endParaRPr lang="pl-PL" b="1" dirty="0" smtClean="0">
              <a:solidFill>
                <a:srgbClr val="002060"/>
              </a:solidFill>
            </a:endParaRPr>
          </a:p>
          <a:p>
            <a:r>
              <a:rPr lang="pl-PL" dirty="0" smtClean="0"/>
              <a:t>most popular and </a:t>
            </a:r>
            <a:r>
              <a:rPr lang="pl-PL" dirty="0" err="1" smtClean="0"/>
              <a:t>widely</a:t>
            </a:r>
            <a:r>
              <a:rPr lang="pl-PL" dirty="0" smtClean="0"/>
              <a:t> </a:t>
            </a:r>
            <a:r>
              <a:rPr lang="pl-PL" dirty="0" err="1" smtClean="0"/>
              <a:t>spread</a:t>
            </a:r>
            <a:r>
              <a:rPr lang="pl-PL" dirty="0" smtClean="0"/>
              <a:t> </a:t>
            </a:r>
            <a:r>
              <a:rPr lang="pl-PL" dirty="0" err="1" smtClean="0"/>
              <a:t>method</a:t>
            </a:r>
            <a:r>
              <a:rPr lang="pl-PL" dirty="0" smtClean="0"/>
              <a:t> of </a:t>
            </a:r>
            <a:r>
              <a:rPr lang="pl-PL" dirty="0" err="1" smtClean="0"/>
              <a:t>interactive</a:t>
            </a:r>
            <a:r>
              <a:rPr lang="pl-PL" dirty="0" smtClean="0"/>
              <a:t> </a:t>
            </a:r>
            <a:r>
              <a:rPr lang="pl-PL" dirty="0" err="1" smtClean="0"/>
              <a:t>teaching</a:t>
            </a:r>
            <a:endParaRPr lang="pl-PL" dirty="0" smtClean="0"/>
          </a:p>
          <a:p>
            <a:r>
              <a:rPr lang="pl-PL" dirty="0" err="1"/>
              <a:t>i</a:t>
            </a:r>
            <a:r>
              <a:rPr lang="pl-PL" dirty="0" err="1" smtClean="0"/>
              <a:t>ncreases</a:t>
            </a:r>
            <a:r>
              <a:rPr lang="pl-PL" dirty="0" smtClean="0"/>
              <a:t> </a:t>
            </a:r>
            <a:r>
              <a:rPr lang="pl-PL" dirty="0" err="1" smtClean="0"/>
              <a:t>students</a:t>
            </a:r>
            <a:r>
              <a:rPr lang="pl-PL" dirty="0" smtClean="0"/>
              <a:t>’ </a:t>
            </a:r>
            <a:r>
              <a:rPr lang="pl-PL" dirty="0" err="1" smtClean="0"/>
              <a:t>involvement</a:t>
            </a:r>
            <a:r>
              <a:rPr lang="pl-PL" dirty="0" smtClean="0"/>
              <a:t> and </a:t>
            </a:r>
            <a:r>
              <a:rPr lang="pl-PL" dirty="0" err="1" smtClean="0"/>
              <a:t>activity</a:t>
            </a:r>
            <a:endParaRPr lang="pl-PL" dirty="0" smtClean="0"/>
          </a:p>
          <a:p>
            <a:r>
              <a:rPr lang="pl-PL" dirty="0" smtClean="0"/>
              <a:t>Oxford-style </a:t>
            </a:r>
            <a:r>
              <a:rPr lang="pl-PL" dirty="0" err="1" smtClean="0"/>
              <a:t>debating</a:t>
            </a:r>
            <a:r>
              <a:rPr lang="pl-PL" dirty="0" smtClean="0"/>
              <a:t> - </a:t>
            </a:r>
            <a:r>
              <a:rPr lang="en-US" dirty="0" smtClean="0"/>
              <a:t>a </a:t>
            </a:r>
            <a:r>
              <a:rPr lang="en-US" dirty="0"/>
              <a:t>competitive debate format featuring a sharply framed motion that is proposed by one side and opposed by another. </a:t>
            </a:r>
            <a:r>
              <a:rPr lang="pl-PL" dirty="0" smtClean="0"/>
              <a:t>F</a:t>
            </a:r>
            <a:r>
              <a:rPr lang="en-US" dirty="0" err="1" smtClean="0"/>
              <a:t>ollow</a:t>
            </a:r>
            <a:r>
              <a:rPr lang="en-US" dirty="0" smtClean="0"/>
              <a:t> </a:t>
            </a:r>
            <a:r>
              <a:rPr lang="en-US" dirty="0"/>
              <a:t>a formal structure that begins with audience members casting a pre-debate vote on the motion that is either for, against or undecided. Each panelist presents a seven-minute opening statement, after which the moderator takes questions from the audience with inter-panel challenges</a:t>
            </a:r>
            <a:r>
              <a:rPr lang="en-US" dirty="0" smtClean="0"/>
              <a:t>. Finally</a:t>
            </a:r>
            <a:r>
              <a:rPr lang="en-US" dirty="0"/>
              <a:t>, each panelist delivers a two-minute closing argument, and the audience delivers their second (and final) vote for comparison against the first</a:t>
            </a:r>
            <a:r>
              <a:rPr lang="en-US" dirty="0" smtClean="0"/>
              <a:t>.</a:t>
            </a:r>
            <a:endParaRPr lang="pl-PL" dirty="0" smtClean="0"/>
          </a:p>
          <a:p>
            <a:r>
              <a:rPr lang="en-US" dirty="0"/>
              <a:t>Paris-style </a:t>
            </a:r>
            <a:r>
              <a:rPr lang="en-US" dirty="0" smtClean="0"/>
              <a:t>debating</a:t>
            </a:r>
            <a:r>
              <a:rPr lang="pl-PL" dirty="0" smtClean="0"/>
              <a:t> - </a:t>
            </a:r>
            <a:r>
              <a:rPr lang="en-US" dirty="0" smtClean="0"/>
              <a:t>format </a:t>
            </a:r>
            <a:r>
              <a:rPr lang="en-US" dirty="0"/>
              <a:t>specifically used in </a:t>
            </a:r>
            <a:r>
              <a:rPr lang="en-US" dirty="0" smtClean="0"/>
              <a:t>France</a:t>
            </a:r>
            <a:r>
              <a:rPr lang="pl-PL" dirty="0" smtClean="0"/>
              <a:t>, t</a:t>
            </a:r>
            <a:r>
              <a:rPr lang="en-US" dirty="0" smtClean="0"/>
              <a:t>wo </a:t>
            </a:r>
            <a:r>
              <a:rPr lang="en-US" dirty="0"/>
              <a:t>teams of five debate on a given motion. One side is supposed to defend the motion while the other must defeat it. The debate is judged on the quality of the arguments, the strength of the rhetoric, the charisma of the speaker, the quality of the humor, the ability to think on one's feet, and teamwork.</a:t>
            </a:r>
          </a:p>
          <a:p>
            <a:r>
              <a:rPr lang="pl-PL" dirty="0" err="1"/>
              <a:t>m</a:t>
            </a:r>
            <a:r>
              <a:rPr lang="pl-PL" dirty="0" err="1" smtClean="0"/>
              <a:t>ore</a:t>
            </a:r>
            <a:r>
              <a:rPr lang="pl-PL" dirty="0" smtClean="0"/>
              <a:t>: </a:t>
            </a:r>
            <a:r>
              <a:rPr lang="pl-PL" dirty="0" smtClean="0">
                <a:hlinkClick r:id="rId2"/>
              </a:rPr>
              <a:t>http://designdebates.nl</a:t>
            </a:r>
            <a:endParaRPr lang="pl-PL" dirty="0" smtClean="0"/>
          </a:p>
          <a:p>
            <a:pPr>
              <a:buFontTx/>
              <a:buChar char="-"/>
            </a:pPr>
            <a:endParaRPr lang="pl-PL" dirty="0" smtClean="0"/>
          </a:p>
          <a:p>
            <a:pPr marL="0" indent="0">
              <a:buNone/>
            </a:pPr>
            <a:endParaRPr lang="en-GB" dirty="0"/>
          </a:p>
        </p:txBody>
      </p:sp>
      <p:sp>
        <p:nvSpPr>
          <p:cNvPr id="5" name="Symbol zastępczy numeru slajdu 4"/>
          <p:cNvSpPr>
            <a:spLocks noGrp="1"/>
          </p:cNvSpPr>
          <p:nvPr>
            <p:ph type="sldNum" sz="quarter" idx="12"/>
          </p:nvPr>
        </p:nvSpPr>
        <p:spPr/>
        <p:txBody>
          <a:bodyPr/>
          <a:lstStyle/>
          <a:p>
            <a:fld id="{E7704CCE-B153-441B-8970-8F1A63A922F2}" type="slidenum">
              <a:rPr lang="en-GB" smtClean="0"/>
              <a:pPr/>
              <a:t>14</a:t>
            </a:fld>
            <a:endParaRPr lang="en-GB"/>
          </a:p>
        </p:txBody>
      </p:sp>
      <p:sp>
        <p:nvSpPr>
          <p:cNvPr id="6"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1926418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29783" y="5624886"/>
            <a:ext cx="3241431" cy="1325563"/>
          </a:xfrm>
        </p:spPr>
        <p:txBody>
          <a:bodyPr>
            <a:normAutofit/>
          </a:bodyPr>
          <a:lstStyle/>
          <a:p>
            <a:pPr algn="r"/>
            <a:r>
              <a:rPr lang="pl-PL" sz="3600" b="1" dirty="0" smtClean="0">
                <a:solidFill>
                  <a:srgbClr val="002060"/>
                </a:solidFill>
              </a:rPr>
              <a:t>T&amp;L </a:t>
            </a:r>
            <a:r>
              <a:rPr lang="pl-PL" sz="3600" b="1" dirty="0" err="1" smtClean="0">
                <a:solidFill>
                  <a:srgbClr val="002060"/>
                </a:solidFill>
              </a:rPr>
              <a:t>Methods</a:t>
            </a:r>
            <a:endParaRPr lang="en-GB" sz="3600" b="1" dirty="0">
              <a:solidFill>
                <a:srgbClr val="002060"/>
              </a:solidFill>
            </a:endParaRPr>
          </a:p>
        </p:txBody>
      </p:sp>
      <p:sp>
        <p:nvSpPr>
          <p:cNvPr id="3" name="Symbol zastępczy zawartości 2"/>
          <p:cNvSpPr>
            <a:spLocks noGrp="1"/>
          </p:cNvSpPr>
          <p:nvPr>
            <p:ph idx="1"/>
          </p:nvPr>
        </p:nvSpPr>
        <p:spPr>
          <a:xfrm>
            <a:off x="838200" y="289169"/>
            <a:ext cx="4210455" cy="5887794"/>
          </a:xfrm>
        </p:spPr>
        <p:txBody>
          <a:bodyPr>
            <a:normAutofit lnSpcReduction="10000"/>
          </a:bodyPr>
          <a:lstStyle/>
          <a:p>
            <a:pPr marL="0" indent="0">
              <a:buNone/>
            </a:pPr>
            <a:r>
              <a:rPr lang="pl-PL" sz="1800" b="1" dirty="0" smtClean="0">
                <a:solidFill>
                  <a:srgbClr val="002060"/>
                </a:solidFill>
              </a:rPr>
              <a:t>COLLABORATIVE WORK</a:t>
            </a:r>
          </a:p>
          <a:p>
            <a:pPr marL="0" indent="0">
              <a:buNone/>
            </a:pPr>
            <a:endParaRPr lang="pl-PL" sz="1800" b="1" dirty="0" smtClean="0">
              <a:solidFill>
                <a:srgbClr val="002060"/>
              </a:solidFill>
            </a:endParaRPr>
          </a:p>
          <a:p>
            <a:r>
              <a:rPr lang="pl-PL" sz="1800" dirty="0" err="1"/>
              <a:t>e</a:t>
            </a:r>
            <a:r>
              <a:rPr lang="pl-PL" sz="1800" dirty="0" err="1" smtClean="0"/>
              <a:t>nsures</a:t>
            </a:r>
            <a:r>
              <a:rPr lang="pl-PL" sz="1800" dirty="0" smtClean="0"/>
              <a:t> the </a:t>
            </a:r>
            <a:r>
              <a:rPr lang="pl-PL" sz="1800" dirty="0" err="1" smtClean="0"/>
              <a:t>students’maximum</a:t>
            </a:r>
            <a:r>
              <a:rPr lang="pl-PL" sz="1800" dirty="0" smtClean="0"/>
              <a:t> </a:t>
            </a:r>
            <a:r>
              <a:rPr lang="pl-PL" sz="1800" dirty="0" err="1" smtClean="0"/>
              <a:t>involvement</a:t>
            </a:r>
            <a:r>
              <a:rPr lang="pl-PL" sz="1800" dirty="0" smtClean="0"/>
              <a:t> in the learning proces</a:t>
            </a:r>
          </a:p>
          <a:p>
            <a:r>
              <a:rPr lang="en-US" sz="1800" dirty="0" smtClean="0"/>
              <a:t>students team together to explore a significant question or create a meaningful project</a:t>
            </a:r>
            <a:endParaRPr lang="pl-PL" sz="1800" dirty="0" smtClean="0"/>
          </a:p>
          <a:p>
            <a:r>
              <a:rPr lang="en-US" sz="1800" dirty="0" smtClean="0"/>
              <a:t>students </a:t>
            </a:r>
            <a:r>
              <a:rPr lang="en-US" sz="1800" dirty="0"/>
              <a:t>discussing a </a:t>
            </a:r>
            <a:r>
              <a:rPr lang="en-US" sz="1800" dirty="0" smtClean="0"/>
              <a:t>lecture</a:t>
            </a:r>
            <a:endParaRPr lang="pl-PL" sz="1800" dirty="0" smtClean="0"/>
          </a:p>
          <a:p>
            <a:r>
              <a:rPr lang="en-US" sz="1800" dirty="0" smtClean="0"/>
              <a:t>students working </a:t>
            </a:r>
            <a:r>
              <a:rPr lang="en-US" sz="1800" dirty="0"/>
              <a:t>together over the Internet on a shared </a:t>
            </a:r>
            <a:r>
              <a:rPr lang="en-US" sz="1800" dirty="0" smtClean="0"/>
              <a:t>assignment</a:t>
            </a:r>
            <a:endParaRPr lang="pl-PL" sz="1800" dirty="0" smtClean="0"/>
          </a:p>
          <a:p>
            <a:r>
              <a:rPr lang="pl-PL" sz="1800" dirty="0" smtClean="0"/>
              <a:t>s</a:t>
            </a:r>
            <a:r>
              <a:rPr lang="en-US" sz="1800" dirty="0" err="1" smtClean="0"/>
              <a:t>ome</a:t>
            </a:r>
            <a:r>
              <a:rPr lang="en-US" sz="1800" dirty="0" smtClean="0"/>
              <a:t> </a:t>
            </a:r>
            <a:r>
              <a:rPr lang="en-US" sz="1800" dirty="0"/>
              <a:t>researchers, such as </a:t>
            </a:r>
            <a:r>
              <a:rPr lang="en-US" sz="1800" dirty="0" smtClean="0"/>
              <a:t>Mills</a:t>
            </a:r>
            <a:r>
              <a:rPr lang="en-US" sz="1800" dirty="0"/>
              <a:t> and Durden (1992), </a:t>
            </a:r>
            <a:r>
              <a:rPr lang="en-US" sz="1800" dirty="0" smtClean="0"/>
              <a:t>suggest</a:t>
            </a:r>
            <a:r>
              <a:rPr lang="pl-PL" sz="1800" dirty="0" err="1" smtClean="0"/>
              <a:t>ed</a:t>
            </a:r>
            <a:r>
              <a:rPr lang="en-US" sz="1800" dirty="0" smtClean="0"/>
              <a:t> </a:t>
            </a:r>
            <a:r>
              <a:rPr lang="en-US" sz="1800" dirty="0"/>
              <a:t>that gifted students are held back when grouped with weaker students. More researchers support diversity in small groups, </a:t>
            </a:r>
            <a:r>
              <a:rPr lang="en-US" sz="1800" dirty="0" smtClean="0"/>
              <a:t>however</a:t>
            </a:r>
            <a:r>
              <a:rPr lang="en-US" sz="1800" dirty="0"/>
              <a:t> </a:t>
            </a:r>
            <a:r>
              <a:rPr lang="en-US" sz="1800" dirty="0" err="1"/>
              <a:t>Radencich</a:t>
            </a:r>
            <a:r>
              <a:rPr lang="en-US" sz="1800" dirty="0"/>
              <a:t> and McKay (1995) </a:t>
            </a:r>
            <a:r>
              <a:rPr lang="en-US" sz="1800" dirty="0" smtClean="0"/>
              <a:t>conclude</a:t>
            </a:r>
            <a:r>
              <a:rPr lang="pl-PL" sz="1800" dirty="0" smtClean="0"/>
              <a:t>d</a:t>
            </a:r>
            <a:r>
              <a:rPr lang="en-US" sz="1800" dirty="0" smtClean="0"/>
              <a:t> </a:t>
            </a:r>
            <a:r>
              <a:rPr lang="en-US" sz="1800" dirty="0"/>
              <a:t>that grouping by ability does not usually benefit overall achievement and can lead to inequalities of achievement. </a:t>
            </a:r>
            <a:endParaRPr lang="en-GB" sz="1800" dirty="0"/>
          </a:p>
        </p:txBody>
      </p:sp>
      <p:sp>
        <p:nvSpPr>
          <p:cNvPr id="5" name="Symbol zastępczy numeru slajdu 4"/>
          <p:cNvSpPr>
            <a:spLocks noGrp="1"/>
          </p:cNvSpPr>
          <p:nvPr>
            <p:ph type="sldNum" sz="quarter" idx="12"/>
          </p:nvPr>
        </p:nvSpPr>
        <p:spPr/>
        <p:txBody>
          <a:bodyPr/>
          <a:lstStyle/>
          <a:p>
            <a:fld id="{E7704CCE-B153-441B-8970-8F1A63A922F2}" type="slidenum">
              <a:rPr lang="en-GB" smtClean="0"/>
              <a:pPr/>
              <a:t>15</a:t>
            </a:fld>
            <a:endParaRPr lang="en-GB"/>
          </a:p>
        </p:txBody>
      </p:sp>
      <p:sp>
        <p:nvSpPr>
          <p:cNvPr id="6" name="Symbol zastępczy zawartości 2"/>
          <p:cNvSpPr txBox="1">
            <a:spLocks/>
          </p:cNvSpPr>
          <p:nvPr/>
        </p:nvSpPr>
        <p:spPr>
          <a:xfrm>
            <a:off x="6266251" y="250259"/>
            <a:ext cx="4278549" cy="588779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1800" b="1" i="0" u="none" strike="noStrike" kern="1200" cap="none" spc="0" normalizeH="0" baseline="0" noProof="0" smtClean="0">
                <a:ln>
                  <a:noFill/>
                </a:ln>
                <a:solidFill>
                  <a:srgbClr val="002060"/>
                </a:solidFill>
                <a:effectLst/>
                <a:uLnTx/>
                <a:uFillTx/>
                <a:latin typeface="+mn-lt"/>
                <a:ea typeface="+mn-ea"/>
                <a:cs typeface="+mn-cs"/>
              </a:rPr>
              <a:t>COOPERATIVE LEARNING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1800" b="1" i="0" u="none" strike="noStrike" kern="1200" cap="none" spc="0" normalizeH="0" baseline="0" noProof="0" smtClean="0">
              <a:ln>
                <a:noFill/>
              </a:ln>
              <a:solidFill>
                <a:srgbClr val="00206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small teams, each with students of different ability levels, use a variety of learning activities to improve their understanding of a subject  </a:t>
            </a:r>
            <a:endParaRPr kumimoji="0" lang="pl-PL" sz="18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l-PL" sz="1800" b="0" i="0" u="none" strike="noStrike" kern="1200" cap="none" spc="0" normalizeH="0" baseline="0" noProof="0" smtClean="0">
                <a:ln>
                  <a:noFill/>
                </a:ln>
                <a:solidFill>
                  <a:schemeClr val="tx1"/>
                </a:solidFill>
                <a:effectLst/>
                <a:uLnTx/>
                <a:uFillTx/>
                <a:latin typeface="+mn-lt"/>
                <a:ea typeface="+mn-ea"/>
                <a:cs typeface="+mn-cs"/>
              </a:rPr>
              <a:t>increases </a:t>
            </a:r>
            <a:r>
              <a:rPr kumimoji="0" lang="en-US" sz="1800" b="0" i="0" u="none" strike="noStrike" kern="1200" cap="none" spc="0" normalizeH="0" baseline="0" noProof="0" smtClean="0">
                <a:ln>
                  <a:noFill/>
                </a:ln>
                <a:solidFill>
                  <a:schemeClr val="tx1"/>
                </a:solidFill>
                <a:effectLst/>
                <a:uLnTx/>
                <a:uFillTx/>
                <a:latin typeface="+mn-lt"/>
                <a:ea typeface="+mn-ea"/>
                <a:cs typeface="+mn-cs"/>
              </a:rPr>
              <a:t>students</a:t>
            </a:r>
            <a:r>
              <a:rPr kumimoji="0" lang="pl-PL" sz="1800" b="0" i="0" u="none" strike="noStrike" kern="1200" cap="none" spc="0" normalizeH="0" baseline="0" noProof="0" smtClean="0">
                <a:ln>
                  <a:noFill/>
                </a:ln>
                <a:solidFill>
                  <a:schemeClr val="tx1"/>
                </a:solidFill>
                <a:effectLst/>
                <a:uLnTx/>
                <a:uFillTx/>
                <a:latin typeface="+mn-lt"/>
                <a:ea typeface="+mn-ea"/>
                <a:cs typeface="+mn-cs"/>
              </a:rPr>
              <a:t>’</a:t>
            </a:r>
            <a:r>
              <a:rPr kumimoji="0" lang="en-US" sz="1800" b="0" i="0" u="none" strike="noStrike" kern="1200" cap="none" spc="0" normalizeH="0" baseline="0" noProof="0" smtClean="0">
                <a:ln>
                  <a:noFill/>
                </a:ln>
                <a:solidFill>
                  <a:schemeClr val="tx1"/>
                </a:solidFill>
                <a:effectLst/>
                <a:uLnTx/>
                <a:uFillTx/>
                <a:latin typeface="+mn-lt"/>
                <a:ea typeface="+mn-ea"/>
                <a:cs typeface="+mn-cs"/>
              </a:rPr>
              <a:t> critical</a:t>
            </a:r>
            <a:r>
              <a:rPr kumimoji="0" lang="pl-PL" sz="1800" b="0" i="0" u="none" strike="noStrike" kern="1200" cap="none" spc="0" normalizeH="0" baseline="0" noProof="0" smtClean="0">
                <a:ln>
                  <a:noFill/>
                </a:ln>
                <a:solidFill>
                  <a:schemeClr val="tx1"/>
                </a:solidFill>
                <a:effectLst/>
                <a:uLnTx/>
                <a:uFillTx/>
                <a:latin typeface="+mn-lt"/>
                <a:ea typeface="+mn-ea"/>
                <a:cs typeface="+mn-cs"/>
              </a:rPr>
              <a:t> </a:t>
            </a:r>
            <a:r>
              <a:rPr kumimoji="0" lang="en-US" sz="1800" b="0" i="0" u="none" strike="noStrike" kern="1200" cap="none" spc="0" normalizeH="0" baseline="0" noProof="0" smtClean="0">
                <a:ln>
                  <a:noFill/>
                </a:ln>
                <a:solidFill>
                  <a:schemeClr val="tx1"/>
                </a:solidFill>
                <a:effectLst/>
                <a:uLnTx/>
                <a:uFillTx/>
                <a:latin typeface="+mn-lt"/>
                <a:ea typeface="+mn-ea"/>
                <a:cs typeface="+mn-cs"/>
              </a:rPr>
              <a:t>think</a:t>
            </a:r>
            <a:r>
              <a:rPr kumimoji="0" lang="pl-PL" sz="1800" b="0" i="0" u="none" strike="noStrike" kern="1200" cap="none" spc="0" normalizeH="0" baseline="0" noProof="0" smtClean="0">
                <a:ln>
                  <a:noFill/>
                </a:ln>
                <a:solidFill>
                  <a:schemeClr val="tx1"/>
                </a:solidFill>
                <a:effectLst/>
                <a:uLnTx/>
                <a:uFillTx/>
                <a:latin typeface="+mn-lt"/>
                <a:ea typeface="+mn-ea"/>
                <a:cs typeface="+mn-cs"/>
              </a:rPr>
              <a:t>ing, </a:t>
            </a:r>
            <a:r>
              <a:rPr kumimoji="0" lang="en-US" sz="1800" b="0" i="0" u="none" strike="noStrike" kern="1200" cap="none" spc="0" normalizeH="0" baseline="0" noProof="0" smtClean="0">
                <a:ln>
                  <a:noFill/>
                </a:ln>
                <a:solidFill>
                  <a:schemeClr val="tx1"/>
                </a:solidFill>
                <a:effectLst/>
                <a:uLnTx/>
                <a:uFillTx/>
                <a:latin typeface="+mn-lt"/>
                <a:ea typeface="+mn-ea"/>
                <a:cs typeface="+mn-cs"/>
              </a:rPr>
              <a:t> build</a:t>
            </a:r>
            <a:r>
              <a:rPr kumimoji="0" lang="pl-PL" sz="1800" b="0" i="0" u="none" strike="noStrike" kern="1200" cap="none" spc="0" normalizeH="0" baseline="0" noProof="0" smtClean="0">
                <a:ln>
                  <a:noFill/>
                </a:ln>
                <a:solidFill>
                  <a:schemeClr val="tx1"/>
                </a:solidFill>
                <a:effectLst/>
                <a:uLnTx/>
                <a:uFillTx/>
                <a:latin typeface="+mn-lt"/>
                <a:ea typeface="+mn-ea"/>
                <a:cs typeface="+mn-cs"/>
              </a:rPr>
              <a:t>s</a:t>
            </a:r>
            <a:r>
              <a:rPr kumimoji="0" lang="en-US" sz="1800" b="0" i="0" u="none" strike="noStrike" kern="1200" cap="none" spc="0" normalizeH="0" baseline="0" noProof="0" smtClean="0">
                <a:ln>
                  <a:noFill/>
                </a:ln>
                <a:solidFill>
                  <a:schemeClr val="tx1"/>
                </a:solidFill>
                <a:effectLst/>
                <a:uLnTx/>
                <a:uFillTx/>
                <a:latin typeface="+mn-lt"/>
                <a:ea typeface="+mn-ea"/>
                <a:cs typeface="+mn-cs"/>
              </a:rPr>
              <a:t> important communication and teamwork skills </a:t>
            </a:r>
            <a:endParaRPr kumimoji="0" lang="pl-PL" sz="18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Jigsaw </a:t>
            </a:r>
            <a:r>
              <a:rPr kumimoji="0" lang="pl-PL" sz="1800" b="0" i="0" u="none" strike="noStrike" kern="1200" cap="none" spc="0" normalizeH="0" baseline="0" noProof="0" smtClean="0">
                <a:ln>
                  <a:noFill/>
                </a:ln>
                <a:solidFill>
                  <a:schemeClr val="tx1"/>
                </a:solidFill>
                <a:effectLst/>
                <a:uLnTx/>
                <a:uFillTx/>
                <a:latin typeface="+mn-lt"/>
                <a:ea typeface="+mn-ea"/>
                <a:cs typeface="+mn-cs"/>
              </a:rPr>
              <a:t>Groups - </a:t>
            </a:r>
            <a:r>
              <a:rPr kumimoji="0" lang="en-US" sz="1800" b="0" i="0" u="none" strike="noStrike" kern="1200" cap="none" spc="0" normalizeH="0" baseline="0" noProof="0" smtClean="0">
                <a:ln>
                  <a:noFill/>
                </a:ln>
                <a:solidFill>
                  <a:schemeClr val="tx1"/>
                </a:solidFill>
                <a:effectLst/>
                <a:uLnTx/>
                <a:uFillTx/>
                <a:latin typeface="+mn-lt"/>
                <a:ea typeface="+mn-ea"/>
                <a:cs typeface="+mn-cs"/>
              </a:rPr>
              <a:t>is a grouping strategy in which the members of the class are organized into groups then rearranged in new groups to share their learning. </a:t>
            </a:r>
            <a:endParaRPr kumimoji="0" lang="pl-PL" sz="18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l-PL" sz="1800" b="0" i="0" u="none" strike="noStrike" kern="1200" cap="none" spc="0" normalizeH="0" baseline="0" noProof="0" smtClean="0">
                <a:ln>
                  <a:noFill/>
                </a:ln>
                <a:solidFill>
                  <a:schemeClr val="tx1"/>
                </a:solidFill>
                <a:effectLst/>
                <a:uLnTx/>
                <a:uFillTx/>
                <a:latin typeface="+mn-lt"/>
                <a:ea typeface="+mn-ea"/>
                <a:cs typeface="+mn-cs"/>
              </a:rPr>
              <a:t>More: </a:t>
            </a:r>
            <a:r>
              <a:rPr kumimoji="0" lang="pl-PL" sz="1800" b="0" i="0" u="none" strike="noStrike" kern="1200" cap="none" spc="0" normalizeH="0" baseline="0" noProof="0" smtClean="0">
                <a:ln>
                  <a:noFill/>
                </a:ln>
                <a:solidFill>
                  <a:schemeClr val="tx1"/>
                </a:solidFill>
                <a:effectLst/>
                <a:uLnTx/>
                <a:uFillTx/>
                <a:latin typeface="+mn-lt"/>
                <a:ea typeface="+mn-ea"/>
                <a:cs typeface="+mn-cs"/>
                <a:hlinkClick r:id="rId2"/>
              </a:rPr>
              <a:t>http://www.specialconnections.ku.edu/</a:t>
            </a:r>
            <a:endParaRPr kumimoji="0" lang="pl-PL" sz="18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pl-PL" sz="1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303645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1"/>
            <a:ext cx="12192000" cy="404813"/>
          </a:xfrm>
          <a:prstGeom prst="rect">
            <a:avLst/>
          </a:prstGeom>
          <a:solidFill>
            <a:schemeClr val="tx1"/>
          </a:solidFill>
          <a:ln w="9525">
            <a:noFill/>
            <a:miter lim="800000"/>
            <a:headEnd/>
            <a:tailEnd/>
          </a:ln>
          <a:effectLst>
            <a:outerShdw dist="35921" dir="2700000" algn="ctr" rotWithShape="0">
              <a:schemeClr val="bg2"/>
            </a:outerShdw>
          </a:effectLst>
        </p:spPr>
        <p:txBody>
          <a:bodyPr wrap="none" anchor="ctr"/>
          <a:lstStyle/>
          <a:p>
            <a:pPr>
              <a:defRPr/>
            </a:pPr>
            <a:endParaRPr lang="en-GB"/>
          </a:p>
        </p:txBody>
      </p:sp>
      <p:sp>
        <p:nvSpPr>
          <p:cNvPr id="47107" name="Rectangle 3"/>
          <p:cNvSpPr>
            <a:spLocks noChangeArrowheads="1"/>
          </p:cNvSpPr>
          <p:nvPr/>
        </p:nvSpPr>
        <p:spPr bwMode="auto">
          <a:xfrm>
            <a:off x="-48683" y="6480176"/>
            <a:ext cx="12240684" cy="404813"/>
          </a:xfrm>
          <a:prstGeom prst="rect">
            <a:avLst/>
          </a:prstGeom>
          <a:solidFill>
            <a:schemeClr val="tx1"/>
          </a:solidFill>
          <a:ln w="9525">
            <a:noFill/>
            <a:miter lim="800000"/>
            <a:headEnd/>
            <a:tailEnd/>
          </a:ln>
          <a:effectLst>
            <a:outerShdw dist="35921" dir="2700000" algn="ctr" rotWithShape="0">
              <a:schemeClr val="bg2"/>
            </a:outerShdw>
          </a:effectLst>
        </p:spPr>
        <p:txBody>
          <a:bodyPr wrap="none" anchor="ctr"/>
          <a:lstStyle/>
          <a:p>
            <a:pPr>
              <a:defRPr/>
            </a:pPr>
            <a:endParaRPr lang="en-GB"/>
          </a:p>
        </p:txBody>
      </p:sp>
      <p:sp>
        <p:nvSpPr>
          <p:cNvPr id="34820" name="Text Box 4"/>
          <p:cNvSpPr txBox="1">
            <a:spLocks noChangeArrowheads="1"/>
          </p:cNvSpPr>
          <p:nvPr/>
        </p:nvSpPr>
        <p:spPr bwMode="auto">
          <a:xfrm>
            <a:off x="10416117" y="-26987"/>
            <a:ext cx="724686" cy="369332"/>
          </a:xfrm>
          <a:prstGeom prst="rect">
            <a:avLst/>
          </a:prstGeom>
          <a:noFill/>
          <a:ln w="9525">
            <a:noFill/>
            <a:miter lim="800000"/>
            <a:headEnd/>
            <a:tailEnd/>
          </a:ln>
        </p:spPr>
        <p:txBody>
          <a:bodyPr wrap="none">
            <a:spAutoFit/>
          </a:bodyPr>
          <a:lstStyle/>
          <a:p>
            <a:r>
              <a:rPr lang="en-NZ" b="1">
                <a:solidFill>
                  <a:schemeClr val="bg1"/>
                </a:solidFill>
              </a:rPr>
              <a:t>KVS 1</a:t>
            </a:r>
            <a:endParaRPr lang="en-GB" b="1">
              <a:solidFill>
                <a:schemeClr val="bg1"/>
              </a:solidFill>
            </a:endParaRPr>
          </a:p>
        </p:txBody>
      </p:sp>
      <p:sp>
        <p:nvSpPr>
          <p:cNvPr id="34821" name="Text Box 5"/>
          <p:cNvSpPr txBox="1">
            <a:spLocks noChangeArrowheads="1"/>
          </p:cNvSpPr>
          <p:nvPr/>
        </p:nvSpPr>
        <p:spPr bwMode="auto">
          <a:xfrm>
            <a:off x="0" y="1"/>
            <a:ext cx="3145989" cy="369332"/>
          </a:xfrm>
          <a:prstGeom prst="rect">
            <a:avLst/>
          </a:prstGeom>
          <a:noFill/>
          <a:ln w="9525">
            <a:noFill/>
            <a:miter lim="800000"/>
            <a:headEnd/>
            <a:tailEnd/>
          </a:ln>
        </p:spPr>
        <p:txBody>
          <a:bodyPr wrap="none">
            <a:spAutoFit/>
          </a:bodyPr>
          <a:lstStyle/>
          <a:p>
            <a:r>
              <a:rPr lang="en-NZ" b="1">
                <a:solidFill>
                  <a:schemeClr val="bg1"/>
                </a:solidFill>
              </a:rPr>
              <a:t>International Business Strategy</a:t>
            </a:r>
            <a:endParaRPr lang="en-GB" b="1">
              <a:solidFill>
                <a:schemeClr val="bg1"/>
              </a:solidFill>
            </a:endParaRPr>
          </a:p>
        </p:txBody>
      </p:sp>
      <p:sp>
        <p:nvSpPr>
          <p:cNvPr id="34822" name="Text Box 6"/>
          <p:cNvSpPr txBox="1">
            <a:spLocks noChangeArrowheads="1"/>
          </p:cNvSpPr>
          <p:nvPr/>
        </p:nvSpPr>
        <p:spPr bwMode="auto">
          <a:xfrm>
            <a:off x="10380133" y="6491288"/>
            <a:ext cx="897810" cy="369332"/>
          </a:xfrm>
          <a:prstGeom prst="rect">
            <a:avLst/>
          </a:prstGeom>
          <a:noFill/>
          <a:ln w="9525">
            <a:noFill/>
            <a:miter lim="800000"/>
            <a:headEnd/>
            <a:tailEnd/>
          </a:ln>
        </p:spPr>
        <p:txBody>
          <a:bodyPr wrap="none">
            <a:spAutoFit/>
          </a:bodyPr>
          <a:lstStyle/>
          <a:p>
            <a:r>
              <a:rPr lang="en-NZ" b="1">
                <a:solidFill>
                  <a:schemeClr val="bg1"/>
                </a:solidFill>
              </a:rPr>
              <a:t>Week 1</a:t>
            </a:r>
            <a:endParaRPr lang="en-GB" b="1">
              <a:solidFill>
                <a:schemeClr val="bg1"/>
              </a:solidFill>
            </a:endParaRPr>
          </a:p>
        </p:txBody>
      </p:sp>
      <p:sp>
        <p:nvSpPr>
          <p:cNvPr id="34823" name="Text Box 7"/>
          <p:cNvSpPr txBox="1">
            <a:spLocks noChangeArrowheads="1"/>
          </p:cNvSpPr>
          <p:nvPr/>
        </p:nvSpPr>
        <p:spPr bwMode="auto">
          <a:xfrm>
            <a:off x="431801" y="1719264"/>
            <a:ext cx="8052717" cy="3908762"/>
          </a:xfrm>
          <a:prstGeom prst="rect">
            <a:avLst/>
          </a:prstGeom>
          <a:noFill/>
          <a:ln w="9525">
            <a:noFill/>
            <a:miter lim="800000"/>
            <a:headEnd/>
            <a:tailEnd/>
          </a:ln>
        </p:spPr>
        <p:txBody>
          <a:bodyPr wrap="none">
            <a:spAutoFit/>
          </a:bodyPr>
          <a:lstStyle/>
          <a:p>
            <a:r>
              <a:rPr lang="fi-FI" sz="2400" b="1" u="sng"/>
              <a:t>Collaborative Learning Groups (CLG):</a:t>
            </a:r>
          </a:p>
          <a:p>
            <a:endParaRPr lang="fi-FI" sz="2400" b="1" u="sng"/>
          </a:p>
          <a:p>
            <a:r>
              <a:rPr lang="fi-FI" sz="2000"/>
              <a:t>Each CLG consists of 4-5 students from the same seminar group.</a:t>
            </a:r>
          </a:p>
          <a:p>
            <a:endParaRPr lang="fi-FI" sz="2000"/>
          </a:p>
          <a:p>
            <a:r>
              <a:rPr lang="fi-FI" sz="2000"/>
              <a:t>Each lecture week you get a few core questions that should help integrating</a:t>
            </a:r>
          </a:p>
          <a:p>
            <a:r>
              <a:rPr lang="fi-FI" sz="2000"/>
              <a:t>new knowledge.</a:t>
            </a:r>
          </a:p>
          <a:p>
            <a:endParaRPr lang="fi-FI" sz="2000"/>
          </a:p>
          <a:p>
            <a:r>
              <a:rPr lang="fi-FI" sz="2000"/>
              <a:t>Discuss these questions in your CLG.</a:t>
            </a:r>
          </a:p>
          <a:p>
            <a:endParaRPr lang="fi-FI" sz="2000"/>
          </a:p>
          <a:p>
            <a:r>
              <a:rPr lang="fi-FI" sz="2000"/>
              <a:t>Evaluate the implications of these questions for your case research project.</a:t>
            </a:r>
          </a:p>
          <a:p>
            <a:endParaRPr lang="fi-FI" sz="2000"/>
          </a:p>
          <a:p>
            <a:endParaRPr lang="en-US"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1"/>
            <a:ext cx="12192000" cy="404813"/>
          </a:xfrm>
          <a:prstGeom prst="rect">
            <a:avLst/>
          </a:prstGeom>
          <a:solidFill>
            <a:schemeClr val="tx1"/>
          </a:solidFill>
          <a:ln w="9525">
            <a:noFill/>
            <a:miter lim="800000"/>
            <a:headEnd/>
            <a:tailEnd/>
          </a:ln>
          <a:effectLst>
            <a:outerShdw dist="35921" dir="2700000" algn="ctr" rotWithShape="0">
              <a:schemeClr val="bg2"/>
            </a:outerShdw>
          </a:effectLst>
        </p:spPr>
        <p:txBody>
          <a:bodyPr wrap="none" anchor="ctr"/>
          <a:lstStyle/>
          <a:p>
            <a:pPr>
              <a:defRPr/>
            </a:pPr>
            <a:endParaRPr lang="en-GB"/>
          </a:p>
        </p:txBody>
      </p:sp>
      <p:sp>
        <p:nvSpPr>
          <p:cNvPr id="56323" name="Rectangle 3"/>
          <p:cNvSpPr>
            <a:spLocks noChangeArrowheads="1"/>
          </p:cNvSpPr>
          <p:nvPr/>
        </p:nvSpPr>
        <p:spPr bwMode="auto">
          <a:xfrm>
            <a:off x="-48683" y="6480176"/>
            <a:ext cx="12240684" cy="404813"/>
          </a:xfrm>
          <a:prstGeom prst="rect">
            <a:avLst/>
          </a:prstGeom>
          <a:solidFill>
            <a:schemeClr val="tx1"/>
          </a:solidFill>
          <a:ln w="9525">
            <a:noFill/>
            <a:miter lim="800000"/>
            <a:headEnd/>
            <a:tailEnd/>
          </a:ln>
          <a:effectLst>
            <a:outerShdw dist="35921" dir="2700000" algn="ctr" rotWithShape="0">
              <a:schemeClr val="bg2"/>
            </a:outerShdw>
          </a:effectLst>
        </p:spPr>
        <p:txBody>
          <a:bodyPr wrap="none" anchor="ctr"/>
          <a:lstStyle/>
          <a:p>
            <a:pPr>
              <a:defRPr/>
            </a:pPr>
            <a:endParaRPr lang="en-GB"/>
          </a:p>
        </p:txBody>
      </p:sp>
      <p:sp>
        <p:nvSpPr>
          <p:cNvPr id="35844" name="Text Box 4"/>
          <p:cNvSpPr txBox="1">
            <a:spLocks noChangeArrowheads="1"/>
          </p:cNvSpPr>
          <p:nvPr/>
        </p:nvSpPr>
        <p:spPr bwMode="auto">
          <a:xfrm>
            <a:off x="10416117" y="-26987"/>
            <a:ext cx="724686" cy="369332"/>
          </a:xfrm>
          <a:prstGeom prst="rect">
            <a:avLst/>
          </a:prstGeom>
          <a:noFill/>
          <a:ln w="9525">
            <a:noFill/>
            <a:miter lim="800000"/>
            <a:headEnd/>
            <a:tailEnd/>
          </a:ln>
        </p:spPr>
        <p:txBody>
          <a:bodyPr wrap="none">
            <a:spAutoFit/>
          </a:bodyPr>
          <a:lstStyle/>
          <a:p>
            <a:r>
              <a:rPr lang="en-NZ" b="1">
                <a:solidFill>
                  <a:schemeClr val="bg1"/>
                </a:solidFill>
              </a:rPr>
              <a:t>KVS 1</a:t>
            </a:r>
            <a:endParaRPr lang="en-GB" b="1">
              <a:solidFill>
                <a:schemeClr val="bg1"/>
              </a:solidFill>
            </a:endParaRPr>
          </a:p>
        </p:txBody>
      </p:sp>
      <p:sp>
        <p:nvSpPr>
          <p:cNvPr id="35845" name="Text Box 5"/>
          <p:cNvSpPr txBox="1">
            <a:spLocks noChangeArrowheads="1"/>
          </p:cNvSpPr>
          <p:nvPr/>
        </p:nvSpPr>
        <p:spPr bwMode="auto">
          <a:xfrm>
            <a:off x="0" y="1"/>
            <a:ext cx="3145989" cy="369332"/>
          </a:xfrm>
          <a:prstGeom prst="rect">
            <a:avLst/>
          </a:prstGeom>
          <a:noFill/>
          <a:ln w="9525">
            <a:noFill/>
            <a:miter lim="800000"/>
            <a:headEnd/>
            <a:tailEnd/>
          </a:ln>
        </p:spPr>
        <p:txBody>
          <a:bodyPr wrap="none">
            <a:spAutoFit/>
          </a:bodyPr>
          <a:lstStyle/>
          <a:p>
            <a:r>
              <a:rPr lang="en-NZ" b="1">
                <a:solidFill>
                  <a:schemeClr val="bg1"/>
                </a:solidFill>
              </a:rPr>
              <a:t>International Business Strategy</a:t>
            </a:r>
            <a:endParaRPr lang="en-GB" b="1">
              <a:solidFill>
                <a:schemeClr val="bg1"/>
              </a:solidFill>
            </a:endParaRPr>
          </a:p>
        </p:txBody>
      </p:sp>
      <p:sp>
        <p:nvSpPr>
          <p:cNvPr id="35846" name="Text Box 6"/>
          <p:cNvSpPr txBox="1">
            <a:spLocks noChangeArrowheads="1"/>
          </p:cNvSpPr>
          <p:nvPr/>
        </p:nvSpPr>
        <p:spPr bwMode="auto">
          <a:xfrm>
            <a:off x="10380133" y="6491288"/>
            <a:ext cx="897810" cy="369332"/>
          </a:xfrm>
          <a:prstGeom prst="rect">
            <a:avLst/>
          </a:prstGeom>
          <a:noFill/>
          <a:ln w="9525">
            <a:noFill/>
            <a:miter lim="800000"/>
            <a:headEnd/>
            <a:tailEnd/>
          </a:ln>
        </p:spPr>
        <p:txBody>
          <a:bodyPr wrap="none">
            <a:spAutoFit/>
          </a:bodyPr>
          <a:lstStyle/>
          <a:p>
            <a:r>
              <a:rPr lang="en-NZ" b="1">
                <a:solidFill>
                  <a:schemeClr val="bg1"/>
                </a:solidFill>
              </a:rPr>
              <a:t>Week 1</a:t>
            </a:r>
            <a:endParaRPr lang="en-GB" b="1">
              <a:solidFill>
                <a:schemeClr val="bg1"/>
              </a:solidFill>
            </a:endParaRPr>
          </a:p>
        </p:txBody>
      </p:sp>
      <p:sp>
        <p:nvSpPr>
          <p:cNvPr id="56327" name="Text Box 7"/>
          <p:cNvSpPr txBox="1">
            <a:spLocks noChangeArrowheads="1"/>
          </p:cNvSpPr>
          <p:nvPr/>
        </p:nvSpPr>
        <p:spPr bwMode="auto">
          <a:xfrm>
            <a:off x="-48683" y="717550"/>
            <a:ext cx="7671972" cy="5632311"/>
          </a:xfrm>
          <a:prstGeom prst="rect">
            <a:avLst/>
          </a:prstGeom>
          <a:noFill/>
          <a:ln w="9525">
            <a:noFill/>
            <a:miter lim="800000"/>
            <a:headEnd/>
            <a:tailEnd/>
          </a:ln>
          <a:effectLst/>
        </p:spPr>
        <p:txBody>
          <a:bodyPr wrap="none">
            <a:spAutoFit/>
          </a:bodyPr>
          <a:lstStyle/>
          <a:p>
            <a:pPr>
              <a:defRPr/>
            </a:pPr>
            <a:r>
              <a:rPr lang="fi-FI" b="1" u="sng" dirty="0"/>
              <a:t>Case </a:t>
            </a:r>
            <a:r>
              <a:rPr lang="fi-FI" b="1" u="sng" dirty="0" err="1"/>
              <a:t>Research</a:t>
            </a:r>
            <a:r>
              <a:rPr lang="fi-FI" b="1" u="sng" dirty="0"/>
              <a:t> Project (CLG) OVERVIEW:</a:t>
            </a:r>
            <a:r>
              <a:rPr lang="fi-FI" b="1" dirty="0"/>
              <a:t>			</a:t>
            </a:r>
            <a:endParaRPr lang="fi-FI" b="1" u="sng" dirty="0"/>
          </a:p>
          <a:p>
            <a:pPr>
              <a:defRPr/>
            </a:pPr>
            <a:endParaRPr lang="fi-FI" b="1" u="sng" dirty="0"/>
          </a:p>
          <a:p>
            <a:pPr>
              <a:defRPr/>
            </a:pPr>
            <a:r>
              <a:rPr lang="en-US" dirty="0"/>
              <a:t>We have </a:t>
            </a:r>
            <a:r>
              <a:rPr lang="en-US" dirty="0" err="1"/>
              <a:t>organised</a:t>
            </a:r>
            <a:r>
              <a:rPr lang="en-US" dirty="0"/>
              <a:t> you into heterogeneous groups of 4-5 individuals.</a:t>
            </a:r>
          </a:p>
          <a:p>
            <a:pPr>
              <a:defRPr/>
            </a:pPr>
            <a:endParaRPr lang="en-US" dirty="0"/>
          </a:p>
          <a:p>
            <a:pPr>
              <a:defRPr/>
            </a:pPr>
            <a:r>
              <a:rPr lang="en-US" dirty="0"/>
              <a:t>We have designed 8 topics – choose one as a CLG: FIX ON </a:t>
            </a:r>
            <a:r>
              <a:rPr lang="en-US" b="1" u="sng" dirty="0">
                <a:solidFill>
                  <a:srgbClr val="FF0000"/>
                </a:solidFill>
              </a:rPr>
              <a:t>WEDNESDAY</a:t>
            </a:r>
            <a:r>
              <a:rPr lang="en-US" dirty="0"/>
              <a:t>.</a:t>
            </a:r>
          </a:p>
          <a:p>
            <a:pPr>
              <a:defRPr/>
            </a:pPr>
            <a:endParaRPr lang="en-US" dirty="0"/>
          </a:p>
          <a:p>
            <a:pPr>
              <a:defRPr/>
            </a:pPr>
            <a:r>
              <a:rPr lang="en-US" dirty="0"/>
              <a:t>Conduct your case research and work on the challenge –</a:t>
            </a:r>
            <a:r>
              <a:rPr lang="en-US" dirty="0">
                <a:solidFill>
                  <a:schemeClr val="accent2">
                    <a:lumMod val="60000"/>
                    <a:lumOff val="40000"/>
                  </a:schemeClr>
                </a:solidFill>
              </a:rPr>
              <a:t> </a:t>
            </a:r>
            <a:r>
              <a:rPr lang="en-US" b="1" dirty="0">
                <a:solidFill>
                  <a:schemeClr val="accent2">
                    <a:lumMod val="60000"/>
                    <a:lumOff val="40000"/>
                  </a:schemeClr>
                </a:solidFill>
              </a:rPr>
              <a:t>REPORT</a:t>
            </a:r>
            <a:r>
              <a:rPr lang="en-US" dirty="0">
                <a:solidFill>
                  <a:schemeClr val="accent2">
                    <a:lumMod val="60000"/>
                    <a:lumOff val="40000"/>
                  </a:schemeClr>
                </a:solidFill>
              </a:rPr>
              <a:t> </a:t>
            </a:r>
            <a:r>
              <a:rPr lang="en-US" dirty="0"/>
              <a:t>(</a:t>
            </a:r>
            <a:r>
              <a:rPr lang="en-US" u="sng" dirty="0"/>
              <a:t>16</a:t>
            </a:r>
            <a:r>
              <a:rPr lang="en-US" u="sng" baseline="30000" dirty="0"/>
              <a:t>th</a:t>
            </a:r>
            <a:r>
              <a:rPr lang="en-US" u="sng" dirty="0"/>
              <a:t> October</a:t>
            </a:r>
            <a:r>
              <a:rPr lang="en-US" dirty="0"/>
              <a:t>)</a:t>
            </a:r>
          </a:p>
          <a:p>
            <a:pPr>
              <a:defRPr/>
            </a:pPr>
            <a:endParaRPr lang="en-US" dirty="0"/>
          </a:p>
          <a:p>
            <a:pPr>
              <a:defRPr/>
            </a:pPr>
            <a:r>
              <a:rPr lang="en-US" dirty="0"/>
              <a:t>APPENDIX of report: </a:t>
            </a:r>
            <a:r>
              <a:rPr lang="en-US" b="1" dirty="0">
                <a:solidFill>
                  <a:schemeClr val="accent2">
                    <a:lumMod val="60000"/>
                    <a:lumOff val="40000"/>
                  </a:schemeClr>
                </a:solidFill>
              </a:rPr>
              <a:t>Individual reflective essay </a:t>
            </a:r>
            <a:r>
              <a:rPr lang="en-US" dirty="0"/>
              <a:t>(max 500 words)</a:t>
            </a:r>
          </a:p>
          <a:p>
            <a:pPr>
              <a:defRPr/>
            </a:pPr>
            <a:endParaRPr lang="en-US" dirty="0"/>
          </a:p>
          <a:p>
            <a:pPr>
              <a:defRPr/>
            </a:pPr>
            <a:endParaRPr lang="en-US" dirty="0">
              <a:solidFill>
                <a:schemeClr val="accent2">
                  <a:lumMod val="60000"/>
                  <a:lumOff val="40000"/>
                </a:schemeClr>
              </a:solidFill>
            </a:endParaRPr>
          </a:p>
          <a:p>
            <a:pPr>
              <a:defRPr/>
            </a:pPr>
            <a:r>
              <a:rPr lang="en-US" b="1" dirty="0">
                <a:solidFill>
                  <a:schemeClr val="accent2">
                    <a:lumMod val="60000"/>
                    <a:lumOff val="40000"/>
                  </a:schemeClr>
                </a:solidFill>
              </a:rPr>
              <a:t>SEMINARS PERIOD II:</a:t>
            </a:r>
          </a:p>
          <a:p>
            <a:pPr>
              <a:defRPr/>
            </a:pPr>
            <a:endParaRPr lang="en-US" dirty="0"/>
          </a:p>
          <a:p>
            <a:pPr>
              <a:defRPr/>
            </a:pPr>
            <a:r>
              <a:rPr lang="en-US" dirty="0"/>
              <a:t>Based on your report develop a </a:t>
            </a:r>
            <a:r>
              <a:rPr lang="en-US" b="1" dirty="0">
                <a:solidFill>
                  <a:schemeClr val="accent2">
                    <a:lumMod val="60000"/>
                    <a:lumOff val="40000"/>
                  </a:schemeClr>
                </a:solidFill>
              </a:rPr>
              <a:t>SEMINAR SESSION </a:t>
            </a:r>
            <a:r>
              <a:rPr lang="en-US" dirty="0"/>
              <a:t>(90min).</a:t>
            </a:r>
          </a:p>
          <a:p>
            <a:pPr>
              <a:defRPr/>
            </a:pPr>
            <a:endParaRPr lang="en-US" dirty="0"/>
          </a:p>
          <a:p>
            <a:pPr>
              <a:defRPr/>
            </a:pPr>
            <a:r>
              <a:rPr lang="en-US" dirty="0"/>
              <a:t>We expect a high level of creativity and great learning for all.</a:t>
            </a:r>
          </a:p>
          <a:p>
            <a:pPr>
              <a:defRPr/>
            </a:pPr>
            <a:endParaRPr lang="en-US" dirty="0"/>
          </a:p>
          <a:p>
            <a:pPr>
              <a:defRPr/>
            </a:pPr>
            <a:r>
              <a:rPr lang="en-US" dirty="0"/>
              <a:t>We expect you come up with a great way </a:t>
            </a:r>
            <a:r>
              <a:rPr lang="en-US" i="1" dirty="0"/>
              <a:t>to sell your solution. </a:t>
            </a:r>
          </a:p>
          <a:p>
            <a:pPr>
              <a:defRPr/>
            </a:pPr>
            <a:endParaRPr lang="en-US" i="1" dirty="0"/>
          </a:p>
          <a:p>
            <a:pPr>
              <a:defRPr/>
            </a:pPr>
            <a:r>
              <a:rPr lang="en-US" i="1" dirty="0"/>
              <a:t>We expect from the audience in seminars to challenge solutions.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1"/>
            <a:ext cx="12192000" cy="404813"/>
          </a:xfrm>
          <a:prstGeom prst="rect">
            <a:avLst/>
          </a:prstGeom>
          <a:solidFill>
            <a:schemeClr val="tx1"/>
          </a:solidFill>
          <a:ln w="9525">
            <a:noFill/>
            <a:miter lim="800000"/>
            <a:headEnd/>
            <a:tailEnd/>
          </a:ln>
          <a:effectLst>
            <a:outerShdw dist="35921" dir="2700000" algn="ctr" rotWithShape="0">
              <a:schemeClr val="bg2"/>
            </a:outerShdw>
          </a:effectLst>
        </p:spPr>
        <p:txBody>
          <a:bodyPr wrap="none" anchor="ctr"/>
          <a:lstStyle/>
          <a:p>
            <a:pPr>
              <a:defRPr/>
            </a:pPr>
            <a:endParaRPr lang="en-GB"/>
          </a:p>
        </p:txBody>
      </p:sp>
      <p:sp>
        <p:nvSpPr>
          <p:cNvPr id="57347" name="Rectangle 3"/>
          <p:cNvSpPr>
            <a:spLocks noChangeArrowheads="1"/>
          </p:cNvSpPr>
          <p:nvPr/>
        </p:nvSpPr>
        <p:spPr bwMode="auto">
          <a:xfrm>
            <a:off x="-48683" y="6480176"/>
            <a:ext cx="12240684" cy="404813"/>
          </a:xfrm>
          <a:prstGeom prst="rect">
            <a:avLst/>
          </a:prstGeom>
          <a:solidFill>
            <a:schemeClr val="tx1"/>
          </a:solidFill>
          <a:ln w="9525">
            <a:noFill/>
            <a:miter lim="800000"/>
            <a:headEnd/>
            <a:tailEnd/>
          </a:ln>
          <a:effectLst>
            <a:outerShdw dist="35921" dir="2700000" algn="ctr" rotWithShape="0">
              <a:schemeClr val="bg2"/>
            </a:outerShdw>
          </a:effectLst>
        </p:spPr>
        <p:txBody>
          <a:bodyPr wrap="none" anchor="ctr"/>
          <a:lstStyle/>
          <a:p>
            <a:pPr>
              <a:defRPr/>
            </a:pPr>
            <a:endParaRPr lang="en-GB"/>
          </a:p>
        </p:txBody>
      </p:sp>
      <p:sp>
        <p:nvSpPr>
          <p:cNvPr id="36868" name="Text Box 4"/>
          <p:cNvSpPr txBox="1">
            <a:spLocks noChangeArrowheads="1"/>
          </p:cNvSpPr>
          <p:nvPr/>
        </p:nvSpPr>
        <p:spPr bwMode="auto">
          <a:xfrm>
            <a:off x="10416117" y="-26987"/>
            <a:ext cx="724686" cy="369332"/>
          </a:xfrm>
          <a:prstGeom prst="rect">
            <a:avLst/>
          </a:prstGeom>
          <a:noFill/>
          <a:ln w="9525">
            <a:noFill/>
            <a:miter lim="800000"/>
            <a:headEnd/>
            <a:tailEnd/>
          </a:ln>
        </p:spPr>
        <p:txBody>
          <a:bodyPr wrap="none">
            <a:spAutoFit/>
          </a:bodyPr>
          <a:lstStyle/>
          <a:p>
            <a:r>
              <a:rPr lang="en-NZ" b="1">
                <a:solidFill>
                  <a:schemeClr val="bg1"/>
                </a:solidFill>
              </a:rPr>
              <a:t>KVS 1</a:t>
            </a:r>
            <a:endParaRPr lang="en-GB" b="1">
              <a:solidFill>
                <a:schemeClr val="bg1"/>
              </a:solidFill>
            </a:endParaRPr>
          </a:p>
        </p:txBody>
      </p:sp>
      <p:sp>
        <p:nvSpPr>
          <p:cNvPr id="36869" name="Text Box 5"/>
          <p:cNvSpPr txBox="1">
            <a:spLocks noChangeArrowheads="1"/>
          </p:cNvSpPr>
          <p:nvPr/>
        </p:nvSpPr>
        <p:spPr bwMode="auto">
          <a:xfrm>
            <a:off x="0" y="1"/>
            <a:ext cx="3145989" cy="369332"/>
          </a:xfrm>
          <a:prstGeom prst="rect">
            <a:avLst/>
          </a:prstGeom>
          <a:noFill/>
          <a:ln w="9525">
            <a:noFill/>
            <a:miter lim="800000"/>
            <a:headEnd/>
            <a:tailEnd/>
          </a:ln>
        </p:spPr>
        <p:txBody>
          <a:bodyPr wrap="none">
            <a:spAutoFit/>
          </a:bodyPr>
          <a:lstStyle/>
          <a:p>
            <a:r>
              <a:rPr lang="en-NZ" b="1">
                <a:solidFill>
                  <a:schemeClr val="bg1"/>
                </a:solidFill>
              </a:rPr>
              <a:t>International Business Strategy</a:t>
            </a:r>
            <a:endParaRPr lang="en-GB" b="1">
              <a:solidFill>
                <a:schemeClr val="bg1"/>
              </a:solidFill>
            </a:endParaRPr>
          </a:p>
        </p:txBody>
      </p:sp>
      <p:sp>
        <p:nvSpPr>
          <p:cNvPr id="36870" name="Text Box 6"/>
          <p:cNvSpPr txBox="1">
            <a:spLocks noChangeArrowheads="1"/>
          </p:cNvSpPr>
          <p:nvPr/>
        </p:nvSpPr>
        <p:spPr bwMode="auto">
          <a:xfrm>
            <a:off x="10380133" y="6491288"/>
            <a:ext cx="897810" cy="369332"/>
          </a:xfrm>
          <a:prstGeom prst="rect">
            <a:avLst/>
          </a:prstGeom>
          <a:noFill/>
          <a:ln w="9525">
            <a:noFill/>
            <a:miter lim="800000"/>
            <a:headEnd/>
            <a:tailEnd/>
          </a:ln>
        </p:spPr>
        <p:txBody>
          <a:bodyPr wrap="none">
            <a:spAutoFit/>
          </a:bodyPr>
          <a:lstStyle/>
          <a:p>
            <a:r>
              <a:rPr lang="en-NZ" b="1">
                <a:solidFill>
                  <a:schemeClr val="bg1"/>
                </a:solidFill>
              </a:rPr>
              <a:t>Week 1</a:t>
            </a:r>
            <a:endParaRPr lang="en-GB" b="1">
              <a:solidFill>
                <a:schemeClr val="bg1"/>
              </a:solidFill>
            </a:endParaRPr>
          </a:p>
        </p:txBody>
      </p:sp>
      <p:sp>
        <p:nvSpPr>
          <p:cNvPr id="36871" name="Text Box 7"/>
          <p:cNvSpPr txBox="1">
            <a:spLocks noChangeArrowheads="1"/>
          </p:cNvSpPr>
          <p:nvPr/>
        </p:nvSpPr>
        <p:spPr bwMode="auto">
          <a:xfrm>
            <a:off x="-529167" y="474664"/>
            <a:ext cx="8789201" cy="6247864"/>
          </a:xfrm>
          <a:prstGeom prst="rect">
            <a:avLst/>
          </a:prstGeom>
          <a:noFill/>
          <a:ln w="9525">
            <a:noFill/>
            <a:miter lim="800000"/>
            <a:headEnd/>
            <a:tailEnd/>
          </a:ln>
        </p:spPr>
        <p:txBody>
          <a:bodyPr wrap="none">
            <a:spAutoFit/>
          </a:bodyPr>
          <a:lstStyle/>
          <a:p>
            <a:r>
              <a:rPr lang="fi-FI" b="1"/>
              <a:t>							Due: 16th OCT 2009</a:t>
            </a:r>
            <a:endParaRPr lang="fi-FI" b="1" u="sng"/>
          </a:p>
          <a:p>
            <a:endParaRPr lang="fi-FI" b="1" u="sng"/>
          </a:p>
          <a:p>
            <a:r>
              <a:rPr lang="fi-FI"/>
              <a:t>	</a:t>
            </a:r>
            <a:r>
              <a:rPr lang="fi-FI" sz="2000" b="1" u="sng"/>
              <a:t>Assessment Criteria for Case Research Project:</a:t>
            </a:r>
          </a:p>
          <a:p>
            <a:endParaRPr lang="fi-FI" sz="2000" b="1" u="sng"/>
          </a:p>
          <a:p>
            <a:r>
              <a:rPr lang="fi-FI"/>
              <a:t>	</a:t>
            </a:r>
            <a:r>
              <a:rPr lang="fi-FI" b="1"/>
              <a:t>(1) Demonstration of Skills/capabilities (=40% weight)</a:t>
            </a:r>
          </a:p>
          <a:p>
            <a:r>
              <a:rPr lang="fi-FI"/>
              <a:t>		(a) Information Literacy (sources; credibility; refs.)</a:t>
            </a:r>
          </a:p>
          <a:p>
            <a:r>
              <a:rPr lang="fi-FI"/>
              <a:t>		(b) Communication (structure, message, leadership)</a:t>
            </a:r>
          </a:p>
          <a:p>
            <a:r>
              <a:rPr lang="fi-FI"/>
              <a:t>		(c) Research &amp; Inquiry (formulation of Qs, hyp., methods, etc)</a:t>
            </a:r>
          </a:p>
          <a:p>
            <a:r>
              <a:rPr lang="fi-FI"/>
              <a:t>		(d) Personal &amp; Intellectual autonomy (your approach)</a:t>
            </a:r>
          </a:p>
          <a:p>
            <a:r>
              <a:rPr lang="fi-FI"/>
              <a:t>		(e) Ethical, social &amp; professional understanding</a:t>
            </a:r>
          </a:p>
          <a:p>
            <a:endParaRPr lang="fi-FI"/>
          </a:p>
          <a:p>
            <a:r>
              <a:rPr lang="fi-FI" b="1"/>
              <a:t>	(2) Level of Cognitive Understanding (=60% weight)</a:t>
            </a:r>
          </a:p>
          <a:p>
            <a:r>
              <a:rPr lang="fi-FI"/>
              <a:t>		(a) Display of knowledge &amp; understaning (case; theories; explanations)</a:t>
            </a:r>
          </a:p>
          <a:p>
            <a:r>
              <a:rPr lang="fi-FI"/>
              <a:t>		(b) Display of application and analysis (how to use your knowledge)</a:t>
            </a:r>
          </a:p>
          <a:p>
            <a:r>
              <a:rPr lang="fi-FI"/>
              <a:t>		(c) Evidence of evaluation &amp; synthesis (creating new knowledge)</a:t>
            </a:r>
          </a:p>
          <a:p>
            <a:endParaRPr lang="fi-FI"/>
          </a:p>
          <a:p>
            <a:r>
              <a:rPr lang="fi-FI" b="1"/>
              <a:t>	Overall:</a:t>
            </a:r>
            <a:r>
              <a:rPr lang="fi-FI"/>
              <a:t>	35% of final grade (25% is group work/ 10% is individual contribution)</a:t>
            </a:r>
          </a:p>
          <a:p>
            <a:r>
              <a:rPr lang="fi-FI"/>
              <a:t>		Individual contribution: Each group member adds a personal reflective </a:t>
            </a:r>
          </a:p>
          <a:p>
            <a:r>
              <a:rPr lang="fi-FI"/>
              <a:t>		essay to the final case research report (up to one page) in the appendix,</a:t>
            </a:r>
          </a:p>
          <a:p>
            <a:r>
              <a:rPr lang="fi-FI"/>
              <a:t>		stating: (a) what was my contribution?; (b) what have I learned from the</a:t>
            </a:r>
          </a:p>
          <a:p>
            <a:r>
              <a:rPr lang="fi-FI"/>
              <a:t>		assignment? </a:t>
            </a:r>
          </a:p>
          <a:p>
            <a:r>
              <a:rPr lang="fi-FI"/>
              <a:t>		</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1"/>
            <a:ext cx="12192000" cy="404813"/>
          </a:xfrm>
          <a:prstGeom prst="rect">
            <a:avLst/>
          </a:prstGeom>
          <a:solidFill>
            <a:schemeClr val="tx1"/>
          </a:solidFill>
          <a:ln w="9525">
            <a:noFill/>
            <a:miter lim="800000"/>
            <a:headEnd/>
            <a:tailEnd/>
          </a:ln>
          <a:effectLst>
            <a:outerShdw dist="35921" dir="2700000" algn="ctr" rotWithShape="0">
              <a:schemeClr val="bg2"/>
            </a:outerShdw>
          </a:effectLst>
        </p:spPr>
        <p:txBody>
          <a:bodyPr wrap="none" anchor="ctr"/>
          <a:lstStyle/>
          <a:p>
            <a:pPr>
              <a:defRPr/>
            </a:pPr>
            <a:endParaRPr lang="en-GB"/>
          </a:p>
        </p:txBody>
      </p:sp>
      <p:sp>
        <p:nvSpPr>
          <p:cNvPr id="53251" name="Rectangle 3"/>
          <p:cNvSpPr>
            <a:spLocks noChangeArrowheads="1"/>
          </p:cNvSpPr>
          <p:nvPr/>
        </p:nvSpPr>
        <p:spPr bwMode="auto">
          <a:xfrm>
            <a:off x="-48683" y="6480176"/>
            <a:ext cx="12240684" cy="404813"/>
          </a:xfrm>
          <a:prstGeom prst="rect">
            <a:avLst/>
          </a:prstGeom>
          <a:solidFill>
            <a:schemeClr val="tx1"/>
          </a:solidFill>
          <a:ln w="9525">
            <a:noFill/>
            <a:miter lim="800000"/>
            <a:headEnd/>
            <a:tailEnd/>
          </a:ln>
          <a:effectLst>
            <a:outerShdw dist="35921" dir="2700000" algn="ctr" rotWithShape="0">
              <a:schemeClr val="bg2"/>
            </a:outerShdw>
          </a:effectLst>
        </p:spPr>
        <p:txBody>
          <a:bodyPr wrap="none" anchor="ctr"/>
          <a:lstStyle/>
          <a:p>
            <a:pPr>
              <a:defRPr/>
            </a:pPr>
            <a:endParaRPr lang="en-GB"/>
          </a:p>
        </p:txBody>
      </p:sp>
      <p:sp>
        <p:nvSpPr>
          <p:cNvPr id="38916" name="Text Box 4"/>
          <p:cNvSpPr txBox="1">
            <a:spLocks noChangeArrowheads="1"/>
          </p:cNvSpPr>
          <p:nvPr/>
        </p:nvSpPr>
        <p:spPr bwMode="auto">
          <a:xfrm>
            <a:off x="10416117" y="-26987"/>
            <a:ext cx="724686" cy="369332"/>
          </a:xfrm>
          <a:prstGeom prst="rect">
            <a:avLst/>
          </a:prstGeom>
          <a:noFill/>
          <a:ln w="9525">
            <a:noFill/>
            <a:miter lim="800000"/>
            <a:headEnd/>
            <a:tailEnd/>
          </a:ln>
        </p:spPr>
        <p:txBody>
          <a:bodyPr wrap="none">
            <a:spAutoFit/>
          </a:bodyPr>
          <a:lstStyle/>
          <a:p>
            <a:r>
              <a:rPr lang="en-NZ" b="1">
                <a:solidFill>
                  <a:schemeClr val="bg1"/>
                </a:solidFill>
              </a:rPr>
              <a:t>KVS 1</a:t>
            </a:r>
            <a:endParaRPr lang="en-GB" b="1">
              <a:solidFill>
                <a:schemeClr val="bg1"/>
              </a:solidFill>
            </a:endParaRPr>
          </a:p>
        </p:txBody>
      </p:sp>
      <p:sp>
        <p:nvSpPr>
          <p:cNvPr id="38917" name="Text Box 5"/>
          <p:cNvSpPr txBox="1">
            <a:spLocks noChangeArrowheads="1"/>
          </p:cNvSpPr>
          <p:nvPr/>
        </p:nvSpPr>
        <p:spPr bwMode="auto">
          <a:xfrm>
            <a:off x="0" y="1"/>
            <a:ext cx="3145989" cy="369332"/>
          </a:xfrm>
          <a:prstGeom prst="rect">
            <a:avLst/>
          </a:prstGeom>
          <a:noFill/>
          <a:ln w="9525">
            <a:noFill/>
            <a:miter lim="800000"/>
            <a:headEnd/>
            <a:tailEnd/>
          </a:ln>
        </p:spPr>
        <p:txBody>
          <a:bodyPr wrap="none">
            <a:spAutoFit/>
          </a:bodyPr>
          <a:lstStyle/>
          <a:p>
            <a:r>
              <a:rPr lang="en-NZ" b="1">
                <a:solidFill>
                  <a:schemeClr val="bg1"/>
                </a:solidFill>
              </a:rPr>
              <a:t>International Business Strategy</a:t>
            </a:r>
            <a:endParaRPr lang="en-GB" b="1">
              <a:solidFill>
                <a:schemeClr val="bg1"/>
              </a:solidFill>
            </a:endParaRPr>
          </a:p>
        </p:txBody>
      </p:sp>
      <p:sp>
        <p:nvSpPr>
          <p:cNvPr id="38918" name="Text Box 6"/>
          <p:cNvSpPr txBox="1">
            <a:spLocks noChangeArrowheads="1"/>
          </p:cNvSpPr>
          <p:nvPr/>
        </p:nvSpPr>
        <p:spPr bwMode="auto">
          <a:xfrm>
            <a:off x="10380133" y="6491288"/>
            <a:ext cx="897810" cy="369332"/>
          </a:xfrm>
          <a:prstGeom prst="rect">
            <a:avLst/>
          </a:prstGeom>
          <a:noFill/>
          <a:ln w="9525">
            <a:noFill/>
            <a:miter lim="800000"/>
            <a:headEnd/>
            <a:tailEnd/>
          </a:ln>
        </p:spPr>
        <p:txBody>
          <a:bodyPr wrap="none">
            <a:spAutoFit/>
          </a:bodyPr>
          <a:lstStyle/>
          <a:p>
            <a:r>
              <a:rPr lang="en-NZ" b="1">
                <a:solidFill>
                  <a:schemeClr val="bg1"/>
                </a:solidFill>
              </a:rPr>
              <a:t>Week 1</a:t>
            </a:r>
            <a:endParaRPr lang="en-GB" b="1">
              <a:solidFill>
                <a:schemeClr val="bg1"/>
              </a:solidFill>
            </a:endParaRPr>
          </a:p>
        </p:txBody>
      </p:sp>
      <p:sp>
        <p:nvSpPr>
          <p:cNvPr id="38919" name="Text Box 7"/>
          <p:cNvSpPr txBox="1">
            <a:spLocks noChangeArrowheads="1"/>
          </p:cNvSpPr>
          <p:nvPr/>
        </p:nvSpPr>
        <p:spPr bwMode="auto">
          <a:xfrm>
            <a:off x="-48683" y="428625"/>
            <a:ext cx="7875297" cy="3416320"/>
          </a:xfrm>
          <a:prstGeom prst="rect">
            <a:avLst/>
          </a:prstGeom>
          <a:noFill/>
          <a:ln w="9525">
            <a:noFill/>
            <a:miter lim="800000"/>
            <a:headEnd/>
            <a:tailEnd/>
          </a:ln>
        </p:spPr>
        <p:txBody>
          <a:bodyPr wrap="none">
            <a:spAutoFit/>
          </a:bodyPr>
          <a:lstStyle/>
          <a:p>
            <a:pPr>
              <a:lnSpc>
                <a:spcPct val="200000"/>
              </a:lnSpc>
            </a:pPr>
            <a:endParaRPr lang="en-GB"/>
          </a:p>
          <a:p>
            <a:pPr>
              <a:lnSpc>
                <a:spcPct val="200000"/>
              </a:lnSpc>
            </a:pPr>
            <a:r>
              <a:rPr lang="en-GB"/>
              <a:t>HOMEWORK:	ARRANGE A MEETING WITH YOUR CLG (before Wednesday)</a:t>
            </a:r>
          </a:p>
          <a:p>
            <a:pPr>
              <a:lnSpc>
                <a:spcPct val="200000"/>
              </a:lnSpc>
            </a:pPr>
            <a:r>
              <a:rPr lang="en-GB"/>
              <a:t>		SELECT YOUR TOPIC (or decide on the list of preferences)</a:t>
            </a:r>
          </a:p>
          <a:p>
            <a:pPr>
              <a:lnSpc>
                <a:spcPct val="200000"/>
              </a:lnSpc>
            </a:pPr>
            <a:r>
              <a:rPr lang="en-GB"/>
              <a:t>		AGREE ON A REGULAR WEEKLY MEETING TIME</a:t>
            </a:r>
          </a:p>
          <a:p>
            <a:pPr>
              <a:lnSpc>
                <a:spcPct val="200000"/>
              </a:lnSpc>
            </a:pPr>
            <a:r>
              <a:rPr lang="en-GB"/>
              <a:t>		DISCUSS THE OBJECTIVES OF THIS COURSE</a:t>
            </a:r>
          </a:p>
          <a:p>
            <a:pPr>
              <a:lnSpc>
                <a:spcPct val="200000"/>
              </a:lnSpc>
            </a:pPr>
            <a:r>
              <a:rPr lang="en-GB"/>
              <a:t>		DISCUSS WHAT LEARNING THIS CAN DO FOR YOU PERSONALLY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lvl="1" algn="ctr" rtl="0">
              <a:lnSpc>
                <a:spcPct val="90000"/>
              </a:lnSpc>
              <a:spcBef>
                <a:spcPct val="0"/>
              </a:spcBef>
            </a:pPr>
            <a:r>
              <a:rPr lang="pl-PL" sz="4400" b="1" dirty="0" smtClean="0">
                <a:solidFill>
                  <a:srgbClr val="002060"/>
                </a:solidFill>
                <a:effectLst>
                  <a:outerShdw blurRad="38100" dist="38100" dir="2700000" algn="tl">
                    <a:srgbClr val="000000">
                      <a:alpha val="43137"/>
                    </a:srgbClr>
                  </a:outerShdw>
                </a:effectLst>
              </a:rPr>
              <a:t>R</a:t>
            </a:r>
            <a:r>
              <a:rPr lang="en-GB" sz="4400" b="1" dirty="0" err="1" smtClean="0">
                <a:solidFill>
                  <a:srgbClr val="002060"/>
                </a:solidFill>
                <a:effectLst>
                  <a:outerShdw blurRad="38100" dist="38100" dir="2700000" algn="tl">
                    <a:srgbClr val="000000">
                      <a:alpha val="43137"/>
                    </a:srgbClr>
                  </a:outerShdw>
                </a:effectLst>
              </a:rPr>
              <a:t>eview</a:t>
            </a:r>
            <a:r>
              <a:rPr lang="en-GB" sz="4400" b="1" dirty="0" smtClean="0">
                <a:solidFill>
                  <a:srgbClr val="002060"/>
                </a:solidFill>
                <a:effectLst>
                  <a:outerShdw blurRad="38100" dist="38100" dir="2700000" algn="tl">
                    <a:srgbClr val="000000">
                      <a:alpha val="43137"/>
                    </a:srgbClr>
                  </a:outerShdw>
                </a:effectLst>
              </a:rPr>
              <a:t> </a:t>
            </a:r>
            <a:r>
              <a:rPr lang="en-GB" sz="4400" b="1" dirty="0">
                <a:solidFill>
                  <a:srgbClr val="002060"/>
                </a:solidFill>
                <a:effectLst>
                  <a:outerShdw blurRad="38100" dist="38100" dir="2700000" algn="tl">
                    <a:srgbClr val="000000">
                      <a:alpha val="43137"/>
                    </a:srgbClr>
                  </a:outerShdw>
                </a:effectLst>
              </a:rPr>
              <a:t>on new teaching </a:t>
            </a:r>
            <a:r>
              <a:rPr lang="en-GB" sz="4400" b="1" dirty="0" smtClean="0">
                <a:solidFill>
                  <a:srgbClr val="002060"/>
                </a:solidFill>
                <a:effectLst>
                  <a:outerShdw blurRad="38100" dist="38100" dir="2700000" algn="tl">
                    <a:srgbClr val="000000">
                      <a:alpha val="43137"/>
                    </a:srgbClr>
                  </a:outerShdw>
                </a:effectLst>
              </a:rPr>
              <a:t>methods</a:t>
            </a:r>
            <a:r>
              <a:rPr lang="pl-PL" sz="4000" b="1" dirty="0">
                <a:effectLst>
                  <a:outerShdw blurRad="38100" dist="38100" dir="2700000" algn="tl">
                    <a:srgbClr val="000000">
                      <a:alpha val="43137"/>
                    </a:srgbClr>
                  </a:outerShdw>
                </a:effectLst>
              </a:rPr>
              <a:t/>
            </a:r>
            <a:br>
              <a:rPr lang="pl-PL" sz="4000" b="1" dirty="0">
                <a:effectLst>
                  <a:outerShdw blurRad="38100" dist="38100" dir="2700000" algn="tl">
                    <a:srgbClr val="000000">
                      <a:alpha val="43137"/>
                    </a:srgbClr>
                  </a:outerShdw>
                </a:effectLst>
              </a:rPr>
            </a:br>
            <a:endParaRPr lang="en-GB" sz="4000" b="1" dirty="0">
              <a:effectLst>
                <a:outerShdw blurRad="38100" dist="38100" dir="2700000" algn="tl">
                  <a:srgbClr val="000000">
                    <a:alpha val="43137"/>
                  </a:srgbClr>
                </a:outerShdw>
              </a:effectLst>
            </a:endParaRPr>
          </a:p>
        </p:txBody>
      </p:sp>
      <p:sp>
        <p:nvSpPr>
          <p:cNvPr id="5" name="pole tekstowe 4"/>
          <p:cNvSpPr txBox="1"/>
          <p:nvPr/>
        </p:nvSpPr>
        <p:spPr>
          <a:xfrm>
            <a:off x="1524000" y="3673231"/>
            <a:ext cx="9550400" cy="1908215"/>
          </a:xfrm>
          <a:prstGeom prst="rect">
            <a:avLst/>
          </a:prstGeom>
          <a:noFill/>
        </p:spPr>
        <p:txBody>
          <a:bodyPr wrap="square" rtlCol="0">
            <a:spAutoFit/>
          </a:bodyPr>
          <a:lstStyle/>
          <a:p>
            <a:pPr algn="ctr"/>
            <a:r>
              <a:rPr lang="en-GB" sz="2800" b="1" dirty="0" smtClean="0"/>
              <a:t>COURSE DESIGN</a:t>
            </a:r>
            <a:endParaRPr lang="pl-PL" sz="2800" dirty="0"/>
          </a:p>
          <a:p>
            <a:pPr algn="ctr"/>
            <a:r>
              <a:rPr lang="en-GB" sz="2400" b="1" dirty="0"/>
              <a:t> </a:t>
            </a:r>
            <a:endParaRPr lang="pl-PL" sz="2400" dirty="0"/>
          </a:p>
          <a:p>
            <a:pPr algn="ctr"/>
            <a:r>
              <a:rPr lang="en-GB" sz="2400" dirty="0" smtClean="0"/>
              <a:t>6 September 2017</a:t>
            </a:r>
            <a:endParaRPr lang="pl-PL" sz="2400" dirty="0" smtClean="0"/>
          </a:p>
          <a:p>
            <a:pPr algn="ctr"/>
            <a:endParaRPr lang="pl-PL" sz="2400" dirty="0"/>
          </a:p>
          <a:p>
            <a:endParaRPr lang="en-GB" dirty="0"/>
          </a:p>
        </p:txBody>
      </p:sp>
    </p:spTree>
    <p:extLst>
      <p:ext uri="{BB962C8B-B14F-4D97-AF65-F5344CB8AC3E}">
        <p14:creationId xmlns:p14="http://schemas.microsoft.com/office/powerpoint/2010/main" val="1241052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29783" y="5624886"/>
            <a:ext cx="3241431" cy="1325563"/>
          </a:xfrm>
        </p:spPr>
        <p:txBody>
          <a:bodyPr>
            <a:normAutofit/>
          </a:bodyPr>
          <a:lstStyle/>
          <a:p>
            <a:pPr algn="r"/>
            <a:r>
              <a:rPr lang="pl-PL" sz="3600" b="1" dirty="0" smtClean="0">
                <a:solidFill>
                  <a:srgbClr val="002060"/>
                </a:solidFill>
              </a:rPr>
              <a:t>T&amp;L </a:t>
            </a:r>
            <a:r>
              <a:rPr lang="pl-PL" sz="3600" b="1" dirty="0" err="1" smtClean="0">
                <a:solidFill>
                  <a:srgbClr val="002060"/>
                </a:solidFill>
              </a:rPr>
              <a:t>Methods</a:t>
            </a:r>
            <a:endParaRPr lang="en-GB" sz="3600" b="1" dirty="0">
              <a:solidFill>
                <a:srgbClr val="002060"/>
              </a:solidFill>
            </a:endParaRPr>
          </a:p>
        </p:txBody>
      </p:sp>
      <p:sp>
        <p:nvSpPr>
          <p:cNvPr id="3" name="Symbol zastępczy zawartości 2"/>
          <p:cNvSpPr>
            <a:spLocks noGrp="1"/>
          </p:cNvSpPr>
          <p:nvPr>
            <p:ph idx="1"/>
          </p:nvPr>
        </p:nvSpPr>
        <p:spPr>
          <a:xfrm>
            <a:off x="838200" y="289169"/>
            <a:ext cx="10515600" cy="5887794"/>
          </a:xfrm>
        </p:spPr>
        <p:txBody>
          <a:bodyPr>
            <a:normAutofit/>
          </a:bodyPr>
          <a:lstStyle/>
          <a:p>
            <a:pPr marL="0" indent="0">
              <a:buNone/>
            </a:pPr>
            <a:r>
              <a:rPr lang="pl-PL" b="1" dirty="0" smtClean="0">
                <a:solidFill>
                  <a:srgbClr val="002060"/>
                </a:solidFill>
              </a:rPr>
              <a:t>PROBLEM-BASED LEARNING</a:t>
            </a:r>
          </a:p>
          <a:p>
            <a:pPr marL="0" indent="0">
              <a:buNone/>
            </a:pPr>
            <a:endParaRPr lang="pl-PL" b="1" dirty="0" smtClean="0">
              <a:solidFill>
                <a:srgbClr val="002060"/>
              </a:solidFill>
            </a:endParaRPr>
          </a:p>
          <a:p>
            <a:r>
              <a:rPr lang="pl-PL" dirty="0"/>
              <a:t>i</a:t>
            </a:r>
            <a:r>
              <a:rPr lang="en-GB" dirty="0" smtClean="0"/>
              <a:t>n problem-based</a:t>
            </a:r>
            <a:r>
              <a:rPr lang="pl-PL" dirty="0" smtClean="0"/>
              <a:t> </a:t>
            </a:r>
            <a:r>
              <a:rPr lang="en-US" dirty="0" smtClean="0"/>
              <a:t>learning </a:t>
            </a:r>
            <a:r>
              <a:rPr lang="en-US" dirty="0"/>
              <a:t>(PBL) courses, students work with </a:t>
            </a:r>
            <a:r>
              <a:rPr lang="en-US" dirty="0" smtClean="0"/>
              <a:t>classmates</a:t>
            </a:r>
            <a:r>
              <a:rPr lang="pl-PL" dirty="0" smtClean="0"/>
              <a:t> </a:t>
            </a:r>
            <a:r>
              <a:rPr lang="en-US" dirty="0" smtClean="0"/>
              <a:t>to </a:t>
            </a:r>
            <a:r>
              <a:rPr lang="en-US" dirty="0"/>
              <a:t>solve complex and authentic problems that </a:t>
            </a:r>
            <a:r>
              <a:rPr lang="en-US" dirty="0" smtClean="0"/>
              <a:t>help</a:t>
            </a:r>
            <a:r>
              <a:rPr lang="pl-PL" dirty="0" smtClean="0"/>
              <a:t> </a:t>
            </a:r>
            <a:r>
              <a:rPr lang="en-US" dirty="0" smtClean="0"/>
              <a:t>develop </a:t>
            </a:r>
            <a:r>
              <a:rPr lang="en-US" dirty="0"/>
              <a:t>content knowledge as well as problem-solving</a:t>
            </a:r>
            <a:r>
              <a:rPr lang="en-US" dirty="0" smtClean="0"/>
              <a:t>,</a:t>
            </a:r>
            <a:r>
              <a:rPr lang="pl-PL" dirty="0" smtClean="0"/>
              <a:t> </a:t>
            </a:r>
            <a:r>
              <a:rPr lang="en-US" dirty="0" smtClean="0"/>
              <a:t>reasoning</a:t>
            </a:r>
            <a:r>
              <a:rPr lang="en-US" dirty="0"/>
              <a:t>, communication, and self-assessment </a:t>
            </a:r>
            <a:r>
              <a:rPr lang="en-US" dirty="0" smtClean="0"/>
              <a:t>skills</a:t>
            </a:r>
            <a:endParaRPr lang="pl-PL" dirty="0" smtClean="0"/>
          </a:p>
          <a:p>
            <a:pPr>
              <a:buFontTx/>
              <a:buChar char="-"/>
            </a:pPr>
            <a:endParaRPr lang="pl-PL" dirty="0" smtClean="0"/>
          </a:p>
          <a:p>
            <a:pPr marL="0" indent="0">
              <a:buNone/>
            </a:pPr>
            <a:endParaRPr lang="en-GB" dirty="0"/>
          </a:p>
        </p:txBody>
      </p:sp>
      <p:pic>
        <p:nvPicPr>
          <p:cNvPr id="4" name="Obraz 3"/>
          <p:cNvPicPr>
            <a:picLocks noChangeAspect="1"/>
          </p:cNvPicPr>
          <p:nvPr/>
        </p:nvPicPr>
        <p:blipFill>
          <a:blip r:embed="rId2"/>
          <a:stretch>
            <a:fillRect/>
          </a:stretch>
        </p:blipFill>
        <p:spPr>
          <a:xfrm>
            <a:off x="2604181" y="3050964"/>
            <a:ext cx="6796069" cy="1709550"/>
          </a:xfrm>
          <a:prstGeom prst="rect">
            <a:avLst/>
          </a:prstGeom>
        </p:spPr>
      </p:pic>
      <p:sp>
        <p:nvSpPr>
          <p:cNvPr id="5" name="pole tekstowe 4"/>
          <p:cNvSpPr txBox="1"/>
          <p:nvPr/>
        </p:nvSpPr>
        <p:spPr>
          <a:xfrm>
            <a:off x="6349998" y="4987315"/>
            <a:ext cx="4759569" cy="646331"/>
          </a:xfrm>
          <a:prstGeom prst="rect">
            <a:avLst/>
          </a:prstGeom>
          <a:noFill/>
        </p:spPr>
        <p:txBody>
          <a:bodyPr wrap="square" rtlCol="0">
            <a:spAutoFit/>
          </a:bodyPr>
          <a:lstStyle/>
          <a:p>
            <a:r>
              <a:rPr lang="pl-PL" dirty="0" smtClean="0"/>
              <a:t>Larry D. </a:t>
            </a:r>
            <a:r>
              <a:rPr lang="pl-PL" dirty="0" err="1" smtClean="0"/>
              <a:t>Spence</a:t>
            </a:r>
            <a:r>
              <a:rPr lang="pl-PL" dirty="0" smtClean="0"/>
              <a:t> „Problem </a:t>
            </a:r>
            <a:r>
              <a:rPr lang="pl-PL" dirty="0" err="1" smtClean="0"/>
              <a:t>Based</a:t>
            </a:r>
            <a:r>
              <a:rPr lang="pl-PL" dirty="0" smtClean="0"/>
              <a:t> Learning: </a:t>
            </a:r>
            <a:r>
              <a:rPr lang="pl-PL" dirty="0" err="1" smtClean="0"/>
              <a:t>Lead</a:t>
            </a:r>
            <a:r>
              <a:rPr lang="pl-PL" dirty="0" smtClean="0"/>
              <a:t> to </a:t>
            </a:r>
            <a:r>
              <a:rPr lang="pl-PL" dirty="0" err="1" smtClean="0"/>
              <a:t>Learn</a:t>
            </a:r>
            <a:r>
              <a:rPr lang="pl-PL" dirty="0" smtClean="0"/>
              <a:t>, </a:t>
            </a:r>
            <a:r>
              <a:rPr lang="pl-PL" dirty="0" err="1"/>
              <a:t>L</a:t>
            </a:r>
            <a:r>
              <a:rPr lang="pl-PL" dirty="0" err="1" smtClean="0"/>
              <a:t>earn</a:t>
            </a:r>
            <a:r>
              <a:rPr lang="pl-PL" dirty="0" smtClean="0"/>
              <a:t> to </a:t>
            </a:r>
            <a:r>
              <a:rPr lang="pl-PL" dirty="0" err="1" smtClean="0"/>
              <a:t>Lead</a:t>
            </a:r>
            <a:r>
              <a:rPr lang="pl-PL" dirty="0" smtClean="0"/>
              <a:t>”</a:t>
            </a:r>
            <a:endParaRPr lang="en-GB" dirty="0"/>
          </a:p>
        </p:txBody>
      </p:sp>
      <p:sp>
        <p:nvSpPr>
          <p:cNvPr id="7" name="Symbol zastępczy numeru slajdu 6"/>
          <p:cNvSpPr>
            <a:spLocks noGrp="1"/>
          </p:cNvSpPr>
          <p:nvPr>
            <p:ph type="sldNum" sz="quarter" idx="12"/>
          </p:nvPr>
        </p:nvSpPr>
        <p:spPr/>
        <p:txBody>
          <a:bodyPr/>
          <a:lstStyle/>
          <a:p>
            <a:fld id="{E7704CCE-B153-441B-8970-8F1A63A922F2}" type="slidenum">
              <a:rPr lang="en-GB" smtClean="0"/>
              <a:pPr/>
              <a:t>20</a:t>
            </a:fld>
            <a:endParaRPr lang="en-GB"/>
          </a:p>
        </p:txBody>
      </p:sp>
      <p:sp>
        <p:nvSpPr>
          <p:cNvPr id="8"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2449468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29783" y="5624886"/>
            <a:ext cx="3241431" cy="1325563"/>
          </a:xfrm>
        </p:spPr>
        <p:txBody>
          <a:bodyPr>
            <a:normAutofit/>
          </a:bodyPr>
          <a:lstStyle/>
          <a:p>
            <a:pPr algn="r"/>
            <a:r>
              <a:rPr lang="pl-PL" sz="3600" b="1" dirty="0" smtClean="0">
                <a:solidFill>
                  <a:srgbClr val="002060"/>
                </a:solidFill>
              </a:rPr>
              <a:t>T&amp;L </a:t>
            </a:r>
            <a:r>
              <a:rPr lang="pl-PL" sz="3600" b="1" dirty="0" err="1" smtClean="0">
                <a:solidFill>
                  <a:srgbClr val="002060"/>
                </a:solidFill>
              </a:rPr>
              <a:t>Methods</a:t>
            </a:r>
            <a:endParaRPr lang="en-GB" sz="3600" b="1" dirty="0">
              <a:solidFill>
                <a:srgbClr val="002060"/>
              </a:solidFill>
            </a:endParaRPr>
          </a:p>
        </p:txBody>
      </p:sp>
      <p:sp>
        <p:nvSpPr>
          <p:cNvPr id="3" name="Symbol zastępczy zawartości 2"/>
          <p:cNvSpPr>
            <a:spLocks noGrp="1"/>
          </p:cNvSpPr>
          <p:nvPr>
            <p:ph idx="1"/>
          </p:nvPr>
        </p:nvSpPr>
        <p:spPr>
          <a:xfrm>
            <a:off x="838200" y="289169"/>
            <a:ext cx="10515600" cy="5887794"/>
          </a:xfrm>
        </p:spPr>
        <p:txBody>
          <a:bodyPr>
            <a:normAutofit/>
          </a:bodyPr>
          <a:lstStyle/>
          <a:p>
            <a:pPr marL="0" indent="0">
              <a:buNone/>
            </a:pPr>
            <a:r>
              <a:rPr lang="pl-PL" b="1" dirty="0" smtClean="0">
                <a:solidFill>
                  <a:srgbClr val="002060"/>
                </a:solidFill>
              </a:rPr>
              <a:t>DESIGN THINKING</a:t>
            </a:r>
          </a:p>
          <a:p>
            <a:pPr marL="0" indent="0">
              <a:buNone/>
            </a:pPr>
            <a:endParaRPr lang="pl-PL" b="1" dirty="0" smtClean="0">
              <a:solidFill>
                <a:srgbClr val="002060"/>
              </a:solidFill>
            </a:endParaRPr>
          </a:p>
          <a:p>
            <a:r>
              <a:rPr lang="en-US" sz="2400" dirty="0"/>
              <a:t>Design Thinking is a methodology focused on the end user’s </a:t>
            </a:r>
            <a:r>
              <a:rPr lang="en-US" sz="2400" dirty="0" smtClean="0"/>
              <a:t>needs</a:t>
            </a:r>
            <a:endParaRPr lang="pl-PL" sz="2400" dirty="0" smtClean="0"/>
          </a:p>
          <a:p>
            <a:r>
              <a:rPr lang="pl-PL" sz="2400" dirty="0" smtClean="0"/>
              <a:t>t</a:t>
            </a:r>
            <a:r>
              <a:rPr lang="en-US" sz="2400" dirty="0" smtClean="0"/>
              <a:t>he </a:t>
            </a:r>
            <a:r>
              <a:rPr lang="en-US" sz="2400" dirty="0"/>
              <a:t>most important feature of DT is collaboration in interdisciplinary groups. </a:t>
            </a:r>
            <a:endParaRPr lang="pl-PL" sz="2400" dirty="0" smtClean="0"/>
          </a:p>
          <a:p>
            <a:r>
              <a:rPr lang="en-US" sz="2400" dirty="0" smtClean="0"/>
              <a:t>multistage </a:t>
            </a:r>
            <a:r>
              <a:rPr lang="en-US" sz="2400" dirty="0"/>
              <a:t>process </a:t>
            </a:r>
            <a:r>
              <a:rPr lang="pl-PL" sz="2400" dirty="0" smtClean="0"/>
              <a:t>of DT</a:t>
            </a:r>
            <a:r>
              <a:rPr lang="en-US" sz="2400" dirty="0" smtClean="0"/>
              <a:t> consist</a:t>
            </a:r>
            <a:r>
              <a:rPr lang="pl-PL" sz="2400" dirty="0" smtClean="0"/>
              <a:t>s</a:t>
            </a:r>
            <a:r>
              <a:rPr lang="en-US" sz="2400" dirty="0" smtClean="0"/>
              <a:t> </a:t>
            </a:r>
            <a:r>
              <a:rPr lang="en-US" sz="2400" dirty="0"/>
              <a:t>of: thorough analysis of needs, defining problems and gathering ideas for possible solutions, rapid prototyping (concepts, </a:t>
            </a:r>
            <a:r>
              <a:rPr lang="en-US" sz="2400" dirty="0" err="1"/>
              <a:t>visualisation</a:t>
            </a:r>
            <a:r>
              <a:rPr lang="en-US" sz="2400" dirty="0"/>
              <a:t>, 3D printing</a:t>
            </a:r>
            <a:r>
              <a:rPr lang="en-US" sz="2400" dirty="0" smtClean="0"/>
              <a:t>)</a:t>
            </a:r>
            <a:endParaRPr lang="pl-PL" sz="2400" dirty="0" smtClean="0"/>
          </a:p>
          <a:p>
            <a:r>
              <a:rPr lang="pl-PL" sz="2400" dirty="0" err="1" smtClean="0"/>
              <a:t>more</a:t>
            </a:r>
            <a:r>
              <a:rPr lang="pl-PL" sz="2400" dirty="0"/>
              <a:t>: </a:t>
            </a:r>
            <a:r>
              <a:rPr lang="pl-PL" sz="2400" dirty="0">
                <a:hlinkClick r:id="rId2"/>
              </a:rPr>
              <a:t>http://dschool.stanford.edu</a:t>
            </a:r>
            <a:r>
              <a:rPr lang="pl-PL" sz="2400" dirty="0" smtClean="0">
                <a:hlinkClick r:id="rId2"/>
              </a:rPr>
              <a:t>/</a:t>
            </a:r>
            <a:r>
              <a:rPr lang="pl-PL" sz="2400" dirty="0" smtClean="0"/>
              <a:t>; </a:t>
            </a:r>
            <a:r>
              <a:rPr lang="pl-PL" sz="2400" dirty="0" smtClean="0">
                <a:hlinkClick r:id="rId3"/>
              </a:rPr>
              <a:t>http</a:t>
            </a:r>
            <a:r>
              <a:rPr lang="pl-PL" sz="2400" dirty="0">
                <a:hlinkClick r:id="rId3"/>
              </a:rPr>
              <a:t>://</a:t>
            </a:r>
            <a:r>
              <a:rPr lang="pl-PL" sz="2400" dirty="0" smtClean="0">
                <a:hlinkClick r:id="rId3"/>
              </a:rPr>
              <a:t>dt4u.p.lodz.pl</a:t>
            </a:r>
            <a:r>
              <a:rPr lang="pl-PL" sz="2400" dirty="0" smtClean="0"/>
              <a:t> </a:t>
            </a:r>
          </a:p>
          <a:p>
            <a:endParaRPr lang="pl-PL" sz="2400" dirty="0" smtClean="0"/>
          </a:p>
          <a:p>
            <a:pPr marL="0" indent="0">
              <a:buNone/>
            </a:pPr>
            <a:endParaRPr lang="en-GB" sz="2400" dirty="0"/>
          </a:p>
        </p:txBody>
      </p:sp>
      <p:pic>
        <p:nvPicPr>
          <p:cNvPr id="2050" name="Picture 2" descr="http://dt4u.p.lodz.pl/images/hpi_school_of_design_thinking_-_prozess_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050" y="3927137"/>
            <a:ext cx="6295781" cy="2106712"/>
          </a:xfrm>
          <a:prstGeom prst="rect">
            <a:avLst/>
          </a:prstGeom>
          <a:noFill/>
          <a:extLst>
            <a:ext uri="{909E8E84-426E-40DD-AFC4-6F175D3DCCD1}">
              <a14:hiddenFill xmlns:a14="http://schemas.microsoft.com/office/drawing/2010/main">
                <a:solidFill>
                  <a:srgbClr val="FFFFFF"/>
                </a:solidFill>
              </a14:hiddenFill>
            </a:ext>
          </a:extLst>
        </p:spPr>
      </p:pic>
      <p:sp>
        <p:nvSpPr>
          <p:cNvPr id="8" name="Symbol zastępczy numeru slajdu 7"/>
          <p:cNvSpPr>
            <a:spLocks noGrp="1"/>
          </p:cNvSpPr>
          <p:nvPr>
            <p:ph type="sldNum" sz="quarter" idx="12"/>
          </p:nvPr>
        </p:nvSpPr>
        <p:spPr/>
        <p:txBody>
          <a:bodyPr/>
          <a:lstStyle/>
          <a:p>
            <a:fld id="{E7704CCE-B153-441B-8970-8F1A63A922F2}" type="slidenum">
              <a:rPr lang="en-GB" smtClean="0"/>
              <a:pPr/>
              <a:t>21</a:t>
            </a:fld>
            <a:endParaRPr lang="en-GB"/>
          </a:p>
        </p:txBody>
      </p:sp>
      <p:sp>
        <p:nvSpPr>
          <p:cNvPr id="9"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359467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6354" y="146294"/>
            <a:ext cx="10515600" cy="1325563"/>
          </a:xfrm>
        </p:spPr>
        <p:txBody>
          <a:bodyPr>
            <a:normAutofit/>
          </a:bodyPr>
          <a:lstStyle/>
          <a:p>
            <a:r>
              <a:rPr lang="pl-PL" sz="4000" b="1" dirty="0" smtClean="0">
                <a:solidFill>
                  <a:srgbClr val="002060"/>
                </a:solidFill>
                <a:latin typeface="+mn-lt"/>
              </a:rPr>
              <a:t>HYBRID (BLENDED) EDUCATION</a:t>
            </a:r>
            <a:endParaRPr lang="en-GB" sz="4000" b="1" dirty="0">
              <a:solidFill>
                <a:srgbClr val="002060"/>
              </a:solidFill>
              <a:latin typeface="+mn-lt"/>
            </a:endParaRPr>
          </a:p>
        </p:txBody>
      </p:sp>
      <p:sp>
        <p:nvSpPr>
          <p:cNvPr id="5" name="Rectangle 1"/>
          <p:cNvSpPr>
            <a:spLocks noChangeArrowheads="1"/>
          </p:cNvSpPr>
          <p:nvPr/>
        </p:nvSpPr>
        <p:spPr bwMode="auto">
          <a:xfrm>
            <a:off x="4313090" y="5993403"/>
            <a:ext cx="704071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pl-PL" altLang="pl-PL" sz="1200" b="0" u="none" strike="noStrike" cap="none" normalizeH="0" baseline="0" dirty="0" smtClean="0">
                <a:ln>
                  <a:noFill/>
                </a:ln>
                <a:effectLst/>
                <a:latin typeface="PT Sans"/>
              </a:rPr>
              <a:t> </a:t>
            </a:r>
            <a:r>
              <a:rPr lang="pl-PL" altLang="pl-PL" sz="1200" dirty="0">
                <a:latin typeface="PT Sans"/>
              </a:rPr>
              <a:t>I. Elaine Allen and Jeff </a:t>
            </a:r>
            <a:r>
              <a:rPr lang="pl-PL" altLang="pl-PL" sz="1200" dirty="0" err="1" smtClean="0">
                <a:latin typeface="PT Sans"/>
              </a:rPr>
              <a:t>Seaman</a:t>
            </a:r>
            <a:r>
              <a:rPr lang="pl-PL" altLang="pl-PL" sz="1200" dirty="0" smtClean="0">
                <a:latin typeface="PT Sans"/>
              </a:rPr>
              <a:t> </a:t>
            </a:r>
            <a:r>
              <a:rPr kumimoji="0" lang="pl-PL" altLang="pl-PL" sz="1200" b="0" u="none" strike="noStrike" cap="none" normalizeH="0" baseline="0" dirty="0" smtClean="0">
                <a:ln>
                  <a:noFill/>
                </a:ln>
                <a:effectLst/>
                <a:latin typeface="PT Sans"/>
              </a:rPr>
              <a:t>“Learning on </a:t>
            </a:r>
            <a:r>
              <a:rPr kumimoji="0" lang="pl-PL" altLang="pl-PL" sz="1200" b="0" u="none" strike="noStrike" cap="none" normalizeH="0" baseline="0" dirty="0" err="1" smtClean="0">
                <a:ln>
                  <a:noFill/>
                </a:ln>
                <a:effectLst/>
                <a:latin typeface="PT Sans"/>
              </a:rPr>
              <a:t>Demand</a:t>
            </a:r>
            <a:r>
              <a:rPr kumimoji="0" lang="pl-PL" altLang="pl-PL" sz="1200" b="0" u="none" strike="noStrike" cap="none" normalizeH="0" baseline="0" dirty="0" smtClean="0">
                <a:ln>
                  <a:noFill/>
                </a:ln>
                <a:effectLst/>
                <a:latin typeface="PT Sans"/>
              </a:rPr>
              <a:t>: Online </a:t>
            </a:r>
            <a:r>
              <a:rPr kumimoji="0" lang="pl-PL" altLang="pl-PL" sz="1200" b="0" u="none" strike="noStrike" cap="none" normalizeH="0" baseline="0" dirty="0" err="1" smtClean="0">
                <a:ln>
                  <a:noFill/>
                </a:ln>
                <a:effectLst/>
                <a:latin typeface="PT Sans"/>
              </a:rPr>
              <a:t>Education</a:t>
            </a:r>
            <a:r>
              <a:rPr kumimoji="0" lang="pl-PL" altLang="pl-PL" sz="1200" b="0" u="none" strike="noStrike" cap="none" normalizeH="0" baseline="0" dirty="0" smtClean="0">
                <a:ln>
                  <a:noFill/>
                </a:ln>
                <a:effectLst/>
                <a:latin typeface="PT Sans"/>
              </a:rPr>
              <a:t> in the United </a:t>
            </a:r>
            <a:r>
              <a:rPr kumimoji="0" lang="pl-PL" altLang="pl-PL" sz="1200" b="0" u="none" strike="noStrike" cap="none" normalizeH="0" baseline="0" dirty="0" err="1" smtClean="0">
                <a:ln>
                  <a:noFill/>
                </a:ln>
                <a:effectLst/>
                <a:latin typeface="PT Sans"/>
              </a:rPr>
              <a:t>States</a:t>
            </a:r>
            <a:r>
              <a:rPr kumimoji="0" lang="pl-PL" altLang="pl-PL" sz="1200" b="0" u="none" strike="noStrike" cap="none" normalizeH="0" baseline="0" dirty="0" smtClean="0">
                <a:ln>
                  <a:noFill/>
                </a:ln>
                <a:effectLst/>
                <a:latin typeface="PT Sans"/>
              </a:rPr>
              <a:t>, 2009” </a:t>
            </a:r>
            <a:endParaRPr kumimoji="0" lang="pl-PL" altLang="pl-PL" sz="1800" b="0" u="none" strike="noStrike" cap="none" normalizeH="0" baseline="0" dirty="0" smtClean="0">
              <a:ln>
                <a:noFill/>
              </a:ln>
              <a:effectLst/>
            </a:endParaRPr>
          </a:p>
        </p:txBody>
      </p:sp>
      <p:graphicFrame>
        <p:nvGraphicFramePr>
          <p:cNvPr id="7" name="Tabela 6"/>
          <p:cNvGraphicFramePr>
            <a:graphicFrameLocks noGrp="1"/>
          </p:cNvGraphicFramePr>
          <p:nvPr>
            <p:extLst>
              <p:ext uri="{D42A27DB-BD31-4B8C-83A1-F6EECF244321}">
                <p14:modId xmlns:p14="http://schemas.microsoft.com/office/powerpoint/2010/main" val="1104995838"/>
              </p:ext>
            </p:extLst>
          </p:nvPr>
        </p:nvGraphicFramePr>
        <p:xfrm>
          <a:off x="1445846" y="1234832"/>
          <a:ext cx="9050217" cy="4652108"/>
        </p:xfrm>
        <a:graphic>
          <a:graphicData uri="http://schemas.openxmlformats.org/drawingml/2006/table">
            <a:tbl>
              <a:tblPr firstRow="1" bandRow="1">
                <a:tableStyleId>{5C22544A-7EE6-4342-B048-85BDC9FD1C3A}</a:tableStyleId>
              </a:tblPr>
              <a:tblGrid>
                <a:gridCol w="3016739">
                  <a:extLst>
                    <a:ext uri="{9D8B030D-6E8A-4147-A177-3AD203B41FA5}">
                      <a16:colId xmlns:a16="http://schemas.microsoft.com/office/drawing/2014/main" xmlns="" val="2334956480"/>
                    </a:ext>
                  </a:extLst>
                </a:gridCol>
                <a:gridCol w="3016739">
                  <a:extLst>
                    <a:ext uri="{9D8B030D-6E8A-4147-A177-3AD203B41FA5}">
                      <a16:colId xmlns:a16="http://schemas.microsoft.com/office/drawing/2014/main" xmlns="" val="3006888337"/>
                    </a:ext>
                  </a:extLst>
                </a:gridCol>
                <a:gridCol w="3016739">
                  <a:extLst>
                    <a:ext uri="{9D8B030D-6E8A-4147-A177-3AD203B41FA5}">
                      <a16:colId xmlns:a16="http://schemas.microsoft.com/office/drawing/2014/main" xmlns="" val="3157017513"/>
                    </a:ext>
                  </a:extLst>
                </a:gridCol>
              </a:tblGrid>
              <a:tr h="416719">
                <a:tc>
                  <a:txBody>
                    <a:bodyPr/>
                    <a:lstStyle/>
                    <a:p>
                      <a:pPr algn="ctr"/>
                      <a:r>
                        <a:rPr lang="pl-PL" sz="1600" b="1" dirty="0">
                          <a:effectLst/>
                          <a:latin typeface="Antic Slab"/>
                        </a:rPr>
                        <a:t>% Content </a:t>
                      </a:r>
                      <a:r>
                        <a:rPr lang="pl-PL" sz="1600" b="1" dirty="0" err="1">
                          <a:effectLst/>
                          <a:latin typeface="Antic Slab"/>
                        </a:rPr>
                        <a:t>Delivered</a:t>
                      </a:r>
                      <a:r>
                        <a:rPr lang="pl-PL" sz="1600" b="1" dirty="0">
                          <a:effectLst/>
                          <a:latin typeface="Antic Slab"/>
                        </a:rPr>
                        <a:t> Online</a:t>
                      </a:r>
                    </a:p>
                  </a:txBody>
                  <a:tcPr marL="50131" marR="50131" marT="50131" marB="50131" anchor="ctr"/>
                </a:tc>
                <a:tc>
                  <a:txBody>
                    <a:bodyPr/>
                    <a:lstStyle/>
                    <a:p>
                      <a:pPr algn="ctr"/>
                      <a:r>
                        <a:rPr lang="pl-PL" sz="1600" b="1" dirty="0">
                          <a:effectLst/>
                          <a:latin typeface="Antic Slab"/>
                        </a:rPr>
                        <a:t>Course </a:t>
                      </a:r>
                      <a:r>
                        <a:rPr lang="pl-PL" sz="1600" b="1" dirty="0" err="1">
                          <a:effectLst/>
                          <a:latin typeface="Antic Slab"/>
                        </a:rPr>
                        <a:t>Type</a:t>
                      </a:r>
                      <a:endParaRPr lang="pl-PL" sz="1600" b="1" dirty="0">
                        <a:effectLst/>
                        <a:latin typeface="Antic Slab"/>
                      </a:endParaRPr>
                    </a:p>
                  </a:txBody>
                  <a:tcPr marL="50131" marR="50131" marT="50131" marB="50131" anchor="ctr"/>
                </a:tc>
                <a:tc>
                  <a:txBody>
                    <a:bodyPr/>
                    <a:lstStyle/>
                    <a:p>
                      <a:pPr algn="ctr"/>
                      <a:r>
                        <a:rPr lang="pl-PL" sz="1600" b="1" dirty="0" smtClean="0">
                          <a:effectLst/>
                          <a:latin typeface="Antic Slab"/>
                        </a:rPr>
                        <a:t>Definition</a:t>
                      </a:r>
                      <a:endParaRPr lang="pl-PL" sz="1600" b="1" dirty="0">
                        <a:effectLst/>
                        <a:latin typeface="Antic Slab"/>
                      </a:endParaRPr>
                    </a:p>
                  </a:txBody>
                  <a:tcPr marL="50131" marR="50131" marT="50131" marB="50131" anchor="ctr"/>
                </a:tc>
                <a:extLst>
                  <a:ext uri="{0D108BD9-81ED-4DB2-BD59-A6C34878D82A}">
                    <a16:rowId xmlns:a16="http://schemas.microsoft.com/office/drawing/2014/main" xmlns="" val="2130574910"/>
                  </a:ext>
                </a:extLst>
              </a:tr>
              <a:tr h="1003190">
                <a:tc>
                  <a:txBody>
                    <a:bodyPr/>
                    <a:lstStyle/>
                    <a:p>
                      <a:pPr algn="ctr"/>
                      <a:r>
                        <a:rPr lang="pl-PL" sz="1300" b="1" dirty="0">
                          <a:effectLst/>
                          <a:latin typeface="Arial" panose="020B0604020202020204" pitchFamily="34" charset="0"/>
                        </a:rPr>
                        <a:t>0%</a:t>
                      </a:r>
                      <a:endParaRPr lang="pl-PL" sz="1300" dirty="0">
                        <a:effectLst/>
                        <a:latin typeface="Arial" panose="020B0604020202020204" pitchFamily="34" charset="0"/>
                      </a:endParaRPr>
                    </a:p>
                  </a:txBody>
                  <a:tcPr marL="50131" marR="50131" marT="50131" marB="50131" anchor="ctr"/>
                </a:tc>
                <a:tc>
                  <a:txBody>
                    <a:bodyPr/>
                    <a:lstStyle/>
                    <a:p>
                      <a:pPr algn="ctr"/>
                      <a:r>
                        <a:rPr lang="pl-PL" sz="1300" b="1" dirty="0" err="1">
                          <a:effectLst/>
                          <a:latin typeface="Arial" panose="020B0604020202020204" pitchFamily="34" charset="0"/>
                        </a:rPr>
                        <a:t>Traditional</a:t>
                      </a:r>
                      <a:endParaRPr lang="pl-PL" sz="1300" dirty="0">
                        <a:effectLst/>
                        <a:latin typeface="Arial" panose="020B0604020202020204" pitchFamily="34" charset="0"/>
                      </a:endParaRPr>
                    </a:p>
                  </a:txBody>
                  <a:tcPr marL="50131" marR="50131" marT="50131" marB="50131" anchor="ctr"/>
                </a:tc>
                <a:tc>
                  <a:txBody>
                    <a:bodyPr/>
                    <a:lstStyle/>
                    <a:p>
                      <a:pPr algn="ctr"/>
                      <a:r>
                        <a:rPr lang="en-US" sz="1300" dirty="0">
                          <a:effectLst/>
                          <a:latin typeface="Arial" panose="020B0604020202020204" pitchFamily="34" charset="0"/>
                        </a:rPr>
                        <a:t>Course with only face-to-face meetings and no online technology. Content delivered in writing or in person.</a:t>
                      </a:r>
                    </a:p>
                  </a:txBody>
                  <a:tcPr marL="50131" marR="50131" marT="50131" marB="50131" anchor="ctr"/>
                </a:tc>
                <a:extLst>
                  <a:ext uri="{0D108BD9-81ED-4DB2-BD59-A6C34878D82A}">
                    <a16:rowId xmlns:a16="http://schemas.microsoft.com/office/drawing/2014/main" xmlns="" val="3560631024"/>
                  </a:ext>
                </a:extLst>
              </a:tr>
              <a:tr h="1225820">
                <a:tc>
                  <a:txBody>
                    <a:bodyPr/>
                    <a:lstStyle/>
                    <a:p>
                      <a:pPr algn="ctr"/>
                      <a:r>
                        <a:rPr lang="pl-PL" sz="1300" b="1" dirty="0">
                          <a:effectLst/>
                          <a:latin typeface="Arial" panose="020B0604020202020204" pitchFamily="34" charset="0"/>
                        </a:rPr>
                        <a:t>1 to 29%</a:t>
                      </a:r>
                      <a:endParaRPr lang="pl-PL" sz="1300" dirty="0">
                        <a:effectLst/>
                        <a:latin typeface="Arial" panose="020B0604020202020204" pitchFamily="34" charset="0"/>
                      </a:endParaRPr>
                    </a:p>
                  </a:txBody>
                  <a:tcPr marL="50131" marR="50131" marT="50131" marB="50131" anchor="ctr"/>
                </a:tc>
                <a:tc>
                  <a:txBody>
                    <a:bodyPr/>
                    <a:lstStyle/>
                    <a:p>
                      <a:pPr algn="ctr"/>
                      <a:r>
                        <a:rPr lang="pl-PL" sz="1300" b="1" dirty="0">
                          <a:effectLst/>
                          <a:latin typeface="Arial" panose="020B0604020202020204" pitchFamily="34" charset="0"/>
                        </a:rPr>
                        <a:t>Web-</a:t>
                      </a:r>
                      <a:r>
                        <a:rPr lang="pl-PL" sz="1300" b="1" dirty="0" err="1">
                          <a:effectLst/>
                          <a:latin typeface="Arial" panose="020B0604020202020204" pitchFamily="34" charset="0"/>
                        </a:rPr>
                        <a:t>facilitated</a:t>
                      </a:r>
                      <a:endParaRPr lang="pl-PL" sz="1300" dirty="0">
                        <a:effectLst/>
                        <a:latin typeface="Arial" panose="020B0604020202020204" pitchFamily="34" charset="0"/>
                      </a:endParaRPr>
                    </a:p>
                  </a:txBody>
                  <a:tcPr marL="50131" marR="50131" marT="50131" marB="50131" anchor="ctr"/>
                </a:tc>
                <a:tc>
                  <a:txBody>
                    <a:bodyPr/>
                    <a:lstStyle/>
                    <a:p>
                      <a:pPr algn="ctr"/>
                      <a:r>
                        <a:rPr lang="en-US" sz="1300" dirty="0">
                          <a:effectLst/>
                          <a:latin typeface="Arial" panose="020B0604020202020204" pitchFamily="34" charset="0"/>
                        </a:rPr>
                        <a:t>Course with primarily face-to-face meetings. May post syllabus, assignments, or resources via a course management system or web pages.</a:t>
                      </a:r>
                    </a:p>
                  </a:txBody>
                  <a:tcPr marL="50131" marR="50131" marT="50131" marB="50131" anchor="ctr"/>
                </a:tc>
                <a:extLst>
                  <a:ext uri="{0D108BD9-81ED-4DB2-BD59-A6C34878D82A}">
                    <a16:rowId xmlns:a16="http://schemas.microsoft.com/office/drawing/2014/main" xmlns="" val="2206676697"/>
                  </a:ext>
                </a:extLst>
              </a:tr>
              <a:tr h="1225820">
                <a:tc>
                  <a:txBody>
                    <a:bodyPr/>
                    <a:lstStyle/>
                    <a:p>
                      <a:pPr algn="ctr"/>
                      <a:r>
                        <a:rPr lang="pl-PL" sz="1300" b="1" dirty="0">
                          <a:effectLst/>
                          <a:latin typeface="Arial" panose="020B0604020202020204" pitchFamily="34" charset="0"/>
                        </a:rPr>
                        <a:t>30 to 79%</a:t>
                      </a:r>
                      <a:endParaRPr lang="pl-PL" sz="1300" dirty="0">
                        <a:effectLst/>
                        <a:latin typeface="Arial" panose="020B0604020202020204" pitchFamily="34" charset="0"/>
                      </a:endParaRPr>
                    </a:p>
                  </a:txBody>
                  <a:tcPr marL="50131" marR="50131" marT="50131" marB="50131" anchor="ctr"/>
                </a:tc>
                <a:tc>
                  <a:txBody>
                    <a:bodyPr/>
                    <a:lstStyle/>
                    <a:p>
                      <a:pPr algn="ctr"/>
                      <a:r>
                        <a:rPr lang="pl-PL" sz="1300" b="1" dirty="0" err="1">
                          <a:effectLst/>
                          <a:latin typeface="Arial" panose="020B0604020202020204" pitchFamily="34" charset="0"/>
                        </a:rPr>
                        <a:t>Hybrid</a:t>
                      </a:r>
                      <a:r>
                        <a:rPr lang="pl-PL" sz="1300" b="1" dirty="0">
                          <a:effectLst/>
                          <a:latin typeface="Arial" panose="020B0604020202020204" pitchFamily="34" charset="0"/>
                        </a:rPr>
                        <a:t> </a:t>
                      </a:r>
                      <a:r>
                        <a:rPr lang="pl-PL" sz="1300" b="1" dirty="0" err="1">
                          <a:effectLst/>
                          <a:latin typeface="Arial" panose="020B0604020202020204" pitchFamily="34" charset="0"/>
                        </a:rPr>
                        <a:t>or</a:t>
                      </a:r>
                      <a:r>
                        <a:rPr lang="pl-PL" sz="1300" b="1" dirty="0">
                          <a:effectLst/>
                          <a:latin typeface="Arial" panose="020B0604020202020204" pitchFamily="34" charset="0"/>
                        </a:rPr>
                        <a:t> </a:t>
                      </a:r>
                      <a:r>
                        <a:rPr lang="pl-PL" sz="1300" b="1" dirty="0" err="1">
                          <a:effectLst/>
                          <a:latin typeface="Arial" panose="020B0604020202020204" pitchFamily="34" charset="0"/>
                        </a:rPr>
                        <a:t>blended</a:t>
                      </a:r>
                      <a:endParaRPr lang="pl-PL" sz="1300" dirty="0">
                        <a:effectLst/>
                        <a:latin typeface="Arial" panose="020B0604020202020204" pitchFamily="34" charset="0"/>
                      </a:endParaRPr>
                    </a:p>
                  </a:txBody>
                  <a:tcPr marL="50131" marR="50131" marT="50131" marB="50131" anchor="ctr"/>
                </a:tc>
                <a:tc>
                  <a:txBody>
                    <a:bodyPr/>
                    <a:lstStyle/>
                    <a:p>
                      <a:pPr algn="ctr"/>
                      <a:r>
                        <a:rPr lang="en-US" sz="1300" dirty="0">
                          <a:effectLst/>
                          <a:latin typeface="Arial" panose="020B0604020202020204" pitchFamily="34" charset="0"/>
                        </a:rPr>
                        <a:t>Course blends online and face-to-face delivery. Much of the content is delivered online, often uses online discussions, and a reduced number of face-to-face meetings.</a:t>
                      </a:r>
                    </a:p>
                  </a:txBody>
                  <a:tcPr marL="50131" marR="50131" marT="50131" marB="50131" anchor="ctr"/>
                </a:tc>
                <a:extLst>
                  <a:ext uri="{0D108BD9-81ED-4DB2-BD59-A6C34878D82A}">
                    <a16:rowId xmlns:a16="http://schemas.microsoft.com/office/drawing/2014/main" xmlns="" val="2454743843"/>
                  </a:ext>
                </a:extLst>
              </a:tr>
              <a:tr h="780559">
                <a:tc>
                  <a:txBody>
                    <a:bodyPr/>
                    <a:lstStyle/>
                    <a:p>
                      <a:pPr algn="ctr"/>
                      <a:r>
                        <a:rPr lang="pl-PL" sz="1300" b="1" dirty="0" smtClean="0">
                          <a:effectLst/>
                          <a:latin typeface="Antic Slab"/>
                        </a:rPr>
                        <a:t>                   80</a:t>
                      </a:r>
                      <a:r>
                        <a:rPr lang="pl-PL" sz="1300" b="1" dirty="0">
                          <a:effectLst/>
                          <a:latin typeface="Antic Slab"/>
                        </a:rPr>
                        <a:t>% </a:t>
                      </a:r>
                      <a:r>
                        <a:rPr lang="pl-PL" sz="1300" b="1" dirty="0" err="1">
                          <a:effectLst/>
                          <a:latin typeface="Antic Slab"/>
                        </a:rPr>
                        <a:t>or</a:t>
                      </a:r>
                      <a:r>
                        <a:rPr lang="pl-PL" sz="1300" b="1" dirty="0">
                          <a:effectLst/>
                          <a:latin typeface="Antic Slab"/>
                        </a:rPr>
                        <a:t> </a:t>
                      </a:r>
                      <a:r>
                        <a:rPr lang="pl-PL" sz="1300" b="1" dirty="0" err="1">
                          <a:effectLst/>
                          <a:latin typeface="Antic Slab"/>
                        </a:rPr>
                        <a:t>more</a:t>
                      </a:r>
                      <a:endParaRPr lang="pl-PL" sz="1300" b="1" dirty="0">
                        <a:effectLst/>
                        <a:latin typeface="Antic Slab"/>
                      </a:endParaRPr>
                    </a:p>
                  </a:txBody>
                  <a:tcPr marL="50131" marR="50131" marT="50131" marB="50131" anchor="ctr"/>
                </a:tc>
                <a:tc>
                  <a:txBody>
                    <a:bodyPr/>
                    <a:lstStyle/>
                    <a:p>
                      <a:pPr algn="ctr"/>
                      <a:r>
                        <a:rPr lang="pl-PL" sz="1300" b="1" dirty="0" smtClean="0">
                          <a:effectLst/>
                          <a:latin typeface="Antic Slab"/>
                        </a:rPr>
                        <a:t>                      Online</a:t>
                      </a:r>
                      <a:endParaRPr lang="pl-PL" sz="1300" b="1" dirty="0">
                        <a:effectLst/>
                        <a:latin typeface="Antic Slab"/>
                      </a:endParaRPr>
                    </a:p>
                  </a:txBody>
                  <a:tcPr marL="50131" marR="50131" marT="50131" marB="50131" anchor="ctr"/>
                </a:tc>
                <a:tc>
                  <a:txBody>
                    <a:bodyPr/>
                    <a:lstStyle/>
                    <a:p>
                      <a:pPr algn="ctr"/>
                      <a:r>
                        <a:rPr lang="en-US" sz="1300" b="0" dirty="0">
                          <a:effectLst/>
                          <a:latin typeface="Antic Slab"/>
                        </a:rPr>
                        <a:t>Course with most or all content delivered online. No face-to-face meetings.</a:t>
                      </a:r>
                    </a:p>
                  </a:txBody>
                  <a:tcPr marL="50131" marR="50131" marT="50131" marB="50131" anchor="ctr"/>
                </a:tc>
                <a:extLst>
                  <a:ext uri="{0D108BD9-81ED-4DB2-BD59-A6C34878D82A}">
                    <a16:rowId xmlns:a16="http://schemas.microsoft.com/office/drawing/2014/main" xmlns="" val="1558581289"/>
                  </a:ext>
                </a:extLst>
              </a:tr>
            </a:tbl>
          </a:graphicData>
        </a:graphic>
      </p:graphicFrame>
      <p:sp>
        <p:nvSpPr>
          <p:cNvPr id="10" name="Symbol zastępczy numeru slajdu 9"/>
          <p:cNvSpPr>
            <a:spLocks noGrp="1"/>
          </p:cNvSpPr>
          <p:nvPr>
            <p:ph type="sldNum" sz="quarter" idx="12"/>
          </p:nvPr>
        </p:nvSpPr>
        <p:spPr/>
        <p:txBody>
          <a:bodyPr/>
          <a:lstStyle/>
          <a:p>
            <a:fld id="{E7704CCE-B153-441B-8970-8F1A63A922F2}" type="slidenum">
              <a:rPr lang="en-GB" smtClean="0"/>
              <a:pPr/>
              <a:t>22</a:t>
            </a:fld>
            <a:endParaRPr lang="en-GB" dirty="0"/>
          </a:p>
        </p:txBody>
      </p:sp>
      <p:sp>
        <p:nvSpPr>
          <p:cNvPr id="8"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1144327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29783" y="5624886"/>
            <a:ext cx="3241431" cy="1325563"/>
          </a:xfrm>
        </p:spPr>
        <p:txBody>
          <a:bodyPr>
            <a:normAutofit/>
          </a:bodyPr>
          <a:lstStyle/>
          <a:p>
            <a:pPr algn="r"/>
            <a:r>
              <a:rPr lang="pl-PL" sz="3600" b="1" dirty="0" smtClean="0">
                <a:solidFill>
                  <a:srgbClr val="002060"/>
                </a:solidFill>
              </a:rPr>
              <a:t>T&amp;L </a:t>
            </a:r>
            <a:r>
              <a:rPr lang="pl-PL" sz="3600" b="1" dirty="0" err="1" smtClean="0">
                <a:solidFill>
                  <a:srgbClr val="002060"/>
                </a:solidFill>
              </a:rPr>
              <a:t>Methods</a:t>
            </a:r>
            <a:endParaRPr lang="en-GB" sz="3600" b="1" dirty="0">
              <a:solidFill>
                <a:srgbClr val="002060"/>
              </a:solidFill>
            </a:endParaRPr>
          </a:p>
        </p:txBody>
      </p:sp>
      <p:sp>
        <p:nvSpPr>
          <p:cNvPr id="3" name="Symbol zastępczy zawartości 2"/>
          <p:cNvSpPr>
            <a:spLocks noGrp="1"/>
          </p:cNvSpPr>
          <p:nvPr>
            <p:ph idx="1"/>
          </p:nvPr>
        </p:nvSpPr>
        <p:spPr>
          <a:xfrm>
            <a:off x="838200" y="289169"/>
            <a:ext cx="10515600" cy="5887794"/>
          </a:xfrm>
        </p:spPr>
        <p:txBody>
          <a:bodyPr>
            <a:normAutofit/>
          </a:bodyPr>
          <a:lstStyle/>
          <a:p>
            <a:r>
              <a:rPr lang="pl-PL" b="1" dirty="0" smtClean="0">
                <a:solidFill>
                  <a:srgbClr val="002060"/>
                </a:solidFill>
              </a:rPr>
              <a:t>CASE STUDY</a:t>
            </a:r>
            <a:br>
              <a:rPr lang="pl-PL" b="1" dirty="0" smtClean="0">
                <a:solidFill>
                  <a:srgbClr val="002060"/>
                </a:solidFill>
              </a:rPr>
            </a:br>
            <a:r>
              <a:rPr lang="pl-PL" sz="2400" dirty="0" err="1" smtClean="0"/>
              <a:t>cases</a:t>
            </a:r>
            <a:r>
              <a:rPr lang="pl-PL" sz="2400" dirty="0" smtClean="0"/>
              <a:t> </a:t>
            </a:r>
            <a:r>
              <a:rPr lang="pl-PL" sz="2400" dirty="0" err="1" smtClean="0"/>
              <a:t>are</a:t>
            </a:r>
            <a:r>
              <a:rPr lang="pl-PL" sz="2400" dirty="0" smtClean="0"/>
              <a:t> </a:t>
            </a:r>
            <a:r>
              <a:rPr lang="pl-PL" sz="2400" dirty="0" err="1" smtClean="0"/>
              <a:t>discussed</a:t>
            </a:r>
            <a:r>
              <a:rPr lang="pl-PL" sz="2400" dirty="0" smtClean="0"/>
              <a:t> with the </a:t>
            </a:r>
            <a:r>
              <a:rPr lang="pl-PL" sz="2400" dirty="0" err="1" smtClean="0"/>
              <a:t>students</a:t>
            </a:r>
            <a:r>
              <a:rPr lang="pl-PL" sz="2400" dirty="0" smtClean="0"/>
              <a:t> and </a:t>
            </a:r>
            <a:r>
              <a:rPr lang="pl-PL" sz="2400" dirty="0" err="1" smtClean="0"/>
              <a:t>they</a:t>
            </a:r>
            <a:r>
              <a:rPr lang="pl-PL" sz="2400" dirty="0" smtClean="0"/>
              <a:t> </a:t>
            </a:r>
            <a:r>
              <a:rPr lang="pl-PL" sz="2400" dirty="0" err="1" smtClean="0"/>
              <a:t>study</a:t>
            </a:r>
            <a:r>
              <a:rPr lang="pl-PL" sz="2400" dirty="0" smtClean="0"/>
              <a:t> the </a:t>
            </a:r>
            <a:r>
              <a:rPr lang="pl-PL" sz="2400" dirty="0" err="1" smtClean="0"/>
              <a:t>issue</a:t>
            </a:r>
            <a:r>
              <a:rPr lang="pl-PL" sz="2400" dirty="0" smtClean="0"/>
              <a:t> </a:t>
            </a:r>
            <a:r>
              <a:rPr lang="pl-PL" sz="2400" dirty="0" err="1" smtClean="0"/>
              <a:t>thorougly</a:t>
            </a:r>
            <a:r>
              <a:rPr lang="pl-PL" sz="2400" dirty="0" smtClean="0"/>
              <a:t/>
            </a:r>
            <a:br>
              <a:rPr lang="pl-PL" sz="2400" dirty="0" smtClean="0"/>
            </a:br>
            <a:r>
              <a:rPr lang="pl-PL" sz="2400" dirty="0" smtClean="0"/>
              <a:t>t</a:t>
            </a:r>
            <a:r>
              <a:rPr lang="en-US" sz="2400" dirty="0" smtClean="0"/>
              <a:t>he </a:t>
            </a:r>
            <a:r>
              <a:rPr lang="en-US" sz="2400" dirty="0"/>
              <a:t>essence </a:t>
            </a:r>
            <a:r>
              <a:rPr lang="en-US" sz="2400" dirty="0" smtClean="0"/>
              <a:t>is </a:t>
            </a:r>
            <a:r>
              <a:rPr lang="en-US" sz="2400" dirty="0"/>
              <a:t>a </a:t>
            </a:r>
            <a:r>
              <a:rPr lang="en-US" sz="2400" dirty="0" smtClean="0"/>
              <a:t>collective</a:t>
            </a:r>
            <a:r>
              <a:rPr lang="pl-PL" sz="2400" dirty="0" smtClean="0"/>
              <a:t> </a:t>
            </a:r>
            <a:r>
              <a:rPr lang="en-US" sz="2400" dirty="0" smtClean="0"/>
              <a:t>analysis </a:t>
            </a:r>
            <a:r>
              <a:rPr lang="en-US" sz="2400" dirty="0"/>
              <a:t>of a situation, finding a </a:t>
            </a:r>
            <a:r>
              <a:rPr lang="en-US" sz="2400" dirty="0" smtClean="0"/>
              <a:t>solution</a:t>
            </a:r>
            <a:r>
              <a:rPr lang="pl-PL" sz="2400" dirty="0" smtClean="0"/>
              <a:t> </a:t>
            </a:r>
            <a:r>
              <a:rPr lang="en-US" sz="2400" dirty="0" smtClean="0"/>
              <a:t>and </a:t>
            </a:r>
            <a:r>
              <a:rPr lang="en-US" sz="2400" dirty="0"/>
              <a:t>a </a:t>
            </a:r>
            <a:r>
              <a:rPr lang="en-US" sz="2400" dirty="0" smtClean="0"/>
              <a:t>public</a:t>
            </a:r>
            <a:r>
              <a:rPr lang="pl-PL" sz="2400" dirty="0" smtClean="0"/>
              <a:t> </a:t>
            </a:r>
            <a:r>
              <a:rPr lang="en-GB" sz="2400" dirty="0" smtClean="0"/>
              <a:t>defence </a:t>
            </a:r>
            <a:r>
              <a:rPr lang="en-GB" sz="2400" dirty="0"/>
              <a:t>of said </a:t>
            </a:r>
            <a:r>
              <a:rPr lang="en-GB" sz="2400" dirty="0" smtClean="0"/>
              <a:t>solution</a:t>
            </a:r>
            <a:r>
              <a:rPr lang="pl-PL" sz="2400" dirty="0" smtClean="0"/>
              <a:t/>
            </a:r>
            <a:br>
              <a:rPr lang="pl-PL" sz="2400" dirty="0" smtClean="0"/>
            </a:br>
            <a:endParaRPr lang="pl-PL" sz="2400" dirty="0" smtClean="0"/>
          </a:p>
          <a:p>
            <a:r>
              <a:rPr lang="pl-PL" b="1" dirty="0" smtClean="0">
                <a:solidFill>
                  <a:srgbClr val="002060"/>
                </a:solidFill>
              </a:rPr>
              <a:t>ROLE-PLAYING GAMES AND SIMULATIONS</a:t>
            </a:r>
            <a:br>
              <a:rPr lang="pl-PL" b="1" dirty="0" smtClean="0">
                <a:solidFill>
                  <a:srgbClr val="002060"/>
                </a:solidFill>
              </a:rPr>
            </a:br>
            <a:r>
              <a:rPr lang="pl-PL" sz="2400" dirty="0" err="1" smtClean="0"/>
              <a:t>games</a:t>
            </a:r>
            <a:r>
              <a:rPr lang="pl-PL" sz="2400" dirty="0" smtClean="0"/>
              <a:t> </a:t>
            </a:r>
            <a:r>
              <a:rPr lang="pl-PL" sz="2400" dirty="0" err="1" smtClean="0"/>
              <a:t>played</a:t>
            </a:r>
            <a:r>
              <a:rPr lang="pl-PL" sz="2400" dirty="0" smtClean="0"/>
              <a:t> </a:t>
            </a:r>
            <a:r>
              <a:rPr lang="pl-PL" sz="2400" dirty="0" err="1" smtClean="0"/>
              <a:t>according</a:t>
            </a:r>
            <a:r>
              <a:rPr lang="pl-PL" sz="2400" dirty="0" smtClean="0"/>
              <a:t> to </a:t>
            </a:r>
            <a:r>
              <a:rPr lang="pl-PL" sz="2400" dirty="0" err="1" smtClean="0"/>
              <a:t>previously</a:t>
            </a:r>
            <a:r>
              <a:rPr lang="pl-PL" sz="2400" dirty="0" smtClean="0"/>
              <a:t> </a:t>
            </a:r>
            <a:r>
              <a:rPr lang="pl-PL" sz="2400" dirty="0" err="1" smtClean="0"/>
              <a:t>prepared</a:t>
            </a:r>
            <a:r>
              <a:rPr lang="pl-PL" sz="2400" dirty="0" smtClean="0"/>
              <a:t> </a:t>
            </a:r>
            <a:r>
              <a:rPr lang="pl-PL" sz="2400" dirty="0" err="1" smtClean="0"/>
              <a:t>scenario</a:t>
            </a:r>
            <a:r>
              <a:rPr lang="pl-PL" sz="2400" dirty="0" smtClean="0"/>
              <a:t> </a:t>
            </a:r>
            <a:r>
              <a:rPr lang="pl-PL" sz="2400" dirty="0" err="1" smtClean="0"/>
              <a:t>enable</a:t>
            </a:r>
            <a:r>
              <a:rPr lang="pl-PL" sz="2400" dirty="0" smtClean="0"/>
              <a:t> </a:t>
            </a:r>
            <a:r>
              <a:rPr lang="pl-PL" sz="2400" dirty="0" err="1" smtClean="0"/>
              <a:t>students</a:t>
            </a:r>
            <a:r>
              <a:rPr lang="pl-PL" sz="2400" dirty="0" smtClean="0"/>
              <a:t> to </a:t>
            </a:r>
            <a:r>
              <a:rPr lang="pl-PL" sz="2400" dirty="0" err="1" smtClean="0"/>
              <a:t>estimate</a:t>
            </a:r>
            <a:r>
              <a:rPr lang="pl-PL" sz="2400" dirty="0" smtClean="0"/>
              <a:t> the problem from </a:t>
            </a:r>
            <a:r>
              <a:rPr lang="pl-PL" sz="2400" dirty="0" err="1" smtClean="0"/>
              <a:t>different</a:t>
            </a:r>
            <a:r>
              <a:rPr lang="pl-PL" sz="2400" dirty="0" smtClean="0"/>
              <a:t> </a:t>
            </a:r>
            <a:r>
              <a:rPr lang="pl-PL" sz="2400" dirty="0" err="1" smtClean="0"/>
              <a:t>standpoints</a:t>
            </a:r>
            <a:r>
              <a:rPr lang="pl-PL" sz="2400" dirty="0" smtClean="0"/>
              <a:t/>
            </a:r>
            <a:br>
              <a:rPr lang="pl-PL" sz="2400" dirty="0" smtClean="0"/>
            </a:br>
            <a:r>
              <a:rPr lang="pl-PL" sz="2400" dirty="0" err="1" smtClean="0"/>
              <a:t>often</a:t>
            </a:r>
            <a:r>
              <a:rPr lang="en-US" sz="2400" dirty="0" smtClean="0"/>
              <a:t> use</a:t>
            </a:r>
            <a:r>
              <a:rPr lang="pl-PL" sz="2400" dirty="0" smtClean="0"/>
              <a:t>d</a:t>
            </a:r>
            <a:r>
              <a:rPr lang="en-US" sz="2400" dirty="0" smtClean="0"/>
              <a:t> as </a:t>
            </a:r>
            <a:r>
              <a:rPr lang="en-US" sz="2400" dirty="0"/>
              <a:t>ice breakers with new </a:t>
            </a:r>
            <a:r>
              <a:rPr lang="en-US" sz="2400" dirty="0" smtClean="0"/>
              <a:t>groups</a:t>
            </a:r>
            <a:r>
              <a:rPr lang="pl-PL" sz="2400" dirty="0" smtClean="0"/>
              <a:t/>
            </a:r>
            <a:br>
              <a:rPr lang="pl-PL" sz="2400" dirty="0" smtClean="0"/>
            </a:br>
            <a:r>
              <a:rPr lang="en-US" sz="2400" dirty="0" smtClean="0"/>
              <a:t> </a:t>
            </a:r>
            <a:r>
              <a:rPr lang="pl-PL" sz="2400" dirty="0" smtClean="0"/>
              <a:t> </a:t>
            </a:r>
          </a:p>
          <a:p>
            <a:r>
              <a:rPr lang="pl-PL" b="1" dirty="0" smtClean="0">
                <a:solidFill>
                  <a:srgbClr val="002060"/>
                </a:solidFill>
              </a:rPr>
              <a:t>TRAINING</a:t>
            </a:r>
            <a:br>
              <a:rPr lang="pl-PL" b="1" dirty="0" smtClean="0">
                <a:solidFill>
                  <a:srgbClr val="002060"/>
                </a:solidFill>
              </a:rPr>
            </a:br>
            <a:r>
              <a:rPr lang="pl-PL" sz="2400" dirty="0" smtClean="0"/>
              <a:t>t</a:t>
            </a:r>
            <a:r>
              <a:rPr lang="en-US" sz="2400" dirty="0" smtClean="0"/>
              <a:t>raining aims </a:t>
            </a:r>
            <a:r>
              <a:rPr lang="en-US" sz="2400" dirty="0"/>
              <a:t>at </a:t>
            </a:r>
            <a:r>
              <a:rPr lang="en-US" sz="2400" dirty="0" smtClean="0"/>
              <a:t>developing</a:t>
            </a:r>
            <a:r>
              <a:rPr lang="pl-PL" sz="2400" dirty="0" smtClean="0"/>
              <a:t> </a:t>
            </a:r>
            <a:r>
              <a:rPr lang="en-US" sz="2400" dirty="0" smtClean="0"/>
              <a:t>skills </a:t>
            </a:r>
            <a:r>
              <a:rPr lang="en-US" sz="2400" dirty="0"/>
              <a:t>and knowledge in any field by </a:t>
            </a:r>
            <a:r>
              <a:rPr lang="en-US" sz="2400" dirty="0" smtClean="0"/>
              <a:t>performing</a:t>
            </a:r>
            <a:r>
              <a:rPr lang="pl-PL" sz="2400" dirty="0" smtClean="0"/>
              <a:t> </a:t>
            </a:r>
            <a:r>
              <a:rPr lang="en-US" sz="2400" dirty="0" smtClean="0"/>
              <a:t>sequential </a:t>
            </a:r>
            <a:r>
              <a:rPr lang="en-US" sz="2400" dirty="0"/>
              <a:t>tasks, activities or games.</a:t>
            </a:r>
            <a:r>
              <a:rPr lang="pl-PL" sz="2400" b="1" dirty="0" smtClean="0">
                <a:solidFill>
                  <a:srgbClr val="002060"/>
                </a:solidFill>
              </a:rPr>
              <a:t/>
            </a:r>
            <a:br>
              <a:rPr lang="pl-PL" sz="2400" b="1" dirty="0" smtClean="0">
                <a:solidFill>
                  <a:srgbClr val="002060"/>
                </a:solidFill>
              </a:rPr>
            </a:br>
            <a:r>
              <a:rPr lang="pl-PL" sz="2400" dirty="0" smtClean="0"/>
              <a:t> </a:t>
            </a:r>
            <a:endParaRPr lang="pl-PL" b="1" dirty="0" smtClean="0">
              <a:solidFill>
                <a:srgbClr val="002060"/>
              </a:solidFill>
            </a:endParaRPr>
          </a:p>
          <a:p>
            <a:pPr marL="0" indent="0">
              <a:buNone/>
            </a:pPr>
            <a:endParaRPr lang="pl-PL" b="1" dirty="0" smtClean="0">
              <a:solidFill>
                <a:srgbClr val="002060"/>
              </a:solidFill>
            </a:endParaRPr>
          </a:p>
          <a:p>
            <a:endParaRPr lang="pl-PL" dirty="0" smtClean="0"/>
          </a:p>
          <a:p>
            <a:pPr>
              <a:buFontTx/>
              <a:buChar char="-"/>
            </a:pPr>
            <a:endParaRPr lang="pl-PL" dirty="0" smtClean="0"/>
          </a:p>
          <a:p>
            <a:pPr marL="0" indent="0">
              <a:buNone/>
            </a:pPr>
            <a:endParaRPr lang="en-GB" dirty="0"/>
          </a:p>
        </p:txBody>
      </p:sp>
      <p:sp>
        <p:nvSpPr>
          <p:cNvPr id="5" name="Symbol zastępczy numeru slajdu 4"/>
          <p:cNvSpPr>
            <a:spLocks noGrp="1"/>
          </p:cNvSpPr>
          <p:nvPr>
            <p:ph type="sldNum" sz="quarter" idx="12"/>
          </p:nvPr>
        </p:nvSpPr>
        <p:spPr/>
        <p:txBody>
          <a:bodyPr/>
          <a:lstStyle/>
          <a:p>
            <a:fld id="{E7704CCE-B153-441B-8970-8F1A63A922F2}" type="slidenum">
              <a:rPr lang="en-GB" smtClean="0"/>
              <a:pPr/>
              <a:t>23</a:t>
            </a:fld>
            <a:endParaRPr lang="en-GB"/>
          </a:p>
        </p:txBody>
      </p:sp>
      <p:sp>
        <p:nvSpPr>
          <p:cNvPr id="6"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3918934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4077" y="1305168"/>
            <a:ext cx="10515600" cy="3183427"/>
          </a:xfrm>
        </p:spPr>
        <p:txBody>
          <a:bodyPr>
            <a:normAutofit/>
          </a:bodyPr>
          <a:lstStyle/>
          <a:p>
            <a:pPr algn="ctr"/>
            <a:r>
              <a:rPr lang="pl-PL" b="1" dirty="0" smtClean="0">
                <a:solidFill>
                  <a:srgbClr val="002060"/>
                </a:solidFill>
              </a:rPr>
              <a:t/>
            </a:r>
            <a:br>
              <a:rPr lang="pl-PL" b="1" dirty="0" smtClean="0">
                <a:solidFill>
                  <a:srgbClr val="002060"/>
                </a:solidFill>
              </a:rPr>
            </a:br>
            <a:r>
              <a:rPr lang="pl-PL" b="1" dirty="0" err="1" smtClean="0">
                <a:solidFill>
                  <a:srgbClr val="002060"/>
                </a:solidFill>
              </a:rPr>
              <a:t>Applying</a:t>
            </a:r>
            <a:r>
              <a:rPr lang="pl-PL" b="1" dirty="0" smtClean="0">
                <a:solidFill>
                  <a:srgbClr val="002060"/>
                </a:solidFill>
              </a:rPr>
              <a:t> </a:t>
            </a:r>
            <a:r>
              <a:rPr lang="pl-PL" b="1" dirty="0" err="1" smtClean="0">
                <a:solidFill>
                  <a:srgbClr val="002060"/>
                </a:solidFill>
              </a:rPr>
              <a:t>basic</a:t>
            </a:r>
            <a:r>
              <a:rPr lang="pl-PL" b="1" dirty="0" smtClean="0">
                <a:solidFill>
                  <a:srgbClr val="002060"/>
                </a:solidFill>
              </a:rPr>
              <a:t> </a:t>
            </a:r>
            <a:r>
              <a:rPr lang="pl-PL" b="1" dirty="0" err="1" smtClean="0">
                <a:solidFill>
                  <a:srgbClr val="002060"/>
                </a:solidFill>
              </a:rPr>
              <a:t>quality</a:t>
            </a:r>
            <a:r>
              <a:rPr lang="pl-PL" b="1" dirty="0" smtClean="0">
                <a:solidFill>
                  <a:srgbClr val="002060"/>
                </a:solidFill>
              </a:rPr>
              <a:t> </a:t>
            </a:r>
            <a:r>
              <a:rPr lang="pl-PL" b="1" dirty="0" err="1" smtClean="0">
                <a:solidFill>
                  <a:srgbClr val="002060"/>
                </a:solidFill>
              </a:rPr>
              <a:t>tools</a:t>
            </a:r>
            <a:r>
              <a:rPr lang="pl-PL" b="1" dirty="0" smtClean="0">
                <a:solidFill>
                  <a:srgbClr val="002060"/>
                </a:solidFill>
              </a:rPr>
              <a:t> in problem </a:t>
            </a:r>
            <a:r>
              <a:rPr lang="pl-PL" b="1" dirty="0" err="1" smtClean="0">
                <a:solidFill>
                  <a:srgbClr val="002060"/>
                </a:solidFill>
              </a:rPr>
              <a:t>based</a:t>
            </a:r>
            <a:r>
              <a:rPr lang="pl-PL" b="1" dirty="0" smtClean="0">
                <a:solidFill>
                  <a:srgbClr val="002060"/>
                </a:solidFill>
              </a:rPr>
              <a:t> learning – </a:t>
            </a:r>
            <a:r>
              <a:rPr lang="pl-PL" b="1" dirty="0" err="1" smtClean="0">
                <a:solidFill>
                  <a:srgbClr val="002060"/>
                </a:solidFill>
              </a:rPr>
              <a:t>case</a:t>
            </a:r>
            <a:r>
              <a:rPr lang="pl-PL" b="1" dirty="0" smtClean="0">
                <a:solidFill>
                  <a:srgbClr val="002060"/>
                </a:solidFill>
              </a:rPr>
              <a:t> </a:t>
            </a:r>
            <a:r>
              <a:rPr lang="pl-PL" b="1" smtClean="0">
                <a:solidFill>
                  <a:srgbClr val="002060"/>
                </a:solidFill>
              </a:rPr>
              <a:t>study</a:t>
            </a:r>
            <a:endParaRPr lang="en-GB" dirty="0"/>
          </a:p>
        </p:txBody>
      </p:sp>
      <p:sp>
        <p:nvSpPr>
          <p:cNvPr id="4" name="Symbol zastępczy stopki 3"/>
          <p:cNvSpPr>
            <a:spLocks noGrp="1"/>
          </p:cNvSpPr>
          <p:nvPr>
            <p:ph type="ftr" sz="quarter" idx="11"/>
          </p:nvPr>
        </p:nvSpPr>
        <p:spPr/>
        <p:txBody>
          <a:bodyPr/>
          <a:lstStyle/>
          <a:p>
            <a:r>
              <a:rPr lang="en-US" smtClean="0"/>
              <a:t>Review on new teaching methods</a:t>
            </a:r>
            <a:endParaRPr lang="en-GB"/>
          </a:p>
        </p:txBody>
      </p:sp>
      <p:sp>
        <p:nvSpPr>
          <p:cNvPr id="5" name="Symbol zastępczy numeru slajdu 4"/>
          <p:cNvSpPr>
            <a:spLocks noGrp="1"/>
          </p:cNvSpPr>
          <p:nvPr>
            <p:ph type="sldNum" sz="quarter" idx="12"/>
          </p:nvPr>
        </p:nvSpPr>
        <p:spPr/>
        <p:txBody>
          <a:bodyPr/>
          <a:lstStyle/>
          <a:p>
            <a:fld id="{E7704CCE-B153-441B-8970-8F1A63A922F2}" type="slidenum">
              <a:rPr lang="en-GB" smtClean="0"/>
              <a:pPr/>
              <a:t>24</a:t>
            </a:fld>
            <a:endParaRPr lang="en-GB"/>
          </a:p>
        </p:txBody>
      </p:sp>
    </p:spTree>
    <p:extLst>
      <p:ext uri="{BB962C8B-B14F-4D97-AF65-F5344CB8AC3E}">
        <p14:creationId xmlns:p14="http://schemas.microsoft.com/office/powerpoint/2010/main" val="153304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399873"/>
            <a:ext cx="10515600" cy="5887794"/>
          </a:xfrm>
        </p:spPr>
        <p:txBody>
          <a:bodyPr>
            <a:normAutofit/>
          </a:bodyPr>
          <a:lstStyle/>
          <a:p>
            <a:pPr marL="0" indent="0">
              <a:buNone/>
            </a:pPr>
            <a:endParaRPr lang="pl-PL" b="1" dirty="0" smtClean="0">
              <a:solidFill>
                <a:srgbClr val="002060"/>
              </a:solidFill>
            </a:endParaRPr>
          </a:p>
          <a:p>
            <a:endParaRPr lang="pl-PL" dirty="0" smtClean="0"/>
          </a:p>
          <a:p>
            <a:pPr>
              <a:buFontTx/>
              <a:buChar char="-"/>
            </a:pPr>
            <a:endParaRPr lang="pl-PL" dirty="0" smtClean="0"/>
          </a:p>
          <a:p>
            <a:pPr marL="0" indent="0">
              <a:buNone/>
            </a:pPr>
            <a:endParaRPr lang="en-GB" dirty="0"/>
          </a:p>
        </p:txBody>
      </p:sp>
      <p:sp>
        <p:nvSpPr>
          <p:cNvPr id="4" name="Wybuch  2 3"/>
          <p:cNvSpPr/>
          <p:nvPr/>
        </p:nvSpPr>
        <p:spPr>
          <a:xfrm>
            <a:off x="3274647" y="440178"/>
            <a:ext cx="5228492" cy="27041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ole tekstowe 4"/>
          <p:cNvSpPr txBox="1"/>
          <p:nvPr/>
        </p:nvSpPr>
        <p:spPr>
          <a:xfrm rot="20759592">
            <a:off x="4916448" y="1561406"/>
            <a:ext cx="1528257" cy="461665"/>
          </a:xfrm>
          <a:prstGeom prst="rect">
            <a:avLst/>
          </a:prstGeom>
          <a:noFill/>
        </p:spPr>
        <p:txBody>
          <a:bodyPr wrap="square" rtlCol="0">
            <a:spAutoFit/>
          </a:bodyPr>
          <a:lstStyle/>
          <a:p>
            <a:r>
              <a:rPr lang="pl-PL" sz="2400" b="1" dirty="0" smtClean="0">
                <a:solidFill>
                  <a:srgbClr val="FF0000"/>
                </a:solidFill>
              </a:rPr>
              <a:t>PROBLEM</a:t>
            </a:r>
            <a:endParaRPr lang="en-GB" sz="2400" b="1" dirty="0">
              <a:solidFill>
                <a:srgbClr val="FF0000"/>
              </a:solidFill>
            </a:endParaRPr>
          </a:p>
        </p:txBody>
      </p:sp>
      <p:sp>
        <p:nvSpPr>
          <p:cNvPr id="7" name="pole tekstowe 6"/>
          <p:cNvSpPr txBox="1"/>
          <p:nvPr/>
        </p:nvSpPr>
        <p:spPr>
          <a:xfrm>
            <a:off x="838200" y="3821723"/>
            <a:ext cx="10515600" cy="2308324"/>
          </a:xfrm>
          <a:prstGeom prst="rect">
            <a:avLst/>
          </a:prstGeom>
          <a:noFill/>
        </p:spPr>
        <p:txBody>
          <a:bodyPr wrap="square" rtlCol="0">
            <a:spAutoFit/>
          </a:bodyPr>
          <a:lstStyle/>
          <a:p>
            <a:pPr marL="342900" indent="-342900">
              <a:buAutoNum type="arabicPeriod"/>
            </a:pPr>
            <a:r>
              <a:rPr lang="pl-PL" sz="2400" dirty="0" err="1" smtClean="0"/>
              <a:t>defining</a:t>
            </a:r>
            <a:r>
              <a:rPr lang="pl-PL" sz="2400" dirty="0" smtClean="0"/>
              <a:t> problem</a:t>
            </a:r>
          </a:p>
          <a:p>
            <a:pPr marL="342900" indent="-342900">
              <a:buAutoNum type="arabicPeriod"/>
            </a:pPr>
            <a:r>
              <a:rPr lang="en-GB" sz="2400" dirty="0" err="1" smtClean="0"/>
              <a:t>analyzing</a:t>
            </a:r>
            <a:r>
              <a:rPr lang="pl-PL" sz="2400" dirty="0" smtClean="0"/>
              <a:t>/</a:t>
            </a:r>
            <a:r>
              <a:rPr lang="pl-PL" sz="2400" dirty="0" err="1" smtClean="0"/>
              <a:t>grouping</a:t>
            </a:r>
            <a:r>
              <a:rPr lang="en-GB" sz="2400" dirty="0" smtClean="0"/>
              <a:t> all possible causes of the problem</a:t>
            </a:r>
          </a:p>
          <a:p>
            <a:pPr marL="342900" indent="-342900">
              <a:buAutoNum type="arabicPeriod"/>
            </a:pPr>
            <a:r>
              <a:rPr lang="en-GB" sz="2400" dirty="0" smtClean="0"/>
              <a:t>select</a:t>
            </a:r>
            <a:r>
              <a:rPr lang="pl-PL" sz="2400" dirty="0" err="1" smtClean="0"/>
              <a:t>ing</a:t>
            </a:r>
            <a:r>
              <a:rPr lang="en-GB" sz="2400" dirty="0" smtClean="0"/>
              <a:t> the most probable cause/causes</a:t>
            </a:r>
          </a:p>
          <a:p>
            <a:pPr marL="342900" indent="-342900">
              <a:buAutoNum type="arabicPeriod"/>
            </a:pPr>
            <a:r>
              <a:rPr lang="en-GB" sz="2400" dirty="0" smtClean="0"/>
              <a:t>suggest</a:t>
            </a:r>
            <a:r>
              <a:rPr lang="pl-PL" sz="2400" dirty="0" err="1" smtClean="0"/>
              <a:t>ing</a:t>
            </a:r>
            <a:r>
              <a:rPr lang="en-GB" sz="2400" dirty="0" smtClean="0"/>
              <a:t> at least as many solutions to </a:t>
            </a:r>
            <a:r>
              <a:rPr lang="pl-PL" sz="2400" dirty="0" smtClean="0"/>
              <a:t>the</a:t>
            </a:r>
            <a:r>
              <a:rPr lang="en-GB" sz="2400" dirty="0" smtClean="0"/>
              <a:t> problem as </a:t>
            </a:r>
            <a:r>
              <a:rPr lang="pl-PL" sz="2400" dirty="0" err="1" smtClean="0"/>
              <a:t>many</a:t>
            </a:r>
            <a:r>
              <a:rPr lang="en-GB" sz="2400" dirty="0" smtClean="0"/>
              <a:t> </a:t>
            </a:r>
            <a:r>
              <a:rPr lang="pl-PL" sz="2400" dirty="0" err="1" smtClean="0"/>
              <a:t>causes</a:t>
            </a:r>
            <a:r>
              <a:rPr lang="en-GB" sz="2400" dirty="0" smtClean="0"/>
              <a:t> were found</a:t>
            </a:r>
          </a:p>
          <a:p>
            <a:pPr marL="342900" indent="-342900">
              <a:buAutoNum type="arabicPeriod"/>
            </a:pPr>
            <a:r>
              <a:rPr lang="en-GB" sz="2400" dirty="0" err="1" smtClean="0"/>
              <a:t>examin</a:t>
            </a:r>
            <a:r>
              <a:rPr lang="pl-PL" sz="2400" dirty="0" err="1" smtClean="0"/>
              <a:t>ing</a:t>
            </a:r>
            <a:r>
              <a:rPr lang="en-GB" sz="2400" dirty="0" smtClean="0"/>
              <a:t> proposed solutions for threats </a:t>
            </a:r>
          </a:p>
          <a:p>
            <a:pPr marL="342900" indent="-342900">
              <a:buAutoNum type="arabicPeriod"/>
            </a:pPr>
            <a:endParaRPr lang="en-GB" sz="2400" dirty="0"/>
          </a:p>
        </p:txBody>
      </p:sp>
      <p:sp>
        <p:nvSpPr>
          <p:cNvPr id="9" name="Symbol zastępczy numeru slajdu 8"/>
          <p:cNvSpPr>
            <a:spLocks noGrp="1"/>
          </p:cNvSpPr>
          <p:nvPr>
            <p:ph type="sldNum" sz="quarter" idx="12"/>
          </p:nvPr>
        </p:nvSpPr>
        <p:spPr/>
        <p:txBody>
          <a:bodyPr/>
          <a:lstStyle/>
          <a:p>
            <a:fld id="{E7704CCE-B153-441B-8970-8F1A63A922F2}" type="slidenum">
              <a:rPr lang="en-GB" smtClean="0"/>
              <a:pPr/>
              <a:t>25</a:t>
            </a:fld>
            <a:endParaRPr lang="en-GB"/>
          </a:p>
        </p:txBody>
      </p:sp>
      <p:sp>
        <p:nvSpPr>
          <p:cNvPr id="10"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997190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rotWithShape="1">
          <a:blip r:embed="rId2">
            <a:extLst>
              <a:ext uri="{28A0092B-C50C-407E-A947-70E740481C1C}">
                <a14:useLocalDpi xmlns:a14="http://schemas.microsoft.com/office/drawing/2010/main" val="0"/>
              </a:ext>
            </a:extLst>
          </a:blip>
          <a:srcRect l="4198" t="18327" r="4092" b="12837"/>
          <a:stretch/>
        </p:blipFill>
        <p:spPr>
          <a:xfrm>
            <a:off x="1719385" y="1131232"/>
            <a:ext cx="8729785" cy="4914250"/>
          </a:xfrm>
          <a:prstGeom prst="rect">
            <a:avLst/>
          </a:prstGeom>
        </p:spPr>
      </p:pic>
      <p:sp>
        <p:nvSpPr>
          <p:cNvPr id="10" name="pole tekstowe 9"/>
          <p:cNvSpPr txBox="1"/>
          <p:nvPr/>
        </p:nvSpPr>
        <p:spPr>
          <a:xfrm>
            <a:off x="3430952" y="468923"/>
            <a:ext cx="2102340" cy="923330"/>
          </a:xfrm>
          <a:prstGeom prst="rect">
            <a:avLst/>
          </a:prstGeom>
          <a:noFill/>
        </p:spPr>
        <p:txBody>
          <a:bodyPr wrap="square" rtlCol="0">
            <a:spAutoFit/>
          </a:bodyPr>
          <a:lstStyle/>
          <a:p>
            <a:r>
              <a:rPr lang="pl-PL" dirty="0"/>
              <a:t>s</a:t>
            </a:r>
            <a:r>
              <a:rPr lang="en-US" dirty="0" err="1" smtClean="0"/>
              <a:t>hows</a:t>
            </a:r>
            <a:r>
              <a:rPr lang="en-US" dirty="0" smtClean="0"/>
              <a:t> </a:t>
            </a:r>
            <a:r>
              <a:rPr lang="en-US" dirty="0"/>
              <a:t>on a bar graph which factors are more significant</a:t>
            </a:r>
            <a:endParaRPr lang="en-GB" dirty="0"/>
          </a:p>
        </p:txBody>
      </p:sp>
      <p:sp>
        <p:nvSpPr>
          <p:cNvPr id="11" name="pole tekstowe 10"/>
          <p:cNvSpPr txBox="1"/>
          <p:nvPr/>
        </p:nvSpPr>
        <p:spPr>
          <a:xfrm>
            <a:off x="320431" y="2672862"/>
            <a:ext cx="1969477" cy="1200329"/>
          </a:xfrm>
          <a:prstGeom prst="rect">
            <a:avLst/>
          </a:prstGeom>
          <a:noFill/>
        </p:spPr>
        <p:txBody>
          <a:bodyPr wrap="square" rtlCol="0">
            <a:spAutoFit/>
          </a:bodyPr>
          <a:lstStyle/>
          <a:p>
            <a:r>
              <a:rPr lang="en-US" dirty="0"/>
              <a:t> </a:t>
            </a:r>
            <a:r>
              <a:rPr lang="en-US" dirty="0" smtClean="0"/>
              <a:t>structured</a:t>
            </a:r>
            <a:r>
              <a:rPr lang="en-US" dirty="0"/>
              <a:t>, prepared form for collecting and analyzing data</a:t>
            </a:r>
            <a:endParaRPr lang="en-GB" dirty="0"/>
          </a:p>
        </p:txBody>
      </p:sp>
      <p:sp>
        <p:nvSpPr>
          <p:cNvPr id="12" name="pole tekstowe 11"/>
          <p:cNvSpPr txBox="1"/>
          <p:nvPr/>
        </p:nvSpPr>
        <p:spPr>
          <a:xfrm>
            <a:off x="5681784" y="1109785"/>
            <a:ext cx="2500923" cy="1200329"/>
          </a:xfrm>
          <a:prstGeom prst="rect">
            <a:avLst/>
          </a:prstGeom>
          <a:noFill/>
        </p:spPr>
        <p:txBody>
          <a:bodyPr wrap="square" rtlCol="0">
            <a:spAutoFit/>
          </a:bodyPr>
          <a:lstStyle/>
          <a:p>
            <a:r>
              <a:rPr lang="pl-PL" dirty="0"/>
              <a:t>i</a:t>
            </a:r>
            <a:r>
              <a:rPr lang="en-US" dirty="0" err="1" smtClean="0"/>
              <a:t>dentifies</a:t>
            </a:r>
            <a:r>
              <a:rPr lang="en-US" dirty="0" smtClean="0"/>
              <a:t> </a:t>
            </a:r>
            <a:r>
              <a:rPr lang="en-US" dirty="0"/>
              <a:t>many possible causes for an effect or problem and sorts ideas into useful categories.</a:t>
            </a:r>
            <a:endParaRPr lang="en-GB" dirty="0"/>
          </a:p>
        </p:txBody>
      </p:sp>
      <p:sp>
        <p:nvSpPr>
          <p:cNvPr id="15" name="pole tekstowe 14"/>
          <p:cNvSpPr txBox="1"/>
          <p:nvPr/>
        </p:nvSpPr>
        <p:spPr>
          <a:xfrm>
            <a:off x="2289908" y="4970585"/>
            <a:ext cx="2696308" cy="1754326"/>
          </a:xfrm>
          <a:prstGeom prst="rect">
            <a:avLst/>
          </a:prstGeom>
          <a:noFill/>
        </p:spPr>
        <p:txBody>
          <a:bodyPr wrap="square" rtlCol="0">
            <a:spAutoFit/>
          </a:bodyPr>
          <a:lstStyle/>
          <a:p>
            <a:r>
              <a:rPr lang="en-US" dirty="0" smtClean="0"/>
              <a:t>group </a:t>
            </a:r>
            <a:r>
              <a:rPr lang="en-US" dirty="0"/>
              <a:t>technique to stimulate creative thinking, either to discover potential causes of a problem or potential solutions</a:t>
            </a:r>
            <a:endParaRPr lang="en-GB" dirty="0"/>
          </a:p>
        </p:txBody>
      </p:sp>
      <p:sp>
        <p:nvSpPr>
          <p:cNvPr id="16" name="pole tekstowe 15"/>
          <p:cNvSpPr txBox="1"/>
          <p:nvPr/>
        </p:nvSpPr>
        <p:spPr>
          <a:xfrm>
            <a:off x="5154247" y="5690672"/>
            <a:ext cx="2368062" cy="923330"/>
          </a:xfrm>
          <a:prstGeom prst="rect">
            <a:avLst/>
          </a:prstGeom>
          <a:noFill/>
        </p:spPr>
        <p:txBody>
          <a:bodyPr wrap="square" rtlCol="0">
            <a:spAutoFit/>
          </a:bodyPr>
          <a:lstStyle/>
          <a:p>
            <a:r>
              <a:rPr lang="en-US" dirty="0"/>
              <a:t>simple method to highlight wasteful steps in your processes</a:t>
            </a:r>
            <a:endParaRPr lang="en-GB" dirty="0"/>
          </a:p>
        </p:txBody>
      </p:sp>
      <p:sp>
        <p:nvSpPr>
          <p:cNvPr id="17" name="pole tekstowe 16"/>
          <p:cNvSpPr txBox="1"/>
          <p:nvPr/>
        </p:nvSpPr>
        <p:spPr>
          <a:xfrm>
            <a:off x="9034585" y="2310114"/>
            <a:ext cx="2321169" cy="1200329"/>
          </a:xfrm>
          <a:prstGeom prst="rect">
            <a:avLst/>
          </a:prstGeom>
          <a:noFill/>
        </p:spPr>
        <p:txBody>
          <a:bodyPr wrap="square" rtlCol="0">
            <a:spAutoFit/>
          </a:bodyPr>
          <a:lstStyle/>
          <a:p>
            <a:r>
              <a:rPr lang="pl-PL" dirty="0" smtClean="0"/>
              <a:t>g</a:t>
            </a:r>
            <a:r>
              <a:rPr lang="en-US" dirty="0" err="1" smtClean="0"/>
              <a:t>raphic</a:t>
            </a:r>
            <a:r>
              <a:rPr lang="en-US" dirty="0" smtClean="0"/>
              <a:t> </a:t>
            </a:r>
            <a:r>
              <a:rPr lang="en-US" dirty="0" err="1" smtClean="0"/>
              <a:t>represen</a:t>
            </a:r>
            <a:r>
              <a:rPr lang="pl-PL" dirty="0" err="1" smtClean="0"/>
              <a:t>tation</a:t>
            </a:r>
            <a:r>
              <a:rPr lang="pl-PL" dirty="0" smtClean="0"/>
              <a:t> of </a:t>
            </a:r>
            <a:r>
              <a:rPr lang="en-US" dirty="0" smtClean="0"/>
              <a:t> </a:t>
            </a:r>
            <a:r>
              <a:rPr lang="en-US" dirty="0"/>
              <a:t>collected data </a:t>
            </a:r>
            <a:r>
              <a:rPr lang="pl-PL" dirty="0" smtClean="0"/>
              <a:t>-</a:t>
            </a:r>
            <a:r>
              <a:rPr lang="en-US" dirty="0" smtClean="0"/>
              <a:t> allow</a:t>
            </a:r>
            <a:r>
              <a:rPr lang="pl-PL" dirty="0" smtClean="0"/>
              <a:t>s</a:t>
            </a:r>
            <a:r>
              <a:rPr lang="en-US" dirty="0" smtClean="0"/>
              <a:t> </a:t>
            </a:r>
            <a:r>
              <a:rPr lang="en-US" dirty="0"/>
              <a:t>simple visual analysis of that data</a:t>
            </a:r>
            <a:endParaRPr lang="en-GB" dirty="0"/>
          </a:p>
        </p:txBody>
      </p:sp>
      <p:sp>
        <p:nvSpPr>
          <p:cNvPr id="18" name="pole tekstowe 17"/>
          <p:cNvSpPr txBox="1"/>
          <p:nvPr/>
        </p:nvSpPr>
        <p:spPr>
          <a:xfrm>
            <a:off x="7752860" y="5738865"/>
            <a:ext cx="1735016" cy="646331"/>
          </a:xfrm>
          <a:prstGeom prst="rect">
            <a:avLst/>
          </a:prstGeom>
          <a:noFill/>
        </p:spPr>
        <p:txBody>
          <a:bodyPr wrap="square" rtlCol="0">
            <a:spAutoFit/>
          </a:bodyPr>
          <a:lstStyle/>
          <a:p>
            <a:r>
              <a:rPr lang="en-GB" dirty="0" smtClean="0"/>
              <a:t>process monitoring tool</a:t>
            </a:r>
            <a:endParaRPr lang="en-GB" dirty="0"/>
          </a:p>
        </p:txBody>
      </p:sp>
      <p:sp>
        <p:nvSpPr>
          <p:cNvPr id="20" name="Symbol zastępczy numeru slajdu 19"/>
          <p:cNvSpPr>
            <a:spLocks noGrp="1"/>
          </p:cNvSpPr>
          <p:nvPr>
            <p:ph type="sldNum" sz="quarter" idx="12"/>
          </p:nvPr>
        </p:nvSpPr>
        <p:spPr/>
        <p:txBody>
          <a:bodyPr/>
          <a:lstStyle/>
          <a:p>
            <a:fld id="{E7704CCE-B153-441B-8970-8F1A63A922F2}" type="slidenum">
              <a:rPr lang="en-GB" smtClean="0"/>
              <a:pPr/>
              <a:t>26</a:t>
            </a:fld>
            <a:endParaRPr lang="en-GB"/>
          </a:p>
        </p:txBody>
      </p:sp>
      <p:sp>
        <p:nvSpPr>
          <p:cNvPr id="13"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4224255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smtClean="0">
                <a:solidFill>
                  <a:srgbClr val="002060"/>
                </a:solidFill>
                <a:latin typeface="+mn-lt"/>
              </a:rPr>
              <a:t>CONCLUSIONS</a:t>
            </a:r>
            <a:endParaRPr lang="en-GB" sz="4000" b="1" dirty="0">
              <a:solidFill>
                <a:srgbClr val="002060"/>
              </a:solidFill>
              <a:latin typeface="+mn-lt"/>
            </a:endParaRPr>
          </a:p>
        </p:txBody>
      </p:sp>
      <p:sp>
        <p:nvSpPr>
          <p:cNvPr id="3" name="Symbol zastępczy zawartości 2"/>
          <p:cNvSpPr>
            <a:spLocks noGrp="1"/>
          </p:cNvSpPr>
          <p:nvPr>
            <p:ph idx="1"/>
          </p:nvPr>
        </p:nvSpPr>
        <p:spPr/>
        <p:txBody>
          <a:bodyPr>
            <a:normAutofit/>
          </a:bodyPr>
          <a:lstStyle/>
          <a:p>
            <a:r>
              <a:rPr lang="en-GB" dirty="0" smtClean="0"/>
              <a:t>Effective teaching demands making difficult choices, exercising careful judgment, and honouring the complex nature of the educational process.</a:t>
            </a:r>
          </a:p>
          <a:p>
            <a:r>
              <a:rPr lang="en-GB" dirty="0" smtClean="0"/>
              <a:t>The primary mission </a:t>
            </a:r>
            <a:r>
              <a:rPr lang="pl-PL" dirty="0" smtClean="0"/>
              <a:t>of </a:t>
            </a:r>
            <a:r>
              <a:rPr lang="pl-PL" dirty="0" err="1" smtClean="0"/>
              <a:t>teaching</a:t>
            </a:r>
            <a:r>
              <a:rPr lang="pl-PL" smtClean="0"/>
              <a:t> </a:t>
            </a:r>
            <a:r>
              <a:rPr lang="en-GB" smtClean="0"/>
              <a:t>is </a:t>
            </a:r>
            <a:r>
              <a:rPr lang="en-GB" dirty="0" smtClean="0"/>
              <a:t>to foster the development of skills, dispositions, and understanding, while accepting a wide range of students’ needs</a:t>
            </a:r>
            <a:r>
              <a:rPr lang="pl-PL" dirty="0" smtClean="0"/>
              <a:t> and </a:t>
            </a:r>
            <a:r>
              <a:rPr lang="pl-PL" dirty="0" err="1" smtClean="0"/>
              <a:t>increasing</a:t>
            </a:r>
            <a:r>
              <a:rPr lang="pl-PL" dirty="0" smtClean="0"/>
              <a:t> </a:t>
            </a:r>
            <a:r>
              <a:rPr lang="pl-PL" dirty="0" err="1" smtClean="0"/>
              <a:t>diversity</a:t>
            </a:r>
            <a:r>
              <a:rPr lang="pl-PL" dirty="0" smtClean="0"/>
              <a:t> of student body</a:t>
            </a:r>
            <a:r>
              <a:rPr lang="en-GB" dirty="0" smtClean="0"/>
              <a:t>.</a:t>
            </a:r>
          </a:p>
          <a:p>
            <a:r>
              <a:rPr lang="en-GB" dirty="0" smtClean="0"/>
              <a:t>Teachers have to challenge existing structures, practices, and definitions of knowledge</a:t>
            </a:r>
            <a:r>
              <a:rPr lang="pl-PL" dirty="0" smtClean="0"/>
              <a:t>,</a:t>
            </a:r>
            <a:r>
              <a:rPr lang="en-GB" dirty="0" smtClean="0"/>
              <a:t> to </a:t>
            </a:r>
            <a:r>
              <a:rPr lang="pl-PL" dirty="0" err="1" smtClean="0"/>
              <a:t>apply</a:t>
            </a:r>
            <a:r>
              <a:rPr lang="pl-PL" dirty="0" smtClean="0"/>
              <a:t>, </a:t>
            </a:r>
            <a:r>
              <a:rPr lang="en-GB" dirty="0" smtClean="0"/>
              <a:t>invent and test new approaches</a:t>
            </a:r>
            <a:r>
              <a:rPr lang="pl-PL" dirty="0" smtClean="0"/>
              <a:t>,</a:t>
            </a:r>
            <a:r>
              <a:rPr lang="en-GB" dirty="0" smtClean="0"/>
              <a:t> and to </a:t>
            </a:r>
            <a:r>
              <a:rPr lang="pl-PL" dirty="0" err="1" smtClean="0"/>
              <a:t>follow</a:t>
            </a:r>
            <a:r>
              <a:rPr lang="pl-PL" dirty="0" smtClean="0"/>
              <a:t> </a:t>
            </a:r>
            <a:r>
              <a:rPr lang="pl-PL" dirty="0" err="1" smtClean="0"/>
              <a:t>up</a:t>
            </a:r>
            <a:r>
              <a:rPr lang="en-GB" dirty="0" smtClean="0"/>
              <a:t> organizational change</a:t>
            </a:r>
            <a:r>
              <a:rPr lang="pl-PL" dirty="0" smtClean="0"/>
              <a:t>.</a:t>
            </a:r>
            <a:endParaRPr lang="en-GB" dirty="0"/>
          </a:p>
        </p:txBody>
      </p:sp>
      <p:sp>
        <p:nvSpPr>
          <p:cNvPr id="5" name="Symbol zastępczy numeru slajdu 4"/>
          <p:cNvSpPr>
            <a:spLocks noGrp="1"/>
          </p:cNvSpPr>
          <p:nvPr>
            <p:ph type="sldNum" sz="quarter" idx="12"/>
          </p:nvPr>
        </p:nvSpPr>
        <p:spPr/>
        <p:txBody>
          <a:bodyPr/>
          <a:lstStyle/>
          <a:p>
            <a:fld id="{E7704CCE-B153-441B-8970-8F1A63A922F2}" type="slidenum">
              <a:rPr lang="en-GB" smtClean="0"/>
              <a:pPr/>
              <a:t>27</a:t>
            </a:fld>
            <a:endParaRPr lang="en-GB"/>
          </a:p>
        </p:txBody>
      </p:sp>
      <p:sp>
        <p:nvSpPr>
          <p:cNvPr id="6"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2300722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err="1" smtClean="0"/>
              <a:t>International</a:t>
            </a:r>
            <a:r>
              <a:rPr lang="lv-LV" dirty="0" smtClean="0"/>
              <a:t> </a:t>
            </a:r>
            <a:r>
              <a:rPr lang="lv-LV" dirty="0" err="1" smtClean="0"/>
              <a:t>Business</a:t>
            </a:r>
            <a:r>
              <a:rPr lang="lv-LV" dirty="0" smtClean="0"/>
              <a:t> </a:t>
            </a:r>
            <a:r>
              <a:rPr lang="lv-LV" dirty="0" err="1" smtClean="0"/>
              <a:t>Strategy</a:t>
            </a:r>
            <a:endParaRPr lang="en-US" dirty="0"/>
          </a:p>
        </p:txBody>
      </p:sp>
      <p:sp>
        <p:nvSpPr>
          <p:cNvPr id="3" name="Subtitle 2"/>
          <p:cNvSpPr>
            <a:spLocks noGrp="1"/>
          </p:cNvSpPr>
          <p:nvPr>
            <p:ph type="subTitle" idx="1"/>
          </p:nvPr>
        </p:nvSpPr>
        <p:spPr/>
        <p:txBody>
          <a:bodyPr/>
          <a:lstStyle/>
          <a:p>
            <a:r>
              <a:rPr lang="lv-LV" dirty="0" smtClean="0"/>
              <a:t>Agnese </a:t>
            </a:r>
            <a:r>
              <a:rPr lang="lv-LV" dirty="0" err="1" smtClean="0"/>
              <a:t>Rusakova</a:t>
            </a:r>
            <a:endParaRPr lang="en-US" dirty="0"/>
          </a:p>
        </p:txBody>
      </p:sp>
    </p:spTree>
    <p:extLst>
      <p:ext uri="{BB962C8B-B14F-4D97-AF65-F5344CB8AC3E}">
        <p14:creationId xmlns:p14="http://schemas.microsoft.com/office/powerpoint/2010/main" val="882176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469" y="2714620"/>
            <a:ext cx="8286808" cy="861774"/>
          </a:xfrm>
          <a:prstGeom prst="rect">
            <a:avLst/>
          </a:prstGeom>
        </p:spPr>
        <p:txBody>
          <a:bodyPr wrap="square">
            <a:spAutoFit/>
          </a:bodyPr>
          <a:lstStyle/>
          <a:p>
            <a:pPr algn="r"/>
            <a:r>
              <a:rPr lang="lv-LV" sz="2500" b="1" dirty="0" smtClean="0">
                <a:solidFill>
                  <a:srgbClr val="FF0000"/>
                </a:solidFill>
              </a:rPr>
              <a:t>I </a:t>
            </a:r>
            <a:r>
              <a:rPr lang="lv-LV" sz="2500" b="1" dirty="0" err="1" smtClean="0">
                <a:solidFill>
                  <a:srgbClr val="FF0000"/>
                </a:solidFill>
              </a:rPr>
              <a:t>have</a:t>
            </a:r>
            <a:r>
              <a:rPr lang="lv-LV" sz="2500" b="1" dirty="0" smtClean="0">
                <a:solidFill>
                  <a:srgbClr val="FF0000"/>
                </a:solidFill>
              </a:rPr>
              <a:t> a </a:t>
            </a:r>
            <a:r>
              <a:rPr lang="lv-LV" sz="2500" b="1" dirty="0" err="1" smtClean="0">
                <a:solidFill>
                  <a:srgbClr val="FF0000"/>
                </a:solidFill>
              </a:rPr>
              <a:t>nice</a:t>
            </a:r>
            <a:r>
              <a:rPr lang="lv-LV" sz="2500" b="1" dirty="0" smtClean="0">
                <a:solidFill>
                  <a:srgbClr val="FF0000"/>
                </a:solidFill>
              </a:rPr>
              <a:t> </a:t>
            </a:r>
            <a:r>
              <a:rPr lang="lv-LV" sz="2500" b="1" dirty="0" err="1" smtClean="0">
                <a:solidFill>
                  <a:srgbClr val="FF0000"/>
                </a:solidFill>
              </a:rPr>
              <a:t>product</a:t>
            </a:r>
            <a:r>
              <a:rPr lang="lv-LV" sz="2500" b="1" dirty="0" smtClean="0">
                <a:solidFill>
                  <a:srgbClr val="FF0000"/>
                </a:solidFill>
              </a:rPr>
              <a:t>. </a:t>
            </a:r>
          </a:p>
          <a:p>
            <a:pPr algn="r"/>
            <a:r>
              <a:rPr lang="lv-LV" sz="2500" dirty="0" err="1" smtClean="0">
                <a:solidFill>
                  <a:srgbClr val="FF0000"/>
                </a:solidFill>
              </a:rPr>
              <a:t>Do</a:t>
            </a:r>
            <a:r>
              <a:rPr lang="lv-LV" sz="2500" dirty="0" smtClean="0">
                <a:solidFill>
                  <a:srgbClr val="FF0000"/>
                </a:solidFill>
              </a:rPr>
              <a:t> </a:t>
            </a:r>
            <a:r>
              <a:rPr lang="lv-LV" sz="2500" dirty="0" err="1" smtClean="0">
                <a:solidFill>
                  <a:srgbClr val="FF0000"/>
                </a:solidFill>
              </a:rPr>
              <a:t>You</a:t>
            </a:r>
            <a:r>
              <a:rPr lang="lv-LV" sz="2500" dirty="0" smtClean="0">
                <a:solidFill>
                  <a:srgbClr val="FF0000"/>
                </a:solidFill>
              </a:rPr>
              <a:t> </a:t>
            </a:r>
            <a:r>
              <a:rPr lang="lv-LV" sz="2500" dirty="0" err="1" smtClean="0">
                <a:solidFill>
                  <a:srgbClr val="FF0000"/>
                </a:solidFill>
              </a:rPr>
              <a:t>think</a:t>
            </a:r>
            <a:r>
              <a:rPr lang="lv-LV" sz="2500" dirty="0" smtClean="0">
                <a:solidFill>
                  <a:srgbClr val="FF0000"/>
                </a:solidFill>
              </a:rPr>
              <a:t> it </a:t>
            </a:r>
            <a:r>
              <a:rPr lang="lv-LV" sz="2500" dirty="0" err="1" smtClean="0">
                <a:solidFill>
                  <a:srgbClr val="FF0000"/>
                </a:solidFill>
              </a:rPr>
              <a:t>could</a:t>
            </a:r>
            <a:r>
              <a:rPr lang="lv-LV" sz="2500" dirty="0" smtClean="0">
                <a:solidFill>
                  <a:srgbClr val="FF0000"/>
                </a:solidFill>
              </a:rPr>
              <a:t> </a:t>
            </a:r>
            <a:r>
              <a:rPr lang="lv-LV" sz="2500" dirty="0" err="1" smtClean="0">
                <a:solidFill>
                  <a:srgbClr val="FF0000"/>
                </a:solidFill>
              </a:rPr>
              <a:t>be</a:t>
            </a:r>
            <a:r>
              <a:rPr lang="lv-LV" sz="2500" dirty="0" smtClean="0">
                <a:solidFill>
                  <a:srgbClr val="FF0000"/>
                </a:solidFill>
              </a:rPr>
              <a:t> </a:t>
            </a:r>
            <a:r>
              <a:rPr lang="lv-LV" sz="2500" dirty="0" err="1" smtClean="0">
                <a:solidFill>
                  <a:srgbClr val="FF0000"/>
                </a:solidFill>
              </a:rPr>
              <a:t>sold</a:t>
            </a:r>
            <a:r>
              <a:rPr lang="lv-LV" sz="2500" dirty="0" smtClean="0">
                <a:solidFill>
                  <a:srgbClr val="FF0000"/>
                </a:solidFill>
              </a:rPr>
              <a:t> </a:t>
            </a:r>
            <a:r>
              <a:rPr lang="lv-LV" sz="2500" dirty="0" err="1" smtClean="0">
                <a:solidFill>
                  <a:srgbClr val="FF0000"/>
                </a:solidFill>
              </a:rPr>
              <a:t>internationally</a:t>
            </a:r>
            <a:r>
              <a:rPr lang="lv-LV" sz="2500" dirty="0" smtClean="0">
                <a:solidFill>
                  <a:srgbClr val="FF0000"/>
                </a:solidFill>
              </a:rPr>
              <a:t>?</a:t>
            </a:r>
          </a:p>
        </p:txBody>
      </p:sp>
      <p:sp>
        <p:nvSpPr>
          <p:cNvPr id="5" name="Rectangle 4"/>
          <p:cNvSpPr/>
          <p:nvPr/>
        </p:nvSpPr>
        <p:spPr>
          <a:xfrm>
            <a:off x="1904971" y="1643051"/>
            <a:ext cx="8763061" cy="800219"/>
          </a:xfrm>
          <a:prstGeom prst="rect">
            <a:avLst/>
          </a:prstGeom>
        </p:spPr>
        <p:txBody>
          <a:bodyPr wrap="square">
            <a:spAutoFit/>
          </a:bodyPr>
          <a:lstStyle/>
          <a:p>
            <a:pPr algn="r"/>
            <a:r>
              <a:rPr lang="lv-LV" sz="2300" b="1" dirty="0" smtClean="0">
                <a:solidFill>
                  <a:srgbClr val="FF0000"/>
                </a:solidFill>
              </a:rPr>
              <a:t>I </a:t>
            </a:r>
            <a:r>
              <a:rPr lang="lv-LV" sz="2300" b="1" dirty="0" err="1" smtClean="0">
                <a:solidFill>
                  <a:srgbClr val="FF0000"/>
                </a:solidFill>
              </a:rPr>
              <a:t>have</a:t>
            </a:r>
            <a:r>
              <a:rPr lang="lv-LV" sz="2300" b="1" dirty="0" smtClean="0">
                <a:solidFill>
                  <a:srgbClr val="FF0000"/>
                </a:solidFill>
              </a:rPr>
              <a:t> a </a:t>
            </a:r>
            <a:r>
              <a:rPr lang="lv-LV" sz="2300" b="1" dirty="0" err="1" smtClean="0">
                <a:solidFill>
                  <a:srgbClr val="FF0000"/>
                </a:solidFill>
              </a:rPr>
              <a:t>nice</a:t>
            </a:r>
            <a:r>
              <a:rPr lang="lv-LV" sz="2300" b="1" dirty="0" smtClean="0">
                <a:solidFill>
                  <a:srgbClr val="FF0000"/>
                </a:solidFill>
              </a:rPr>
              <a:t> </a:t>
            </a:r>
            <a:r>
              <a:rPr lang="lv-LV" sz="2300" b="1" dirty="0" err="1" smtClean="0">
                <a:solidFill>
                  <a:srgbClr val="FF0000"/>
                </a:solidFill>
              </a:rPr>
              <a:t>product</a:t>
            </a:r>
            <a:r>
              <a:rPr lang="lv-LV" sz="2300" b="1" dirty="0" smtClean="0">
                <a:solidFill>
                  <a:srgbClr val="FF0000"/>
                </a:solidFill>
              </a:rPr>
              <a:t>. </a:t>
            </a:r>
          </a:p>
          <a:p>
            <a:pPr algn="r"/>
            <a:r>
              <a:rPr lang="lv-LV" sz="2300" dirty="0" err="1" smtClean="0">
                <a:solidFill>
                  <a:srgbClr val="FF0000"/>
                </a:solidFill>
              </a:rPr>
              <a:t>Do</a:t>
            </a:r>
            <a:r>
              <a:rPr lang="lv-LV" sz="2300" dirty="0" smtClean="0">
                <a:solidFill>
                  <a:srgbClr val="FF0000"/>
                </a:solidFill>
              </a:rPr>
              <a:t> I?</a:t>
            </a:r>
          </a:p>
        </p:txBody>
      </p:sp>
      <p:sp>
        <p:nvSpPr>
          <p:cNvPr id="6" name="Rectangle 5"/>
          <p:cNvSpPr/>
          <p:nvPr/>
        </p:nvSpPr>
        <p:spPr>
          <a:xfrm>
            <a:off x="476211" y="4286256"/>
            <a:ext cx="8763061" cy="923330"/>
          </a:xfrm>
          <a:prstGeom prst="rect">
            <a:avLst/>
          </a:prstGeom>
        </p:spPr>
        <p:txBody>
          <a:bodyPr wrap="square">
            <a:spAutoFit/>
          </a:bodyPr>
          <a:lstStyle/>
          <a:p>
            <a:pPr algn="r"/>
            <a:r>
              <a:rPr lang="lv-LV" sz="2700" b="1" dirty="0" smtClean="0">
                <a:solidFill>
                  <a:srgbClr val="FF0000"/>
                </a:solidFill>
              </a:rPr>
              <a:t>I </a:t>
            </a:r>
            <a:r>
              <a:rPr lang="lv-LV" sz="2700" b="1" dirty="0" err="1" smtClean="0">
                <a:solidFill>
                  <a:srgbClr val="FF0000"/>
                </a:solidFill>
              </a:rPr>
              <a:t>have</a:t>
            </a:r>
            <a:r>
              <a:rPr lang="lv-LV" sz="2700" b="1" dirty="0" smtClean="0">
                <a:solidFill>
                  <a:srgbClr val="FF0000"/>
                </a:solidFill>
              </a:rPr>
              <a:t> a </a:t>
            </a:r>
            <a:r>
              <a:rPr lang="lv-LV" sz="2700" b="1" dirty="0" err="1" smtClean="0">
                <a:solidFill>
                  <a:srgbClr val="FF0000"/>
                </a:solidFill>
              </a:rPr>
              <a:t>nice</a:t>
            </a:r>
            <a:r>
              <a:rPr lang="lv-LV" sz="2700" b="1" dirty="0" smtClean="0">
                <a:solidFill>
                  <a:srgbClr val="FF0000"/>
                </a:solidFill>
              </a:rPr>
              <a:t> </a:t>
            </a:r>
            <a:r>
              <a:rPr lang="lv-LV" sz="2700" b="1" dirty="0" err="1" smtClean="0">
                <a:solidFill>
                  <a:srgbClr val="FF0000"/>
                </a:solidFill>
              </a:rPr>
              <a:t>product</a:t>
            </a:r>
            <a:r>
              <a:rPr lang="lv-LV" sz="2700" b="1" dirty="0" smtClean="0">
                <a:solidFill>
                  <a:srgbClr val="FF0000"/>
                </a:solidFill>
              </a:rPr>
              <a:t>. </a:t>
            </a:r>
          </a:p>
          <a:p>
            <a:pPr algn="r"/>
            <a:r>
              <a:rPr lang="lv-LV" sz="2700" dirty="0" err="1" smtClean="0">
                <a:solidFill>
                  <a:srgbClr val="FF0000"/>
                </a:solidFill>
              </a:rPr>
              <a:t>Do</a:t>
            </a:r>
            <a:r>
              <a:rPr lang="lv-LV" sz="2700" dirty="0" smtClean="0">
                <a:solidFill>
                  <a:srgbClr val="FF0000"/>
                </a:solidFill>
              </a:rPr>
              <a:t> </a:t>
            </a:r>
            <a:r>
              <a:rPr lang="lv-LV" sz="2700" dirty="0" err="1" smtClean="0">
                <a:solidFill>
                  <a:srgbClr val="FF0000"/>
                </a:solidFill>
              </a:rPr>
              <a:t>You</a:t>
            </a:r>
            <a:r>
              <a:rPr lang="lv-LV" sz="2700" dirty="0" smtClean="0">
                <a:solidFill>
                  <a:srgbClr val="FF0000"/>
                </a:solidFill>
              </a:rPr>
              <a:t> </a:t>
            </a:r>
            <a:r>
              <a:rPr lang="lv-LV" sz="2700" dirty="0" err="1" smtClean="0">
                <a:solidFill>
                  <a:srgbClr val="FF0000"/>
                </a:solidFill>
              </a:rPr>
              <a:t>think</a:t>
            </a:r>
            <a:r>
              <a:rPr lang="lv-LV" sz="2700" dirty="0" smtClean="0">
                <a:solidFill>
                  <a:srgbClr val="FF0000"/>
                </a:solidFill>
              </a:rPr>
              <a:t> it </a:t>
            </a:r>
            <a:r>
              <a:rPr lang="lv-LV" sz="2700" dirty="0" err="1" smtClean="0">
                <a:solidFill>
                  <a:srgbClr val="FF0000"/>
                </a:solidFill>
              </a:rPr>
              <a:t>could</a:t>
            </a:r>
            <a:r>
              <a:rPr lang="lv-LV" sz="2700" dirty="0" smtClean="0">
                <a:solidFill>
                  <a:srgbClr val="FF0000"/>
                </a:solidFill>
              </a:rPr>
              <a:t> </a:t>
            </a:r>
            <a:r>
              <a:rPr lang="lv-LV" sz="2700" dirty="0" err="1" smtClean="0">
                <a:solidFill>
                  <a:srgbClr val="FF0000"/>
                </a:solidFill>
              </a:rPr>
              <a:t>sell</a:t>
            </a:r>
            <a:r>
              <a:rPr lang="lv-LV" sz="2700" dirty="0" smtClean="0">
                <a:solidFill>
                  <a:srgbClr val="FF0000"/>
                </a:solidFill>
              </a:rPr>
              <a:t> </a:t>
            </a:r>
            <a:r>
              <a:rPr lang="lv-LV" sz="2700" dirty="0" err="1" smtClean="0">
                <a:solidFill>
                  <a:srgbClr val="FF0000"/>
                </a:solidFill>
              </a:rPr>
              <a:t>in</a:t>
            </a:r>
            <a:r>
              <a:rPr lang="lv-LV" sz="2700" dirty="0" smtClean="0">
                <a:solidFill>
                  <a:srgbClr val="FF0000"/>
                </a:solidFill>
              </a:rPr>
              <a:t> </a:t>
            </a:r>
            <a:r>
              <a:rPr lang="lv-LV" sz="2700" dirty="0" err="1" smtClean="0">
                <a:solidFill>
                  <a:srgbClr val="FF0000"/>
                </a:solidFill>
              </a:rPr>
              <a:t>China</a:t>
            </a:r>
            <a:r>
              <a:rPr lang="lv-LV" sz="2700" dirty="0" smtClean="0">
                <a:solidFill>
                  <a:srgbClr val="FF0000"/>
                </a:solidFill>
              </a:rPr>
              <a:t>?</a:t>
            </a:r>
          </a:p>
        </p:txBody>
      </p:sp>
      <p:sp>
        <p:nvSpPr>
          <p:cNvPr id="7" name="Rectangle 6"/>
          <p:cNvSpPr/>
          <p:nvPr/>
        </p:nvSpPr>
        <p:spPr>
          <a:xfrm>
            <a:off x="857213" y="2714620"/>
            <a:ext cx="3429024" cy="446276"/>
          </a:xfrm>
          <a:prstGeom prst="rect">
            <a:avLst/>
          </a:prstGeom>
        </p:spPr>
        <p:txBody>
          <a:bodyPr wrap="square">
            <a:spAutoFit/>
          </a:bodyPr>
          <a:lstStyle/>
          <a:p>
            <a:pPr algn="r"/>
            <a:r>
              <a:rPr lang="lv-LV" sz="2300" b="1" dirty="0" smtClean="0">
                <a:solidFill>
                  <a:schemeClr val="accent4">
                    <a:lumMod val="50000"/>
                  </a:schemeClr>
                </a:solidFill>
              </a:rPr>
              <a:t>INTERNATIONAL</a:t>
            </a:r>
            <a:endParaRPr lang="lv-LV" sz="2300" dirty="0" smtClean="0">
              <a:solidFill>
                <a:schemeClr val="accent4">
                  <a:lumMod val="50000"/>
                </a:schemeClr>
              </a:solidFill>
            </a:endParaRPr>
          </a:p>
        </p:txBody>
      </p:sp>
      <p:sp>
        <p:nvSpPr>
          <p:cNvPr id="8" name="Rectangle 7"/>
          <p:cNvSpPr/>
          <p:nvPr/>
        </p:nvSpPr>
        <p:spPr>
          <a:xfrm>
            <a:off x="4762491" y="1714488"/>
            <a:ext cx="1905013" cy="446276"/>
          </a:xfrm>
          <a:prstGeom prst="rect">
            <a:avLst/>
          </a:prstGeom>
        </p:spPr>
        <p:txBody>
          <a:bodyPr wrap="square">
            <a:spAutoFit/>
          </a:bodyPr>
          <a:lstStyle/>
          <a:p>
            <a:pPr algn="r"/>
            <a:r>
              <a:rPr lang="lv-LV" sz="2300" b="1" dirty="0" smtClean="0">
                <a:solidFill>
                  <a:schemeClr val="accent4">
                    <a:lumMod val="50000"/>
                  </a:schemeClr>
                </a:solidFill>
              </a:rPr>
              <a:t>BUSINESS</a:t>
            </a:r>
            <a:endParaRPr lang="lv-LV" sz="2300" dirty="0" smtClean="0">
              <a:solidFill>
                <a:schemeClr val="accent4">
                  <a:lumMod val="50000"/>
                </a:schemeClr>
              </a:solidFill>
            </a:endParaRPr>
          </a:p>
        </p:txBody>
      </p:sp>
      <p:sp>
        <p:nvSpPr>
          <p:cNvPr id="9" name="Rectangle 8"/>
          <p:cNvSpPr/>
          <p:nvPr/>
        </p:nvSpPr>
        <p:spPr>
          <a:xfrm>
            <a:off x="1142965" y="4286256"/>
            <a:ext cx="3429024" cy="446276"/>
          </a:xfrm>
          <a:prstGeom prst="rect">
            <a:avLst/>
          </a:prstGeom>
        </p:spPr>
        <p:txBody>
          <a:bodyPr wrap="square">
            <a:spAutoFit/>
          </a:bodyPr>
          <a:lstStyle/>
          <a:p>
            <a:pPr algn="r"/>
            <a:r>
              <a:rPr lang="lv-LV" sz="2300" b="1" dirty="0" smtClean="0">
                <a:solidFill>
                  <a:schemeClr val="accent4">
                    <a:lumMod val="50000"/>
                  </a:schemeClr>
                </a:solidFill>
              </a:rPr>
              <a:t>STRATEGY</a:t>
            </a:r>
            <a:endParaRPr lang="lv-LV" sz="2300" dirty="0" smtClean="0">
              <a:solidFill>
                <a:schemeClr val="accent4">
                  <a:lumMod val="50000"/>
                </a:schemeClr>
              </a:solidFill>
            </a:endParaRPr>
          </a:p>
        </p:txBody>
      </p:sp>
      <p:cxnSp>
        <p:nvCxnSpPr>
          <p:cNvPr id="11" name="Curved Connector 10"/>
          <p:cNvCxnSpPr>
            <a:endCxn id="8" idx="0"/>
          </p:cNvCxnSpPr>
          <p:nvPr/>
        </p:nvCxnSpPr>
        <p:spPr>
          <a:xfrm flipV="1">
            <a:off x="3619482" y="1714488"/>
            <a:ext cx="2095515" cy="785818"/>
          </a:xfrm>
          <a:prstGeom prst="curvedConnector4">
            <a:avLst>
              <a:gd name="adj1" fmla="val 27273"/>
              <a:gd name="adj2" fmla="val 12909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0800000" flipH="1" flipV="1">
            <a:off x="1428717" y="3071810"/>
            <a:ext cx="285752" cy="1571636"/>
          </a:xfrm>
          <a:prstGeom prst="curvedConnector3">
            <a:avLst>
              <a:gd name="adj1" fmla="val -106666"/>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Review on new teaching methods</a:t>
            </a:r>
            <a:endParaRPr lang="en-GB"/>
          </a:p>
        </p:txBody>
      </p:sp>
      <p:sp>
        <p:nvSpPr>
          <p:cNvPr id="5" name="Slide Number Placeholder 4"/>
          <p:cNvSpPr>
            <a:spLocks noGrp="1"/>
          </p:cNvSpPr>
          <p:nvPr>
            <p:ph type="sldNum" sz="quarter" idx="12"/>
          </p:nvPr>
        </p:nvSpPr>
        <p:spPr/>
        <p:txBody>
          <a:bodyPr/>
          <a:lstStyle/>
          <a:p>
            <a:fld id="{E7704CCE-B153-441B-8970-8F1A63A922F2}" type="slidenum">
              <a:rPr lang="en-GB" smtClean="0"/>
              <a:pPr/>
              <a:t>3</a:t>
            </a:fld>
            <a:endParaRPr lang="en-GB" dirty="0"/>
          </a:p>
        </p:txBody>
      </p:sp>
      <p:pic>
        <p:nvPicPr>
          <p:cNvPr id="6" name="Picture 6" descr="Image result for bloom taxonomy"/>
          <p:cNvPicPr>
            <a:picLocks noChangeAspect="1" noChangeArrowheads="1"/>
          </p:cNvPicPr>
          <p:nvPr/>
        </p:nvPicPr>
        <p:blipFill>
          <a:blip r:embed="rId2"/>
          <a:srcRect/>
          <a:stretch>
            <a:fillRect/>
          </a:stretch>
        </p:blipFill>
        <p:spPr bwMode="auto">
          <a:xfrm>
            <a:off x="954526" y="2125493"/>
            <a:ext cx="4834325" cy="2728610"/>
          </a:xfrm>
          <a:prstGeom prst="rect">
            <a:avLst/>
          </a:prstGeom>
          <a:noFill/>
          <a:ln w="9525">
            <a:noFill/>
            <a:miter lim="800000"/>
            <a:headEnd/>
            <a:tailEnd/>
          </a:ln>
        </p:spPr>
      </p:pic>
      <p:sp>
        <p:nvSpPr>
          <p:cNvPr id="10" name="Content Placeholder 2"/>
          <p:cNvSpPr>
            <a:spLocks noGrp="1"/>
          </p:cNvSpPr>
          <p:nvPr>
            <p:ph idx="1"/>
          </p:nvPr>
        </p:nvSpPr>
        <p:spPr>
          <a:xfrm>
            <a:off x="6074922" y="2175822"/>
            <a:ext cx="5228617" cy="2298903"/>
          </a:xfrm>
        </p:spPr>
        <p:txBody>
          <a:bodyPr>
            <a:normAutofit/>
          </a:bodyPr>
          <a:lstStyle/>
          <a:p>
            <a:r>
              <a:rPr lang="en-GB" sz="2000" dirty="0" err="1" smtClean="0"/>
              <a:t>Evaluation&amp;Synthesis</a:t>
            </a:r>
            <a:r>
              <a:rPr lang="en-GB" sz="2000" dirty="0" smtClean="0"/>
              <a:t> (Researcher)</a:t>
            </a:r>
          </a:p>
          <a:p>
            <a:r>
              <a:rPr lang="en-GB" sz="2000" dirty="0" smtClean="0"/>
              <a:t>Legislative framework (Rectors’ Conference)</a:t>
            </a:r>
          </a:p>
          <a:p>
            <a:r>
              <a:rPr lang="en-GB" sz="2000" dirty="0" smtClean="0"/>
              <a:t>Administrative framework (Study department)</a:t>
            </a:r>
          </a:p>
          <a:p>
            <a:r>
              <a:rPr lang="en-GB" sz="2000" dirty="0" smtClean="0"/>
              <a:t>Teaching (lecturer)</a:t>
            </a:r>
          </a:p>
          <a:p>
            <a:r>
              <a:rPr lang="en-GB" sz="2000" dirty="0" smtClean="0"/>
              <a:t>Kids (general education)</a:t>
            </a:r>
            <a:endParaRPr lang="en-GB"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dirty="0"/>
          </a:p>
        </p:txBody>
      </p:sp>
      <p:pic>
        <p:nvPicPr>
          <p:cNvPr id="4" name="Picture 4" descr="Image:Emergence.jpg">
            <a:hlinkClick r:id="rId2"/>
          </p:cNvPr>
          <p:cNvPicPr>
            <a:picLocks noChangeAspect="1" noChangeArrowheads="1"/>
          </p:cNvPicPr>
          <p:nvPr/>
        </p:nvPicPr>
        <p:blipFill>
          <a:blip r:embed="rId3" cstate="print"/>
          <a:srcRect/>
          <a:stretch>
            <a:fillRect/>
          </a:stretch>
        </p:blipFill>
        <p:spPr bwMode="auto">
          <a:xfrm>
            <a:off x="364592" y="0"/>
            <a:ext cx="1144644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1"/>
            <a:ext cx="3145989" cy="369332"/>
          </a:xfrm>
          <a:prstGeom prst="rect">
            <a:avLst/>
          </a:prstGeom>
          <a:noFill/>
          <a:ln w="9525">
            <a:noFill/>
            <a:miter lim="800000"/>
            <a:headEnd/>
            <a:tailEnd/>
          </a:ln>
        </p:spPr>
        <p:txBody>
          <a:bodyPr wrap="none">
            <a:spAutoFit/>
          </a:bodyPr>
          <a:lstStyle/>
          <a:p>
            <a:r>
              <a:rPr lang="en-NZ" b="1" dirty="0">
                <a:solidFill>
                  <a:schemeClr val="bg1"/>
                </a:solidFill>
              </a:rPr>
              <a:t>International Business Strategy</a:t>
            </a:r>
            <a:endParaRPr lang="en-GB" b="1" dirty="0">
              <a:solidFill>
                <a:schemeClr val="bg1"/>
              </a:solidFill>
            </a:endParaRPr>
          </a:p>
        </p:txBody>
      </p:sp>
      <p:sp>
        <p:nvSpPr>
          <p:cNvPr id="10246" name="Text Box 6"/>
          <p:cNvSpPr txBox="1">
            <a:spLocks noChangeArrowheads="1"/>
          </p:cNvSpPr>
          <p:nvPr/>
        </p:nvSpPr>
        <p:spPr bwMode="auto">
          <a:xfrm>
            <a:off x="10380133" y="6491288"/>
            <a:ext cx="897810" cy="369332"/>
          </a:xfrm>
          <a:prstGeom prst="rect">
            <a:avLst/>
          </a:prstGeom>
          <a:noFill/>
          <a:ln w="9525">
            <a:noFill/>
            <a:miter lim="800000"/>
            <a:headEnd/>
            <a:tailEnd/>
          </a:ln>
        </p:spPr>
        <p:txBody>
          <a:bodyPr wrap="none">
            <a:spAutoFit/>
          </a:bodyPr>
          <a:lstStyle/>
          <a:p>
            <a:r>
              <a:rPr lang="en-NZ" b="1">
                <a:solidFill>
                  <a:schemeClr val="bg1"/>
                </a:solidFill>
              </a:rPr>
              <a:t>Week 1</a:t>
            </a:r>
            <a:endParaRPr lang="en-GB" b="1">
              <a:solidFill>
                <a:schemeClr val="bg1"/>
              </a:solidFill>
            </a:endParaRPr>
          </a:p>
        </p:txBody>
      </p:sp>
      <p:sp>
        <p:nvSpPr>
          <p:cNvPr id="10248" name="Rectangle 9"/>
          <p:cNvSpPr>
            <a:spLocks noChangeArrowheads="1"/>
          </p:cNvSpPr>
          <p:nvPr/>
        </p:nvSpPr>
        <p:spPr bwMode="auto">
          <a:xfrm>
            <a:off x="5422901" y="1916113"/>
            <a:ext cx="5281084" cy="2017712"/>
          </a:xfrm>
          <a:prstGeom prst="rect">
            <a:avLst/>
          </a:prstGeom>
          <a:solidFill>
            <a:schemeClr val="accent1"/>
          </a:solidFill>
          <a:ln w="38100">
            <a:solidFill>
              <a:schemeClr val="tx1"/>
            </a:solidFill>
            <a:prstDash val="lgDash"/>
            <a:miter lim="800000"/>
            <a:headEnd/>
            <a:tailEnd/>
          </a:ln>
        </p:spPr>
        <p:txBody>
          <a:bodyPr wrap="none" anchor="ctr"/>
          <a:lstStyle/>
          <a:p>
            <a:pPr algn="ctr"/>
            <a:r>
              <a:rPr lang="en-NZ" b="1"/>
              <a:t>Issues</a:t>
            </a:r>
          </a:p>
        </p:txBody>
      </p:sp>
      <p:sp>
        <p:nvSpPr>
          <p:cNvPr id="10249" name="Text Box 10"/>
          <p:cNvSpPr txBox="1">
            <a:spLocks noChangeArrowheads="1"/>
          </p:cNvSpPr>
          <p:nvPr/>
        </p:nvSpPr>
        <p:spPr bwMode="auto">
          <a:xfrm>
            <a:off x="0" y="404814"/>
            <a:ext cx="12192000" cy="1446550"/>
          </a:xfrm>
          <a:prstGeom prst="rect">
            <a:avLst/>
          </a:prstGeom>
          <a:noFill/>
          <a:ln w="9525">
            <a:noFill/>
            <a:miter lim="800000"/>
            <a:headEnd/>
            <a:tailEnd/>
          </a:ln>
        </p:spPr>
        <p:txBody>
          <a:bodyPr>
            <a:spAutoFit/>
          </a:bodyPr>
          <a:lstStyle/>
          <a:p>
            <a:pPr algn="ctr"/>
            <a:r>
              <a:rPr lang="en-NZ" sz="4000" dirty="0">
                <a:latin typeface="Times New Roman" pitchFamily="18" charset="0"/>
              </a:rPr>
              <a:t>International Business</a:t>
            </a:r>
          </a:p>
          <a:p>
            <a:pPr algn="ctr"/>
            <a:r>
              <a:rPr lang="en-NZ" sz="2400" b="1" dirty="0">
                <a:solidFill>
                  <a:schemeClr val="accent2"/>
                </a:solidFill>
                <a:latin typeface="Times New Roman" pitchFamily="18" charset="0"/>
              </a:rPr>
              <a:t>What is that?</a:t>
            </a:r>
          </a:p>
          <a:p>
            <a:pPr algn="ctr"/>
            <a:endParaRPr lang="en-GB" sz="2400" b="1" dirty="0">
              <a:solidFill>
                <a:schemeClr val="accent2"/>
              </a:solidFill>
              <a:latin typeface="Times New Roman" pitchFamily="18" charset="0"/>
            </a:endParaRPr>
          </a:p>
        </p:txBody>
      </p:sp>
      <p:sp>
        <p:nvSpPr>
          <p:cNvPr id="10250" name="Line 11"/>
          <p:cNvSpPr>
            <a:spLocks noChangeShapeType="1"/>
          </p:cNvSpPr>
          <p:nvPr/>
        </p:nvSpPr>
        <p:spPr bwMode="auto">
          <a:xfrm>
            <a:off x="1488018" y="1052513"/>
            <a:ext cx="9408583" cy="0"/>
          </a:xfrm>
          <a:prstGeom prst="line">
            <a:avLst/>
          </a:prstGeom>
          <a:noFill/>
          <a:ln w="28575">
            <a:solidFill>
              <a:schemeClr val="folHlink"/>
            </a:solidFill>
            <a:round/>
            <a:headEnd/>
            <a:tailEnd/>
          </a:ln>
        </p:spPr>
        <p:txBody>
          <a:bodyPr/>
          <a:lstStyle/>
          <a:p>
            <a:endParaRPr lang="lv-LV"/>
          </a:p>
        </p:txBody>
      </p:sp>
      <p:sp>
        <p:nvSpPr>
          <p:cNvPr id="10251" name="Text Box 12"/>
          <p:cNvSpPr txBox="1">
            <a:spLocks noChangeArrowheads="1"/>
          </p:cNvSpPr>
          <p:nvPr/>
        </p:nvSpPr>
        <p:spPr bwMode="auto">
          <a:xfrm>
            <a:off x="8447128" y="6427114"/>
            <a:ext cx="2808654" cy="430887"/>
          </a:xfrm>
          <a:prstGeom prst="rect">
            <a:avLst/>
          </a:prstGeom>
          <a:noFill/>
          <a:ln w="9525">
            <a:noFill/>
            <a:miter lim="800000"/>
            <a:headEnd/>
            <a:tailEnd/>
          </a:ln>
        </p:spPr>
        <p:txBody>
          <a:bodyPr wrap="none">
            <a:spAutoFit/>
          </a:bodyPr>
          <a:lstStyle/>
          <a:p>
            <a:r>
              <a:rPr lang="en-NZ" sz="2200" dirty="0" err="1"/>
              <a:t>Zettinig</a:t>
            </a:r>
            <a:r>
              <a:rPr lang="en-NZ" sz="2200" dirty="0"/>
              <a:t> &amp; </a:t>
            </a:r>
            <a:r>
              <a:rPr lang="en-NZ" sz="2200" dirty="0" err="1"/>
              <a:t>Vincze</a:t>
            </a:r>
            <a:r>
              <a:rPr lang="en-NZ" sz="2200" dirty="0"/>
              <a:t>, 2008</a:t>
            </a:r>
            <a:endParaRPr lang="en-GB" sz="2200" dirty="0"/>
          </a:p>
        </p:txBody>
      </p:sp>
      <p:sp>
        <p:nvSpPr>
          <p:cNvPr id="10252" name="Text Box 13"/>
          <p:cNvSpPr txBox="1">
            <a:spLocks noChangeArrowheads="1"/>
          </p:cNvSpPr>
          <p:nvPr/>
        </p:nvSpPr>
        <p:spPr bwMode="auto">
          <a:xfrm>
            <a:off x="1930412" y="1412876"/>
            <a:ext cx="1388522" cy="3693319"/>
          </a:xfrm>
          <a:prstGeom prst="rect">
            <a:avLst/>
          </a:prstGeom>
          <a:noFill/>
          <a:ln w="9525">
            <a:noFill/>
            <a:miter lim="800000"/>
            <a:headEnd/>
            <a:tailEnd/>
          </a:ln>
        </p:spPr>
        <p:txBody>
          <a:bodyPr wrap="none">
            <a:spAutoFit/>
          </a:bodyPr>
          <a:lstStyle/>
          <a:p>
            <a:pPr algn="r"/>
            <a:r>
              <a:rPr lang="en-NZ"/>
              <a:t>Macro </a:t>
            </a:r>
          </a:p>
          <a:p>
            <a:pPr algn="r"/>
            <a:r>
              <a:rPr lang="en-NZ"/>
              <a:t>Environment</a:t>
            </a:r>
          </a:p>
          <a:p>
            <a:pPr algn="r"/>
            <a:endParaRPr lang="en-NZ"/>
          </a:p>
          <a:p>
            <a:pPr algn="r"/>
            <a:r>
              <a:rPr lang="en-NZ"/>
              <a:t>Industry</a:t>
            </a:r>
          </a:p>
          <a:p>
            <a:pPr algn="r"/>
            <a:endParaRPr lang="en-NZ"/>
          </a:p>
          <a:p>
            <a:pPr algn="r"/>
            <a:r>
              <a:rPr lang="en-NZ"/>
              <a:t>Organisation</a:t>
            </a:r>
          </a:p>
          <a:p>
            <a:pPr algn="r"/>
            <a:endParaRPr lang="en-NZ"/>
          </a:p>
          <a:p>
            <a:pPr algn="r"/>
            <a:r>
              <a:rPr lang="en-NZ"/>
              <a:t>Function</a:t>
            </a:r>
          </a:p>
          <a:p>
            <a:pPr algn="r"/>
            <a:r>
              <a:rPr lang="en-NZ"/>
              <a:t/>
            </a:r>
            <a:br>
              <a:rPr lang="en-NZ"/>
            </a:br>
            <a:r>
              <a:rPr lang="en-NZ"/>
              <a:t>Manager/E</a:t>
            </a:r>
          </a:p>
          <a:p>
            <a:pPr algn="r"/>
            <a:endParaRPr lang="en-NZ"/>
          </a:p>
          <a:p>
            <a:pPr algn="r"/>
            <a:r>
              <a:rPr lang="en-NZ"/>
              <a:t>Processes</a:t>
            </a:r>
          </a:p>
          <a:p>
            <a:pPr algn="r"/>
            <a:endParaRPr lang="en-NZ"/>
          </a:p>
        </p:txBody>
      </p:sp>
      <p:sp>
        <p:nvSpPr>
          <p:cNvPr id="10253" name="Line 14"/>
          <p:cNvSpPr>
            <a:spLocks noChangeShapeType="1"/>
          </p:cNvSpPr>
          <p:nvPr/>
        </p:nvSpPr>
        <p:spPr bwMode="auto">
          <a:xfrm>
            <a:off x="3790951" y="1557338"/>
            <a:ext cx="0" cy="3167062"/>
          </a:xfrm>
          <a:prstGeom prst="line">
            <a:avLst/>
          </a:prstGeom>
          <a:noFill/>
          <a:ln w="9525">
            <a:solidFill>
              <a:schemeClr val="tx1"/>
            </a:solidFill>
            <a:round/>
            <a:headEnd/>
            <a:tailEnd/>
          </a:ln>
        </p:spPr>
        <p:txBody>
          <a:bodyPr/>
          <a:lstStyle/>
          <a:p>
            <a:endParaRPr lang="lv-LV"/>
          </a:p>
        </p:txBody>
      </p:sp>
      <p:sp>
        <p:nvSpPr>
          <p:cNvPr id="10254" name="Line 15"/>
          <p:cNvSpPr>
            <a:spLocks noChangeShapeType="1"/>
          </p:cNvSpPr>
          <p:nvPr/>
        </p:nvSpPr>
        <p:spPr bwMode="auto">
          <a:xfrm>
            <a:off x="3790951" y="4724400"/>
            <a:ext cx="6529916" cy="0"/>
          </a:xfrm>
          <a:prstGeom prst="line">
            <a:avLst/>
          </a:prstGeom>
          <a:noFill/>
          <a:ln w="9525">
            <a:solidFill>
              <a:schemeClr val="tx1"/>
            </a:solidFill>
            <a:round/>
            <a:headEnd/>
            <a:tailEnd/>
          </a:ln>
        </p:spPr>
        <p:txBody>
          <a:bodyPr/>
          <a:lstStyle/>
          <a:p>
            <a:endParaRPr lang="lv-LV"/>
          </a:p>
        </p:txBody>
      </p:sp>
      <p:sp>
        <p:nvSpPr>
          <p:cNvPr id="10255" name="Text Box 16"/>
          <p:cNvSpPr txBox="1">
            <a:spLocks noChangeArrowheads="1"/>
          </p:cNvSpPr>
          <p:nvPr/>
        </p:nvSpPr>
        <p:spPr bwMode="auto">
          <a:xfrm>
            <a:off x="3956051" y="4816476"/>
            <a:ext cx="4423390" cy="1200329"/>
          </a:xfrm>
          <a:prstGeom prst="rect">
            <a:avLst/>
          </a:prstGeom>
          <a:noFill/>
          <a:ln w="9525">
            <a:noFill/>
            <a:miter lim="800000"/>
            <a:headEnd/>
            <a:tailEnd/>
          </a:ln>
        </p:spPr>
        <p:txBody>
          <a:bodyPr wrap="none">
            <a:spAutoFit/>
          </a:bodyPr>
          <a:lstStyle/>
          <a:p>
            <a:r>
              <a:rPr lang="en-NZ" dirty="0"/>
              <a:t>Economics, political science, sociology, social</a:t>
            </a:r>
          </a:p>
          <a:p>
            <a:r>
              <a:rPr lang="en-NZ" dirty="0"/>
              <a:t>psychology, management, marketing, finance</a:t>
            </a:r>
          </a:p>
          <a:p>
            <a:r>
              <a:rPr lang="en-NZ" dirty="0"/>
              <a:t>accounting, etc.</a:t>
            </a:r>
          </a:p>
          <a:p>
            <a:endParaRPr lang="en-NZ" dirty="0"/>
          </a:p>
        </p:txBody>
      </p:sp>
      <p:sp>
        <p:nvSpPr>
          <p:cNvPr id="10256" name="Oval 17"/>
          <p:cNvSpPr>
            <a:spLocks noChangeArrowheads="1"/>
          </p:cNvSpPr>
          <p:nvPr/>
        </p:nvSpPr>
        <p:spPr bwMode="auto">
          <a:xfrm>
            <a:off x="5712885" y="1989138"/>
            <a:ext cx="1822449" cy="6477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10257" name="Oval 18"/>
          <p:cNvSpPr>
            <a:spLocks noChangeArrowheads="1"/>
          </p:cNvSpPr>
          <p:nvPr/>
        </p:nvSpPr>
        <p:spPr bwMode="auto">
          <a:xfrm>
            <a:off x="6576485" y="2349501"/>
            <a:ext cx="670983" cy="1223963"/>
          </a:xfrm>
          <a:prstGeom prst="ellipse">
            <a:avLst/>
          </a:prstGeom>
          <a:solidFill>
            <a:srgbClr val="00FF00"/>
          </a:solidFill>
          <a:ln w="9525">
            <a:solidFill>
              <a:schemeClr val="tx1"/>
            </a:solidFill>
            <a:round/>
            <a:headEnd/>
            <a:tailEnd/>
          </a:ln>
        </p:spPr>
        <p:txBody>
          <a:bodyPr wrap="none" anchor="ctr"/>
          <a:lstStyle/>
          <a:p>
            <a:endParaRPr lang="en-GB"/>
          </a:p>
        </p:txBody>
      </p:sp>
      <p:sp>
        <p:nvSpPr>
          <p:cNvPr id="10258" name="Oval 19"/>
          <p:cNvSpPr>
            <a:spLocks noChangeArrowheads="1"/>
          </p:cNvSpPr>
          <p:nvPr/>
        </p:nvSpPr>
        <p:spPr bwMode="auto">
          <a:xfrm>
            <a:off x="6000751" y="2349500"/>
            <a:ext cx="4610100" cy="863600"/>
          </a:xfrm>
          <a:prstGeom prst="ellipse">
            <a:avLst/>
          </a:prstGeom>
          <a:solidFill>
            <a:srgbClr val="FFFF00"/>
          </a:solidFill>
          <a:ln w="9525">
            <a:solidFill>
              <a:schemeClr val="tx1"/>
            </a:solidFill>
            <a:round/>
            <a:headEnd/>
            <a:tailEnd/>
          </a:ln>
        </p:spPr>
        <p:txBody>
          <a:bodyPr wrap="none" anchor="ctr"/>
          <a:lstStyle/>
          <a:p>
            <a:pPr algn="r"/>
            <a:endParaRPr lang="en-NZ" b="1"/>
          </a:p>
          <a:p>
            <a:pPr algn="r"/>
            <a:endParaRPr lang="en-NZ" b="1"/>
          </a:p>
          <a:p>
            <a:pPr algn="r"/>
            <a:endParaRPr lang="en-NZ" b="1"/>
          </a:p>
          <a:p>
            <a:pPr algn="r"/>
            <a:endParaRPr lang="en-NZ" b="1"/>
          </a:p>
        </p:txBody>
      </p:sp>
      <p:sp>
        <p:nvSpPr>
          <p:cNvPr id="10259" name="Text Box 20"/>
          <p:cNvSpPr txBox="1">
            <a:spLocks noChangeArrowheads="1"/>
          </p:cNvSpPr>
          <p:nvPr/>
        </p:nvSpPr>
        <p:spPr bwMode="auto">
          <a:xfrm>
            <a:off x="7222067" y="2513013"/>
            <a:ext cx="833241" cy="369332"/>
          </a:xfrm>
          <a:prstGeom prst="rect">
            <a:avLst/>
          </a:prstGeom>
          <a:noFill/>
          <a:ln w="9525">
            <a:noFill/>
            <a:miter lim="800000"/>
            <a:headEnd/>
            <a:tailEnd/>
          </a:ln>
        </p:spPr>
        <p:txBody>
          <a:bodyPr wrap="none">
            <a:spAutoFit/>
          </a:bodyPr>
          <a:lstStyle/>
          <a:p>
            <a:r>
              <a:rPr lang="en-NZ" b="1"/>
              <a:t>ISSUES</a:t>
            </a:r>
          </a:p>
        </p:txBody>
      </p:sp>
      <p:sp>
        <p:nvSpPr>
          <p:cNvPr id="10260" name="Text Box 21"/>
          <p:cNvSpPr txBox="1">
            <a:spLocks noChangeArrowheads="1"/>
          </p:cNvSpPr>
          <p:nvPr/>
        </p:nvSpPr>
        <p:spPr bwMode="auto">
          <a:xfrm>
            <a:off x="8208433" y="3573463"/>
            <a:ext cx="1648208" cy="369332"/>
          </a:xfrm>
          <a:prstGeom prst="rect">
            <a:avLst/>
          </a:prstGeom>
          <a:noFill/>
          <a:ln w="9525">
            <a:noFill/>
            <a:miter lim="800000"/>
            <a:headEnd/>
            <a:tailEnd/>
          </a:ln>
        </p:spPr>
        <p:txBody>
          <a:bodyPr wrap="none">
            <a:spAutoFit/>
          </a:bodyPr>
          <a:lstStyle/>
          <a:p>
            <a:r>
              <a:rPr lang="en-NZ" b="1"/>
              <a:t>PHENOMENON</a:t>
            </a:r>
          </a:p>
        </p:txBody>
      </p:sp>
      <p:sp>
        <p:nvSpPr>
          <p:cNvPr id="10261" name="Line 22"/>
          <p:cNvSpPr>
            <a:spLocks noChangeShapeType="1"/>
          </p:cNvSpPr>
          <p:nvPr/>
        </p:nvSpPr>
        <p:spPr bwMode="auto">
          <a:xfrm>
            <a:off x="4751918" y="2565400"/>
            <a:ext cx="383116" cy="0"/>
          </a:xfrm>
          <a:prstGeom prst="line">
            <a:avLst/>
          </a:prstGeom>
          <a:noFill/>
          <a:ln w="9525">
            <a:solidFill>
              <a:schemeClr val="tx1"/>
            </a:solidFill>
            <a:round/>
            <a:headEnd/>
            <a:tailEnd/>
          </a:ln>
        </p:spPr>
        <p:txBody>
          <a:bodyPr/>
          <a:lstStyle/>
          <a:p>
            <a:endParaRPr lang="lv-LV"/>
          </a:p>
        </p:txBody>
      </p:sp>
      <p:sp>
        <p:nvSpPr>
          <p:cNvPr id="10262" name="Line 23"/>
          <p:cNvSpPr>
            <a:spLocks noChangeShapeType="1"/>
          </p:cNvSpPr>
          <p:nvPr/>
        </p:nvSpPr>
        <p:spPr bwMode="auto">
          <a:xfrm>
            <a:off x="4751918" y="2924175"/>
            <a:ext cx="383116" cy="0"/>
          </a:xfrm>
          <a:prstGeom prst="line">
            <a:avLst/>
          </a:prstGeom>
          <a:noFill/>
          <a:ln w="9525">
            <a:solidFill>
              <a:schemeClr val="tx1"/>
            </a:solidFill>
            <a:round/>
            <a:headEnd/>
            <a:tailEnd/>
          </a:ln>
        </p:spPr>
        <p:txBody>
          <a:bodyPr/>
          <a:lstStyle/>
          <a:p>
            <a:endParaRPr lang="lv-LV"/>
          </a:p>
        </p:txBody>
      </p:sp>
      <p:sp>
        <p:nvSpPr>
          <p:cNvPr id="10263" name="Line 24"/>
          <p:cNvSpPr>
            <a:spLocks noChangeShapeType="1"/>
          </p:cNvSpPr>
          <p:nvPr/>
        </p:nvSpPr>
        <p:spPr bwMode="auto">
          <a:xfrm>
            <a:off x="4751918" y="3284538"/>
            <a:ext cx="383116" cy="0"/>
          </a:xfrm>
          <a:prstGeom prst="line">
            <a:avLst/>
          </a:prstGeom>
          <a:noFill/>
          <a:ln w="9525">
            <a:solidFill>
              <a:schemeClr val="tx1"/>
            </a:solidFill>
            <a:round/>
            <a:headEnd/>
            <a:tailEnd/>
          </a:ln>
        </p:spPr>
        <p:txBody>
          <a:bodyPr/>
          <a:lstStyle/>
          <a:p>
            <a:endParaRPr lang="lv-LV"/>
          </a:p>
        </p:txBody>
      </p:sp>
      <p:sp>
        <p:nvSpPr>
          <p:cNvPr id="10264" name="Line 25"/>
          <p:cNvSpPr>
            <a:spLocks noChangeShapeType="1"/>
          </p:cNvSpPr>
          <p:nvPr/>
        </p:nvSpPr>
        <p:spPr bwMode="auto">
          <a:xfrm>
            <a:off x="4751918" y="3644900"/>
            <a:ext cx="383116" cy="0"/>
          </a:xfrm>
          <a:prstGeom prst="line">
            <a:avLst/>
          </a:prstGeom>
          <a:noFill/>
          <a:ln w="9525">
            <a:solidFill>
              <a:schemeClr val="tx1"/>
            </a:solidFill>
            <a:round/>
            <a:headEnd/>
            <a:tailEnd/>
          </a:ln>
        </p:spPr>
        <p:txBody>
          <a:bodyPr/>
          <a:lstStyle/>
          <a:p>
            <a:endParaRPr lang="lv-LV"/>
          </a:p>
        </p:txBody>
      </p:sp>
      <p:sp>
        <p:nvSpPr>
          <p:cNvPr id="10265" name="Text Box 26"/>
          <p:cNvSpPr txBox="1">
            <a:spLocks noChangeArrowheads="1"/>
          </p:cNvSpPr>
          <p:nvPr/>
        </p:nvSpPr>
        <p:spPr bwMode="auto">
          <a:xfrm rot="-5400000">
            <a:off x="3806997" y="2974459"/>
            <a:ext cx="1417824" cy="369332"/>
          </a:xfrm>
          <a:prstGeom prst="rect">
            <a:avLst/>
          </a:prstGeom>
          <a:noFill/>
          <a:ln w="9525">
            <a:noFill/>
            <a:miter lim="800000"/>
            <a:headEnd/>
            <a:tailEnd/>
          </a:ln>
        </p:spPr>
        <p:txBody>
          <a:bodyPr wrap="none">
            <a:spAutoFit/>
          </a:bodyPr>
          <a:lstStyle/>
          <a:p>
            <a:r>
              <a:rPr lang="en-NZ" b="1">
                <a:solidFill>
                  <a:srgbClr val="FF0000"/>
                </a:solidFill>
              </a:rPr>
              <a:t>VIEWPOINTS</a:t>
            </a:r>
          </a:p>
        </p:txBody>
      </p:sp>
      <p:sp>
        <p:nvSpPr>
          <p:cNvPr id="10266" name="Text Box 27"/>
          <p:cNvSpPr txBox="1">
            <a:spLocks noChangeArrowheads="1"/>
          </p:cNvSpPr>
          <p:nvPr/>
        </p:nvSpPr>
        <p:spPr bwMode="auto">
          <a:xfrm>
            <a:off x="6959600" y="4221163"/>
            <a:ext cx="1283493" cy="369332"/>
          </a:xfrm>
          <a:prstGeom prst="rect">
            <a:avLst/>
          </a:prstGeom>
          <a:noFill/>
          <a:ln w="9525">
            <a:noFill/>
            <a:miter lim="800000"/>
            <a:headEnd/>
            <a:tailEnd/>
          </a:ln>
        </p:spPr>
        <p:txBody>
          <a:bodyPr wrap="none">
            <a:spAutoFit/>
          </a:bodyPr>
          <a:lstStyle/>
          <a:p>
            <a:r>
              <a:rPr lang="en-NZ" b="1">
                <a:solidFill>
                  <a:srgbClr val="0000FF"/>
                </a:solidFill>
              </a:rPr>
              <a:t>SOLUTIONS</a:t>
            </a:r>
          </a:p>
        </p:txBody>
      </p:sp>
      <p:sp>
        <p:nvSpPr>
          <p:cNvPr id="10267" name="Line 28"/>
          <p:cNvSpPr>
            <a:spLocks noChangeShapeType="1"/>
          </p:cNvSpPr>
          <p:nvPr/>
        </p:nvSpPr>
        <p:spPr bwMode="auto">
          <a:xfrm>
            <a:off x="5422901" y="4365625"/>
            <a:ext cx="1248833" cy="0"/>
          </a:xfrm>
          <a:prstGeom prst="line">
            <a:avLst/>
          </a:prstGeom>
          <a:noFill/>
          <a:ln w="57150">
            <a:solidFill>
              <a:schemeClr val="tx1"/>
            </a:solidFill>
            <a:round/>
            <a:headEnd type="triangle" w="med" len="med"/>
            <a:tailEnd/>
          </a:ln>
        </p:spPr>
        <p:txBody>
          <a:bodyPr/>
          <a:lstStyle/>
          <a:p>
            <a:endParaRPr lang="lv-LV"/>
          </a:p>
        </p:txBody>
      </p:sp>
      <p:sp>
        <p:nvSpPr>
          <p:cNvPr id="10268" name="Line 29"/>
          <p:cNvSpPr>
            <a:spLocks noChangeShapeType="1"/>
          </p:cNvSpPr>
          <p:nvPr/>
        </p:nvSpPr>
        <p:spPr bwMode="auto">
          <a:xfrm>
            <a:off x="9167285" y="4365625"/>
            <a:ext cx="1248833" cy="0"/>
          </a:xfrm>
          <a:prstGeom prst="line">
            <a:avLst/>
          </a:prstGeom>
          <a:noFill/>
          <a:ln w="57150">
            <a:solidFill>
              <a:schemeClr val="tx1"/>
            </a:solidFill>
            <a:round/>
            <a:headEnd/>
            <a:tailEnd type="triangle" w="med" len="med"/>
          </a:ln>
        </p:spPr>
        <p:txBody>
          <a:bodyPr/>
          <a:lstStyle/>
          <a:p>
            <a:endParaRPr lang="lv-LV"/>
          </a:p>
        </p:txBody>
      </p:sp>
      <p:sp>
        <p:nvSpPr>
          <p:cNvPr id="10269" name="Text Box 30"/>
          <p:cNvSpPr txBox="1">
            <a:spLocks noChangeArrowheads="1"/>
          </p:cNvSpPr>
          <p:nvPr/>
        </p:nvSpPr>
        <p:spPr bwMode="auto">
          <a:xfrm rot="-5400000">
            <a:off x="-349135" y="2918897"/>
            <a:ext cx="2241319" cy="369332"/>
          </a:xfrm>
          <a:prstGeom prst="rect">
            <a:avLst/>
          </a:prstGeom>
          <a:noFill/>
          <a:ln w="9525">
            <a:noFill/>
            <a:miter lim="800000"/>
            <a:headEnd/>
            <a:tailEnd/>
          </a:ln>
        </p:spPr>
        <p:txBody>
          <a:bodyPr wrap="none">
            <a:spAutoFit/>
          </a:bodyPr>
          <a:lstStyle/>
          <a:p>
            <a:r>
              <a:rPr lang="en-NZ" b="1"/>
              <a:t>I N T E R A C T I O N S </a:t>
            </a:r>
          </a:p>
        </p:txBody>
      </p:sp>
      <p:sp>
        <p:nvSpPr>
          <p:cNvPr id="10270" name="Text Box 31"/>
          <p:cNvSpPr txBox="1">
            <a:spLocks noChangeArrowheads="1"/>
          </p:cNvSpPr>
          <p:nvPr/>
        </p:nvSpPr>
        <p:spPr bwMode="auto">
          <a:xfrm>
            <a:off x="5422900" y="5897563"/>
            <a:ext cx="2214068" cy="369332"/>
          </a:xfrm>
          <a:prstGeom prst="rect">
            <a:avLst/>
          </a:prstGeom>
          <a:noFill/>
          <a:ln w="9525">
            <a:noFill/>
            <a:miter lim="800000"/>
            <a:headEnd/>
            <a:tailEnd/>
          </a:ln>
        </p:spPr>
        <p:txBody>
          <a:bodyPr wrap="none">
            <a:spAutoFit/>
          </a:bodyPr>
          <a:lstStyle/>
          <a:p>
            <a:r>
              <a:rPr lang="en-NZ" b="1"/>
              <a:t>I N T E G R A T I O N S</a:t>
            </a:r>
          </a:p>
        </p:txBody>
      </p:sp>
      <p:sp>
        <p:nvSpPr>
          <p:cNvPr id="31" name="Rectangle 30"/>
          <p:cNvSpPr/>
          <p:nvPr/>
        </p:nvSpPr>
        <p:spPr>
          <a:xfrm>
            <a:off x="0" y="5534586"/>
            <a:ext cx="6096000" cy="1323439"/>
          </a:xfrm>
          <a:prstGeom prst="rect">
            <a:avLst/>
          </a:prstGeom>
        </p:spPr>
        <p:txBody>
          <a:bodyPr>
            <a:spAutoFit/>
          </a:bodyPr>
          <a:lstStyle/>
          <a:p>
            <a:r>
              <a:rPr lang="lv-LV" sz="1600" i="1" dirty="0" err="1" smtClean="0"/>
              <a:t>good</a:t>
            </a:r>
            <a:r>
              <a:rPr lang="lv-LV" sz="1600" i="1" dirty="0" smtClean="0"/>
              <a:t> STRATEGIST </a:t>
            </a:r>
            <a:r>
              <a:rPr lang="lv-LV" sz="1600" i="1" dirty="0" err="1" smtClean="0"/>
              <a:t>needs</a:t>
            </a:r>
            <a:endParaRPr lang="lv-LV" sz="1600" i="1" dirty="0" smtClean="0"/>
          </a:p>
          <a:p>
            <a:r>
              <a:rPr lang="fi-FI" sz="1600" i="1" dirty="0" smtClean="0"/>
              <a:t>…a bit of behavioural knowledge;</a:t>
            </a:r>
          </a:p>
          <a:p>
            <a:r>
              <a:rPr lang="fi-FI" sz="1600" i="1" dirty="0" smtClean="0"/>
              <a:t>…a bit of dynamic capabilities;</a:t>
            </a:r>
          </a:p>
          <a:p>
            <a:r>
              <a:rPr lang="fi-FI" sz="1600" i="1" dirty="0" smtClean="0"/>
              <a:t>…understanding of relationships;</a:t>
            </a:r>
          </a:p>
          <a:p>
            <a:r>
              <a:rPr lang="fi-FI" sz="1600" i="1" dirty="0" smtClean="0"/>
              <a:t>…a sense of environmental implications</a:t>
            </a:r>
            <a:endParaRPr lang="fi-FI" sz="16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lv-LV" sz="3500" dirty="0" err="1" smtClean="0"/>
              <a:t>Limitations</a:t>
            </a:r>
            <a:r>
              <a:rPr lang="lv-LV" sz="3500" dirty="0" smtClean="0"/>
              <a:t> </a:t>
            </a:r>
            <a:r>
              <a:rPr lang="lv-LV" sz="3500" dirty="0" err="1" smtClean="0"/>
              <a:t>of</a:t>
            </a:r>
            <a:r>
              <a:rPr lang="lv-LV" sz="3500" dirty="0" smtClean="0"/>
              <a:t> </a:t>
            </a:r>
            <a:r>
              <a:rPr lang="lv-LV" sz="3500" dirty="0" err="1" smtClean="0"/>
              <a:t>human’s</a:t>
            </a:r>
            <a:r>
              <a:rPr lang="lv-LV" sz="3500" dirty="0" smtClean="0"/>
              <a:t> </a:t>
            </a:r>
            <a:r>
              <a:rPr lang="lv-LV" sz="3500" dirty="0" err="1" smtClean="0"/>
              <a:t>cognitive</a:t>
            </a:r>
            <a:r>
              <a:rPr lang="lv-LV" sz="3500" dirty="0" smtClean="0"/>
              <a:t> </a:t>
            </a:r>
            <a:r>
              <a:rPr lang="lv-LV" sz="3500" dirty="0" err="1" smtClean="0"/>
              <a:t>abilities</a:t>
            </a:r>
            <a:endParaRPr lang="lv-LV" sz="3500" dirty="0"/>
          </a:p>
        </p:txBody>
      </p:sp>
      <p:sp>
        <p:nvSpPr>
          <p:cNvPr id="3" name="Content Placeholder 2"/>
          <p:cNvSpPr>
            <a:spLocks noGrp="1"/>
          </p:cNvSpPr>
          <p:nvPr>
            <p:ph idx="1"/>
          </p:nvPr>
        </p:nvSpPr>
        <p:spPr>
          <a:xfrm>
            <a:off x="285710" y="1428736"/>
            <a:ext cx="11620581" cy="5143536"/>
          </a:xfrm>
        </p:spPr>
        <p:txBody>
          <a:bodyPr>
            <a:normAutofit lnSpcReduction="10000"/>
          </a:bodyPr>
          <a:lstStyle/>
          <a:p>
            <a:r>
              <a:rPr lang="lv-LV" dirty="0" err="1" smtClean="0"/>
              <a:t>Limited</a:t>
            </a:r>
            <a:r>
              <a:rPr lang="lv-LV" dirty="0" smtClean="0"/>
              <a:t> </a:t>
            </a:r>
            <a:r>
              <a:rPr lang="lv-LV" dirty="0" err="1" smtClean="0"/>
              <a:t>information</a:t>
            </a:r>
            <a:r>
              <a:rPr lang="lv-LV" dirty="0" smtClean="0"/>
              <a:t> </a:t>
            </a:r>
            <a:r>
              <a:rPr lang="lv-LV" dirty="0" err="1" smtClean="0"/>
              <a:t>sensing</a:t>
            </a:r>
            <a:r>
              <a:rPr lang="lv-LV" dirty="0" smtClean="0"/>
              <a:t> </a:t>
            </a:r>
            <a:r>
              <a:rPr lang="lv-LV" dirty="0" err="1" smtClean="0"/>
              <a:t>ability</a:t>
            </a:r>
            <a:endParaRPr lang="lv-LV" dirty="0" smtClean="0"/>
          </a:p>
          <a:p>
            <a:r>
              <a:rPr lang="lv-LV" dirty="0" err="1" smtClean="0"/>
              <a:t>Limited</a:t>
            </a:r>
            <a:r>
              <a:rPr lang="lv-LV" dirty="0" smtClean="0"/>
              <a:t> </a:t>
            </a:r>
            <a:r>
              <a:rPr lang="lv-LV" dirty="0" err="1" smtClean="0"/>
              <a:t>information</a:t>
            </a:r>
            <a:r>
              <a:rPr lang="lv-LV" dirty="0" smtClean="0"/>
              <a:t> </a:t>
            </a:r>
            <a:r>
              <a:rPr lang="lv-LV" dirty="0" err="1" smtClean="0"/>
              <a:t>processing</a:t>
            </a:r>
            <a:r>
              <a:rPr lang="lv-LV" dirty="0" smtClean="0"/>
              <a:t> </a:t>
            </a:r>
            <a:r>
              <a:rPr lang="lv-LV" dirty="0" err="1" smtClean="0"/>
              <a:t>ability</a:t>
            </a:r>
            <a:r>
              <a:rPr lang="lv-LV" dirty="0" smtClean="0"/>
              <a:t> (</a:t>
            </a:r>
            <a:r>
              <a:rPr lang="lv-LV" dirty="0" err="1" smtClean="0"/>
              <a:t>use</a:t>
            </a:r>
            <a:r>
              <a:rPr lang="lv-LV" dirty="0" smtClean="0"/>
              <a:t> </a:t>
            </a:r>
            <a:r>
              <a:rPr lang="lv-LV" dirty="0" err="1" smtClean="0"/>
              <a:t>of</a:t>
            </a:r>
            <a:r>
              <a:rPr lang="lv-LV" dirty="0" smtClean="0"/>
              <a:t> </a:t>
            </a:r>
            <a:r>
              <a:rPr lang="lv-LV" dirty="0" err="1" smtClean="0"/>
              <a:t>mental</a:t>
            </a:r>
            <a:r>
              <a:rPr lang="lv-LV" dirty="0" smtClean="0"/>
              <a:t> </a:t>
            </a:r>
            <a:r>
              <a:rPr lang="lv-LV" dirty="0" err="1" smtClean="0"/>
              <a:t>short-cuts,</a:t>
            </a:r>
            <a:r>
              <a:rPr lang="lv-LV" dirty="0" smtClean="0"/>
              <a:t> </a:t>
            </a:r>
            <a:r>
              <a:rPr lang="lv-LV" dirty="0" err="1" smtClean="0"/>
              <a:t>number</a:t>
            </a:r>
            <a:r>
              <a:rPr lang="lv-LV" dirty="0" smtClean="0"/>
              <a:t> </a:t>
            </a:r>
            <a:r>
              <a:rPr lang="lv-LV" dirty="0" err="1" smtClean="0"/>
              <a:t>of</a:t>
            </a:r>
            <a:r>
              <a:rPr lang="lv-LV" dirty="0" smtClean="0"/>
              <a:t> </a:t>
            </a:r>
            <a:r>
              <a:rPr lang="lv-LV" dirty="0" err="1" smtClean="0"/>
              <a:t>key</a:t>
            </a:r>
            <a:r>
              <a:rPr lang="lv-LV" dirty="0" smtClean="0"/>
              <a:t> </a:t>
            </a:r>
            <a:r>
              <a:rPr lang="lv-LV" dirty="0" err="1" smtClean="0"/>
              <a:t>variables</a:t>
            </a:r>
            <a:r>
              <a:rPr lang="lv-LV" dirty="0" smtClean="0"/>
              <a:t> </a:t>
            </a:r>
            <a:r>
              <a:rPr lang="lv-LV" dirty="0" err="1" smtClean="0"/>
              <a:t>e.g</a:t>
            </a:r>
            <a:r>
              <a:rPr lang="lv-LV" dirty="0" smtClean="0"/>
              <a:t>. </a:t>
            </a:r>
            <a:r>
              <a:rPr lang="lv-LV" i="1" dirty="0" err="1" smtClean="0"/>
              <a:t>cognitive</a:t>
            </a:r>
            <a:r>
              <a:rPr lang="lv-LV" i="1" dirty="0" smtClean="0"/>
              <a:t> </a:t>
            </a:r>
            <a:r>
              <a:rPr lang="lv-LV" i="1" dirty="0" err="1" smtClean="0"/>
              <a:t>heuristics</a:t>
            </a:r>
            <a:r>
              <a:rPr lang="lv-LV" i="1" dirty="0" smtClean="0"/>
              <a:t> </a:t>
            </a:r>
            <a:r>
              <a:rPr lang="lv-LV" dirty="0" smtClean="0"/>
              <a:t>(</a:t>
            </a:r>
            <a:r>
              <a:rPr lang="lv-LV" dirty="0" err="1" smtClean="0"/>
              <a:t>Janis</a:t>
            </a:r>
            <a:r>
              <a:rPr lang="lv-LV" dirty="0" smtClean="0"/>
              <a:t>, 1989))</a:t>
            </a:r>
          </a:p>
          <a:p>
            <a:r>
              <a:rPr lang="lv-LV" dirty="0" err="1" smtClean="0"/>
              <a:t>Limited</a:t>
            </a:r>
            <a:r>
              <a:rPr lang="lv-LV" dirty="0" smtClean="0"/>
              <a:t> </a:t>
            </a:r>
            <a:r>
              <a:rPr lang="lv-LV" dirty="0" err="1" smtClean="0"/>
              <a:t>information</a:t>
            </a:r>
            <a:r>
              <a:rPr lang="lv-LV" dirty="0" smtClean="0"/>
              <a:t> </a:t>
            </a:r>
            <a:r>
              <a:rPr lang="lv-LV" dirty="0" err="1" smtClean="0"/>
              <a:t>storage</a:t>
            </a:r>
            <a:r>
              <a:rPr lang="lv-LV" dirty="0" smtClean="0"/>
              <a:t> </a:t>
            </a:r>
            <a:r>
              <a:rPr lang="lv-LV" dirty="0" err="1" smtClean="0"/>
              <a:t>capacity</a:t>
            </a:r>
            <a:r>
              <a:rPr lang="lv-LV" dirty="0" smtClean="0"/>
              <a:t> - </a:t>
            </a:r>
            <a:r>
              <a:rPr lang="lv-LV" i="1" dirty="0" err="1" smtClean="0"/>
              <a:t>cognitive</a:t>
            </a:r>
            <a:r>
              <a:rPr lang="lv-LV" i="1" dirty="0" smtClean="0"/>
              <a:t> </a:t>
            </a:r>
            <a:r>
              <a:rPr lang="lv-LV" i="1" dirty="0" err="1" smtClean="0"/>
              <a:t>maps</a:t>
            </a:r>
            <a:r>
              <a:rPr lang="lv-LV" i="1" dirty="0" smtClean="0"/>
              <a:t> </a:t>
            </a:r>
            <a:r>
              <a:rPr lang="lv-LV" dirty="0" smtClean="0"/>
              <a:t>(</a:t>
            </a:r>
            <a:r>
              <a:rPr lang="lv-LV" dirty="0" err="1" smtClean="0"/>
              <a:t>McCaskey</a:t>
            </a:r>
            <a:r>
              <a:rPr lang="lv-LV" dirty="0" smtClean="0"/>
              <a:t>, 1982), </a:t>
            </a:r>
            <a:r>
              <a:rPr lang="lv-LV" i="1" dirty="0" err="1" smtClean="0"/>
              <a:t>construed</a:t>
            </a:r>
            <a:r>
              <a:rPr lang="lv-LV" i="1" dirty="0" smtClean="0"/>
              <a:t> </a:t>
            </a:r>
            <a:r>
              <a:rPr lang="lv-LV" i="1" dirty="0" err="1" smtClean="0"/>
              <a:t>reality</a:t>
            </a:r>
            <a:r>
              <a:rPr lang="lv-LV" i="1" dirty="0" smtClean="0"/>
              <a:t> </a:t>
            </a:r>
            <a:r>
              <a:rPr lang="lv-LV" dirty="0" smtClean="0"/>
              <a:t>(</a:t>
            </a:r>
            <a:r>
              <a:rPr lang="lv-LV" dirty="0" err="1" smtClean="0"/>
              <a:t>Finkelstein</a:t>
            </a:r>
            <a:r>
              <a:rPr lang="lv-LV" dirty="0" smtClean="0"/>
              <a:t>, </a:t>
            </a:r>
            <a:r>
              <a:rPr lang="lv-LV" dirty="0" err="1" smtClean="0"/>
              <a:t>Hambrick</a:t>
            </a:r>
            <a:r>
              <a:rPr lang="lv-LV" dirty="0" smtClean="0"/>
              <a:t>, 1996)</a:t>
            </a:r>
          </a:p>
          <a:p>
            <a:r>
              <a:rPr lang="lv-LV" i="1" dirty="0" err="1" smtClean="0"/>
              <a:t>Cognitive</a:t>
            </a:r>
            <a:r>
              <a:rPr lang="lv-LV" i="1" dirty="0" smtClean="0"/>
              <a:t> </a:t>
            </a:r>
            <a:r>
              <a:rPr lang="lv-LV" i="1" dirty="0" err="1" smtClean="0"/>
              <a:t>rigidity</a:t>
            </a:r>
            <a:r>
              <a:rPr lang="lv-LV" i="1" dirty="0" smtClean="0"/>
              <a:t> </a:t>
            </a:r>
            <a:r>
              <a:rPr lang="lv-LV" dirty="0" smtClean="0"/>
              <a:t>- </a:t>
            </a:r>
            <a:r>
              <a:rPr lang="lv-LV" dirty="0" err="1" smtClean="0"/>
              <a:t>people</a:t>
            </a:r>
            <a:r>
              <a:rPr lang="lv-LV" dirty="0" smtClean="0"/>
              <a:t> </a:t>
            </a:r>
            <a:r>
              <a:rPr lang="lv-LV" dirty="0" err="1" smtClean="0"/>
              <a:t>tend</a:t>
            </a:r>
            <a:r>
              <a:rPr lang="lv-LV" dirty="0" smtClean="0"/>
              <a:t> to </a:t>
            </a:r>
            <a:r>
              <a:rPr lang="lv-LV" dirty="0" err="1" smtClean="0"/>
              <a:t>significantly</a:t>
            </a:r>
            <a:r>
              <a:rPr lang="lv-LV" dirty="0" smtClean="0"/>
              <a:t> </a:t>
            </a:r>
            <a:r>
              <a:rPr lang="lv-LV" dirty="0" err="1" smtClean="0"/>
              <a:t>overestimate</a:t>
            </a:r>
            <a:r>
              <a:rPr lang="lv-LV" dirty="0" smtClean="0"/>
              <a:t> </a:t>
            </a:r>
            <a:r>
              <a:rPr lang="lv-LV" dirty="0" err="1" smtClean="0"/>
              <a:t>the</a:t>
            </a:r>
            <a:r>
              <a:rPr lang="lv-LV" dirty="0" smtClean="0"/>
              <a:t> </a:t>
            </a:r>
            <a:r>
              <a:rPr lang="lv-LV" dirty="0" err="1" smtClean="0"/>
              <a:t>value</a:t>
            </a:r>
            <a:r>
              <a:rPr lang="lv-LV" dirty="0" smtClean="0"/>
              <a:t> </a:t>
            </a:r>
            <a:r>
              <a:rPr lang="lv-LV" dirty="0" err="1" smtClean="0"/>
              <a:t>of</a:t>
            </a:r>
            <a:r>
              <a:rPr lang="lv-LV" dirty="0" smtClean="0"/>
              <a:t> </a:t>
            </a:r>
            <a:r>
              <a:rPr lang="lv-LV" dirty="0" err="1" smtClean="0"/>
              <a:t>information</a:t>
            </a:r>
            <a:r>
              <a:rPr lang="lv-LV" dirty="0" smtClean="0"/>
              <a:t> </a:t>
            </a:r>
            <a:r>
              <a:rPr lang="lv-LV" dirty="0" err="1" smtClean="0"/>
              <a:t>that</a:t>
            </a:r>
            <a:r>
              <a:rPr lang="lv-LV" dirty="0" smtClean="0"/>
              <a:t> </a:t>
            </a:r>
            <a:r>
              <a:rPr lang="lv-LV" dirty="0" err="1" smtClean="0"/>
              <a:t>confirms</a:t>
            </a:r>
            <a:r>
              <a:rPr lang="lv-LV" dirty="0" smtClean="0"/>
              <a:t> </a:t>
            </a:r>
            <a:r>
              <a:rPr lang="lv-LV" dirty="0" err="1" smtClean="0"/>
              <a:t>their</a:t>
            </a:r>
            <a:r>
              <a:rPr lang="lv-LV" dirty="0" smtClean="0"/>
              <a:t> </a:t>
            </a:r>
            <a:r>
              <a:rPr lang="lv-LV" dirty="0" err="1" smtClean="0"/>
              <a:t>cognitive</a:t>
            </a:r>
            <a:r>
              <a:rPr lang="lv-LV" dirty="0" smtClean="0"/>
              <a:t> </a:t>
            </a:r>
            <a:r>
              <a:rPr lang="lv-LV" dirty="0" err="1" smtClean="0"/>
              <a:t>maps</a:t>
            </a:r>
            <a:r>
              <a:rPr lang="lv-LV" dirty="0" smtClean="0"/>
              <a:t> </a:t>
            </a:r>
            <a:r>
              <a:rPr lang="lv-LV" dirty="0" err="1" smtClean="0"/>
              <a:t>and</a:t>
            </a:r>
            <a:r>
              <a:rPr lang="lv-LV" dirty="0" smtClean="0"/>
              <a:t> </a:t>
            </a:r>
            <a:r>
              <a:rPr lang="lv-LV" dirty="0" err="1" smtClean="0"/>
              <a:t>seek</a:t>
            </a:r>
            <a:r>
              <a:rPr lang="lv-LV" dirty="0" smtClean="0"/>
              <a:t> </a:t>
            </a:r>
            <a:r>
              <a:rPr lang="lv-LV" dirty="0" err="1" smtClean="0"/>
              <a:t>out</a:t>
            </a:r>
            <a:r>
              <a:rPr lang="lv-LV" dirty="0" smtClean="0"/>
              <a:t> </a:t>
            </a:r>
            <a:r>
              <a:rPr lang="lv-LV" dirty="0" err="1" smtClean="0"/>
              <a:t>evidence</a:t>
            </a:r>
            <a:r>
              <a:rPr lang="lv-LV" dirty="0" smtClean="0"/>
              <a:t> </a:t>
            </a:r>
            <a:r>
              <a:rPr lang="lv-LV" dirty="0" err="1" smtClean="0"/>
              <a:t>that</a:t>
            </a:r>
            <a:r>
              <a:rPr lang="lv-LV" dirty="0" smtClean="0"/>
              <a:t> </a:t>
            </a:r>
            <a:r>
              <a:rPr lang="lv-LV" dirty="0" err="1" smtClean="0"/>
              <a:t>supports</a:t>
            </a:r>
            <a:r>
              <a:rPr lang="lv-LV" dirty="0" smtClean="0"/>
              <a:t> </a:t>
            </a:r>
            <a:r>
              <a:rPr lang="lv-LV" dirty="0" err="1" smtClean="0"/>
              <a:t>their</a:t>
            </a:r>
            <a:r>
              <a:rPr lang="lv-LV" dirty="0" smtClean="0"/>
              <a:t> </a:t>
            </a:r>
            <a:r>
              <a:rPr lang="lv-LV" dirty="0" err="1" smtClean="0"/>
              <a:t>beliefs</a:t>
            </a:r>
            <a:r>
              <a:rPr lang="lv-LV" dirty="0" smtClean="0"/>
              <a:t>  (</a:t>
            </a:r>
            <a:r>
              <a:rPr lang="lv-LV" dirty="0" err="1" smtClean="0"/>
              <a:t>Schwenk</a:t>
            </a:r>
            <a:r>
              <a:rPr lang="lv-LV" dirty="0" smtClean="0"/>
              <a:t>, 1984)</a:t>
            </a:r>
          </a:p>
          <a:p>
            <a:r>
              <a:rPr lang="lv-LV" dirty="0" err="1" smtClean="0"/>
              <a:t>Cognitive</a:t>
            </a:r>
            <a:r>
              <a:rPr lang="lv-LV" dirty="0" smtClean="0"/>
              <a:t> </a:t>
            </a:r>
            <a:r>
              <a:rPr lang="lv-LV" dirty="0" err="1" smtClean="0"/>
              <a:t>maps</a:t>
            </a:r>
            <a:r>
              <a:rPr lang="lv-LV" dirty="0" smtClean="0"/>
              <a:t> </a:t>
            </a:r>
            <a:r>
              <a:rPr lang="lv-LV" dirty="0" err="1" smtClean="0"/>
              <a:t>constructed</a:t>
            </a:r>
            <a:r>
              <a:rPr lang="lv-LV" dirty="0" smtClean="0"/>
              <a:t> </a:t>
            </a:r>
            <a:r>
              <a:rPr lang="lv-LV" dirty="0" err="1" smtClean="0"/>
              <a:t>through</a:t>
            </a:r>
            <a:r>
              <a:rPr lang="lv-LV" dirty="0" smtClean="0"/>
              <a:t> </a:t>
            </a:r>
            <a:r>
              <a:rPr lang="lv-LV" dirty="0" err="1" smtClean="0"/>
              <a:t>interaction</a:t>
            </a:r>
            <a:r>
              <a:rPr lang="lv-LV" dirty="0" smtClean="0"/>
              <a:t> – </a:t>
            </a:r>
            <a:r>
              <a:rPr lang="lv-LV" i="1" dirty="0" err="1" smtClean="0"/>
              <a:t>shared</a:t>
            </a:r>
            <a:r>
              <a:rPr lang="lv-LV" i="1" dirty="0" smtClean="0"/>
              <a:t> </a:t>
            </a:r>
            <a:r>
              <a:rPr lang="lv-LV" i="1" dirty="0" err="1" smtClean="0"/>
              <a:t>reality</a:t>
            </a:r>
            <a:r>
              <a:rPr lang="lv-LV" dirty="0" smtClean="0"/>
              <a:t> (</a:t>
            </a:r>
            <a:r>
              <a:rPr lang="lv-LV" dirty="0" err="1" smtClean="0"/>
              <a:t>Daft</a:t>
            </a:r>
            <a:r>
              <a:rPr lang="lv-LV" dirty="0" smtClean="0"/>
              <a:t> </a:t>
            </a:r>
            <a:r>
              <a:rPr lang="lv-LV" dirty="0" err="1" smtClean="0"/>
              <a:t>and</a:t>
            </a:r>
            <a:r>
              <a:rPr lang="lv-LV" dirty="0" smtClean="0"/>
              <a:t> </a:t>
            </a:r>
            <a:r>
              <a:rPr lang="lv-LV" dirty="0" err="1" smtClean="0"/>
              <a:t>Weick</a:t>
            </a:r>
            <a:r>
              <a:rPr lang="lv-LV" dirty="0" smtClean="0"/>
              <a:t>, 1984), </a:t>
            </a:r>
            <a:r>
              <a:rPr lang="lv-LV" i="1" dirty="0" err="1" smtClean="0"/>
              <a:t>group’s</a:t>
            </a:r>
            <a:r>
              <a:rPr lang="lv-LV" i="1" dirty="0" smtClean="0"/>
              <a:t> </a:t>
            </a:r>
            <a:r>
              <a:rPr lang="lv-LV" i="1" dirty="0" err="1" smtClean="0"/>
              <a:t>dominant</a:t>
            </a:r>
            <a:r>
              <a:rPr lang="lv-LV" i="1" dirty="0" smtClean="0"/>
              <a:t> </a:t>
            </a:r>
            <a:r>
              <a:rPr lang="lv-LV" i="1" dirty="0" err="1" smtClean="0"/>
              <a:t>logics</a:t>
            </a:r>
            <a:r>
              <a:rPr lang="lv-LV" i="1" dirty="0" smtClean="0"/>
              <a:t> </a:t>
            </a:r>
            <a:r>
              <a:rPr lang="lv-LV" dirty="0" smtClean="0"/>
              <a:t>(</a:t>
            </a:r>
            <a:r>
              <a:rPr lang="lv-LV" dirty="0" err="1" smtClean="0"/>
              <a:t>Prahalad</a:t>
            </a:r>
            <a:r>
              <a:rPr lang="lv-LV" dirty="0" smtClean="0"/>
              <a:t> </a:t>
            </a:r>
            <a:r>
              <a:rPr lang="lv-LV" dirty="0" err="1" smtClean="0"/>
              <a:t>and</a:t>
            </a:r>
            <a:r>
              <a:rPr lang="lv-LV" dirty="0" smtClean="0"/>
              <a:t> </a:t>
            </a:r>
            <a:r>
              <a:rPr lang="lv-LV" dirty="0" err="1" smtClean="0"/>
              <a:t>Bettis</a:t>
            </a:r>
            <a:r>
              <a:rPr lang="lv-LV" dirty="0" smtClean="0"/>
              <a:t>, 1986), </a:t>
            </a:r>
            <a:r>
              <a:rPr lang="lv-LV" i="1" dirty="0" err="1" smtClean="0"/>
              <a:t>belief</a:t>
            </a:r>
            <a:r>
              <a:rPr lang="lv-LV" i="1" dirty="0" smtClean="0"/>
              <a:t> </a:t>
            </a:r>
            <a:r>
              <a:rPr lang="lv-LV" i="1" dirty="0" err="1" smtClean="0"/>
              <a:t>system</a:t>
            </a:r>
            <a:r>
              <a:rPr lang="lv-LV" i="1" dirty="0" smtClean="0"/>
              <a:t> </a:t>
            </a:r>
            <a:r>
              <a:rPr lang="lv-LV" dirty="0" smtClean="0"/>
              <a:t>(</a:t>
            </a:r>
            <a:r>
              <a:rPr lang="lv-LV" dirty="0" err="1" smtClean="0"/>
              <a:t>Noorderhaven</a:t>
            </a:r>
            <a:r>
              <a:rPr lang="lv-LV" dirty="0" smtClean="0"/>
              <a:t>, 1995), </a:t>
            </a:r>
            <a:r>
              <a:rPr lang="lv-LV" dirty="0" err="1" smtClean="0"/>
              <a:t>which</a:t>
            </a:r>
            <a:r>
              <a:rPr lang="lv-LV" dirty="0" smtClean="0"/>
              <a:t> </a:t>
            </a:r>
            <a:r>
              <a:rPr lang="lv-LV" dirty="0" err="1" smtClean="0"/>
              <a:t>can</a:t>
            </a:r>
            <a:r>
              <a:rPr lang="lv-LV" dirty="0" smtClean="0"/>
              <a:t> </a:t>
            </a:r>
            <a:r>
              <a:rPr lang="lv-LV" dirty="0" err="1" smtClean="0"/>
              <a:t>be</a:t>
            </a:r>
            <a:r>
              <a:rPr lang="lv-LV" dirty="0" smtClean="0"/>
              <a:t> </a:t>
            </a:r>
            <a:r>
              <a:rPr lang="lv-LV" dirty="0" err="1" smtClean="0"/>
              <a:t>shared</a:t>
            </a:r>
            <a:r>
              <a:rPr lang="lv-LV" dirty="0" smtClean="0"/>
              <a:t> </a:t>
            </a:r>
            <a:r>
              <a:rPr lang="lv-LV" dirty="0" err="1" smtClean="0"/>
              <a:t>by</a:t>
            </a:r>
            <a:r>
              <a:rPr lang="lv-LV" dirty="0" smtClean="0"/>
              <a:t> </a:t>
            </a:r>
            <a:r>
              <a:rPr lang="lv-LV" dirty="0" err="1" smtClean="0"/>
              <a:t>any</a:t>
            </a:r>
            <a:r>
              <a:rPr lang="lv-LV" dirty="0" smtClean="0"/>
              <a:t> </a:t>
            </a:r>
            <a:r>
              <a:rPr lang="lv-LV" dirty="0" err="1" smtClean="0"/>
              <a:t>group</a:t>
            </a:r>
            <a:r>
              <a:rPr lang="lv-LV" dirty="0" smtClean="0"/>
              <a:t> (</a:t>
            </a:r>
            <a:r>
              <a:rPr lang="lv-LV" dirty="0" err="1" smtClean="0"/>
              <a:t>e.g</a:t>
            </a:r>
            <a:r>
              <a:rPr lang="lv-LV" dirty="0" smtClean="0"/>
              <a:t>. </a:t>
            </a:r>
            <a:r>
              <a:rPr lang="lv-LV" dirty="0" err="1" smtClean="0"/>
              <a:t>family</a:t>
            </a:r>
            <a:r>
              <a:rPr lang="lv-LV" dirty="0" smtClean="0"/>
              <a:t>, </a:t>
            </a:r>
            <a:r>
              <a:rPr lang="lv-LV" dirty="0" err="1" smtClean="0"/>
              <a:t>firm</a:t>
            </a:r>
            <a:r>
              <a:rPr lang="lv-LV" dirty="0" smtClean="0"/>
              <a:t>, </a:t>
            </a:r>
            <a:r>
              <a:rPr lang="lv-LV" dirty="0" err="1" smtClean="0"/>
              <a:t>industry</a:t>
            </a:r>
            <a:r>
              <a:rPr lang="lv-LV" dirty="0" smtClean="0"/>
              <a:t>, </a:t>
            </a:r>
            <a:r>
              <a:rPr lang="lv-LV" dirty="0" err="1" smtClean="0"/>
              <a:t>nation</a:t>
            </a:r>
            <a:endParaRPr lang="lv-LV"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Introduce</a:t>
            </a:r>
            <a:r>
              <a:rPr lang="lv-LV" dirty="0" smtClean="0"/>
              <a:t> </a:t>
            </a:r>
            <a:r>
              <a:rPr lang="lv-LV" dirty="0" err="1" smtClean="0"/>
              <a:t>yourself</a:t>
            </a:r>
            <a:endParaRPr lang="lv-LV" dirty="0"/>
          </a:p>
        </p:txBody>
      </p:sp>
      <p:sp>
        <p:nvSpPr>
          <p:cNvPr id="3" name="Content Placeholder 2"/>
          <p:cNvSpPr>
            <a:spLocks noGrp="1"/>
          </p:cNvSpPr>
          <p:nvPr>
            <p:ph idx="1"/>
          </p:nvPr>
        </p:nvSpPr>
        <p:spPr/>
        <p:txBody>
          <a:bodyPr/>
          <a:lstStyle/>
          <a:p>
            <a:pPr>
              <a:buNone/>
            </a:pPr>
            <a:r>
              <a:rPr lang="lv-LV" dirty="0" err="1" smtClean="0"/>
              <a:t>Please</a:t>
            </a:r>
            <a:r>
              <a:rPr lang="lv-LV" dirty="0" smtClean="0"/>
              <a:t> </a:t>
            </a:r>
            <a:r>
              <a:rPr lang="lv-LV" dirty="0" err="1" smtClean="0"/>
              <a:t>choose</a:t>
            </a:r>
            <a:r>
              <a:rPr lang="lv-LV" dirty="0" smtClean="0"/>
              <a:t> 3 </a:t>
            </a:r>
            <a:r>
              <a:rPr lang="lv-LV" b="1" u="sng" dirty="0" err="1" smtClean="0">
                <a:solidFill>
                  <a:srgbClr val="FF0000"/>
                </a:solidFill>
              </a:rPr>
              <a:t>concepts</a:t>
            </a:r>
            <a:r>
              <a:rPr lang="lv-LV" b="1" u="sng" dirty="0" smtClean="0">
                <a:solidFill>
                  <a:srgbClr val="FF0000"/>
                </a:solidFill>
              </a:rPr>
              <a:t> </a:t>
            </a:r>
            <a:r>
              <a:rPr lang="lv-LV" dirty="0" smtClean="0"/>
              <a:t>to </a:t>
            </a:r>
            <a:r>
              <a:rPr lang="lv-LV" dirty="0" err="1" smtClean="0"/>
              <a:t>describe</a:t>
            </a:r>
            <a:r>
              <a:rPr lang="lv-LV" dirty="0" smtClean="0"/>
              <a:t> </a:t>
            </a:r>
            <a:r>
              <a:rPr lang="lv-LV" dirty="0" err="1" smtClean="0"/>
              <a:t>yourself</a:t>
            </a:r>
            <a:r>
              <a:rPr lang="lv-LV" dirty="0" smtClean="0"/>
              <a:t>.</a:t>
            </a:r>
          </a:p>
          <a:p>
            <a:pPr>
              <a:buNone/>
            </a:pPr>
            <a:r>
              <a:rPr lang="lv-LV" dirty="0" err="1" smtClean="0"/>
              <a:t>Be</a:t>
            </a:r>
            <a:r>
              <a:rPr lang="lv-LV" dirty="0" smtClean="0"/>
              <a:t> </a:t>
            </a:r>
            <a:r>
              <a:rPr lang="lv-LV" dirty="0" err="1" smtClean="0"/>
              <a:t>creative</a:t>
            </a:r>
            <a:r>
              <a:rPr lang="lv-LV" dirty="0" smtClean="0"/>
              <a:t>. </a:t>
            </a:r>
          </a:p>
          <a:p>
            <a:pPr>
              <a:buNone/>
            </a:pPr>
            <a:r>
              <a:rPr lang="lv-LV" i="1" dirty="0" smtClean="0"/>
              <a:t>   </a:t>
            </a:r>
            <a:r>
              <a:rPr lang="lv-LV" i="1" dirty="0" err="1" smtClean="0"/>
              <a:t>What</a:t>
            </a:r>
            <a:r>
              <a:rPr lang="lv-LV" i="1" dirty="0" smtClean="0"/>
              <a:t> </a:t>
            </a:r>
            <a:r>
              <a:rPr lang="lv-LV" i="1" dirty="0" err="1" smtClean="0"/>
              <a:t>defines</a:t>
            </a:r>
            <a:r>
              <a:rPr lang="lv-LV" i="1" dirty="0" smtClean="0"/>
              <a:t> </a:t>
            </a:r>
            <a:r>
              <a:rPr lang="lv-LV" i="1" dirty="0" err="1" smtClean="0"/>
              <a:t>you</a:t>
            </a:r>
            <a:r>
              <a:rPr lang="lv-LV" i="1" dirty="0" smtClean="0"/>
              <a:t> </a:t>
            </a:r>
            <a:r>
              <a:rPr lang="lv-LV" i="1" dirty="0" err="1" smtClean="0"/>
              <a:t>as</a:t>
            </a:r>
            <a:r>
              <a:rPr lang="lv-LV" i="1" dirty="0" smtClean="0"/>
              <a:t> a </a:t>
            </a:r>
            <a:r>
              <a:rPr lang="lv-LV" i="1" dirty="0" err="1" smtClean="0"/>
              <a:t>person</a:t>
            </a:r>
            <a:r>
              <a:rPr lang="lv-LV" i="1" dirty="0" smtClean="0"/>
              <a:t>?</a:t>
            </a:r>
          </a:p>
          <a:p>
            <a:pPr>
              <a:buNone/>
            </a:pPr>
            <a:r>
              <a:rPr lang="lv-LV" i="1" dirty="0" smtClean="0"/>
              <a:t>   </a:t>
            </a:r>
            <a:r>
              <a:rPr lang="lv-LV" i="1" dirty="0" err="1" smtClean="0"/>
              <a:t>What</a:t>
            </a:r>
            <a:r>
              <a:rPr lang="lv-LV" i="1" dirty="0" smtClean="0"/>
              <a:t> </a:t>
            </a:r>
            <a:r>
              <a:rPr lang="lv-LV" i="1" dirty="0" err="1" smtClean="0"/>
              <a:t>is</a:t>
            </a:r>
            <a:r>
              <a:rPr lang="lv-LV" i="1" dirty="0" smtClean="0"/>
              <a:t> </a:t>
            </a:r>
            <a:r>
              <a:rPr lang="lv-LV" i="1" dirty="0" err="1" smtClean="0"/>
              <a:t>important</a:t>
            </a:r>
            <a:r>
              <a:rPr lang="lv-LV" i="1" dirty="0" smtClean="0"/>
              <a:t> </a:t>
            </a:r>
            <a:r>
              <a:rPr lang="lv-LV" i="1" dirty="0" err="1" smtClean="0"/>
              <a:t>in</a:t>
            </a:r>
            <a:r>
              <a:rPr lang="lv-LV" i="1" dirty="0" smtClean="0"/>
              <a:t> </a:t>
            </a:r>
            <a:r>
              <a:rPr lang="lv-LV" i="1" dirty="0" err="1" smtClean="0"/>
              <a:t>your</a:t>
            </a:r>
            <a:r>
              <a:rPr lang="lv-LV" i="1" dirty="0" smtClean="0"/>
              <a:t> </a:t>
            </a:r>
            <a:r>
              <a:rPr lang="lv-LV" i="1" dirty="0" err="1" smtClean="0"/>
              <a:t>life</a:t>
            </a:r>
            <a:r>
              <a:rPr lang="lv-LV" i="1" dirty="0" smtClean="0"/>
              <a:t>?</a:t>
            </a:r>
          </a:p>
          <a:p>
            <a:pPr>
              <a:buNone/>
            </a:pPr>
            <a:r>
              <a:rPr lang="lv-LV" i="1" dirty="0" smtClean="0"/>
              <a:t>   </a:t>
            </a:r>
            <a:r>
              <a:rPr lang="lv-LV" i="1" dirty="0" err="1" smtClean="0"/>
              <a:t>What</a:t>
            </a:r>
            <a:r>
              <a:rPr lang="lv-LV" i="1" dirty="0" smtClean="0"/>
              <a:t> </a:t>
            </a:r>
            <a:r>
              <a:rPr lang="lv-LV" i="1" dirty="0" err="1" smtClean="0"/>
              <a:t>do</a:t>
            </a:r>
            <a:r>
              <a:rPr lang="lv-LV" i="1" dirty="0" smtClean="0"/>
              <a:t> </a:t>
            </a:r>
            <a:r>
              <a:rPr lang="lv-LV" i="1" dirty="0" err="1" smtClean="0"/>
              <a:t>you</a:t>
            </a:r>
            <a:r>
              <a:rPr lang="lv-LV" i="1" dirty="0" smtClean="0"/>
              <a:t> </a:t>
            </a:r>
            <a:r>
              <a:rPr lang="lv-LV" i="1" dirty="0" err="1" smtClean="0"/>
              <a:t>aspire</a:t>
            </a:r>
            <a:r>
              <a:rPr lang="lv-LV" i="1" dirty="0" smtClean="0"/>
              <a:t> to </a:t>
            </a:r>
            <a:r>
              <a:rPr lang="lv-LV" i="1" dirty="0" err="1" smtClean="0"/>
              <a:t>in</a:t>
            </a:r>
            <a:r>
              <a:rPr lang="lv-LV" i="1" dirty="0" smtClean="0"/>
              <a:t> </a:t>
            </a:r>
            <a:r>
              <a:rPr lang="lv-LV" i="1" dirty="0" err="1" smtClean="0"/>
              <a:t>future</a:t>
            </a:r>
            <a:r>
              <a:rPr lang="lv-LV" i="1" dirty="0" smtClean="0"/>
              <a:t>?</a:t>
            </a:r>
          </a:p>
          <a:p>
            <a:endParaRPr lang="lv-LV" dirty="0" smtClean="0"/>
          </a:p>
          <a:p>
            <a:endParaRPr lang="lv-LV" dirty="0"/>
          </a:p>
        </p:txBody>
      </p:sp>
      <p:sp>
        <p:nvSpPr>
          <p:cNvPr id="4" name="Rectangle 3"/>
          <p:cNvSpPr/>
          <p:nvPr/>
        </p:nvSpPr>
        <p:spPr>
          <a:xfrm>
            <a:off x="0" y="6350170"/>
            <a:ext cx="8763061" cy="507831"/>
          </a:xfrm>
          <a:prstGeom prst="rect">
            <a:avLst/>
          </a:prstGeom>
        </p:spPr>
        <p:txBody>
          <a:bodyPr wrap="square">
            <a:spAutoFit/>
          </a:bodyPr>
          <a:lstStyle/>
          <a:p>
            <a:r>
              <a:rPr lang="lv-LV" sz="2700" dirty="0" err="1" smtClean="0">
                <a:solidFill>
                  <a:srgbClr val="FF0000"/>
                </a:solidFill>
              </a:rPr>
              <a:t>Strategy</a:t>
            </a:r>
            <a:r>
              <a:rPr lang="lv-LV" sz="2700" dirty="0" smtClean="0">
                <a:solidFill>
                  <a:srgbClr val="FF0000"/>
                </a:solidFill>
              </a:rPr>
              <a:t> </a:t>
            </a:r>
            <a:r>
              <a:rPr lang="lv-LV" sz="2700" dirty="0" err="1" smtClean="0">
                <a:solidFill>
                  <a:srgbClr val="FF0000"/>
                </a:solidFill>
              </a:rPr>
              <a:t>is</a:t>
            </a:r>
            <a:r>
              <a:rPr lang="lv-LV" sz="2700" dirty="0" smtClean="0">
                <a:solidFill>
                  <a:srgbClr val="FF0000"/>
                </a:solidFill>
              </a:rPr>
              <a:t>: </a:t>
            </a:r>
            <a:r>
              <a:rPr lang="lv-LV" sz="2700" dirty="0" err="1" smtClean="0">
                <a:solidFill>
                  <a:srgbClr val="FF0000"/>
                </a:solidFill>
              </a:rPr>
              <a:t>contextual</a:t>
            </a:r>
            <a:r>
              <a:rPr lang="lv-LV" sz="2700" dirty="0" smtClean="0">
                <a:solidFill>
                  <a:srgbClr val="FF0000"/>
                </a:solidFill>
              </a:rPr>
              <a:t>, </a:t>
            </a:r>
            <a:r>
              <a:rPr lang="lv-LV" sz="2700" dirty="0" err="1" smtClean="0">
                <a:solidFill>
                  <a:srgbClr val="FF0000"/>
                </a:solidFill>
              </a:rPr>
              <a:t>idiosyncratic</a:t>
            </a:r>
            <a:endParaRPr lang="lv-LV" sz="2700" dirty="0" smtClean="0">
              <a:solidFill>
                <a:srgbClr val="FF0000"/>
              </a:solidFill>
            </a:endParaRPr>
          </a:p>
        </p:txBody>
      </p:sp>
      <p:sp>
        <p:nvSpPr>
          <p:cNvPr id="5" name="Rectangle 4"/>
          <p:cNvSpPr/>
          <p:nvPr/>
        </p:nvSpPr>
        <p:spPr>
          <a:xfrm>
            <a:off x="0" y="4786322"/>
            <a:ext cx="12192000" cy="923330"/>
          </a:xfrm>
          <a:prstGeom prst="rect">
            <a:avLst/>
          </a:prstGeom>
        </p:spPr>
        <p:txBody>
          <a:bodyPr wrap="square">
            <a:spAutoFit/>
          </a:bodyPr>
          <a:lstStyle/>
          <a:p>
            <a:pPr algn="ctr"/>
            <a:r>
              <a:rPr lang="lv-LV" sz="2700" dirty="0" err="1" smtClean="0">
                <a:solidFill>
                  <a:srgbClr val="FF0000"/>
                </a:solidFill>
              </a:rPr>
              <a:t>Identity</a:t>
            </a:r>
            <a:r>
              <a:rPr lang="lv-LV" sz="2700" dirty="0" smtClean="0">
                <a:solidFill>
                  <a:srgbClr val="FF0000"/>
                </a:solidFill>
              </a:rPr>
              <a:t>; </a:t>
            </a:r>
            <a:r>
              <a:rPr lang="lv-LV" sz="2700" dirty="0" err="1" smtClean="0">
                <a:solidFill>
                  <a:srgbClr val="FF0000"/>
                </a:solidFill>
              </a:rPr>
              <a:t>intended</a:t>
            </a:r>
            <a:r>
              <a:rPr lang="lv-LV" sz="2700" dirty="0" smtClean="0">
                <a:solidFill>
                  <a:srgbClr val="FF0000"/>
                </a:solidFill>
              </a:rPr>
              <a:t> </a:t>
            </a:r>
            <a:r>
              <a:rPr lang="lv-LV" sz="2700" dirty="0" err="1" smtClean="0">
                <a:solidFill>
                  <a:srgbClr val="FF0000"/>
                </a:solidFill>
              </a:rPr>
              <a:t>identity</a:t>
            </a:r>
            <a:r>
              <a:rPr lang="lv-LV" sz="2700" dirty="0" smtClean="0">
                <a:solidFill>
                  <a:srgbClr val="FF0000"/>
                </a:solidFill>
              </a:rPr>
              <a:t>, </a:t>
            </a:r>
            <a:r>
              <a:rPr lang="lv-LV" sz="2700" dirty="0" err="1" smtClean="0">
                <a:solidFill>
                  <a:srgbClr val="FF0000"/>
                </a:solidFill>
              </a:rPr>
              <a:t>construed</a:t>
            </a:r>
            <a:r>
              <a:rPr lang="lv-LV" sz="2700" dirty="0" smtClean="0">
                <a:solidFill>
                  <a:srgbClr val="FF0000"/>
                </a:solidFill>
              </a:rPr>
              <a:t> </a:t>
            </a:r>
            <a:r>
              <a:rPr lang="lv-LV" sz="2700" dirty="0" err="1" smtClean="0">
                <a:solidFill>
                  <a:srgbClr val="FF0000"/>
                </a:solidFill>
              </a:rPr>
              <a:t>image</a:t>
            </a:r>
            <a:r>
              <a:rPr lang="lv-LV" sz="2700" dirty="0" smtClean="0">
                <a:solidFill>
                  <a:srgbClr val="FF0000"/>
                </a:solidFill>
              </a:rPr>
              <a:t>; </a:t>
            </a:r>
            <a:r>
              <a:rPr lang="lv-LV" sz="2700" dirty="0" err="1" smtClean="0">
                <a:solidFill>
                  <a:srgbClr val="FF0000"/>
                </a:solidFill>
              </a:rPr>
              <a:t>reputation</a:t>
            </a:r>
            <a:r>
              <a:rPr lang="lv-LV" sz="2700" dirty="0" smtClean="0">
                <a:solidFill>
                  <a:srgbClr val="FF0000"/>
                </a:solidFill>
              </a:rPr>
              <a:t> </a:t>
            </a:r>
          </a:p>
          <a:p>
            <a:pPr algn="ctr"/>
            <a:r>
              <a:rPr lang="lv-LV" sz="2700" dirty="0" smtClean="0">
                <a:solidFill>
                  <a:srgbClr val="FF0000"/>
                </a:solidFill>
              </a:rPr>
              <a:t>(</a:t>
            </a:r>
            <a:r>
              <a:rPr lang="lv-LV" sz="2700" dirty="0" err="1" smtClean="0">
                <a:solidFill>
                  <a:srgbClr val="FF0000"/>
                </a:solidFill>
              </a:rPr>
              <a:t>Dacin</a:t>
            </a:r>
            <a:r>
              <a:rPr lang="lv-LV" sz="2700" dirty="0" smtClean="0">
                <a:solidFill>
                  <a:srgbClr val="FF0000"/>
                </a:solidFill>
              </a:rPr>
              <a:t> </a:t>
            </a:r>
            <a:r>
              <a:rPr lang="lv-LV" sz="2700" dirty="0" err="1" smtClean="0">
                <a:solidFill>
                  <a:srgbClr val="FF0000"/>
                </a:solidFill>
              </a:rPr>
              <a:t>et</a:t>
            </a:r>
            <a:r>
              <a:rPr lang="lv-LV" sz="2700" dirty="0" smtClean="0">
                <a:solidFill>
                  <a:srgbClr val="FF0000"/>
                </a:solidFill>
              </a:rPr>
              <a:t> </a:t>
            </a:r>
            <a:r>
              <a:rPr lang="lv-LV" sz="2700" dirty="0" err="1" smtClean="0">
                <a:solidFill>
                  <a:srgbClr val="FF0000"/>
                </a:solidFill>
              </a:rPr>
              <a:t>al</a:t>
            </a:r>
            <a:r>
              <a:rPr lang="lv-LV" sz="2700" dirty="0" smtClean="0">
                <a:solidFill>
                  <a:srgbClr val="FF0000"/>
                </a:solidFill>
              </a:rPr>
              <a:t>. 2006)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lv-LV" i="1" dirty="0" err="1" smtClean="0"/>
              <a:t>What</a:t>
            </a:r>
            <a:r>
              <a:rPr lang="lv-LV" i="1" dirty="0" smtClean="0"/>
              <a:t> </a:t>
            </a:r>
            <a:r>
              <a:rPr lang="lv-LV" i="1" dirty="0" err="1" smtClean="0"/>
              <a:t>is</a:t>
            </a:r>
            <a:r>
              <a:rPr lang="lv-LV" i="1" dirty="0" smtClean="0"/>
              <a:t> </a:t>
            </a:r>
            <a:r>
              <a:rPr lang="lv-LV" i="1" dirty="0" err="1" smtClean="0"/>
              <a:t>important</a:t>
            </a:r>
            <a:r>
              <a:rPr lang="lv-LV" i="1" dirty="0" smtClean="0"/>
              <a:t> in </a:t>
            </a:r>
            <a:r>
              <a:rPr lang="lv-LV" i="1" dirty="0" err="1" smtClean="0"/>
              <a:t>your</a:t>
            </a:r>
            <a:r>
              <a:rPr lang="lv-LV" i="1" dirty="0" smtClean="0"/>
              <a:t> </a:t>
            </a:r>
            <a:r>
              <a:rPr lang="lv-LV" i="1" dirty="0" err="1" smtClean="0"/>
              <a:t>life</a:t>
            </a:r>
            <a:r>
              <a:rPr lang="lv-LV" i="1" dirty="0" smtClean="0"/>
              <a:t>?</a:t>
            </a:r>
            <a:endParaRPr lang="lv-LV" dirty="0" smtClean="0"/>
          </a:p>
          <a:p>
            <a:pPr>
              <a:buNone/>
            </a:pPr>
            <a:endParaRPr lang="lv-LV" dirty="0" smtClean="0"/>
          </a:p>
          <a:p>
            <a:pPr>
              <a:buNone/>
            </a:pPr>
            <a:r>
              <a:rPr lang="lv-LV" dirty="0" err="1" smtClean="0">
                <a:solidFill>
                  <a:srgbClr val="FF0000"/>
                </a:solidFill>
              </a:rPr>
              <a:t>So</a:t>
            </a:r>
            <a:r>
              <a:rPr lang="lv-LV" dirty="0" smtClean="0">
                <a:solidFill>
                  <a:srgbClr val="FF0000"/>
                </a:solidFill>
              </a:rPr>
              <a:t>..</a:t>
            </a:r>
            <a:r>
              <a:rPr lang="lv-LV" dirty="0" err="1" smtClean="0">
                <a:solidFill>
                  <a:srgbClr val="FF0000"/>
                </a:solidFill>
              </a:rPr>
              <a:t>what</a:t>
            </a:r>
            <a:r>
              <a:rPr lang="lv-LV" dirty="0" smtClean="0">
                <a:solidFill>
                  <a:srgbClr val="FF0000"/>
                </a:solidFill>
              </a:rPr>
              <a:t> </a:t>
            </a:r>
            <a:r>
              <a:rPr lang="lv-LV" dirty="0" err="1" smtClean="0">
                <a:solidFill>
                  <a:srgbClr val="FF0000"/>
                </a:solidFill>
              </a:rPr>
              <a:t>is</a:t>
            </a:r>
            <a:r>
              <a:rPr lang="lv-LV" dirty="0" smtClean="0">
                <a:solidFill>
                  <a:srgbClr val="FF0000"/>
                </a:solidFill>
              </a:rPr>
              <a:t> Your </a:t>
            </a:r>
            <a:r>
              <a:rPr lang="lv-LV" dirty="0" err="1" smtClean="0">
                <a:solidFill>
                  <a:srgbClr val="FF0000"/>
                </a:solidFill>
              </a:rPr>
              <a:t>strategy</a:t>
            </a:r>
            <a:r>
              <a:rPr lang="lv-LV" dirty="0" smtClean="0">
                <a:solidFill>
                  <a:srgbClr val="FF0000"/>
                </a:solidFill>
              </a:rPr>
              <a:t> to </a:t>
            </a:r>
            <a:r>
              <a:rPr lang="lv-LV" dirty="0" err="1" smtClean="0">
                <a:solidFill>
                  <a:srgbClr val="FF0000"/>
                </a:solidFill>
              </a:rPr>
              <a:t>combine</a:t>
            </a:r>
            <a:r>
              <a:rPr lang="lv-LV" dirty="0" smtClean="0">
                <a:solidFill>
                  <a:srgbClr val="FF0000"/>
                </a:solidFill>
              </a:rPr>
              <a:t> </a:t>
            </a:r>
            <a:r>
              <a:rPr lang="lv-LV" dirty="0" err="1" smtClean="0">
                <a:solidFill>
                  <a:srgbClr val="FF0000"/>
                </a:solidFill>
              </a:rPr>
              <a:t>the</a:t>
            </a:r>
            <a:r>
              <a:rPr lang="lv-LV" dirty="0" smtClean="0">
                <a:solidFill>
                  <a:srgbClr val="FF0000"/>
                </a:solidFill>
              </a:rPr>
              <a:t> </a:t>
            </a:r>
            <a:r>
              <a:rPr lang="lv-LV" dirty="0" err="1" smtClean="0">
                <a:solidFill>
                  <a:srgbClr val="FF0000"/>
                </a:solidFill>
              </a:rPr>
              <a:t>two</a:t>
            </a:r>
            <a:r>
              <a:rPr lang="lv-LV" dirty="0" smtClean="0">
                <a:solidFill>
                  <a:srgbClr val="FF0000"/>
                </a:solidFill>
              </a:rPr>
              <a:t>?</a:t>
            </a:r>
          </a:p>
          <a:p>
            <a:pPr>
              <a:buNone/>
            </a:pPr>
            <a:endParaRPr lang="lv-LV" dirty="0" smtClean="0"/>
          </a:p>
          <a:p>
            <a:pPr>
              <a:buNone/>
            </a:pPr>
            <a:r>
              <a:rPr lang="lv-LV" i="1" dirty="0" err="1" smtClean="0"/>
              <a:t>What</a:t>
            </a:r>
            <a:r>
              <a:rPr lang="lv-LV" i="1" dirty="0" smtClean="0"/>
              <a:t> </a:t>
            </a:r>
            <a:r>
              <a:rPr lang="lv-LV" i="1" dirty="0" err="1" smtClean="0"/>
              <a:t>do</a:t>
            </a:r>
            <a:r>
              <a:rPr lang="lv-LV" i="1" dirty="0" smtClean="0"/>
              <a:t> </a:t>
            </a:r>
            <a:r>
              <a:rPr lang="lv-LV" i="1" dirty="0" err="1" smtClean="0"/>
              <a:t>you</a:t>
            </a:r>
            <a:r>
              <a:rPr lang="lv-LV" i="1" dirty="0" smtClean="0"/>
              <a:t> </a:t>
            </a:r>
            <a:r>
              <a:rPr lang="lv-LV" i="1" dirty="0" err="1" smtClean="0"/>
              <a:t>aspire</a:t>
            </a:r>
            <a:r>
              <a:rPr lang="lv-LV" i="1" dirty="0" smtClean="0"/>
              <a:t> to in </a:t>
            </a:r>
            <a:r>
              <a:rPr lang="lv-LV" i="1" dirty="0" err="1" smtClean="0"/>
              <a:t>future</a:t>
            </a:r>
            <a:r>
              <a:rPr lang="lv-LV" i="1" dirty="0" smtClean="0"/>
              <a:t>?</a:t>
            </a:r>
            <a:endParaRPr lang="lv-LV" dirty="0" smtClean="0"/>
          </a:p>
        </p:txBody>
      </p:sp>
      <p:sp>
        <p:nvSpPr>
          <p:cNvPr id="4" name="Rectangle 3"/>
          <p:cNvSpPr/>
          <p:nvPr/>
        </p:nvSpPr>
        <p:spPr>
          <a:xfrm>
            <a:off x="5903979" y="332656"/>
            <a:ext cx="6096000" cy="923330"/>
          </a:xfrm>
          <a:prstGeom prst="rect">
            <a:avLst/>
          </a:prstGeom>
        </p:spPr>
        <p:txBody>
          <a:bodyPr>
            <a:spAutoFit/>
          </a:bodyPr>
          <a:lstStyle/>
          <a:p>
            <a:pPr>
              <a:buNone/>
            </a:pPr>
            <a:r>
              <a:rPr lang="lv-LV" i="1" dirty="0" smtClean="0"/>
              <a:t> </a:t>
            </a:r>
            <a:r>
              <a:rPr lang="lv-LV" i="1" dirty="0" err="1" smtClean="0"/>
              <a:t>What</a:t>
            </a:r>
            <a:r>
              <a:rPr lang="lv-LV" i="1" dirty="0" smtClean="0"/>
              <a:t> </a:t>
            </a:r>
            <a:r>
              <a:rPr lang="lv-LV" i="1" dirty="0" err="1" smtClean="0"/>
              <a:t>defines</a:t>
            </a:r>
            <a:r>
              <a:rPr lang="lv-LV" i="1" dirty="0" smtClean="0"/>
              <a:t> </a:t>
            </a:r>
            <a:r>
              <a:rPr lang="lv-LV" i="1" dirty="0" err="1" smtClean="0"/>
              <a:t>you</a:t>
            </a:r>
            <a:r>
              <a:rPr lang="lv-LV" i="1" dirty="0" smtClean="0"/>
              <a:t> </a:t>
            </a:r>
            <a:r>
              <a:rPr lang="lv-LV" i="1" dirty="0" err="1" smtClean="0"/>
              <a:t>as</a:t>
            </a:r>
            <a:r>
              <a:rPr lang="lv-LV" i="1" dirty="0" smtClean="0"/>
              <a:t> a </a:t>
            </a:r>
            <a:r>
              <a:rPr lang="lv-LV" i="1" dirty="0" err="1" smtClean="0"/>
              <a:t>person</a:t>
            </a:r>
            <a:r>
              <a:rPr lang="lv-LV" i="1" dirty="0" smtClean="0"/>
              <a:t>?</a:t>
            </a:r>
          </a:p>
          <a:p>
            <a:pPr>
              <a:buNone/>
            </a:pPr>
            <a:r>
              <a:rPr lang="lv-LV" i="1" dirty="0" smtClean="0"/>
              <a:t>   </a:t>
            </a:r>
            <a:r>
              <a:rPr lang="lv-LV" i="1" dirty="0" err="1" smtClean="0"/>
              <a:t>What</a:t>
            </a:r>
            <a:r>
              <a:rPr lang="lv-LV" i="1" dirty="0" smtClean="0"/>
              <a:t> </a:t>
            </a:r>
            <a:r>
              <a:rPr lang="lv-LV" i="1" dirty="0" err="1" smtClean="0"/>
              <a:t>is</a:t>
            </a:r>
            <a:r>
              <a:rPr lang="lv-LV" i="1" dirty="0" smtClean="0"/>
              <a:t> </a:t>
            </a:r>
            <a:r>
              <a:rPr lang="lv-LV" i="1" dirty="0" err="1" smtClean="0"/>
              <a:t>important</a:t>
            </a:r>
            <a:r>
              <a:rPr lang="lv-LV" i="1" dirty="0" smtClean="0"/>
              <a:t> in </a:t>
            </a:r>
            <a:r>
              <a:rPr lang="lv-LV" i="1" dirty="0" err="1" smtClean="0"/>
              <a:t>your</a:t>
            </a:r>
            <a:r>
              <a:rPr lang="lv-LV" i="1" dirty="0" smtClean="0"/>
              <a:t> </a:t>
            </a:r>
            <a:r>
              <a:rPr lang="lv-LV" i="1" dirty="0" err="1" smtClean="0"/>
              <a:t>life</a:t>
            </a:r>
            <a:r>
              <a:rPr lang="lv-LV" i="1" dirty="0" smtClean="0"/>
              <a:t>?</a:t>
            </a:r>
          </a:p>
          <a:p>
            <a:pPr>
              <a:buNone/>
            </a:pPr>
            <a:r>
              <a:rPr lang="lv-LV" i="1" dirty="0" smtClean="0"/>
              <a:t>   </a:t>
            </a:r>
            <a:r>
              <a:rPr lang="lv-LV" i="1" dirty="0" err="1" smtClean="0"/>
              <a:t>What</a:t>
            </a:r>
            <a:r>
              <a:rPr lang="lv-LV" i="1" dirty="0" smtClean="0"/>
              <a:t> </a:t>
            </a:r>
            <a:r>
              <a:rPr lang="lv-LV" i="1" dirty="0" err="1" smtClean="0"/>
              <a:t>do</a:t>
            </a:r>
            <a:r>
              <a:rPr lang="lv-LV" i="1" dirty="0" smtClean="0"/>
              <a:t> </a:t>
            </a:r>
            <a:r>
              <a:rPr lang="lv-LV" i="1" dirty="0" err="1" smtClean="0"/>
              <a:t>you</a:t>
            </a:r>
            <a:r>
              <a:rPr lang="lv-LV" i="1" dirty="0" smtClean="0"/>
              <a:t> </a:t>
            </a:r>
            <a:r>
              <a:rPr lang="lv-LV" i="1" dirty="0" err="1" smtClean="0"/>
              <a:t>aspire</a:t>
            </a:r>
            <a:r>
              <a:rPr lang="lv-LV" i="1" dirty="0" smtClean="0"/>
              <a:t> to in </a:t>
            </a:r>
            <a:r>
              <a:rPr lang="lv-LV" i="1" dirty="0" err="1" smtClean="0"/>
              <a:t>future</a:t>
            </a:r>
            <a:r>
              <a:rPr lang="lv-LV" i="1" dirty="0" smtClean="0"/>
              <a:t>?</a:t>
            </a:r>
            <a:endParaRPr lang="lv-LV" dirty="0"/>
          </a:p>
        </p:txBody>
      </p:sp>
      <p:cxnSp>
        <p:nvCxnSpPr>
          <p:cNvPr id="6" name="Straight Arrow Connector 5"/>
          <p:cNvCxnSpPr/>
          <p:nvPr/>
        </p:nvCxnSpPr>
        <p:spPr>
          <a:xfrm>
            <a:off x="3983765" y="335699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983765" y="220486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srcRect/>
          <a:stretch>
            <a:fillRect/>
          </a:stretch>
        </p:blipFill>
        <p:spPr bwMode="auto">
          <a:xfrm>
            <a:off x="5519937" y="4653136"/>
            <a:ext cx="5892993"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lv-LV" b="1" dirty="0" smtClean="0"/>
          </a:p>
          <a:p>
            <a:pPr>
              <a:buNone/>
            </a:pPr>
            <a:r>
              <a:rPr lang="fi-FI" b="1" dirty="0" smtClean="0">
                <a:solidFill>
                  <a:srgbClr val="FF0000"/>
                </a:solidFill>
              </a:rPr>
              <a:t>What are the goals of the firm?</a:t>
            </a:r>
          </a:p>
          <a:p>
            <a:endParaRPr lang="fi-FI"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lv-LV" b="1" dirty="0" smtClean="0"/>
          </a:p>
          <a:p>
            <a:pPr>
              <a:buNone/>
            </a:pPr>
            <a:r>
              <a:rPr lang="fi-FI" dirty="0" smtClean="0"/>
              <a:t>What are the goals of the firm?</a:t>
            </a:r>
          </a:p>
          <a:p>
            <a:endParaRPr lang="fi-FI" dirty="0" smtClean="0"/>
          </a:p>
          <a:p>
            <a:pPr>
              <a:buNone/>
            </a:pPr>
            <a:r>
              <a:rPr lang="fi-FI" dirty="0" smtClean="0"/>
              <a:t>A complex mix of </a:t>
            </a:r>
            <a:r>
              <a:rPr lang="fi-FI" dirty="0" smtClean="0">
                <a:solidFill>
                  <a:srgbClr val="C00000"/>
                </a:solidFill>
              </a:rPr>
              <a:t>stakeholders</a:t>
            </a:r>
            <a:r>
              <a:rPr lang="fi-FI" dirty="0" smtClean="0"/>
              <a:t>-derived goals and demands on the firm….</a:t>
            </a:r>
          </a:p>
          <a:p>
            <a:endParaRPr lang="fi-FI" dirty="0" smtClean="0"/>
          </a:p>
          <a:p>
            <a:pPr>
              <a:buNone/>
            </a:pPr>
            <a:r>
              <a:rPr lang="fi-FI" dirty="0" smtClean="0"/>
              <a:t>	…further complicated by </a:t>
            </a:r>
            <a:r>
              <a:rPr lang="fi-FI" dirty="0" smtClean="0">
                <a:solidFill>
                  <a:srgbClr val="C00000"/>
                </a:solidFill>
              </a:rPr>
              <a:t>institutional environments</a:t>
            </a:r>
            <a:endParaRPr lang="en-US" dirty="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143230" y="214290"/>
            <a:ext cx="5892993"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972" y="3179"/>
            <a:ext cx="5537200"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629424" y="5791200"/>
            <a:ext cx="1912447" cy="338554"/>
          </a:xfrm>
          <a:prstGeom prst="rect">
            <a:avLst/>
          </a:prstGeom>
          <a:noFill/>
        </p:spPr>
        <p:txBody>
          <a:bodyPr wrap="none" rtlCol="0">
            <a:spAutoFit/>
          </a:bodyPr>
          <a:lstStyle/>
          <a:p>
            <a:r>
              <a:rPr lang="fi-FI" sz="1600" dirty="0" smtClean="0"/>
              <a:t>Hofstede</a:t>
            </a:r>
            <a:r>
              <a:rPr lang="lv-LV" sz="1600" dirty="0" smtClean="0"/>
              <a:t> </a:t>
            </a:r>
            <a:r>
              <a:rPr lang="fi-FI" sz="1600" dirty="0" smtClean="0"/>
              <a:t>et al., 2002</a:t>
            </a:r>
            <a:endParaRPr lang="en-US" sz="1600" dirty="0"/>
          </a:p>
        </p:txBody>
      </p:sp>
      <p:sp>
        <p:nvSpPr>
          <p:cNvPr id="3" name="TextBox 2"/>
          <p:cNvSpPr txBox="1"/>
          <p:nvPr/>
        </p:nvSpPr>
        <p:spPr>
          <a:xfrm>
            <a:off x="327377" y="1871134"/>
            <a:ext cx="3101604" cy="769441"/>
          </a:xfrm>
          <a:prstGeom prst="rect">
            <a:avLst/>
          </a:prstGeom>
          <a:noFill/>
        </p:spPr>
        <p:txBody>
          <a:bodyPr wrap="square" rtlCol="0">
            <a:spAutoFit/>
          </a:bodyPr>
          <a:lstStyle/>
          <a:p>
            <a:r>
              <a:rPr lang="fi-FI" sz="2200" dirty="0" err="1" smtClean="0">
                <a:solidFill>
                  <a:srgbClr val="FF0000"/>
                </a:solidFill>
              </a:rPr>
              <a:t>What</a:t>
            </a:r>
            <a:r>
              <a:rPr lang="fi-FI" sz="2200" dirty="0" smtClean="0">
                <a:solidFill>
                  <a:srgbClr val="FF0000"/>
                </a:solidFill>
              </a:rPr>
              <a:t> </a:t>
            </a:r>
            <a:r>
              <a:rPr lang="fi-FI" sz="2200" dirty="0" err="1" smtClean="0">
                <a:solidFill>
                  <a:srgbClr val="FF0000"/>
                </a:solidFill>
              </a:rPr>
              <a:t>implications</a:t>
            </a:r>
            <a:endParaRPr lang="fi-FI" sz="2200" dirty="0" smtClean="0">
              <a:solidFill>
                <a:srgbClr val="FF0000"/>
              </a:solidFill>
            </a:endParaRPr>
          </a:p>
          <a:p>
            <a:r>
              <a:rPr lang="fi-FI" sz="2200" dirty="0" err="1" smtClean="0">
                <a:solidFill>
                  <a:srgbClr val="FF0000"/>
                </a:solidFill>
              </a:rPr>
              <a:t>do</a:t>
            </a:r>
            <a:r>
              <a:rPr lang="fi-FI" sz="2200" dirty="0" smtClean="0">
                <a:solidFill>
                  <a:srgbClr val="FF0000"/>
                </a:solidFill>
              </a:rPr>
              <a:t> </a:t>
            </a:r>
            <a:r>
              <a:rPr lang="fi-FI" sz="2200" dirty="0" err="1" smtClean="0">
                <a:solidFill>
                  <a:srgbClr val="FF0000"/>
                </a:solidFill>
              </a:rPr>
              <a:t>you</a:t>
            </a:r>
            <a:r>
              <a:rPr lang="fi-FI" sz="2200" dirty="0" smtClean="0">
                <a:solidFill>
                  <a:srgbClr val="FF0000"/>
                </a:solidFill>
              </a:rPr>
              <a:t> </a:t>
            </a:r>
            <a:r>
              <a:rPr lang="fi-FI" sz="2200" dirty="0" err="1" smtClean="0">
                <a:solidFill>
                  <a:srgbClr val="FF0000"/>
                </a:solidFill>
              </a:rPr>
              <a:t>see</a:t>
            </a:r>
            <a:r>
              <a:rPr lang="fi-FI" sz="2200" dirty="0" smtClean="0">
                <a:solidFill>
                  <a:srgbClr val="FF0000"/>
                </a:solidFill>
              </a:rPr>
              <a:t> in </a:t>
            </a:r>
            <a:r>
              <a:rPr lang="fi-FI" sz="2200" dirty="0" err="1" smtClean="0">
                <a:solidFill>
                  <a:srgbClr val="FF0000"/>
                </a:solidFill>
              </a:rPr>
              <a:t>this</a:t>
            </a:r>
            <a:r>
              <a:rPr lang="fi-FI" sz="2200" dirty="0" smtClean="0">
                <a:solidFill>
                  <a:srgbClr val="FF0000"/>
                </a:solidFill>
              </a:rPr>
              <a:t>?</a:t>
            </a:r>
            <a:endParaRPr lang="en-US" sz="2200" dirty="0">
              <a:solidFill>
                <a:srgbClr val="FF0000"/>
              </a:solidFill>
            </a:endParaRPr>
          </a:p>
        </p:txBody>
      </p:sp>
      <p:sp>
        <p:nvSpPr>
          <p:cNvPr id="5" name="Rectangle 4"/>
          <p:cNvSpPr/>
          <p:nvPr/>
        </p:nvSpPr>
        <p:spPr>
          <a:xfrm>
            <a:off x="0" y="6143644"/>
            <a:ext cx="8763061" cy="400110"/>
          </a:xfrm>
          <a:prstGeom prst="rect">
            <a:avLst/>
          </a:prstGeom>
        </p:spPr>
        <p:txBody>
          <a:bodyPr wrap="square">
            <a:spAutoFit/>
          </a:bodyPr>
          <a:lstStyle/>
          <a:p>
            <a:r>
              <a:rPr lang="lv-LV" sz="2000" dirty="0" err="1" smtClean="0">
                <a:solidFill>
                  <a:srgbClr val="FF0000"/>
                </a:solidFill>
              </a:rPr>
              <a:t>Strategy</a:t>
            </a:r>
            <a:r>
              <a:rPr lang="lv-LV" sz="2000" dirty="0" smtClean="0">
                <a:solidFill>
                  <a:srgbClr val="FF0000"/>
                </a:solidFill>
              </a:rPr>
              <a:t> </a:t>
            </a:r>
            <a:r>
              <a:rPr lang="lv-LV" sz="2000" dirty="0" err="1" smtClean="0">
                <a:solidFill>
                  <a:srgbClr val="FF0000"/>
                </a:solidFill>
              </a:rPr>
              <a:t>is</a:t>
            </a:r>
            <a:r>
              <a:rPr lang="lv-LV" sz="2000" dirty="0" smtClean="0">
                <a:solidFill>
                  <a:srgbClr val="FF0000"/>
                </a:solidFill>
              </a:rPr>
              <a:t>: </a:t>
            </a:r>
            <a:r>
              <a:rPr lang="lv-LV" sz="2000" dirty="0" err="1" smtClean="0">
                <a:solidFill>
                  <a:srgbClr val="FF0000"/>
                </a:solidFill>
              </a:rPr>
              <a:t>contextual</a:t>
            </a:r>
            <a:r>
              <a:rPr lang="lv-LV" sz="2000" dirty="0" smtClean="0">
                <a:solidFill>
                  <a:srgbClr val="FF0000"/>
                </a:solidFill>
              </a:rPr>
              <a:t>, </a:t>
            </a:r>
            <a:r>
              <a:rPr lang="lv-LV" sz="2000" dirty="0" err="1" smtClean="0">
                <a:solidFill>
                  <a:srgbClr val="FF0000"/>
                </a:solidFill>
              </a:rPr>
              <a:t>idiosyncratic</a:t>
            </a:r>
            <a:endParaRPr lang="lv-LV" sz="2000" dirty="0" smtClean="0">
              <a:solidFill>
                <a:srgbClr val="FF0000"/>
              </a:solidFill>
            </a:endParaRPr>
          </a:p>
        </p:txBody>
      </p:sp>
    </p:spTree>
    <p:extLst>
      <p:ext uri="{BB962C8B-B14F-4D97-AF65-F5344CB8AC3E}">
        <p14:creationId xmlns:p14="http://schemas.microsoft.com/office/powerpoint/2010/main" val="4162928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Focus</a:t>
            </a:r>
            <a:r>
              <a:rPr lang="lv-LV" dirty="0" smtClean="0"/>
              <a:t> </a:t>
            </a:r>
            <a:r>
              <a:rPr lang="lv-LV" dirty="0" err="1" smtClean="0"/>
              <a:t>of</a:t>
            </a:r>
            <a:r>
              <a:rPr lang="lv-LV" dirty="0" smtClean="0"/>
              <a:t> </a:t>
            </a:r>
            <a:r>
              <a:rPr lang="lv-LV" dirty="0" err="1" smtClean="0"/>
              <a:t>this</a:t>
            </a:r>
            <a:r>
              <a:rPr lang="lv-LV" dirty="0" smtClean="0"/>
              <a:t> </a:t>
            </a:r>
            <a:r>
              <a:rPr lang="lv-LV" dirty="0" err="1" smtClean="0"/>
              <a:t>course</a:t>
            </a:r>
            <a:endParaRPr lang="lv-LV" dirty="0"/>
          </a:p>
        </p:txBody>
      </p:sp>
      <p:sp>
        <p:nvSpPr>
          <p:cNvPr id="3" name="Content Placeholder 2"/>
          <p:cNvSpPr>
            <a:spLocks noGrp="1"/>
          </p:cNvSpPr>
          <p:nvPr>
            <p:ph idx="1"/>
          </p:nvPr>
        </p:nvSpPr>
        <p:spPr/>
        <p:txBody>
          <a:bodyPr>
            <a:normAutofit/>
          </a:bodyPr>
          <a:lstStyle/>
          <a:p>
            <a:pPr>
              <a:buNone/>
              <a:defRPr/>
            </a:pPr>
            <a:r>
              <a:rPr lang="en-GB" dirty="0" smtClean="0"/>
              <a:t>The ‘firm’ is successful because it</a:t>
            </a:r>
            <a:r>
              <a:rPr lang="lv-LV" dirty="0" smtClean="0"/>
              <a:t> </a:t>
            </a:r>
            <a:r>
              <a:rPr lang="en-GB" dirty="0" smtClean="0"/>
              <a:t>has the will to succeed and because it makes good decisions?</a:t>
            </a:r>
          </a:p>
          <a:p>
            <a:pPr>
              <a:buNone/>
              <a:defRPr/>
            </a:pPr>
            <a:r>
              <a:rPr lang="en-GB" dirty="0" smtClean="0"/>
              <a:t>The ‘environment’ shapes the firm? If the environment is right the ‘firm’ will be successful? </a:t>
            </a:r>
            <a:endParaRPr lang="lv-LV" dirty="0" smtClean="0"/>
          </a:p>
          <a:p>
            <a:pPr>
              <a:buNone/>
              <a:defRPr/>
            </a:pPr>
            <a:r>
              <a:rPr lang="lv-LV" dirty="0" err="1" smtClean="0"/>
              <a:t>What</a:t>
            </a:r>
            <a:r>
              <a:rPr lang="lv-LV" dirty="0" smtClean="0"/>
              <a:t> </a:t>
            </a:r>
            <a:r>
              <a:rPr lang="lv-LV" dirty="0" err="1" smtClean="0"/>
              <a:t>determines</a:t>
            </a:r>
            <a:r>
              <a:rPr lang="lv-LV" dirty="0" smtClean="0"/>
              <a:t> </a:t>
            </a:r>
            <a:r>
              <a:rPr lang="lv-LV" dirty="0" err="1" smtClean="0"/>
              <a:t>the</a:t>
            </a:r>
            <a:r>
              <a:rPr lang="lv-LV" dirty="0" smtClean="0"/>
              <a:t> </a:t>
            </a:r>
            <a:r>
              <a:rPr lang="lv-LV" dirty="0" err="1" smtClean="0"/>
              <a:t>international</a:t>
            </a:r>
            <a:r>
              <a:rPr lang="lv-LV" dirty="0" smtClean="0"/>
              <a:t> </a:t>
            </a:r>
            <a:r>
              <a:rPr lang="lv-LV" dirty="0" err="1" smtClean="0"/>
              <a:t>success</a:t>
            </a:r>
            <a:r>
              <a:rPr lang="lv-LV" dirty="0" smtClean="0"/>
              <a:t> </a:t>
            </a:r>
            <a:r>
              <a:rPr lang="lv-LV" dirty="0" err="1" smtClean="0"/>
              <a:t>and</a:t>
            </a:r>
            <a:r>
              <a:rPr lang="lv-LV" dirty="0" smtClean="0"/>
              <a:t> </a:t>
            </a:r>
            <a:r>
              <a:rPr lang="lv-LV" dirty="0" err="1" smtClean="0"/>
              <a:t>failure</a:t>
            </a:r>
            <a:r>
              <a:rPr lang="lv-LV" dirty="0" smtClean="0"/>
              <a:t> </a:t>
            </a:r>
            <a:r>
              <a:rPr lang="lv-LV" dirty="0" err="1" smtClean="0"/>
              <a:t>of</a:t>
            </a:r>
            <a:r>
              <a:rPr lang="lv-LV" dirty="0" smtClean="0"/>
              <a:t> </a:t>
            </a:r>
            <a:r>
              <a:rPr lang="lv-LV" dirty="0" err="1" smtClean="0"/>
              <a:t>the</a:t>
            </a:r>
            <a:r>
              <a:rPr lang="lv-LV" dirty="0" smtClean="0"/>
              <a:t> </a:t>
            </a:r>
            <a:r>
              <a:rPr lang="lv-LV" dirty="0" err="1" smtClean="0"/>
              <a:t>firm</a:t>
            </a:r>
            <a:r>
              <a:rPr lang="lv-LV" dirty="0" smtClean="0"/>
              <a:t>?</a:t>
            </a:r>
            <a:endParaRPr lang="en-GB" dirty="0" smtClean="0"/>
          </a:p>
          <a:p>
            <a:endParaRPr lang="lv-LV" dirty="0"/>
          </a:p>
        </p:txBody>
      </p:sp>
      <p:pic>
        <p:nvPicPr>
          <p:cNvPr id="1026" name="Picture 2"/>
          <p:cNvPicPr>
            <a:picLocks noChangeAspect="1" noChangeArrowheads="1"/>
          </p:cNvPicPr>
          <p:nvPr/>
        </p:nvPicPr>
        <p:blipFill>
          <a:blip r:embed="rId2" cstate="print"/>
          <a:srcRect/>
          <a:stretch>
            <a:fillRect/>
          </a:stretch>
        </p:blipFill>
        <p:spPr bwMode="auto">
          <a:xfrm>
            <a:off x="9144021" y="4876796"/>
            <a:ext cx="2794496" cy="1981204"/>
          </a:xfrm>
          <a:prstGeom prst="rect">
            <a:avLst/>
          </a:prstGeom>
          <a:noFill/>
          <a:ln w="9525">
            <a:noFill/>
            <a:miter lim="800000"/>
            <a:headEnd/>
            <a:tailEnd/>
          </a:ln>
          <a:effectLst/>
        </p:spPr>
      </p:pic>
      <p:sp>
        <p:nvSpPr>
          <p:cNvPr id="6" name="Rectangle 5"/>
          <p:cNvSpPr/>
          <p:nvPr/>
        </p:nvSpPr>
        <p:spPr>
          <a:xfrm>
            <a:off x="380960" y="5715018"/>
            <a:ext cx="9239315" cy="646331"/>
          </a:xfrm>
          <a:prstGeom prst="rect">
            <a:avLst/>
          </a:prstGeom>
        </p:spPr>
        <p:txBody>
          <a:bodyPr wrap="square">
            <a:spAutoFit/>
          </a:bodyPr>
          <a:lstStyle/>
          <a:p>
            <a:r>
              <a:rPr lang="en-US" dirty="0" smtClean="0"/>
              <a:t>Firm Resources and Sustained Competitive Advantage</a:t>
            </a:r>
            <a:r>
              <a:rPr lang="lv-LV" dirty="0" smtClean="0"/>
              <a:t> (</a:t>
            </a:r>
            <a:r>
              <a:rPr lang="lv-LV" dirty="0" err="1" smtClean="0"/>
              <a:t>Barney</a:t>
            </a:r>
            <a:r>
              <a:rPr lang="lv-LV" dirty="0" smtClean="0"/>
              <a:t>, 1991)</a:t>
            </a:r>
          </a:p>
          <a:p>
            <a:endParaRPr lang="lv-LV"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91149" cy="4525963"/>
          </a:xfrm>
        </p:spPr>
        <p:txBody>
          <a:bodyPr>
            <a:normAutofit/>
          </a:bodyPr>
          <a:lstStyle/>
          <a:p>
            <a:r>
              <a:rPr lang="lv-LV" dirty="0" err="1" smtClean="0">
                <a:solidFill>
                  <a:srgbClr val="FF0000"/>
                </a:solidFill>
              </a:rPr>
              <a:t>Bachelor</a:t>
            </a:r>
            <a:r>
              <a:rPr lang="lv-LV" dirty="0" smtClean="0">
                <a:solidFill>
                  <a:srgbClr val="FF0000"/>
                </a:solidFill>
              </a:rPr>
              <a:t> </a:t>
            </a:r>
            <a:r>
              <a:rPr lang="lv-LV" dirty="0" err="1" smtClean="0">
                <a:solidFill>
                  <a:srgbClr val="FF0000"/>
                </a:solidFill>
              </a:rPr>
              <a:t>of</a:t>
            </a:r>
            <a:r>
              <a:rPr lang="lv-LV" dirty="0" smtClean="0">
                <a:solidFill>
                  <a:srgbClr val="FF0000"/>
                </a:solidFill>
              </a:rPr>
              <a:t> </a:t>
            </a:r>
            <a:r>
              <a:rPr lang="lv-LV" dirty="0" err="1" smtClean="0">
                <a:solidFill>
                  <a:srgbClr val="FF0000"/>
                </a:solidFill>
              </a:rPr>
              <a:t>International</a:t>
            </a:r>
            <a:r>
              <a:rPr lang="lv-LV" dirty="0" smtClean="0">
                <a:solidFill>
                  <a:srgbClr val="FF0000"/>
                </a:solidFill>
              </a:rPr>
              <a:t> </a:t>
            </a:r>
            <a:r>
              <a:rPr lang="lv-LV" dirty="0" err="1" smtClean="0">
                <a:solidFill>
                  <a:srgbClr val="FF0000"/>
                </a:solidFill>
              </a:rPr>
              <a:t>Economic</a:t>
            </a:r>
            <a:r>
              <a:rPr lang="lv-LV" dirty="0" smtClean="0">
                <a:solidFill>
                  <a:srgbClr val="FF0000"/>
                </a:solidFill>
              </a:rPr>
              <a:t> </a:t>
            </a:r>
            <a:r>
              <a:rPr lang="lv-LV" dirty="0" err="1" smtClean="0">
                <a:solidFill>
                  <a:srgbClr val="FF0000"/>
                </a:solidFill>
              </a:rPr>
              <a:t>Relations</a:t>
            </a:r>
            <a:endParaRPr lang="lv-LV" dirty="0" smtClean="0">
              <a:solidFill>
                <a:srgbClr val="FF0000"/>
              </a:solidFill>
            </a:endParaRPr>
          </a:p>
          <a:p>
            <a:endParaRPr lang="lv-LV" dirty="0" smtClean="0"/>
          </a:p>
          <a:p>
            <a:endParaRPr lang="lv-LV" dirty="0" smtClean="0"/>
          </a:p>
        </p:txBody>
      </p:sp>
      <p:sp>
        <p:nvSpPr>
          <p:cNvPr id="4" name="Content Placeholder 2"/>
          <p:cNvSpPr txBox="1">
            <a:spLocks/>
          </p:cNvSpPr>
          <p:nvPr/>
        </p:nvSpPr>
        <p:spPr>
          <a:xfrm>
            <a:off x="7277147" y="1617681"/>
            <a:ext cx="405764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609600" y="274638"/>
            <a:ext cx="9963181" cy="1143000"/>
          </a:xfrm>
        </p:spPr>
        <p:txBody>
          <a:bodyPr>
            <a:normAutofit/>
          </a:bodyPr>
          <a:lstStyle/>
          <a:p>
            <a:r>
              <a:rPr lang="lv-LV" dirty="0" err="1" smtClean="0"/>
              <a:t>about</a:t>
            </a:r>
            <a:r>
              <a:rPr lang="lv-LV" dirty="0" smtClean="0"/>
              <a:t> </a:t>
            </a:r>
            <a:r>
              <a:rPr lang="lv-LV" dirty="0" err="1" smtClean="0"/>
              <a:t>me</a:t>
            </a:r>
            <a:r>
              <a:rPr lang="lv-LV" dirty="0" smtClean="0"/>
              <a:t>             </a:t>
            </a:r>
            <a:r>
              <a:rPr lang="lv-LV" dirty="0" err="1" smtClean="0"/>
              <a:t>about</a:t>
            </a:r>
            <a:r>
              <a:rPr lang="lv-LV" dirty="0" smtClean="0"/>
              <a:t> </a:t>
            </a:r>
            <a:r>
              <a:rPr lang="lv-LV" dirty="0" err="1" smtClean="0"/>
              <a:t>course</a:t>
            </a:r>
            <a:endParaRPr lang="lv-LV"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3627967" y="1084264"/>
            <a:ext cx="2131484" cy="1639887"/>
          </a:xfrm>
          <a:prstGeom prst="rect">
            <a:avLst/>
          </a:prstGeom>
          <a:noFill/>
          <a:ln w="9525">
            <a:noFill/>
            <a:round/>
            <a:headEnd/>
            <a:tailEnd/>
          </a:ln>
        </p:spPr>
      </p:pic>
      <p:pic>
        <p:nvPicPr>
          <p:cNvPr id="22531" name="Picture 3"/>
          <p:cNvPicPr>
            <a:picLocks noChangeAspect="1" noChangeArrowheads="1"/>
          </p:cNvPicPr>
          <p:nvPr/>
        </p:nvPicPr>
        <p:blipFill>
          <a:blip r:embed="rId4"/>
          <a:srcRect/>
          <a:stretch>
            <a:fillRect/>
          </a:stretch>
        </p:blipFill>
        <p:spPr bwMode="auto">
          <a:xfrm>
            <a:off x="1314451" y="1074739"/>
            <a:ext cx="2165349" cy="1658937"/>
          </a:xfrm>
          <a:prstGeom prst="rect">
            <a:avLst/>
          </a:prstGeom>
          <a:noFill/>
          <a:ln w="9525">
            <a:noFill/>
            <a:round/>
            <a:headEnd/>
            <a:tailEnd/>
          </a:ln>
        </p:spPr>
      </p:pic>
      <p:pic>
        <p:nvPicPr>
          <p:cNvPr id="22532" name="Picture 4"/>
          <p:cNvPicPr>
            <a:picLocks noChangeAspect="1" noChangeArrowheads="1"/>
          </p:cNvPicPr>
          <p:nvPr/>
        </p:nvPicPr>
        <p:blipFill>
          <a:blip r:embed="rId5"/>
          <a:srcRect/>
          <a:stretch>
            <a:fillRect/>
          </a:stretch>
        </p:blipFill>
        <p:spPr bwMode="auto">
          <a:xfrm>
            <a:off x="1295400" y="3232151"/>
            <a:ext cx="4224867" cy="2316163"/>
          </a:xfrm>
          <a:prstGeom prst="rect">
            <a:avLst/>
          </a:prstGeom>
          <a:noFill/>
          <a:ln w="9525">
            <a:noFill/>
            <a:round/>
            <a:headEnd/>
            <a:tailEnd/>
          </a:ln>
        </p:spPr>
      </p:pic>
      <p:pic>
        <p:nvPicPr>
          <p:cNvPr id="22533" name="Picture 5"/>
          <p:cNvPicPr>
            <a:picLocks noChangeAspect="1" noChangeArrowheads="1"/>
          </p:cNvPicPr>
          <p:nvPr/>
        </p:nvPicPr>
        <p:blipFill>
          <a:blip r:embed="rId6"/>
          <a:srcRect/>
          <a:stretch>
            <a:fillRect/>
          </a:stretch>
        </p:blipFill>
        <p:spPr bwMode="auto">
          <a:xfrm>
            <a:off x="6868584" y="3203575"/>
            <a:ext cx="4417483" cy="2344738"/>
          </a:xfrm>
          <a:prstGeom prst="rect">
            <a:avLst/>
          </a:prstGeom>
          <a:noFill/>
          <a:ln w="9525">
            <a:noFill/>
            <a:round/>
            <a:headEnd/>
            <a:tailEnd/>
          </a:ln>
        </p:spPr>
      </p:pic>
      <p:sp>
        <p:nvSpPr>
          <p:cNvPr id="22535" name="Rectangle 1"/>
          <p:cNvSpPr>
            <a:spLocks noChangeArrowheads="1"/>
          </p:cNvSpPr>
          <p:nvPr/>
        </p:nvSpPr>
        <p:spPr bwMode="auto">
          <a:xfrm>
            <a:off x="3113618" y="2833689"/>
            <a:ext cx="5352043" cy="369332"/>
          </a:xfrm>
          <a:prstGeom prst="rect">
            <a:avLst/>
          </a:prstGeom>
          <a:noFill/>
          <a:ln w="9525">
            <a:noFill/>
            <a:miter lim="800000"/>
            <a:headEnd/>
            <a:tailEnd/>
          </a:ln>
        </p:spPr>
        <p:txBody>
          <a:bodyPr wrap="none">
            <a:spAutoFit/>
          </a:bodyPr>
          <a:lstStyle/>
          <a:p>
            <a:r>
              <a:rPr lang="en-GB" altLang="en-US" i="1" dirty="0" smtClean="0"/>
              <a:t>Human </a:t>
            </a:r>
            <a:r>
              <a:rPr lang="lv-LV" altLang="en-US" i="1" dirty="0" smtClean="0"/>
              <a:t>“</a:t>
            </a:r>
            <a:r>
              <a:rPr lang="en-GB" altLang="en-US" i="1" dirty="0" smtClean="0"/>
              <a:t>regular</a:t>
            </a:r>
            <a:r>
              <a:rPr lang="lv-LV" altLang="en-US" i="1" dirty="0" smtClean="0"/>
              <a:t>”   </a:t>
            </a:r>
            <a:r>
              <a:rPr lang="en-GB" altLang="en-US" i="1" dirty="0" smtClean="0"/>
              <a:t>             </a:t>
            </a:r>
            <a:r>
              <a:rPr lang="lv-LV" altLang="en-US" i="1" dirty="0" smtClean="0"/>
              <a:t>    </a:t>
            </a:r>
            <a:r>
              <a:rPr lang="en-GB" altLang="en-US" dirty="0" smtClean="0"/>
              <a:t>and                         </a:t>
            </a:r>
            <a:r>
              <a:rPr lang="en-GB" altLang="en-US" i="1" dirty="0" smtClean="0"/>
              <a:t>engineer</a:t>
            </a:r>
            <a:endParaRPr lang="lv-LV"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91149" cy="4525963"/>
          </a:xfrm>
        </p:spPr>
        <p:txBody>
          <a:bodyPr>
            <a:normAutofit/>
          </a:bodyPr>
          <a:lstStyle/>
          <a:p>
            <a:r>
              <a:rPr lang="lv-LV" dirty="0" err="1" smtClean="0"/>
              <a:t>Bachelor</a:t>
            </a:r>
            <a:r>
              <a:rPr lang="lv-LV" dirty="0" smtClean="0"/>
              <a:t> </a:t>
            </a:r>
            <a:r>
              <a:rPr lang="lv-LV" dirty="0" err="1" smtClean="0"/>
              <a:t>of</a:t>
            </a:r>
            <a:r>
              <a:rPr lang="lv-LV" dirty="0" smtClean="0"/>
              <a:t> </a:t>
            </a:r>
            <a:r>
              <a:rPr lang="lv-LV" dirty="0" err="1" smtClean="0"/>
              <a:t>International</a:t>
            </a:r>
            <a:r>
              <a:rPr lang="lv-LV" dirty="0" smtClean="0"/>
              <a:t> </a:t>
            </a:r>
            <a:r>
              <a:rPr lang="lv-LV" dirty="0" err="1" smtClean="0"/>
              <a:t>Economic</a:t>
            </a:r>
            <a:r>
              <a:rPr lang="lv-LV" dirty="0" smtClean="0"/>
              <a:t> </a:t>
            </a:r>
            <a:r>
              <a:rPr lang="lv-LV" dirty="0" err="1" smtClean="0"/>
              <a:t>Relations</a:t>
            </a:r>
            <a:endParaRPr lang="lv-LV" dirty="0" smtClean="0"/>
          </a:p>
          <a:p>
            <a:endParaRPr lang="lv-LV" dirty="0" smtClean="0"/>
          </a:p>
          <a:p>
            <a:endParaRPr lang="lv-LV" dirty="0" smtClean="0"/>
          </a:p>
        </p:txBody>
      </p:sp>
      <p:sp>
        <p:nvSpPr>
          <p:cNvPr id="4" name="Content Placeholder 2"/>
          <p:cNvSpPr txBox="1">
            <a:spLocks/>
          </p:cNvSpPr>
          <p:nvPr/>
        </p:nvSpPr>
        <p:spPr>
          <a:xfrm>
            <a:off x="7277147" y="1617681"/>
            <a:ext cx="405764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0" i="0" u="none" strike="noStrike" kern="1200" cap="none" spc="0" normalizeH="0" baseline="0" noProof="0" dirty="0" smtClean="0">
                <a:ln>
                  <a:noFill/>
                </a:ln>
                <a:solidFill>
                  <a:srgbClr val="FF0000"/>
                </a:solidFill>
                <a:effectLst/>
                <a:uLnTx/>
                <a:uFillTx/>
                <a:latin typeface="+mn-lt"/>
                <a:ea typeface="+mn-ea"/>
                <a:cs typeface="+mn-cs"/>
              </a:rPr>
              <a:t>1.Business </a:t>
            </a:r>
            <a:r>
              <a:rPr kumimoji="0" lang="lv-LV" sz="3200" b="0" i="0" u="none" strike="noStrike" kern="1200" cap="none" spc="0" normalizeH="0" baseline="0" noProof="0" dirty="0" err="1" smtClean="0">
                <a:ln>
                  <a:noFill/>
                </a:ln>
                <a:solidFill>
                  <a:srgbClr val="FF0000"/>
                </a:solidFill>
                <a:effectLst/>
                <a:uLnTx/>
                <a:uFillTx/>
                <a:latin typeface="+mn-lt"/>
                <a:ea typeface="+mn-ea"/>
                <a:cs typeface="+mn-cs"/>
              </a:rPr>
              <a:t>opportunities</a:t>
            </a:r>
            <a:endParaRPr kumimoji="0" lang="lv-LV"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ight Arrow 4"/>
          <p:cNvSpPr/>
          <p:nvPr/>
        </p:nvSpPr>
        <p:spPr>
          <a:xfrm>
            <a:off x="4667240" y="1785926"/>
            <a:ext cx="2381267"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itle 1"/>
          <p:cNvSpPr txBox="1">
            <a:spLocks/>
          </p:cNvSpPr>
          <p:nvPr/>
        </p:nvSpPr>
        <p:spPr>
          <a:xfrm>
            <a:off x="609600" y="274638"/>
            <a:ext cx="9963181"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4400" b="0" i="0" u="none" strike="noStrike" kern="1200" cap="none" spc="0" normalizeH="0" baseline="0" noProof="0" smtClean="0">
                <a:ln>
                  <a:noFill/>
                </a:ln>
                <a:solidFill>
                  <a:schemeClr val="tx1"/>
                </a:solidFill>
                <a:effectLst/>
                <a:uLnTx/>
                <a:uFillTx/>
                <a:latin typeface="+mj-lt"/>
                <a:ea typeface="+mj-ea"/>
                <a:cs typeface="+mj-cs"/>
              </a:rPr>
              <a:t>about me             about course</a:t>
            </a:r>
            <a:endParaRPr kumimoji="0" lang="lv-LV"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part</a:t>
            </a:r>
            <a:r>
              <a:rPr lang="lv-LV" dirty="0" smtClean="0"/>
              <a:t> 1</a:t>
            </a:r>
            <a:endParaRPr lang="lv-LV" dirty="0"/>
          </a:p>
        </p:txBody>
      </p:sp>
      <p:sp>
        <p:nvSpPr>
          <p:cNvPr id="3" name="Content Placeholder 2"/>
          <p:cNvSpPr>
            <a:spLocks noGrp="1"/>
          </p:cNvSpPr>
          <p:nvPr>
            <p:ph idx="1"/>
          </p:nvPr>
        </p:nvSpPr>
        <p:spPr>
          <a:xfrm>
            <a:off x="609600" y="1600201"/>
            <a:ext cx="10972800" cy="3829064"/>
          </a:xfrm>
        </p:spPr>
        <p:txBody>
          <a:bodyPr>
            <a:normAutofit/>
          </a:bodyPr>
          <a:lstStyle/>
          <a:p>
            <a:pPr lvl="0">
              <a:buNone/>
            </a:pPr>
            <a:r>
              <a:rPr lang="lv-LV" dirty="0" smtClean="0"/>
              <a:t>1.Business </a:t>
            </a:r>
            <a:r>
              <a:rPr lang="lv-LV" dirty="0" err="1" smtClean="0"/>
              <a:t>opportunities</a:t>
            </a:r>
            <a:endParaRPr lang="lv-LV" dirty="0" smtClean="0"/>
          </a:p>
          <a:p>
            <a:r>
              <a:rPr lang="lv-LV" dirty="0" err="1" smtClean="0"/>
              <a:t>See</a:t>
            </a:r>
            <a:r>
              <a:rPr lang="lv-LV" dirty="0" smtClean="0"/>
              <a:t> </a:t>
            </a:r>
            <a:r>
              <a:rPr lang="lv-LV" dirty="0" err="1" smtClean="0"/>
              <a:t>the</a:t>
            </a:r>
            <a:r>
              <a:rPr lang="lv-LV" dirty="0" smtClean="0"/>
              <a:t> </a:t>
            </a:r>
            <a:r>
              <a:rPr lang="lv-LV" dirty="0" err="1" smtClean="0"/>
              <a:t>business</a:t>
            </a:r>
            <a:r>
              <a:rPr lang="lv-LV" dirty="0" smtClean="0"/>
              <a:t> </a:t>
            </a:r>
            <a:r>
              <a:rPr lang="lv-LV" dirty="0" err="1" smtClean="0"/>
              <a:t>around</a:t>
            </a:r>
            <a:r>
              <a:rPr lang="lv-LV" dirty="0" smtClean="0"/>
              <a:t> </a:t>
            </a:r>
            <a:r>
              <a:rPr lang="lv-LV" dirty="0" err="1" smtClean="0"/>
              <a:t>you</a:t>
            </a:r>
            <a:r>
              <a:rPr lang="lv-LV" dirty="0" smtClean="0"/>
              <a:t> </a:t>
            </a:r>
            <a:r>
              <a:rPr lang="lv-LV" dirty="0" err="1" smtClean="0"/>
              <a:t>and</a:t>
            </a:r>
            <a:r>
              <a:rPr lang="lv-LV" dirty="0" smtClean="0"/>
              <a:t> </a:t>
            </a:r>
            <a:r>
              <a:rPr lang="lv-LV" dirty="0" err="1" smtClean="0"/>
              <a:t>processes</a:t>
            </a:r>
            <a:r>
              <a:rPr lang="lv-LV" dirty="0" smtClean="0"/>
              <a:t> </a:t>
            </a:r>
            <a:r>
              <a:rPr lang="lv-LV" dirty="0" err="1" smtClean="0"/>
              <a:t>as</a:t>
            </a:r>
            <a:r>
              <a:rPr lang="lv-LV" dirty="0" smtClean="0"/>
              <a:t> </a:t>
            </a:r>
            <a:r>
              <a:rPr lang="lv-LV" dirty="0" err="1" smtClean="0"/>
              <a:t>possible</a:t>
            </a:r>
            <a:r>
              <a:rPr lang="lv-LV" dirty="0" smtClean="0"/>
              <a:t> </a:t>
            </a:r>
            <a:r>
              <a:rPr lang="lv-LV" dirty="0" err="1" smtClean="0"/>
              <a:t>businesses</a:t>
            </a:r>
            <a:endParaRPr lang="lv-LV" dirty="0" smtClean="0"/>
          </a:p>
          <a:p>
            <a:r>
              <a:rPr lang="lv-LV" dirty="0" err="1" smtClean="0"/>
              <a:t>See</a:t>
            </a:r>
            <a:r>
              <a:rPr lang="lv-LV" dirty="0" smtClean="0"/>
              <a:t> </a:t>
            </a:r>
            <a:r>
              <a:rPr lang="lv-LV" dirty="0" err="1" smtClean="0"/>
              <a:t>the</a:t>
            </a:r>
            <a:r>
              <a:rPr lang="lv-LV" dirty="0" smtClean="0"/>
              <a:t> </a:t>
            </a:r>
            <a:r>
              <a:rPr lang="lv-LV" dirty="0" err="1" smtClean="0"/>
              <a:t>whole</a:t>
            </a:r>
            <a:r>
              <a:rPr lang="lv-LV" dirty="0" smtClean="0"/>
              <a:t> </a:t>
            </a:r>
            <a:r>
              <a:rPr lang="lv-LV" dirty="0" err="1" smtClean="0"/>
              <a:t>picture</a:t>
            </a:r>
            <a:r>
              <a:rPr lang="lv-LV" dirty="0" smtClean="0"/>
              <a:t>, </a:t>
            </a:r>
            <a:r>
              <a:rPr lang="lv-LV" dirty="0" err="1" smtClean="0"/>
              <a:t>don’t</a:t>
            </a:r>
            <a:r>
              <a:rPr lang="lv-LV" dirty="0" smtClean="0"/>
              <a:t> </a:t>
            </a:r>
            <a:r>
              <a:rPr lang="lv-LV" dirty="0" err="1" smtClean="0"/>
              <a:t>rely</a:t>
            </a:r>
            <a:r>
              <a:rPr lang="lv-LV" dirty="0" smtClean="0"/>
              <a:t> </a:t>
            </a:r>
            <a:r>
              <a:rPr lang="lv-LV" dirty="0" err="1" smtClean="0"/>
              <a:t>on</a:t>
            </a:r>
            <a:r>
              <a:rPr lang="lv-LV" dirty="0" smtClean="0"/>
              <a:t> </a:t>
            </a:r>
            <a:r>
              <a:rPr lang="lv-LV" dirty="0" err="1" smtClean="0"/>
              <a:t>facts</a:t>
            </a:r>
            <a:r>
              <a:rPr lang="lv-LV" dirty="0" smtClean="0"/>
              <a:t> </a:t>
            </a:r>
            <a:r>
              <a:rPr lang="lv-LV" dirty="0" err="1" smtClean="0"/>
              <a:t>without</a:t>
            </a:r>
            <a:r>
              <a:rPr lang="lv-LV" dirty="0" smtClean="0"/>
              <a:t> </a:t>
            </a:r>
            <a:r>
              <a:rPr lang="lv-LV" dirty="0" err="1" smtClean="0"/>
              <a:t>further</a:t>
            </a:r>
            <a:r>
              <a:rPr lang="lv-LV" dirty="0" smtClean="0"/>
              <a:t> </a:t>
            </a:r>
            <a:r>
              <a:rPr lang="lv-LV" dirty="0" err="1" smtClean="0"/>
              <a:t>questioning</a:t>
            </a:r>
            <a:endParaRPr lang="lv-LV" dirty="0" smtClean="0"/>
          </a:p>
          <a:p>
            <a:r>
              <a:rPr lang="lv-LV" dirty="0" err="1" smtClean="0"/>
              <a:t>See</a:t>
            </a:r>
            <a:r>
              <a:rPr lang="lv-LV" dirty="0" smtClean="0"/>
              <a:t> </a:t>
            </a:r>
            <a:r>
              <a:rPr lang="lv-LV" dirty="0" err="1" smtClean="0"/>
              <a:t>that</a:t>
            </a:r>
            <a:r>
              <a:rPr lang="lv-LV" dirty="0" smtClean="0"/>
              <a:t> </a:t>
            </a:r>
            <a:r>
              <a:rPr lang="lv-LV" dirty="0" err="1" smtClean="0"/>
              <a:t>each</a:t>
            </a:r>
            <a:r>
              <a:rPr lang="lv-LV" dirty="0" smtClean="0"/>
              <a:t> </a:t>
            </a:r>
            <a:r>
              <a:rPr lang="lv-LV" dirty="0" err="1" smtClean="0"/>
              <a:t>setting</a:t>
            </a:r>
            <a:r>
              <a:rPr lang="lv-LV" dirty="0" smtClean="0"/>
              <a:t> </a:t>
            </a:r>
            <a:r>
              <a:rPr lang="lv-LV" dirty="0" err="1" smtClean="0"/>
              <a:t>and</a:t>
            </a:r>
            <a:r>
              <a:rPr lang="lv-LV" dirty="0" smtClean="0"/>
              <a:t> </a:t>
            </a:r>
            <a:r>
              <a:rPr lang="lv-LV" dirty="0" err="1" smtClean="0"/>
              <a:t>business</a:t>
            </a:r>
            <a:r>
              <a:rPr lang="lv-LV" dirty="0" smtClean="0"/>
              <a:t> </a:t>
            </a:r>
            <a:r>
              <a:rPr lang="lv-LV" dirty="0" err="1" smtClean="0"/>
              <a:t>environment</a:t>
            </a:r>
            <a:r>
              <a:rPr lang="lv-LV" dirty="0" smtClean="0"/>
              <a:t> </a:t>
            </a:r>
            <a:r>
              <a:rPr lang="lv-LV" dirty="0" err="1" smtClean="0"/>
              <a:t>next</a:t>
            </a:r>
            <a:r>
              <a:rPr lang="lv-LV" dirty="0" smtClean="0"/>
              <a:t> to risks </a:t>
            </a:r>
            <a:r>
              <a:rPr lang="lv-LV" dirty="0" err="1" smtClean="0"/>
              <a:t>provides</a:t>
            </a:r>
            <a:r>
              <a:rPr lang="lv-LV" dirty="0" smtClean="0"/>
              <a:t> </a:t>
            </a:r>
            <a:r>
              <a:rPr lang="lv-LV" dirty="0" err="1" smtClean="0"/>
              <a:t>business</a:t>
            </a:r>
            <a:r>
              <a:rPr lang="lv-LV" dirty="0" smtClean="0"/>
              <a:t> </a:t>
            </a:r>
            <a:r>
              <a:rPr lang="lv-LV" dirty="0" err="1" smtClean="0"/>
              <a:t>opportunities</a:t>
            </a:r>
            <a:endParaRPr lang="lv-LV" dirty="0" smtClean="0"/>
          </a:p>
          <a:p>
            <a:endParaRPr lang="lv-LV" dirty="0"/>
          </a:p>
        </p:txBody>
      </p:sp>
      <p:sp>
        <p:nvSpPr>
          <p:cNvPr id="4" name="Rectangle 3"/>
          <p:cNvSpPr/>
          <p:nvPr/>
        </p:nvSpPr>
        <p:spPr>
          <a:xfrm>
            <a:off x="3047979" y="5786455"/>
            <a:ext cx="8763061" cy="800219"/>
          </a:xfrm>
          <a:prstGeom prst="rect">
            <a:avLst/>
          </a:prstGeom>
        </p:spPr>
        <p:txBody>
          <a:bodyPr wrap="square">
            <a:spAutoFit/>
          </a:bodyPr>
          <a:lstStyle/>
          <a:p>
            <a:pPr algn="r"/>
            <a:r>
              <a:rPr lang="lv-LV" sz="2300" b="1" dirty="0" smtClean="0">
                <a:solidFill>
                  <a:srgbClr val="FF0000"/>
                </a:solidFill>
              </a:rPr>
              <a:t>I </a:t>
            </a:r>
            <a:r>
              <a:rPr lang="lv-LV" sz="2300" b="1" dirty="0" err="1" smtClean="0">
                <a:solidFill>
                  <a:srgbClr val="FF0000"/>
                </a:solidFill>
              </a:rPr>
              <a:t>have</a:t>
            </a:r>
            <a:r>
              <a:rPr lang="lv-LV" sz="2300" b="1" dirty="0" smtClean="0">
                <a:solidFill>
                  <a:srgbClr val="FF0000"/>
                </a:solidFill>
              </a:rPr>
              <a:t> a </a:t>
            </a:r>
            <a:r>
              <a:rPr lang="lv-LV" sz="2300" b="1" dirty="0" err="1" smtClean="0">
                <a:solidFill>
                  <a:srgbClr val="FF0000"/>
                </a:solidFill>
              </a:rPr>
              <a:t>nice</a:t>
            </a:r>
            <a:r>
              <a:rPr lang="lv-LV" sz="2300" b="1" dirty="0" smtClean="0">
                <a:solidFill>
                  <a:srgbClr val="FF0000"/>
                </a:solidFill>
              </a:rPr>
              <a:t> </a:t>
            </a:r>
            <a:r>
              <a:rPr lang="lv-LV" sz="2300" b="1" dirty="0" err="1" smtClean="0">
                <a:solidFill>
                  <a:srgbClr val="FF0000"/>
                </a:solidFill>
              </a:rPr>
              <a:t>product</a:t>
            </a:r>
            <a:r>
              <a:rPr lang="lv-LV" sz="2300" b="1" dirty="0" smtClean="0">
                <a:solidFill>
                  <a:srgbClr val="FF0000"/>
                </a:solidFill>
              </a:rPr>
              <a:t>. </a:t>
            </a:r>
          </a:p>
          <a:p>
            <a:pPr algn="r"/>
            <a:r>
              <a:rPr lang="lv-LV" sz="2300" dirty="0" err="1" smtClean="0">
                <a:solidFill>
                  <a:srgbClr val="FF0000"/>
                </a:solidFill>
              </a:rPr>
              <a:t>Do</a:t>
            </a:r>
            <a:r>
              <a:rPr lang="lv-LV" sz="2300" dirty="0" smtClean="0">
                <a:solidFill>
                  <a:srgbClr val="FF0000"/>
                </a:solidFill>
              </a:rPr>
              <a:t> 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Company</a:t>
            </a:r>
            <a:endParaRPr lang="lv-LV" dirty="0"/>
          </a:p>
        </p:txBody>
      </p:sp>
      <p:sp>
        <p:nvSpPr>
          <p:cNvPr id="3" name="Content Placeholder 2"/>
          <p:cNvSpPr>
            <a:spLocks noGrp="1"/>
          </p:cNvSpPr>
          <p:nvPr>
            <p:ph idx="1"/>
          </p:nvPr>
        </p:nvSpPr>
        <p:spPr/>
        <p:txBody>
          <a:bodyPr/>
          <a:lstStyle/>
          <a:p>
            <a:r>
              <a:rPr lang="lv-LV" dirty="0" err="1" smtClean="0"/>
              <a:t>Local</a:t>
            </a:r>
            <a:r>
              <a:rPr lang="lv-LV" dirty="0" smtClean="0"/>
              <a:t> </a:t>
            </a:r>
            <a:r>
              <a:rPr lang="lv-LV" dirty="0" err="1" smtClean="0"/>
              <a:t>company</a:t>
            </a:r>
            <a:endParaRPr lang="lv-LV" dirty="0" smtClean="0"/>
          </a:p>
          <a:p>
            <a:r>
              <a:rPr lang="lv-LV" dirty="0" err="1" smtClean="0"/>
              <a:t>Almost</a:t>
            </a:r>
            <a:r>
              <a:rPr lang="lv-LV" dirty="0" smtClean="0"/>
              <a:t> 100 </a:t>
            </a:r>
            <a:r>
              <a:rPr lang="lv-LV" dirty="0" err="1" smtClean="0"/>
              <a:t>years</a:t>
            </a:r>
            <a:r>
              <a:rPr lang="lv-LV" dirty="0" smtClean="0"/>
              <a:t> </a:t>
            </a:r>
            <a:r>
              <a:rPr lang="lv-LV" dirty="0" err="1" smtClean="0"/>
              <a:t>old</a:t>
            </a:r>
            <a:endParaRPr lang="lv-LV" dirty="0" smtClean="0"/>
          </a:p>
          <a:p>
            <a:r>
              <a:rPr lang="lv-LV" dirty="0" err="1" smtClean="0"/>
              <a:t>Market</a:t>
            </a:r>
            <a:r>
              <a:rPr lang="lv-LV" dirty="0" smtClean="0"/>
              <a:t> </a:t>
            </a:r>
            <a:r>
              <a:rPr lang="lv-LV" dirty="0" err="1" smtClean="0"/>
              <a:t>share</a:t>
            </a:r>
            <a:r>
              <a:rPr lang="lv-LV" dirty="0" smtClean="0"/>
              <a:t>: 17% of </a:t>
            </a:r>
            <a:r>
              <a:rPr lang="lv-LV" dirty="0" err="1" smtClean="0"/>
              <a:t>clients</a:t>
            </a:r>
            <a:r>
              <a:rPr lang="lv-LV" dirty="0" smtClean="0"/>
              <a:t> </a:t>
            </a:r>
          </a:p>
          <a:p>
            <a:r>
              <a:rPr lang="lv-LV" dirty="0" err="1" smtClean="0"/>
              <a:t>Annual</a:t>
            </a:r>
            <a:r>
              <a:rPr lang="lv-LV" dirty="0" smtClean="0"/>
              <a:t> </a:t>
            </a:r>
            <a:r>
              <a:rPr lang="lv-LV" dirty="0" err="1" smtClean="0"/>
              <a:t>turnover</a:t>
            </a:r>
            <a:r>
              <a:rPr lang="lv-LV" dirty="0" smtClean="0"/>
              <a:t>: 65.4 </a:t>
            </a:r>
            <a:r>
              <a:rPr lang="lv-LV" dirty="0" err="1" smtClean="0"/>
              <a:t>millions</a:t>
            </a:r>
            <a:r>
              <a:rPr lang="lv-LV" dirty="0" smtClean="0"/>
              <a:t> EUR</a:t>
            </a:r>
          </a:p>
          <a:p>
            <a:r>
              <a:rPr lang="lv-LV" dirty="0" err="1" smtClean="0"/>
              <a:t>Pool</a:t>
            </a:r>
            <a:r>
              <a:rPr lang="lv-LV" dirty="0" smtClean="0"/>
              <a:t> </a:t>
            </a:r>
            <a:r>
              <a:rPr lang="lv-LV" dirty="0" err="1" smtClean="0"/>
              <a:t>of</a:t>
            </a:r>
            <a:r>
              <a:rPr lang="lv-LV" dirty="0" smtClean="0"/>
              <a:t> </a:t>
            </a:r>
            <a:r>
              <a:rPr lang="lv-LV" dirty="0" err="1" smtClean="0"/>
              <a:t>current</a:t>
            </a:r>
            <a:r>
              <a:rPr lang="lv-LV" dirty="0" smtClean="0"/>
              <a:t> </a:t>
            </a:r>
            <a:r>
              <a:rPr lang="lv-LV" dirty="0" err="1" smtClean="0"/>
              <a:t>clients</a:t>
            </a:r>
            <a:r>
              <a:rPr lang="lv-LV" dirty="0" smtClean="0"/>
              <a:t>: 1</a:t>
            </a:r>
            <a:r>
              <a:rPr lang="en-GB" dirty="0" smtClean="0"/>
              <a:t>2</a:t>
            </a:r>
            <a:r>
              <a:rPr lang="lv-LV" dirty="0" smtClean="0"/>
              <a:t> 060, </a:t>
            </a:r>
            <a:r>
              <a:rPr lang="lv-LV" dirty="0" err="1" smtClean="0"/>
              <a:t>average</a:t>
            </a:r>
            <a:r>
              <a:rPr lang="lv-LV" dirty="0" smtClean="0"/>
              <a:t> </a:t>
            </a:r>
            <a:r>
              <a:rPr lang="lv-LV" dirty="0" err="1" smtClean="0"/>
              <a:t>project</a:t>
            </a:r>
            <a:r>
              <a:rPr lang="lv-LV" dirty="0" smtClean="0"/>
              <a:t> </a:t>
            </a:r>
            <a:r>
              <a:rPr lang="lv-LV" dirty="0" err="1" smtClean="0"/>
              <a:t>lenght</a:t>
            </a:r>
            <a:r>
              <a:rPr lang="lv-LV" dirty="0" smtClean="0"/>
              <a:t> per </a:t>
            </a:r>
            <a:r>
              <a:rPr lang="lv-LV" dirty="0" err="1" smtClean="0"/>
              <a:t>client</a:t>
            </a:r>
            <a:r>
              <a:rPr lang="lv-LV" dirty="0" smtClean="0"/>
              <a:t>: 3,1 </a:t>
            </a:r>
            <a:r>
              <a:rPr lang="lv-LV" dirty="0" err="1" smtClean="0"/>
              <a:t>years</a:t>
            </a:r>
            <a:endParaRPr lang="lv-LV" dirty="0" smtClean="0"/>
          </a:p>
          <a:p>
            <a:r>
              <a:rPr lang="lv-LV" dirty="0" err="1" smtClean="0"/>
              <a:t>Employees</a:t>
            </a:r>
            <a:r>
              <a:rPr lang="lv-LV" dirty="0" smtClean="0"/>
              <a:t>:  3250 (7% </a:t>
            </a:r>
            <a:r>
              <a:rPr lang="lv-LV" dirty="0" err="1" smtClean="0"/>
              <a:t>administration</a:t>
            </a:r>
            <a:r>
              <a:rPr lang="lv-LV" dirty="0" smtClean="0"/>
              <a:t>), </a:t>
            </a:r>
            <a:r>
              <a:rPr lang="lv-LV" dirty="0" err="1" smtClean="0"/>
              <a:t>incl</a:t>
            </a:r>
            <a:r>
              <a:rPr lang="lv-LV" dirty="0" smtClean="0"/>
              <a:t>. 33 </a:t>
            </a:r>
            <a:r>
              <a:rPr lang="lv-LV" dirty="0" err="1" smtClean="0"/>
              <a:t>foreign</a:t>
            </a:r>
            <a:r>
              <a:rPr lang="lv-LV" dirty="0" smtClean="0"/>
              <a:t> </a:t>
            </a:r>
            <a:r>
              <a:rPr lang="lv-LV" dirty="0" err="1" smtClean="0"/>
              <a:t>specialists</a:t>
            </a:r>
            <a:endParaRPr lang="lv-LV" dirty="0" smtClean="0"/>
          </a:p>
          <a:p>
            <a:endParaRPr lang="lv-LV" dirty="0"/>
          </a:p>
        </p:txBody>
      </p:sp>
      <p:sp>
        <p:nvSpPr>
          <p:cNvPr id="7" name="Rectangle 6"/>
          <p:cNvSpPr/>
          <p:nvPr/>
        </p:nvSpPr>
        <p:spPr>
          <a:xfrm>
            <a:off x="8477267" y="1228539"/>
            <a:ext cx="2952771" cy="1200329"/>
          </a:xfrm>
          <a:prstGeom prst="rect">
            <a:avLst/>
          </a:prstGeom>
        </p:spPr>
        <p:txBody>
          <a:bodyPr wrap="square">
            <a:spAutoFit/>
          </a:bodyPr>
          <a:lstStyle/>
          <a:p>
            <a:pPr algn="ctr"/>
            <a:r>
              <a:rPr lang="lv-LV" sz="2400" dirty="0" err="1" smtClean="0">
                <a:solidFill>
                  <a:srgbClr val="FF0000"/>
                </a:solidFill>
              </a:rPr>
              <a:t>What</a:t>
            </a:r>
            <a:r>
              <a:rPr lang="lv-LV" sz="2400" dirty="0" smtClean="0">
                <a:solidFill>
                  <a:srgbClr val="FF0000"/>
                </a:solidFill>
              </a:rPr>
              <a:t> </a:t>
            </a:r>
            <a:r>
              <a:rPr lang="lv-LV" sz="2400" dirty="0" err="1" smtClean="0">
                <a:solidFill>
                  <a:srgbClr val="FF0000"/>
                </a:solidFill>
              </a:rPr>
              <a:t>can</a:t>
            </a:r>
            <a:r>
              <a:rPr lang="lv-LV" sz="2400" dirty="0" smtClean="0">
                <a:solidFill>
                  <a:srgbClr val="FF0000"/>
                </a:solidFill>
              </a:rPr>
              <a:t> </a:t>
            </a:r>
            <a:r>
              <a:rPr lang="lv-LV" sz="2400" dirty="0" err="1" smtClean="0">
                <a:solidFill>
                  <a:srgbClr val="FF0000"/>
                </a:solidFill>
              </a:rPr>
              <a:t>you</a:t>
            </a:r>
            <a:r>
              <a:rPr lang="lv-LV" sz="2400" dirty="0" smtClean="0">
                <a:solidFill>
                  <a:srgbClr val="FF0000"/>
                </a:solidFill>
              </a:rPr>
              <a:t> </a:t>
            </a:r>
            <a:r>
              <a:rPr lang="lv-LV" sz="2400" dirty="0" err="1" smtClean="0">
                <a:solidFill>
                  <a:srgbClr val="FF0000"/>
                </a:solidFill>
              </a:rPr>
              <a:t>tell</a:t>
            </a:r>
            <a:r>
              <a:rPr lang="lv-LV" sz="2400" dirty="0" smtClean="0">
                <a:solidFill>
                  <a:srgbClr val="FF0000"/>
                </a:solidFill>
              </a:rPr>
              <a:t> </a:t>
            </a:r>
            <a:r>
              <a:rPr lang="lv-LV" sz="2400" dirty="0" err="1" smtClean="0">
                <a:solidFill>
                  <a:srgbClr val="FF0000"/>
                </a:solidFill>
              </a:rPr>
              <a:t>about</a:t>
            </a:r>
            <a:r>
              <a:rPr lang="lv-LV" sz="2400" dirty="0" smtClean="0">
                <a:solidFill>
                  <a:srgbClr val="FF0000"/>
                </a:solidFill>
              </a:rPr>
              <a:t> </a:t>
            </a:r>
            <a:r>
              <a:rPr lang="lv-LV" sz="2400" dirty="0" err="1" smtClean="0">
                <a:solidFill>
                  <a:srgbClr val="FF0000"/>
                </a:solidFill>
              </a:rPr>
              <a:t>the</a:t>
            </a:r>
            <a:r>
              <a:rPr lang="lv-LV" sz="2400" dirty="0" smtClean="0">
                <a:solidFill>
                  <a:srgbClr val="FF0000"/>
                </a:solidFill>
              </a:rPr>
              <a:t> </a:t>
            </a:r>
            <a:r>
              <a:rPr lang="lv-LV" sz="2400" dirty="0" err="1" smtClean="0">
                <a:solidFill>
                  <a:srgbClr val="FF0000"/>
                </a:solidFill>
              </a:rPr>
              <a:t>company</a:t>
            </a:r>
            <a:r>
              <a:rPr lang="lv-LV" sz="2400" dirty="0" smtClean="0">
                <a:solidFill>
                  <a:srgbClr val="FF0000"/>
                </a:solidFill>
              </a:rPr>
              <a:t> </a:t>
            </a:r>
            <a:r>
              <a:rPr lang="lv-LV" sz="2400" dirty="0" err="1" smtClean="0">
                <a:solidFill>
                  <a:srgbClr val="FF0000"/>
                </a:solidFill>
              </a:rPr>
              <a:t>and</a:t>
            </a:r>
            <a:r>
              <a:rPr lang="lv-LV" sz="2400" dirty="0" smtClean="0">
                <a:solidFill>
                  <a:srgbClr val="FF0000"/>
                </a:solidFill>
              </a:rPr>
              <a:t> </a:t>
            </a:r>
            <a:r>
              <a:rPr lang="lv-LV" sz="2400" dirty="0" err="1" smtClean="0">
                <a:solidFill>
                  <a:srgbClr val="FF0000"/>
                </a:solidFill>
              </a:rPr>
              <a:t>its</a:t>
            </a:r>
            <a:r>
              <a:rPr lang="lv-LV" sz="2400" dirty="0" smtClean="0">
                <a:solidFill>
                  <a:srgbClr val="FF0000"/>
                </a:solidFill>
              </a:rPr>
              <a:t> </a:t>
            </a:r>
            <a:r>
              <a:rPr lang="lv-LV" sz="2400" dirty="0" err="1" smtClean="0">
                <a:solidFill>
                  <a:srgbClr val="FF0000"/>
                </a:solidFill>
              </a:rPr>
              <a:t>products</a:t>
            </a:r>
            <a:r>
              <a:rPr lang="lv-LV" dirty="0" smtClean="0">
                <a:solidFill>
                  <a:srgbClr val="FF0000"/>
                </a:solidFill>
              </a:rPr>
              <a:t>?</a:t>
            </a:r>
          </a:p>
        </p:txBody>
      </p:sp>
      <p:sp>
        <p:nvSpPr>
          <p:cNvPr id="8" name="Rectangle 7"/>
          <p:cNvSpPr/>
          <p:nvPr/>
        </p:nvSpPr>
        <p:spPr>
          <a:xfrm>
            <a:off x="5714997" y="5929331"/>
            <a:ext cx="6096000" cy="646331"/>
          </a:xfrm>
          <a:prstGeom prst="rect">
            <a:avLst/>
          </a:prstGeom>
        </p:spPr>
        <p:txBody>
          <a:bodyPr>
            <a:spAutoFit/>
          </a:bodyPr>
          <a:lstStyle/>
          <a:p>
            <a:r>
              <a:rPr lang="lv-LV" dirty="0" err="1" smtClean="0">
                <a:solidFill>
                  <a:schemeClr val="accent3">
                    <a:lumMod val="75000"/>
                  </a:schemeClr>
                </a:solidFill>
              </a:rPr>
              <a:t>See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business</a:t>
            </a:r>
            <a:r>
              <a:rPr lang="lv-LV" dirty="0" smtClean="0">
                <a:solidFill>
                  <a:schemeClr val="accent3">
                    <a:lumMod val="75000"/>
                  </a:schemeClr>
                </a:solidFill>
              </a:rPr>
              <a:t> </a:t>
            </a:r>
            <a:r>
              <a:rPr lang="lv-LV" dirty="0" err="1" smtClean="0">
                <a:solidFill>
                  <a:schemeClr val="accent3">
                    <a:lumMod val="75000"/>
                  </a:schemeClr>
                </a:solidFill>
              </a:rPr>
              <a:t>around</a:t>
            </a:r>
            <a:r>
              <a:rPr lang="lv-LV" dirty="0" smtClean="0">
                <a:solidFill>
                  <a:schemeClr val="accent3">
                    <a:lumMod val="75000"/>
                  </a:schemeClr>
                </a:solidFill>
              </a:rPr>
              <a:t> </a:t>
            </a:r>
            <a:r>
              <a:rPr lang="lv-LV" dirty="0" err="1" smtClean="0">
                <a:solidFill>
                  <a:schemeClr val="accent3">
                    <a:lumMod val="75000"/>
                  </a:schemeClr>
                </a:solidFill>
              </a:rPr>
              <a:t>you</a:t>
            </a:r>
            <a:r>
              <a:rPr lang="lv-LV" dirty="0" smtClean="0">
                <a:solidFill>
                  <a:schemeClr val="accent3">
                    <a:lumMod val="75000"/>
                  </a:schemeClr>
                </a:solidFill>
              </a:rPr>
              <a:t> </a:t>
            </a:r>
            <a:r>
              <a:rPr lang="lv-LV" dirty="0" err="1" smtClean="0">
                <a:solidFill>
                  <a:schemeClr val="accent3">
                    <a:lumMod val="75000"/>
                  </a:schemeClr>
                </a:solidFill>
              </a:rPr>
              <a:t>and</a:t>
            </a:r>
            <a:r>
              <a:rPr lang="lv-LV" dirty="0" smtClean="0">
                <a:solidFill>
                  <a:schemeClr val="accent3">
                    <a:lumMod val="75000"/>
                  </a:schemeClr>
                </a:solidFill>
              </a:rPr>
              <a:t> </a:t>
            </a:r>
            <a:r>
              <a:rPr lang="lv-LV" dirty="0" err="1" smtClean="0">
                <a:solidFill>
                  <a:schemeClr val="accent3">
                    <a:lumMod val="75000"/>
                  </a:schemeClr>
                </a:solidFill>
              </a:rPr>
              <a:t>processes</a:t>
            </a:r>
            <a:r>
              <a:rPr lang="lv-LV" dirty="0" smtClean="0">
                <a:solidFill>
                  <a:schemeClr val="accent3">
                    <a:lumMod val="75000"/>
                  </a:schemeClr>
                </a:solidFill>
              </a:rPr>
              <a:t> </a:t>
            </a:r>
            <a:r>
              <a:rPr lang="lv-LV" dirty="0" err="1" smtClean="0">
                <a:solidFill>
                  <a:schemeClr val="accent3">
                    <a:lumMod val="75000"/>
                  </a:schemeClr>
                </a:solidFill>
              </a:rPr>
              <a:t>as</a:t>
            </a:r>
            <a:r>
              <a:rPr lang="lv-LV" dirty="0" smtClean="0">
                <a:solidFill>
                  <a:schemeClr val="accent3">
                    <a:lumMod val="75000"/>
                  </a:schemeClr>
                </a:solidFill>
              </a:rPr>
              <a:t> </a:t>
            </a:r>
            <a:r>
              <a:rPr lang="lv-LV" dirty="0" err="1" smtClean="0">
                <a:solidFill>
                  <a:schemeClr val="accent3">
                    <a:lumMod val="75000"/>
                  </a:schemeClr>
                </a:solidFill>
              </a:rPr>
              <a:t>possible</a:t>
            </a:r>
            <a:r>
              <a:rPr lang="lv-LV" dirty="0" smtClean="0">
                <a:solidFill>
                  <a:schemeClr val="accent3">
                    <a:lumMod val="75000"/>
                  </a:schemeClr>
                </a:solidFill>
              </a:rPr>
              <a:t> </a:t>
            </a:r>
            <a:r>
              <a:rPr lang="lv-LV" dirty="0" err="1" smtClean="0">
                <a:solidFill>
                  <a:schemeClr val="accent3">
                    <a:lumMod val="75000"/>
                  </a:schemeClr>
                </a:solidFill>
              </a:rPr>
              <a:t>businesses</a:t>
            </a:r>
            <a:endParaRPr lang="lv-LV" dirty="0" smtClean="0">
              <a:solidFill>
                <a:schemeClr val="accent3">
                  <a:lumMod val="7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The</a:t>
            </a:r>
            <a:r>
              <a:rPr lang="lv-LV" dirty="0" smtClean="0"/>
              <a:t> </a:t>
            </a:r>
            <a:r>
              <a:rPr lang="lv-LV" dirty="0" err="1" smtClean="0"/>
              <a:t>Production</a:t>
            </a:r>
            <a:r>
              <a:rPr lang="lv-LV" dirty="0" smtClean="0"/>
              <a:t> </a:t>
            </a:r>
            <a:r>
              <a:rPr lang="lv-LV" dirty="0" err="1" smtClean="0"/>
              <a:t>System</a:t>
            </a:r>
            <a:r>
              <a:rPr lang="lv-LV" dirty="0" smtClean="0"/>
              <a:t> </a:t>
            </a:r>
            <a:r>
              <a:rPr lang="lv-LV" dirty="0" err="1" smtClean="0"/>
              <a:t>specifics</a:t>
            </a:r>
            <a:r>
              <a:rPr lang="lv-LV" dirty="0" smtClean="0"/>
              <a:t>: </a:t>
            </a:r>
            <a:r>
              <a:rPr lang="lv-LV" dirty="0" err="1" smtClean="0"/>
              <a:t>University</a:t>
            </a:r>
            <a:r>
              <a:rPr lang="lv-LV" dirty="0" smtClean="0"/>
              <a:t> </a:t>
            </a:r>
            <a:r>
              <a:rPr lang="lv-LV" dirty="0" err="1" smtClean="0"/>
              <a:t>of</a:t>
            </a:r>
            <a:r>
              <a:rPr lang="lv-LV" dirty="0" smtClean="0"/>
              <a:t> </a:t>
            </a:r>
            <a:r>
              <a:rPr lang="lv-LV" dirty="0" err="1" smtClean="0"/>
              <a:t>Latvia</a:t>
            </a:r>
            <a:endParaRPr lang="lv-LV" dirty="0"/>
          </a:p>
        </p:txBody>
      </p:sp>
      <p:graphicFrame>
        <p:nvGraphicFramePr>
          <p:cNvPr id="5" name="Content Placeholder 4"/>
          <p:cNvGraphicFramePr>
            <a:graphicFrameLocks noGrp="1"/>
          </p:cNvGraphicFramePr>
          <p:nvPr>
            <p:ph idx="1"/>
          </p:nvPr>
        </p:nvGraphicFramePr>
        <p:xfrm>
          <a:off x="285710" y="1600200"/>
          <a:ext cx="11620582" cy="2011680"/>
        </p:xfrm>
        <a:graphic>
          <a:graphicData uri="http://schemas.openxmlformats.org/drawingml/2006/table">
            <a:tbl>
              <a:tblPr firstRow="1" bandRow="1">
                <a:tableStyleId>{5C22544A-7EE6-4342-B048-85BDC9FD1C3A}</a:tableStyleId>
              </a:tblPr>
              <a:tblGrid>
                <a:gridCol w="2000264"/>
                <a:gridCol w="2000264"/>
                <a:gridCol w="2286016"/>
                <a:gridCol w="3524275"/>
                <a:gridCol w="1809763"/>
              </a:tblGrid>
              <a:tr h="370840">
                <a:tc>
                  <a:txBody>
                    <a:bodyPr/>
                    <a:lstStyle/>
                    <a:p>
                      <a:r>
                        <a:rPr lang="lv-LV" sz="2400" dirty="0" smtClean="0"/>
                        <a:t>SYSTEM</a:t>
                      </a:r>
                      <a:endParaRPr lang="lv-LV" sz="2400" dirty="0"/>
                    </a:p>
                  </a:txBody>
                  <a:tcPr marL="121920" marR="121920"/>
                </a:tc>
                <a:tc>
                  <a:txBody>
                    <a:bodyPr/>
                    <a:lstStyle/>
                    <a:p>
                      <a:r>
                        <a:rPr lang="lv-LV" sz="2400" dirty="0" smtClean="0"/>
                        <a:t>INPUT</a:t>
                      </a:r>
                      <a:endParaRPr lang="lv-LV" sz="2400" dirty="0"/>
                    </a:p>
                  </a:txBody>
                  <a:tcPr marL="121920" marR="121920"/>
                </a:tc>
                <a:tc>
                  <a:txBody>
                    <a:bodyPr/>
                    <a:lstStyle/>
                    <a:p>
                      <a:r>
                        <a:rPr lang="lv-LV" sz="2400" dirty="0" smtClean="0"/>
                        <a:t>RESOURCES</a:t>
                      </a:r>
                      <a:endParaRPr lang="lv-LV" sz="2400" dirty="0"/>
                    </a:p>
                  </a:txBody>
                  <a:tcPr marL="121920" marR="121920"/>
                </a:tc>
                <a:tc>
                  <a:txBody>
                    <a:bodyPr/>
                    <a:lstStyle/>
                    <a:p>
                      <a:r>
                        <a:rPr lang="lv-LV" sz="2400" dirty="0" smtClean="0"/>
                        <a:t>TRANSFORMATION FUNCTION</a:t>
                      </a:r>
                      <a:endParaRPr lang="lv-LV" sz="2400" dirty="0"/>
                    </a:p>
                  </a:txBody>
                  <a:tcPr marL="121920" marR="121920"/>
                </a:tc>
                <a:tc>
                  <a:txBody>
                    <a:bodyPr/>
                    <a:lstStyle/>
                    <a:p>
                      <a:r>
                        <a:rPr lang="lv-LV" sz="2400" dirty="0" smtClean="0"/>
                        <a:t>OUTPUT</a:t>
                      </a:r>
                      <a:endParaRPr lang="lv-LV" sz="2400" dirty="0"/>
                    </a:p>
                  </a:txBody>
                  <a:tcPr marL="121920" marR="121920"/>
                </a:tc>
              </a:tr>
              <a:tr h="370840">
                <a:tc>
                  <a:txBody>
                    <a:bodyPr/>
                    <a:lstStyle/>
                    <a:p>
                      <a:r>
                        <a:rPr lang="lv-LV" sz="2400" dirty="0" err="1" smtClean="0"/>
                        <a:t>Higher</a:t>
                      </a:r>
                      <a:r>
                        <a:rPr lang="lv-LV" sz="2400" dirty="0" smtClean="0"/>
                        <a:t> </a:t>
                      </a:r>
                      <a:r>
                        <a:rPr lang="lv-LV" sz="2400" dirty="0" err="1" smtClean="0"/>
                        <a:t>education</a:t>
                      </a:r>
                      <a:r>
                        <a:rPr lang="lv-LV" sz="2400" dirty="0" smtClean="0"/>
                        <a:t> </a:t>
                      </a:r>
                      <a:r>
                        <a:rPr lang="lv-LV" sz="2400" dirty="0" err="1" smtClean="0"/>
                        <a:t>institution</a:t>
                      </a:r>
                      <a:endParaRPr lang="lv-LV" sz="2400" dirty="0"/>
                    </a:p>
                  </a:txBody>
                  <a:tcPr marL="121920" marR="121920"/>
                </a:tc>
                <a:tc>
                  <a:txBody>
                    <a:bodyPr/>
                    <a:lstStyle/>
                    <a:p>
                      <a:r>
                        <a:rPr lang="lv-LV" sz="2400" dirty="0" err="1" smtClean="0"/>
                        <a:t>Graduate</a:t>
                      </a:r>
                      <a:r>
                        <a:rPr lang="lv-LV" sz="2400" dirty="0" smtClean="0"/>
                        <a:t> </a:t>
                      </a:r>
                      <a:r>
                        <a:rPr lang="lv-LV" sz="2400" dirty="0" err="1" smtClean="0"/>
                        <a:t>of</a:t>
                      </a:r>
                      <a:r>
                        <a:rPr lang="lv-LV" sz="2400" dirty="0" smtClean="0"/>
                        <a:t> </a:t>
                      </a:r>
                      <a:r>
                        <a:rPr lang="lv-LV" sz="2400" dirty="0" err="1" smtClean="0"/>
                        <a:t>secondary</a:t>
                      </a:r>
                      <a:r>
                        <a:rPr lang="lv-LV" sz="2400" dirty="0" smtClean="0"/>
                        <a:t> </a:t>
                      </a:r>
                      <a:r>
                        <a:rPr lang="lv-LV" sz="2400" dirty="0" err="1" smtClean="0"/>
                        <a:t>education</a:t>
                      </a:r>
                      <a:endParaRPr lang="lv-LV" sz="2400" dirty="0"/>
                    </a:p>
                  </a:txBody>
                  <a:tcPr marL="121920" marR="121920"/>
                </a:tc>
                <a:tc>
                  <a:txBody>
                    <a:bodyPr/>
                    <a:lstStyle/>
                    <a:p>
                      <a:r>
                        <a:rPr lang="lv-LV" sz="2400" dirty="0" err="1" smtClean="0"/>
                        <a:t>Lecturers</a:t>
                      </a:r>
                      <a:r>
                        <a:rPr lang="lv-LV" sz="2400" dirty="0" smtClean="0"/>
                        <a:t>, </a:t>
                      </a:r>
                      <a:r>
                        <a:rPr lang="lv-LV" sz="2400" dirty="0" err="1" smtClean="0"/>
                        <a:t>rooms</a:t>
                      </a:r>
                      <a:r>
                        <a:rPr lang="lv-LV" sz="2400" dirty="0" smtClean="0"/>
                        <a:t>, </a:t>
                      </a:r>
                      <a:r>
                        <a:rPr lang="lv-LV" sz="2400" dirty="0" err="1" smtClean="0"/>
                        <a:t>books</a:t>
                      </a:r>
                      <a:endParaRPr lang="lv-LV" sz="2400" dirty="0"/>
                    </a:p>
                  </a:txBody>
                  <a:tcPr marL="121920" marR="121920"/>
                </a:tc>
                <a:tc>
                  <a:txBody>
                    <a:bodyPr/>
                    <a:lstStyle/>
                    <a:p>
                      <a:r>
                        <a:rPr lang="lv-LV" sz="2400" dirty="0" err="1" smtClean="0"/>
                        <a:t>Transfer</a:t>
                      </a:r>
                      <a:r>
                        <a:rPr lang="lv-LV" sz="2400" dirty="0" smtClean="0"/>
                        <a:t> </a:t>
                      </a:r>
                      <a:r>
                        <a:rPr lang="lv-LV" sz="2400" dirty="0" err="1" smtClean="0"/>
                        <a:t>of</a:t>
                      </a:r>
                      <a:r>
                        <a:rPr lang="lv-LV" sz="2400" dirty="0" smtClean="0"/>
                        <a:t> </a:t>
                      </a:r>
                      <a:r>
                        <a:rPr lang="lv-LV" sz="2400" dirty="0" err="1" smtClean="0"/>
                        <a:t>knowledge</a:t>
                      </a:r>
                      <a:r>
                        <a:rPr lang="lv-LV" sz="2400" dirty="0" smtClean="0"/>
                        <a:t> </a:t>
                      </a:r>
                      <a:r>
                        <a:rPr lang="lv-LV" sz="2400" dirty="0" err="1" smtClean="0"/>
                        <a:t>and</a:t>
                      </a:r>
                      <a:r>
                        <a:rPr lang="lv-LV" sz="2400" dirty="0" smtClean="0"/>
                        <a:t> </a:t>
                      </a:r>
                      <a:r>
                        <a:rPr lang="lv-LV" sz="2400" dirty="0" err="1" smtClean="0"/>
                        <a:t>experience</a:t>
                      </a:r>
                      <a:endParaRPr lang="lv-LV" sz="2400" dirty="0"/>
                    </a:p>
                  </a:txBody>
                  <a:tcPr marL="121920" marR="121920"/>
                </a:tc>
                <a:tc>
                  <a:txBody>
                    <a:bodyPr/>
                    <a:lstStyle/>
                    <a:p>
                      <a:r>
                        <a:rPr lang="lv-LV" sz="2400" dirty="0" err="1" smtClean="0"/>
                        <a:t>Graduate</a:t>
                      </a:r>
                      <a:endParaRPr lang="lv-LV" sz="2400" dirty="0"/>
                    </a:p>
                  </a:txBody>
                  <a:tcPr marL="121920" marR="121920"/>
                </a:tc>
              </a:tr>
            </a:tbl>
          </a:graphicData>
        </a:graphic>
      </p:graphicFrame>
      <p:pic>
        <p:nvPicPr>
          <p:cNvPr id="4" name="Picture 2" descr="http://www.lu.lv/fileadmin/user_upload/lu_portal/logo/lu-logo-anglju220X77.png"/>
          <p:cNvPicPr>
            <a:picLocks noChangeAspect="1" noChangeArrowheads="1"/>
          </p:cNvPicPr>
          <p:nvPr/>
        </p:nvPicPr>
        <p:blipFill>
          <a:blip r:embed="rId2" cstate="print"/>
          <a:srcRect/>
          <a:stretch>
            <a:fillRect/>
          </a:stretch>
        </p:blipFill>
        <p:spPr bwMode="auto">
          <a:xfrm>
            <a:off x="3983766" y="4581128"/>
            <a:ext cx="7892188" cy="2071702"/>
          </a:xfrm>
          <a:prstGeom prst="rect">
            <a:avLst/>
          </a:prstGeom>
          <a:noFill/>
        </p:spPr>
      </p:pic>
      <p:sp>
        <p:nvSpPr>
          <p:cNvPr id="6" name="Rectangle 5"/>
          <p:cNvSpPr/>
          <p:nvPr/>
        </p:nvSpPr>
        <p:spPr>
          <a:xfrm>
            <a:off x="335360" y="4077073"/>
            <a:ext cx="6096000" cy="646331"/>
          </a:xfrm>
          <a:prstGeom prst="rect">
            <a:avLst/>
          </a:prstGeom>
        </p:spPr>
        <p:txBody>
          <a:bodyPr>
            <a:spAutoFit/>
          </a:bodyPr>
          <a:lstStyle/>
          <a:p>
            <a:r>
              <a:rPr lang="lv-LV" dirty="0" err="1" smtClean="0">
                <a:solidFill>
                  <a:schemeClr val="accent3">
                    <a:lumMod val="75000"/>
                  </a:schemeClr>
                </a:solidFill>
              </a:rPr>
              <a:t>See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business</a:t>
            </a:r>
            <a:r>
              <a:rPr lang="lv-LV" dirty="0" smtClean="0">
                <a:solidFill>
                  <a:schemeClr val="accent3">
                    <a:lumMod val="75000"/>
                  </a:schemeClr>
                </a:solidFill>
              </a:rPr>
              <a:t> </a:t>
            </a:r>
            <a:r>
              <a:rPr lang="lv-LV" dirty="0" err="1" smtClean="0">
                <a:solidFill>
                  <a:schemeClr val="accent3">
                    <a:lumMod val="75000"/>
                  </a:schemeClr>
                </a:solidFill>
              </a:rPr>
              <a:t>around</a:t>
            </a:r>
            <a:r>
              <a:rPr lang="lv-LV" dirty="0" smtClean="0">
                <a:solidFill>
                  <a:schemeClr val="accent3">
                    <a:lumMod val="75000"/>
                  </a:schemeClr>
                </a:solidFill>
              </a:rPr>
              <a:t> </a:t>
            </a:r>
            <a:r>
              <a:rPr lang="lv-LV" dirty="0" err="1" smtClean="0">
                <a:solidFill>
                  <a:schemeClr val="accent3">
                    <a:lumMod val="75000"/>
                  </a:schemeClr>
                </a:solidFill>
              </a:rPr>
              <a:t>you</a:t>
            </a:r>
            <a:r>
              <a:rPr lang="lv-LV" dirty="0" smtClean="0">
                <a:solidFill>
                  <a:schemeClr val="accent3">
                    <a:lumMod val="75000"/>
                  </a:schemeClr>
                </a:solidFill>
              </a:rPr>
              <a:t> </a:t>
            </a:r>
            <a:r>
              <a:rPr lang="lv-LV" dirty="0" err="1" smtClean="0">
                <a:solidFill>
                  <a:schemeClr val="accent3">
                    <a:lumMod val="75000"/>
                  </a:schemeClr>
                </a:solidFill>
              </a:rPr>
              <a:t>and</a:t>
            </a:r>
            <a:r>
              <a:rPr lang="lv-LV" dirty="0" smtClean="0">
                <a:solidFill>
                  <a:schemeClr val="accent3">
                    <a:lumMod val="75000"/>
                  </a:schemeClr>
                </a:solidFill>
              </a:rPr>
              <a:t> </a:t>
            </a:r>
            <a:r>
              <a:rPr lang="lv-LV" dirty="0" err="1" smtClean="0">
                <a:solidFill>
                  <a:schemeClr val="accent3">
                    <a:lumMod val="75000"/>
                  </a:schemeClr>
                </a:solidFill>
              </a:rPr>
              <a:t>processes</a:t>
            </a:r>
            <a:r>
              <a:rPr lang="lv-LV" dirty="0" smtClean="0">
                <a:solidFill>
                  <a:schemeClr val="accent3">
                    <a:lumMod val="75000"/>
                  </a:schemeClr>
                </a:solidFill>
              </a:rPr>
              <a:t> </a:t>
            </a:r>
            <a:r>
              <a:rPr lang="lv-LV" dirty="0" err="1" smtClean="0">
                <a:solidFill>
                  <a:schemeClr val="accent3">
                    <a:lumMod val="75000"/>
                  </a:schemeClr>
                </a:solidFill>
              </a:rPr>
              <a:t>as</a:t>
            </a:r>
            <a:r>
              <a:rPr lang="lv-LV" dirty="0" smtClean="0">
                <a:solidFill>
                  <a:schemeClr val="accent3">
                    <a:lumMod val="75000"/>
                  </a:schemeClr>
                </a:solidFill>
              </a:rPr>
              <a:t> </a:t>
            </a:r>
            <a:r>
              <a:rPr lang="lv-LV" dirty="0" err="1" smtClean="0">
                <a:solidFill>
                  <a:schemeClr val="accent3">
                    <a:lumMod val="75000"/>
                  </a:schemeClr>
                </a:solidFill>
              </a:rPr>
              <a:t>possible</a:t>
            </a:r>
            <a:r>
              <a:rPr lang="lv-LV" dirty="0" smtClean="0">
                <a:solidFill>
                  <a:schemeClr val="accent3">
                    <a:lumMod val="75000"/>
                  </a:schemeClr>
                </a:solidFill>
              </a:rPr>
              <a:t> </a:t>
            </a:r>
            <a:r>
              <a:rPr lang="lv-LV" dirty="0" err="1" smtClean="0">
                <a:solidFill>
                  <a:schemeClr val="accent3">
                    <a:lumMod val="75000"/>
                  </a:schemeClr>
                </a:solidFill>
              </a:rPr>
              <a:t>businesses</a:t>
            </a:r>
            <a:endParaRPr lang="lv-LV" dirty="0" smtClean="0">
              <a:solidFill>
                <a:schemeClr val="accent3">
                  <a:lumMod val="7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5860"/>
            <a:ext cx="10972800" cy="3286148"/>
          </a:xfrm>
        </p:spPr>
        <p:txBody>
          <a:bodyPr>
            <a:normAutofit/>
          </a:bodyPr>
          <a:lstStyle/>
          <a:p>
            <a:r>
              <a:rPr lang="lv-LV" dirty="0" err="1" smtClean="0"/>
              <a:t>One</a:t>
            </a:r>
            <a:r>
              <a:rPr lang="lv-LV" dirty="0" smtClean="0"/>
              <a:t> of 62 HEI in Latvia</a:t>
            </a:r>
          </a:p>
          <a:p>
            <a:r>
              <a:rPr lang="lv-LV" dirty="0" err="1" smtClean="0"/>
              <a:t>Public</a:t>
            </a:r>
            <a:r>
              <a:rPr lang="lv-LV" dirty="0" smtClean="0"/>
              <a:t> </a:t>
            </a:r>
            <a:r>
              <a:rPr lang="lv-LV" dirty="0" err="1" smtClean="0"/>
              <a:t>university</a:t>
            </a:r>
            <a:endParaRPr lang="lv-LV" dirty="0" smtClean="0">
              <a:solidFill>
                <a:srgbClr val="FF0000"/>
              </a:solidFill>
            </a:endParaRPr>
          </a:p>
          <a:p>
            <a:r>
              <a:rPr lang="lv-LV" dirty="0" err="1" smtClean="0"/>
              <a:t>Public</a:t>
            </a:r>
            <a:r>
              <a:rPr lang="lv-LV" dirty="0" smtClean="0"/>
              <a:t> HE </a:t>
            </a:r>
            <a:r>
              <a:rPr lang="lv-LV" dirty="0" err="1" smtClean="0"/>
              <a:t>funding</a:t>
            </a:r>
            <a:r>
              <a:rPr lang="lv-LV" dirty="0" smtClean="0"/>
              <a:t> </a:t>
            </a:r>
            <a:r>
              <a:rPr lang="lv-LV" dirty="0" err="1" smtClean="0"/>
              <a:t>has</a:t>
            </a:r>
            <a:r>
              <a:rPr lang="lv-LV" dirty="0" smtClean="0"/>
              <a:t> </a:t>
            </a:r>
            <a:r>
              <a:rPr lang="lv-LV" dirty="0" err="1" smtClean="0"/>
              <a:t>not</a:t>
            </a:r>
            <a:r>
              <a:rPr lang="lv-LV" dirty="0" smtClean="0"/>
              <a:t> </a:t>
            </a:r>
            <a:r>
              <a:rPr lang="lv-LV" dirty="0" err="1" smtClean="0"/>
              <a:t>decreased</a:t>
            </a:r>
            <a:r>
              <a:rPr lang="lv-LV" dirty="0" smtClean="0"/>
              <a:t> in 2014</a:t>
            </a:r>
            <a:endParaRPr lang="lv-LV" dirty="0" smtClean="0">
              <a:solidFill>
                <a:srgbClr val="FF0000"/>
              </a:solidFill>
            </a:endParaRPr>
          </a:p>
          <a:p>
            <a:r>
              <a:rPr lang="lv-LV" dirty="0" err="1" smtClean="0"/>
              <a:t>Rector</a:t>
            </a:r>
            <a:r>
              <a:rPr lang="lv-LV" dirty="0" smtClean="0"/>
              <a:t> </a:t>
            </a:r>
            <a:r>
              <a:rPr lang="lv-LV" dirty="0" err="1" smtClean="0"/>
              <a:t>is</a:t>
            </a:r>
            <a:r>
              <a:rPr lang="lv-LV" dirty="0" smtClean="0"/>
              <a:t> </a:t>
            </a:r>
            <a:r>
              <a:rPr lang="lv-LV" dirty="0" err="1" smtClean="0"/>
              <a:t>well</a:t>
            </a:r>
            <a:r>
              <a:rPr lang="lv-LV" dirty="0" smtClean="0"/>
              <a:t> </a:t>
            </a:r>
            <a:r>
              <a:rPr lang="lv-LV" dirty="0" err="1" smtClean="0"/>
              <a:t>paid</a:t>
            </a:r>
            <a:r>
              <a:rPr lang="lv-LV" dirty="0" smtClean="0"/>
              <a:t>: 87 000 EUR per </a:t>
            </a:r>
            <a:r>
              <a:rPr lang="lv-LV" dirty="0" err="1" smtClean="0"/>
              <a:t>annum</a:t>
            </a:r>
            <a:endParaRPr lang="lv-LV" dirty="0" smtClean="0">
              <a:solidFill>
                <a:srgbClr val="FF0000"/>
              </a:solidFill>
            </a:endParaRPr>
          </a:p>
          <a:p>
            <a:r>
              <a:rPr lang="lv-LV" dirty="0" err="1" smtClean="0"/>
              <a:t>Professors</a:t>
            </a:r>
            <a:r>
              <a:rPr lang="lv-LV" dirty="0" smtClean="0"/>
              <a:t> </a:t>
            </a:r>
            <a:r>
              <a:rPr lang="lv-LV" dirty="0" err="1" smtClean="0"/>
              <a:t>are</a:t>
            </a:r>
            <a:r>
              <a:rPr lang="lv-LV" dirty="0" smtClean="0"/>
              <a:t> </a:t>
            </a:r>
            <a:r>
              <a:rPr lang="lv-LV" dirty="0" err="1" smtClean="0"/>
              <a:t>very</a:t>
            </a:r>
            <a:r>
              <a:rPr lang="lv-LV" dirty="0" smtClean="0"/>
              <a:t> </a:t>
            </a:r>
            <a:r>
              <a:rPr lang="lv-LV" dirty="0" err="1" smtClean="0"/>
              <a:t>well</a:t>
            </a:r>
            <a:r>
              <a:rPr lang="lv-LV" dirty="0" smtClean="0"/>
              <a:t> </a:t>
            </a:r>
            <a:r>
              <a:rPr lang="lv-LV" dirty="0" err="1" smtClean="0"/>
              <a:t>paid</a:t>
            </a:r>
            <a:endParaRPr lang="lv-LV" dirty="0" smtClean="0"/>
          </a:p>
          <a:p>
            <a:r>
              <a:rPr lang="lv-LV" dirty="0" err="1" smtClean="0"/>
              <a:t>State</a:t>
            </a:r>
            <a:r>
              <a:rPr lang="lv-LV" dirty="0" smtClean="0"/>
              <a:t> </a:t>
            </a:r>
            <a:r>
              <a:rPr lang="lv-LV" dirty="0" err="1" smtClean="0"/>
              <a:t>funds</a:t>
            </a:r>
            <a:r>
              <a:rPr lang="lv-LV" dirty="0" smtClean="0"/>
              <a:t> study </a:t>
            </a:r>
            <a:r>
              <a:rPr lang="lv-LV" dirty="0" err="1" smtClean="0"/>
              <a:t>placements</a:t>
            </a:r>
            <a:endParaRPr lang="lv-LV" dirty="0" smtClean="0"/>
          </a:p>
          <a:p>
            <a:endParaRPr lang="lv-LV" dirty="0" smtClean="0"/>
          </a:p>
        </p:txBody>
      </p:sp>
      <p:pic>
        <p:nvPicPr>
          <p:cNvPr id="38914" name="Picture 2" descr="http://www.lu.lv/fileadmin/user_upload/lu_portal/logo/lu-logo-anglju220X77.png"/>
          <p:cNvPicPr>
            <a:picLocks noChangeAspect="1" noChangeArrowheads="1"/>
          </p:cNvPicPr>
          <p:nvPr/>
        </p:nvPicPr>
        <p:blipFill>
          <a:blip r:embed="rId2" cstate="print"/>
          <a:srcRect/>
          <a:stretch>
            <a:fillRect/>
          </a:stretch>
        </p:blipFill>
        <p:spPr bwMode="auto">
          <a:xfrm>
            <a:off x="6313713" y="5000636"/>
            <a:ext cx="5415673" cy="1421616"/>
          </a:xfrm>
          <a:prstGeom prst="rect">
            <a:avLst/>
          </a:prstGeom>
          <a:noFill/>
        </p:spPr>
      </p:pic>
      <p:sp>
        <p:nvSpPr>
          <p:cNvPr id="4" name="Rectangle 3"/>
          <p:cNvSpPr/>
          <p:nvPr/>
        </p:nvSpPr>
        <p:spPr>
          <a:xfrm>
            <a:off x="380960" y="5357827"/>
            <a:ext cx="6096000" cy="646331"/>
          </a:xfrm>
          <a:prstGeom prst="rect">
            <a:avLst/>
          </a:prstGeom>
        </p:spPr>
        <p:txBody>
          <a:bodyPr>
            <a:spAutoFit/>
          </a:bodyPr>
          <a:lstStyle/>
          <a:p>
            <a:r>
              <a:rPr lang="lv-LV" dirty="0" err="1" smtClean="0">
                <a:solidFill>
                  <a:schemeClr val="accent3">
                    <a:lumMod val="75000"/>
                  </a:schemeClr>
                </a:solidFill>
              </a:rPr>
              <a:t>See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whole</a:t>
            </a:r>
            <a:r>
              <a:rPr lang="lv-LV" dirty="0" smtClean="0">
                <a:solidFill>
                  <a:schemeClr val="accent3">
                    <a:lumMod val="75000"/>
                  </a:schemeClr>
                </a:solidFill>
              </a:rPr>
              <a:t> </a:t>
            </a:r>
            <a:r>
              <a:rPr lang="lv-LV" dirty="0" err="1" smtClean="0">
                <a:solidFill>
                  <a:schemeClr val="accent3">
                    <a:lumMod val="75000"/>
                  </a:schemeClr>
                </a:solidFill>
              </a:rPr>
              <a:t>picture</a:t>
            </a:r>
            <a:r>
              <a:rPr lang="lv-LV" dirty="0" smtClean="0">
                <a:solidFill>
                  <a:schemeClr val="accent3">
                    <a:lumMod val="75000"/>
                  </a:schemeClr>
                </a:solidFill>
              </a:rPr>
              <a:t>, </a:t>
            </a:r>
            <a:r>
              <a:rPr lang="lv-LV" dirty="0" err="1" smtClean="0">
                <a:solidFill>
                  <a:schemeClr val="accent3">
                    <a:lumMod val="75000"/>
                  </a:schemeClr>
                </a:solidFill>
              </a:rPr>
              <a:t>don’t</a:t>
            </a:r>
            <a:r>
              <a:rPr lang="lv-LV" dirty="0" smtClean="0">
                <a:solidFill>
                  <a:schemeClr val="accent3">
                    <a:lumMod val="75000"/>
                  </a:schemeClr>
                </a:solidFill>
              </a:rPr>
              <a:t> </a:t>
            </a:r>
            <a:r>
              <a:rPr lang="lv-LV" dirty="0" err="1" smtClean="0">
                <a:solidFill>
                  <a:schemeClr val="accent3">
                    <a:lumMod val="75000"/>
                  </a:schemeClr>
                </a:solidFill>
              </a:rPr>
              <a:t>rely</a:t>
            </a:r>
            <a:r>
              <a:rPr lang="lv-LV" dirty="0" smtClean="0">
                <a:solidFill>
                  <a:schemeClr val="accent3">
                    <a:lumMod val="75000"/>
                  </a:schemeClr>
                </a:solidFill>
              </a:rPr>
              <a:t> </a:t>
            </a:r>
            <a:r>
              <a:rPr lang="lv-LV" dirty="0" err="1" smtClean="0">
                <a:solidFill>
                  <a:schemeClr val="accent3">
                    <a:lumMod val="75000"/>
                  </a:schemeClr>
                </a:solidFill>
              </a:rPr>
              <a:t>on</a:t>
            </a:r>
            <a:r>
              <a:rPr lang="lv-LV" dirty="0" smtClean="0">
                <a:solidFill>
                  <a:schemeClr val="accent3">
                    <a:lumMod val="75000"/>
                  </a:schemeClr>
                </a:solidFill>
              </a:rPr>
              <a:t> </a:t>
            </a:r>
            <a:r>
              <a:rPr lang="lv-LV" dirty="0" err="1" smtClean="0">
                <a:solidFill>
                  <a:schemeClr val="accent3">
                    <a:lumMod val="75000"/>
                  </a:schemeClr>
                </a:solidFill>
              </a:rPr>
              <a:t>facts</a:t>
            </a:r>
            <a:r>
              <a:rPr lang="lv-LV" dirty="0" smtClean="0">
                <a:solidFill>
                  <a:schemeClr val="accent3">
                    <a:lumMod val="75000"/>
                  </a:schemeClr>
                </a:solidFill>
              </a:rPr>
              <a:t> </a:t>
            </a:r>
            <a:r>
              <a:rPr lang="lv-LV" dirty="0" err="1" smtClean="0">
                <a:solidFill>
                  <a:schemeClr val="accent3">
                    <a:lumMod val="75000"/>
                  </a:schemeClr>
                </a:solidFill>
              </a:rPr>
              <a:t>without</a:t>
            </a:r>
            <a:r>
              <a:rPr lang="lv-LV" dirty="0" smtClean="0">
                <a:solidFill>
                  <a:schemeClr val="accent3">
                    <a:lumMod val="75000"/>
                  </a:schemeClr>
                </a:solidFill>
              </a:rPr>
              <a:t> </a:t>
            </a:r>
            <a:r>
              <a:rPr lang="lv-LV" dirty="0" err="1" smtClean="0">
                <a:solidFill>
                  <a:schemeClr val="accent3">
                    <a:lumMod val="75000"/>
                  </a:schemeClr>
                </a:solidFill>
              </a:rPr>
              <a:t>further</a:t>
            </a:r>
            <a:r>
              <a:rPr lang="lv-LV" dirty="0" smtClean="0">
                <a:solidFill>
                  <a:schemeClr val="accent3">
                    <a:lumMod val="75000"/>
                  </a:schemeClr>
                </a:solidFill>
              </a:rPr>
              <a:t> </a:t>
            </a:r>
            <a:r>
              <a:rPr lang="lv-LV" dirty="0" err="1" smtClean="0">
                <a:solidFill>
                  <a:schemeClr val="accent3">
                    <a:lumMod val="75000"/>
                  </a:schemeClr>
                </a:solidFill>
              </a:rPr>
              <a:t>questioning</a:t>
            </a:r>
            <a:endParaRPr lang="lv-LV" dirty="0" smtClean="0">
              <a:solidFill>
                <a:schemeClr val="accent3">
                  <a:lumMod val="7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err="1" smtClean="0"/>
              <a:t>some</a:t>
            </a:r>
            <a:r>
              <a:rPr lang="lv-LV" b="1" dirty="0" smtClean="0"/>
              <a:t> </a:t>
            </a:r>
            <a:r>
              <a:rPr lang="lv-LV" b="1" dirty="0" err="1" smtClean="0"/>
              <a:t>history</a:t>
            </a:r>
            <a:r>
              <a:rPr lang="lv-LV" b="1" dirty="0" smtClean="0"/>
              <a:t>..</a:t>
            </a:r>
            <a:endParaRPr lang="lv-LV" b="1" dirty="0"/>
          </a:p>
        </p:txBody>
      </p:sp>
      <p:sp>
        <p:nvSpPr>
          <p:cNvPr id="3" name="Content Placeholder 2"/>
          <p:cNvSpPr>
            <a:spLocks noGrp="1"/>
          </p:cNvSpPr>
          <p:nvPr>
            <p:ph idx="1"/>
          </p:nvPr>
        </p:nvSpPr>
        <p:spPr>
          <a:xfrm>
            <a:off x="609600" y="1412776"/>
            <a:ext cx="10972800" cy="4525963"/>
          </a:xfrm>
        </p:spPr>
        <p:txBody>
          <a:bodyPr>
            <a:normAutofit fontScale="92500" lnSpcReduction="20000"/>
          </a:bodyPr>
          <a:lstStyle/>
          <a:p>
            <a:pPr algn="just"/>
            <a:r>
              <a:rPr lang="lv-LV" dirty="0" err="1" smtClean="0"/>
              <a:t>change</a:t>
            </a:r>
            <a:r>
              <a:rPr lang="lv-LV" dirty="0" smtClean="0"/>
              <a:t> </a:t>
            </a:r>
            <a:r>
              <a:rPr lang="lv-LV" dirty="0" err="1" smtClean="0"/>
              <a:t>from</a:t>
            </a:r>
            <a:r>
              <a:rPr lang="lv-LV" dirty="0" smtClean="0"/>
              <a:t> </a:t>
            </a:r>
            <a:r>
              <a:rPr lang="lv-LV" dirty="0" err="1" smtClean="0"/>
              <a:t>communism</a:t>
            </a:r>
            <a:r>
              <a:rPr lang="lv-LV" dirty="0" smtClean="0"/>
              <a:t> to </a:t>
            </a:r>
            <a:r>
              <a:rPr lang="lv-LV" dirty="0" err="1" smtClean="0"/>
              <a:t>capitalism</a:t>
            </a:r>
            <a:r>
              <a:rPr lang="lv-LV" dirty="0" smtClean="0"/>
              <a:t> </a:t>
            </a:r>
          </a:p>
          <a:p>
            <a:pPr algn="just"/>
            <a:r>
              <a:rPr lang="lv-LV" dirty="0" smtClean="0"/>
              <a:t>elite -&gt; </a:t>
            </a:r>
            <a:r>
              <a:rPr lang="lv-LV" dirty="0" err="1" smtClean="0"/>
              <a:t>mass</a:t>
            </a:r>
            <a:r>
              <a:rPr lang="lv-LV" dirty="0" smtClean="0"/>
              <a:t> -&gt; </a:t>
            </a:r>
            <a:r>
              <a:rPr lang="lv-LV" dirty="0" err="1" smtClean="0"/>
              <a:t>universal</a:t>
            </a:r>
            <a:r>
              <a:rPr lang="lv-LV" dirty="0" smtClean="0"/>
              <a:t> [</a:t>
            </a:r>
            <a:r>
              <a:rPr lang="lv-LV" dirty="0" err="1" smtClean="0"/>
              <a:t>higher</a:t>
            </a:r>
            <a:r>
              <a:rPr lang="lv-LV" dirty="0" smtClean="0"/>
              <a:t> </a:t>
            </a:r>
            <a:r>
              <a:rPr lang="lv-LV" dirty="0" err="1" smtClean="0"/>
              <a:t>education</a:t>
            </a:r>
            <a:r>
              <a:rPr lang="lv-LV" dirty="0" smtClean="0"/>
              <a:t>] (</a:t>
            </a:r>
            <a:r>
              <a:rPr lang="lv-LV" dirty="0" err="1" smtClean="0"/>
              <a:t>Brennan</a:t>
            </a:r>
            <a:r>
              <a:rPr lang="lv-LV" dirty="0" smtClean="0"/>
              <a:t>, 2004)</a:t>
            </a:r>
          </a:p>
          <a:p>
            <a:pPr algn="just"/>
            <a:r>
              <a:rPr lang="en-IE" dirty="0" smtClean="0"/>
              <a:t>Globalisation is forcing change across all knowledge-intensive industries, creating a ‘single world market’. The ‘battle for brainpower’ complements traditional struggles for natural resources.</a:t>
            </a:r>
            <a:r>
              <a:rPr lang="lv-LV" dirty="0" smtClean="0"/>
              <a:t> </a:t>
            </a:r>
            <a:r>
              <a:rPr lang="en-IE" dirty="0" smtClean="0"/>
              <a:t>Global rankings measure the knowledge-producing capacity &amp; talent-attractiveness of HEIs</a:t>
            </a:r>
            <a:endParaRPr lang="lv-LV" dirty="0" smtClean="0"/>
          </a:p>
          <a:p>
            <a:pPr algn="just"/>
            <a:r>
              <a:rPr lang="lv-LV" dirty="0" err="1" smtClean="0"/>
              <a:t>universal</a:t>
            </a:r>
            <a:r>
              <a:rPr lang="lv-LV" dirty="0" smtClean="0"/>
              <a:t> HE – </a:t>
            </a:r>
            <a:r>
              <a:rPr lang="lv-LV" dirty="0" err="1" smtClean="0"/>
              <a:t>adoption</a:t>
            </a:r>
            <a:r>
              <a:rPr lang="lv-LV" dirty="0" smtClean="0"/>
              <a:t> of “</a:t>
            </a:r>
            <a:r>
              <a:rPr lang="lv-LV" dirty="0" err="1" smtClean="0"/>
              <a:t>whole</a:t>
            </a:r>
            <a:r>
              <a:rPr lang="lv-LV" dirty="0" smtClean="0"/>
              <a:t> </a:t>
            </a:r>
            <a:r>
              <a:rPr lang="lv-LV" dirty="0" err="1" smtClean="0"/>
              <a:t>population</a:t>
            </a:r>
            <a:r>
              <a:rPr lang="lv-LV" dirty="0" smtClean="0"/>
              <a:t>” to </a:t>
            </a:r>
            <a:r>
              <a:rPr lang="lv-LV" dirty="0" err="1" smtClean="0"/>
              <a:t>rapid</a:t>
            </a:r>
            <a:r>
              <a:rPr lang="lv-LV" dirty="0" smtClean="0"/>
              <a:t> </a:t>
            </a:r>
            <a:r>
              <a:rPr lang="lv-LV" dirty="0" err="1" smtClean="0"/>
              <a:t>social</a:t>
            </a:r>
            <a:r>
              <a:rPr lang="lv-LV" dirty="0" smtClean="0"/>
              <a:t> </a:t>
            </a:r>
            <a:r>
              <a:rPr lang="lv-LV" dirty="0" err="1" smtClean="0"/>
              <a:t>and</a:t>
            </a:r>
            <a:r>
              <a:rPr lang="lv-LV" dirty="0" smtClean="0"/>
              <a:t> </a:t>
            </a:r>
            <a:r>
              <a:rPr lang="lv-LV" dirty="0" err="1" smtClean="0"/>
              <a:t>technological</a:t>
            </a:r>
            <a:r>
              <a:rPr lang="lv-LV" dirty="0" smtClean="0"/>
              <a:t> </a:t>
            </a:r>
            <a:r>
              <a:rPr lang="lv-LV" dirty="0" err="1" smtClean="0"/>
              <a:t>change</a:t>
            </a:r>
            <a:endParaRPr lang="lv-LV" dirty="0" smtClean="0"/>
          </a:p>
          <a:p>
            <a:pPr lvl="1" algn="just"/>
            <a:r>
              <a:rPr lang="lv-LV" dirty="0" err="1" smtClean="0"/>
              <a:t>Lower</a:t>
            </a:r>
            <a:r>
              <a:rPr lang="lv-LV" dirty="0" smtClean="0"/>
              <a:t> </a:t>
            </a:r>
            <a:r>
              <a:rPr lang="lv-LV" dirty="0" err="1" smtClean="0"/>
              <a:t>criteria</a:t>
            </a:r>
            <a:r>
              <a:rPr lang="lv-LV" dirty="0" smtClean="0"/>
              <a:t> for </a:t>
            </a:r>
            <a:r>
              <a:rPr lang="lv-LV" dirty="0" err="1" smtClean="0"/>
              <a:t>becoming</a:t>
            </a:r>
            <a:r>
              <a:rPr lang="lv-LV" dirty="0" smtClean="0"/>
              <a:t> student</a:t>
            </a:r>
          </a:p>
          <a:p>
            <a:pPr lvl="1" algn="just"/>
            <a:r>
              <a:rPr lang="lv-LV" dirty="0" err="1" smtClean="0"/>
              <a:t>Lower</a:t>
            </a:r>
            <a:r>
              <a:rPr lang="lv-LV" dirty="0" smtClean="0"/>
              <a:t> study </a:t>
            </a:r>
            <a:r>
              <a:rPr lang="lv-LV" dirty="0" err="1" smtClean="0"/>
              <a:t>standards</a:t>
            </a:r>
            <a:endParaRPr lang="lv-LV" dirty="0" smtClean="0"/>
          </a:p>
          <a:p>
            <a:pPr lvl="1" algn="just"/>
            <a:r>
              <a:rPr lang="lv-LV" dirty="0" smtClean="0"/>
              <a:t>Less </a:t>
            </a:r>
            <a:r>
              <a:rPr lang="lv-LV" dirty="0" err="1" smtClean="0"/>
              <a:t>outlooks</a:t>
            </a:r>
            <a:r>
              <a:rPr lang="lv-LV" dirty="0" smtClean="0"/>
              <a:t> for </a:t>
            </a:r>
            <a:r>
              <a:rPr lang="lv-LV" dirty="0" err="1" smtClean="0"/>
              <a:t>work</a:t>
            </a:r>
            <a:r>
              <a:rPr lang="lv-LV" dirty="0" smtClean="0"/>
              <a:t> </a:t>
            </a:r>
            <a:r>
              <a:rPr lang="lv-LV" dirty="0" err="1" smtClean="0"/>
              <a:t>and</a:t>
            </a:r>
            <a:r>
              <a:rPr lang="lv-LV" dirty="0" smtClean="0"/>
              <a:t> </a:t>
            </a:r>
            <a:r>
              <a:rPr lang="lv-LV" dirty="0" err="1" smtClean="0"/>
              <a:t>career</a:t>
            </a:r>
            <a:endParaRPr lang="lv-LV" dirty="0" smtClean="0"/>
          </a:p>
          <a:p>
            <a:pPr lvl="1" algn="just"/>
            <a:r>
              <a:rPr lang="lv-LV" dirty="0" err="1" smtClean="0"/>
              <a:t>Problems</a:t>
            </a:r>
            <a:r>
              <a:rPr lang="lv-LV" dirty="0" smtClean="0"/>
              <a:t> </a:t>
            </a:r>
            <a:r>
              <a:rPr lang="lv-LV" dirty="0" err="1" smtClean="0"/>
              <a:t>with</a:t>
            </a:r>
            <a:r>
              <a:rPr lang="lv-LV" dirty="0" smtClean="0"/>
              <a:t> </a:t>
            </a:r>
            <a:r>
              <a:rPr lang="lv-LV" dirty="0" err="1" smtClean="0"/>
              <a:t>funding</a:t>
            </a:r>
            <a:r>
              <a:rPr lang="lv-LV" dirty="0" smtClean="0"/>
              <a:t> (</a:t>
            </a:r>
            <a:r>
              <a:rPr lang="lv-LV" dirty="0" err="1" smtClean="0"/>
              <a:t>public</a:t>
            </a:r>
            <a:r>
              <a:rPr lang="lv-LV" dirty="0" smtClean="0"/>
              <a:t> </a:t>
            </a:r>
            <a:r>
              <a:rPr lang="lv-LV" dirty="0" err="1" smtClean="0"/>
              <a:t>vs</a:t>
            </a:r>
            <a:r>
              <a:rPr lang="lv-LV" dirty="0" smtClean="0"/>
              <a:t>. </a:t>
            </a:r>
            <a:r>
              <a:rPr lang="lv-LV" dirty="0" err="1" smtClean="0"/>
              <a:t>private</a:t>
            </a:r>
            <a:r>
              <a:rPr lang="lv-LV" dirty="0" smtClean="0"/>
              <a:t> </a:t>
            </a:r>
            <a:r>
              <a:rPr lang="lv-LV" dirty="0" err="1" smtClean="0"/>
              <a:t>good</a:t>
            </a:r>
            <a:r>
              <a:rPr lang="lv-LV" dirty="0" smtClean="0"/>
              <a:t>?)</a:t>
            </a:r>
          </a:p>
          <a:p>
            <a:pPr lvl="1" algn="just"/>
            <a:r>
              <a:rPr lang="lv-LV" dirty="0" err="1" smtClean="0"/>
              <a:t>Because</a:t>
            </a:r>
            <a:r>
              <a:rPr lang="lv-LV" dirty="0" smtClean="0"/>
              <a:t> of </a:t>
            </a:r>
            <a:r>
              <a:rPr lang="lv-LV" dirty="0" err="1" smtClean="0"/>
              <a:t>more</a:t>
            </a:r>
            <a:r>
              <a:rPr lang="lv-LV" dirty="0" smtClean="0"/>
              <a:t> </a:t>
            </a:r>
            <a:r>
              <a:rPr lang="lv-LV" dirty="0" err="1" smtClean="0"/>
              <a:t>and</a:t>
            </a:r>
            <a:r>
              <a:rPr lang="lv-LV" dirty="0" smtClean="0"/>
              <a:t> </a:t>
            </a:r>
            <a:r>
              <a:rPr lang="lv-LV" dirty="0" err="1" smtClean="0"/>
              <a:t>diverse</a:t>
            </a:r>
            <a:r>
              <a:rPr lang="lv-LV" dirty="0" smtClean="0"/>
              <a:t> student </a:t>
            </a:r>
            <a:r>
              <a:rPr lang="lv-LV" dirty="0" err="1" smtClean="0"/>
              <a:t>set</a:t>
            </a:r>
            <a:r>
              <a:rPr lang="lv-LV" dirty="0" smtClean="0"/>
              <a:t>, </a:t>
            </a:r>
            <a:r>
              <a:rPr lang="lv-LV" dirty="0" err="1" smtClean="0"/>
              <a:t>diverse</a:t>
            </a:r>
            <a:r>
              <a:rPr lang="lv-LV" dirty="0" smtClean="0"/>
              <a:t> HEI </a:t>
            </a:r>
            <a:r>
              <a:rPr lang="lv-LV" dirty="0" err="1" smtClean="0"/>
              <a:t>needed</a:t>
            </a:r>
            <a:endParaRPr lang="lv-LV" dirty="0" smtClean="0"/>
          </a:p>
          <a:p>
            <a:endParaRPr lang="lv-LV" dirty="0"/>
          </a:p>
        </p:txBody>
      </p:sp>
      <p:sp>
        <p:nvSpPr>
          <p:cNvPr id="4" name="Rectangle 3"/>
          <p:cNvSpPr/>
          <p:nvPr/>
        </p:nvSpPr>
        <p:spPr>
          <a:xfrm>
            <a:off x="2543606" y="5949281"/>
            <a:ext cx="9456373" cy="646331"/>
          </a:xfrm>
          <a:prstGeom prst="rect">
            <a:avLst/>
          </a:prstGeom>
        </p:spPr>
        <p:txBody>
          <a:bodyPr wrap="square">
            <a:spAutoFit/>
          </a:bodyPr>
          <a:lstStyle/>
          <a:p>
            <a:pPr algn="just"/>
            <a:r>
              <a:rPr lang="lv-LV" dirty="0" smtClean="0"/>
              <a:t>NB! </a:t>
            </a:r>
            <a:r>
              <a:rPr lang="lv-LV" dirty="0" err="1" smtClean="0"/>
              <a:t>Mass</a:t>
            </a:r>
            <a:r>
              <a:rPr lang="lv-LV" dirty="0" smtClean="0"/>
              <a:t> HE in Latvia </a:t>
            </a:r>
            <a:r>
              <a:rPr lang="lv-LV" dirty="0" err="1" smtClean="0"/>
              <a:t>is</a:t>
            </a:r>
            <a:r>
              <a:rPr lang="lv-LV" dirty="0" smtClean="0"/>
              <a:t> </a:t>
            </a:r>
            <a:r>
              <a:rPr lang="lv-LV" dirty="0" err="1" smtClean="0"/>
              <a:t>set</a:t>
            </a:r>
            <a:r>
              <a:rPr lang="lv-LV" dirty="0" smtClean="0"/>
              <a:t> </a:t>
            </a:r>
            <a:r>
              <a:rPr lang="lv-LV" dirty="0" err="1" smtClean="0"/>
              <a:t>as</a:t>
            </a:r>
            <a:r>
              <a:rPr lang="lv-LV" dirty="0" smtClean="0"/>
              <a:t> a </a:t>
            </a:r>
            <a:r>
              <a:rPr lang="lv-LV" dirty="0" err="1" smtClean="0"/>
              <a:t>target</a:t>
            </a:r>
            <a:r>
              <a:rPr lang="lv-LV" dirty="0" smtClean="0"/>
              <a:t> </a:t>
            </a:r>
            <a:r>
              <a:rPr lang="lv-LV" dirty="0" err="1" smtClean="0"/>
              <a:t>by</a:t>
            </a:r>
            <a:r>
              <a:rPr lang="lv-LV" dirty="0" smtClean="0"/>
              <a:t> </a:t>
            </a:r>
            <a:r>
              <a:rPr lang="lv-LV" dirty="0" err="1" smtClean="0"/>
              <a:t>government</a:t>
            </a:r>
            <a:r>
              <a:rPr lang="lv-LV" dirty="0" smtClean="0"/>
              <a:t> -&gt; </a:t>
            </a:r>
            <a:r>
              <a:rPr lang="lv-LV" dirty="0" err="1" smtClean="0"/>
              <a:t>Main</a:t>
            </a:r>
            <a:r>
              <a:rPr lang="lv-LV" dirty="0" smtClean="0"/>
              <a:t> </a:t>
            </a:r>
            <a:r>
              <a:rPr lang="lv-LV" dirty="0" err="1" smtClean="0"/>
              <a:t>indicator</a:t>
            </a:r>
            <a:r>
              <a:rPr lang="lv-LV" dirty="0" smtClean="0"/>
              <a:t> for HE in NAP of LV – in 2020 </a:t>
            </a:r>
            <a:r>
              <a:rPr lang="lv-LV" dirty="0" err="1" smtClean="0"/>
              <a:t>the</a:t>
            </a:r>
            <a:r>
              <a:rPr lang="lv-LV" dirty="0" smtClean="0"/>
              <a:t> </a:t>
            </a:r>
            <a:r>
              <a:rPr lang="lv-LV" dirty="0" err="1" smtClean="0"/>
              <a:t>ratio</a:t>
            </a:r>
            <a:r>
              <a:rPr lang="lv-LV" dirty="0" smtClean="0"/>
              <a:t> of  30-34 </a:t>
            </a:r>
            <a:r>
              <a:rPr lang="lv-LV" dirty="0" err="1" smtClean="0"/>
              <a:t>year</a:t>
            </a:r>
            <a:r>
              <a:rPr lang="lv-LV" dirty="0" smtClean="0"/>
              <a:t> </a:t>
            </a:r>
            <a:r>
              <a:rPr lang="lv-LV" dirty="0" err="1" smtClean="0"/>
              <a:t>olds</a:t>
            </a:r>
            <a:r>
              <a:rPr lang="lv-LV" dirty="0" smtClean="0"/>
              <a:t> </a:t>
            </a:r>
            <a:r>
              <a:rPr lang="lv-LV" dirty="0" err="1" smtClean="0"/>
              <a:t>with</a:t>
            </a:r>
            <a:r>
              <a:rPr lang="lv-LV" dirty="0" smtClean="0"/>
              <a:t> HE - 40%. </a:t>
            </a:r>
          </a:p>
        </p:txBody>
      </p:sp>
      <p:sp>
        <p:nvSpPr>
          <p:cNvPr id="5" name="Rectangle 4"/>
          <p:cNvSpPr/>
          <p:nvPr/>
        </p:nvSpPr>
        <p:spPr>
          <a:xfrm>
            <a:off x="8688288" y="260648"/>
            <a:ext cx="2952771" cy="830997"/>
          </a:xfrm>
          <a:prstGeom prst="rect">
            <a:avLst/>
          </a:prstGeom>
        </p:spPr>
        <p:txBody>
          <a:bodyPr wrap="square">
            <a:spAutoFit/>
          </a:bodyPr>
          <a:lstStyle/>
          <a:p>
            <a:pPr algn="ctr"/>
            <a:r>
              <a:rPr lang="lv-LV" sz="2400" dirty="0" err="1" smtClean="0">
                <a:solidFill>
                  <a:srgbClr val="FF0000"/>
                </a:solidFill>
              </a:rPr>
              <a:t>One</a:t>
            </a:r>
            <a:r>
              <a:rPr lang="lv-LV" sz="2400" dirty="0" smtClean="0">
                <a:solidFill>
                  <a:srgbClr val="FF0000"/>
                </a:solidFill>
              </a:rPr>
              <a:t> of 62 HEI in Latvia</a:t>
            </a:r>
            <a:r>
              <a:rPr lang="lv-LV" dirty="0" smtClean="0">
                <a:solidFill>
                  <a:srgbClr val="FF0000"/>
                </a:solidFill>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70" y="332656"/>
            <a:ext cx="3840427" cy="3312368"/>
          </a:xfrm>
        </p:spPr>
        <p:txBody>
          <a:bodyPr>
            <a:normAutofit fontScale="92500" lnSpcReduction="10000"/>
          </a:bodyPr>
          <a:lstStyle/>
          <a:p>
            <a:r>
              <a:rPr lang="lv-LV" dirty="0" err="1" smtClean="0">
                <a:solidFill>
                  <a:schemeClr val="accent2">
                    <a:lumMod val="75000"/>
                  </a:schemeClr>
                </a:solidFill>
              </a:rPr>
              <a:t>Annual</a:t>
            </a:r>
            <a:r>
              <a:rPr lang="lv-LV" dirty="0" smtClean="0">
                <a:solidFill>
                  <a:schemeClr val="accent2">
                    <a:lumMod val="75000"/>
                  </a:schemeClr>
                </a:solidFill>
              </a:rPr>
              <a:t> </a:t>
            </a:r>
            <a:r>
              <a:rPr lang="lv-LV" dirty="0" err="1" smtClean="0">
                <a:solidFill>
                  <a:schemeClr val="accent2">
                    <a:lumMod val="75000"/>
                  </a:schemeClr>
                </a:solidFill>
              </a:rPr>
              <a:t>turnover</a:t>
            </a:r>
            <a:r>
              <a:rPr lang="lv-LV" dirty="0" smtClean="0">
                <a:solidFill>
                  <a:schemeClr val="accent2">
                    <a:lumMod val="75000"/>
                  </a:schemeClr>
                </a:solidFill>
              </a:rPr>
              <a:t>: 65.4 </a:t>
            </a:r>
            <a:r>
              <a:rPr lang="lv-LV" dirty="0" err="1" smtClean="0">
                <a:solidFill>
                  <a:schemeClr val="accent2">
                    <a:lumMod val="75000"/>
                  </a:schemeClr>
                </a:solidFill>
              </a:rPr>
              <a:t>millions</a:t>
            </a:r>
            <a:r>
              <a:rPr lang="lv-LV" dirty="0" smtClean="0">
                <a:solidFill>
                  <a:schemeClr val="accent2">
                    <a:lumMod val="75000"/>
                  </a:schemeClr>
                </a:solidFill>
              </a:rPr>
              <a:t> EUR</a:t>
            </a:r>
          </a:p>
          <a:p>
            <a:r>
              <a:rPr lang="lv-LV" dirty="0" err="1" smtClean="0">
                <a:solidFill>
                  <a:schemeClr val="accent2">
                    <a:lumMod val="75000"/>
                  </a:schemeClr>
                </a:solidFill>
              </a:rPr>
              <a:t>Pool</a:t>
            </a:r>
            <a:r>
              <a:rPr lang="lv-LV" dirty="0" smtClean="0">
                <a:solidFill>
                  <a:schemeClr val="accent2">
                    <a:lumMod val="75000"/>
                  </a:schemeClr>
                </a:solidFill>
              </a:rPr>
              <a:t> of </a:t>
            </a:r>
            <a:r>
              <a:rPr lang="lv-LV" dirty="0" err="1" smtClean="0">
                <a:solidFill>
                  <a:schemeClr val="accent2">
                    <a:lumMod val="75000"/>
                  </a:schemeClr>
                </a:solidFill>
              </a:rPr>
              <a:t>current</a:t>
            </a:r>
            <a:r>
              <a:rPr lang="lv-LV" dirty="0" smtClean="0">
                <a:solidFill>
                  <a:schemeClr val="accent2">
                    <a:lumMod val="75000"/>
                  </a:schemeClr>
                </a:solidFill>
              </a:rPr>
              <a:t> </a:t>
            </a:r>
            <a:r>
              <a:rPr lang="lv-LV" dirty="0" err="1" smtClean="0">
                <a:solidFill>
                  <a:schemeClr val="accent2">
                    <a:lumMod val="75000"/>
                  </a:schemeClr>
                </a:solidFill>
              </a:rPr>
              <a:t>clients</a:t>
            </a:r>
            <a:r>
              <a:rPr lang="lv-LV" dirty="0" smtClean="0">
                <a:solidFill>
                  <a:schemeClr val="accent2">
                    <a:lumMod val="75000"/>
                  </a:schemeClr>
                </a:solidFill>
              </a:rPr>
              <a:t>: 17 060, </a:t>
            </a:r>
            <a:r>
              <a:rPr lang="lv-LV" dirty="0" err="1" smtClean="0">
                <a:solidFill>
                  <a:schemeClr val="accent2">
                    <a:lumMod val="75000"/>
                  </a:schemeClr>
                </a:solidFill>
              </a:rPr>
              <a:t>average</a:t>
            </a:r>
            <a:r>
              <a:rPr lang="lv-LV" dirty="0" smtClean="0">
                <a:solidFill>
                  <a:schemeClr val="accent2">
                    <a:lumMod val="75000"/>
                  </a:schemeClr>
                </a:solidFill>
              </a:rPr>
              <a:t> </a:t>
            </a:r>
            <a:r>
              <a:rPr lang="lv-LV" dirty="0" err="1" smtClean="0">
                <a:solidFill>
                  <a:schemeClr val="accent2">
                    <a:lumMod val="75000"/>
                  </a:schemeClr>
                </a:solidFill>
              </a:rPr>
              <a:t>project</a:t>
            </a:r>
            <a:r>
              <a:rPr lang="lv-LV" dirty="0" smtClean="0">
                <a:solidFill>
                  <a:schemeClr val="accent2">
                    <a:lumMod val="75000"/>
                  </a:schemeClr>
                </a:solidFill>
              </a:rPr>
              <a:t> </a:t>
            </a:r>
            <a:r>
              <a:rPr lang="lv-LV" dirty="0" err="1" smtClean="0">
                <a:solidFill>
                  <a:schemeClr val="accent2">
                    <a:lumMod val="75000"/>
                  </a:schemeClr>
                </a:solidFill>
              </a:rPr>
              <a:t>lenght</a:t>
            </a:r>
            <a:r>
              <a:rPr lang="lv-LV" dirty="0" smtClean="0">
                <a:solidFill>
                  <a:schemeClr val="accent2">
                    <a:lumMod val="75000"/>
                  </a:schemeClr>
                </a:solidFill>
              </a:rPr>
              <a:t> per </a:t>
            </a:r>
            <a:r>
              <a:rPr lang="lv-LV" dirty="0" err="1" smtClean="0">
                <a:solidFill>
                  <a:schemeClr val="accent2">
                    <a:lumMod val="75000"/>
                  </a:schemeClr>
                </a:solidFill>
              </a:rPr>
              <a:t>client</a:t>
            </a:r>
            <a:r>
              <a:rPr lang="lv-LV" dirty="0" smtClean="0">
                <a:solidFill>
                  <a:schemeClr val="accent2">
                    <a:lumMod val="75000"/>
                  </a:schemeClr>
                </a:solidFill>
              </a:rPr>
              <a:t>: 3,1 </a:t>
            </a:r>
            <a:r>
              <a:rPr lang="lv-LV" dirty="0" err="1" smtClean="0">
                <a:solidFill>
                  <a:schemeClr val="accent2">
                    <a:lumMod val="75000"/>
                  </a:schemeClr>
                </a:solidFill>
              </a:rPr>
              <a:t>years</a:t>
            </a:r>
            <a:endParaRPr lang="lv-LV" dirty="0" smtClean="0">
              <a:solidFill>
                <a:schemeClr val="accent2">
                  <a:lumMod val="75000"/>
                </a:schemeClr>
              </a:solidFill>
            </a:endParaRPr>
          </a:p>
          <a:p>
            <a:r>
              <a:rPr lang="lv-LV" dirty="0" err="1" smtClean="0">
                <a:solidFill>
                  <a:schemeClr val="accent2">
                    <a:lumMod val="75000"/>
                  </a:schemeClr>
                </a:solidFill>
              </a:rPr>
              <a:t>Employees</a:t>
            </a:r>
            <a:r>
              <a:rPr lang="lv-LV" dirty="0" smtClean="0">
                <a:solidFill>
                  <a:schemeClr val="accent2">
                    <a:lumMod val="75000"/>
                  </a:schemeClr>
                </a:solidFill>
              </a:rPr>
              <a:t>:  3250 (7% </a:t>
            </a:r>
            <a:r>
              <a:rPr lang="lv-LV" dirty="0" err="1" smtClean="0">
                <a:solidFill>
                  <a:schemeClr val="accent2">
                    <a:lumMod val="75000"/>
                  </a:schemeClr>
                </a:solidFill>
              </a:rPr>
              <a:t>administration</a:t>
            </a:r>
            <a:r>
              <a:rPr lang="lv-LV" dirty="0" smtClean="0">
                <a:solidFill>
                  <a:schemeClr val="accent2">
                    <a:lumMod val="75000"/>
                  </a:schemeClr>
                </a:solidFill>
              </a:rPr>
              <a:t>), </a:t>
            </a:r>
            <a:r>
              <a:rPr lang="lv-LV" dirty="0" err="1" smtClean="0">
                <a:solidFill>
                  <a:schemeClr val="accent2">
                    <a:lumMod val="75000"/>
                  </a:schemeClr>
                </a:solidFill>
              </a:rPr>
              <a:t>incl</a:t>
            </a:r>
            <a:r>
              <a:rPr lang="lv-LV" dirty="0" smtClean="0">
                <a:solidFill>
                  <a:schemeClr val="accent2">
                    <a:lumMod val="75000"/>
                  </a:schemeClr>
                </a:solidFill>
              </a:rPr>
              <a:t>. 33 </a:t>
            </a:r>
            <a:r>
              <a:rPr lang="lv-LV" dirty="0" err="1" smtClean="0">
                <a:solidFill>
                  <a:schemeClr val="accent2">
                    <a:lumMod val="75000"/>
                  </a:schemeClr>
                </a:solidFill>
              </a:rPr>
              <a:t>foreign</a:t>
            </a:r>
            <a:r>
              <a:rPr lang="lv-LV" dirty="0" smtClean="0">
                <a:solidFill>
                  <a:schemeClr val="accent2">
                    <a:lumMod val="75000"/>
                  </a:schemeClr>
                </a:solidFill>
              </a:rPr>
              <a:t> </a:t>
            </a:r>
            <a:r>
              <a:rPr lang="lv-LV" dirty="0" err="1" smtClean="0">
                <a:solidFill>
                  <a:schemeClr val="accent2">
                    <a:lumMod val="75000"/>
                  </a:schemeClr>
                </a:solidFill>
              </a:rPr>
              <a:t>specialists</a:t>
            </a:r>
            <a:endParaRPr lang="lv-LV" dirty="0" smtClean="0">
              <a:solidFill>
                <a:schemeClr val="accent2">
                  <a:lumMod val="75000"/>
                </a:schemeClr>
              </a:solidFill>
            </a:endParaRPr>
          </a:p>
          <a:p>
            <a:endParaRPr lang="lv-LV" dirty="0"/>
          </a:p>
        </p:txBody>
      </p:sp>
      <p:sp>
        <p:nvSpPr>
          <p:cNvPr id="4" name="Rectangle 3"/>
          <p:cNvSpPr/>
          <p:nvPr/>
        </p:nvSpPr>
        <p:spPr>
          <a:xfrm>
            <a:off x="2543605" y="3429001"/>
            <a:ext cx="2952771" cy="830997"/>
          </a:xfrm>
          <a:prstGeom prst="rect">
            <a:avLst/>
          </a:prstGeom>
        </p:spPr>
        <p:txBody>
          <a:bodyPr wrap="square">
            <a:spAutoFit/>
          </a:bodyPr>
          <a:lstStyle/>
          <a:p>
            <a:pPr algn="ctr"/>
            <a:r>
              <a:rPr lang="lv-LV" sz="2400" dirty="0" err="1" smtClean="0">
                <a:solidFill>
                  <a:srgbClr val="FF0000"/>
                </a:solidFill>
              </a:rPr>
              <a:t>Is</a:t>
            </a:r>
            <a:r>
              <a:rPr lang="lv-LV" sz="2400" dirty="0" smtClean="0">
                <a:solidFill>
                  <a:srgbClr val="FF0000"/>
                </a:solidFill>
              </a:rPr>
              <a:t> </a:t>
            </a:r>
            <a:r>
              <a:rPr lang="lv-LV" sz="2400" dirty="0" err="1" smtClean="0">
                <a:solidFill>
                  <a:srgbClr val="FF0000"/>
                </a:solidFill>
              </a:rPr>
              <a:t>the</a:t>
            </a:r>
            <a:r>
              <a:rPr lang="lv-LV" sz="2400" dirty="0" smtClean="0">
                <a:solidFill>
                  <a:srgbClr val="FF0000"/>
                </a:solidFill>
              </a:rPr>
              <a:t> </a:t>
            </a:r>
            <a:r>
              <a:rPr lang="lv-LV" sz="2400" dirty="0" err="1" smtClean="0">
                <a:solidFill>
                  <a:srgbClr val="FF0000"/>
                </a:solidFill>
              </a:rPr>
              <a:t>Rector</a:t>
            </a:r>
            <a:r>
              <a:rPr lang="lv-LV" sz="2400" dirty="0" smtClean="0">
                <a:solidFill>
                  <a:srgbClr val="FF0000"/>
                </a:solidFill>
              </a:rPr>
              <a:t> </a:t>
            </a:r>
            <a:r>
              <a:rPr lang="lv-LV" sz="2400" dirty="0" err="1" smtClean="0">
                <a:solidFill>
                  <a:srgbClr val="FF0000"/>
                </a:solidFill>
              </a:rPr>
              <a:t>well</a:t>
            </a:r>
            <a:r>
              <a:rPr lang="lv-LV" sz="2400" dirty="0" smtClean="0">
                <a:solidFill>
                  <a:srgbClr val="FF0000"/>
                </a:solidFill>
              </a:rPr>
              <a:t> </a:t>
            </a:r>
            <a:r>
              <a:rPr lang="lv-LV" sz="2400" dirty="0" err="1" smtClean="0">
                <a:solidFill>
                  <a:srgbClr val="FF0000"/>
                </a:solidFill>
              </a:rPr>
              <a:t>paid</a:t>
            </a:r>
            <a:r>
              <a:rPr lang="lv-LV" dirty="0" smtClean="0">
                <a:solidFill>
                  <a:srgbClr val="FF0000"/>
                </a:solidFill>
              </a:rPr>
              <a:t>?</a:t>
            </a:r>
          </a:p>
        </p:txBody>
      </p:sp>
      <p:graphicFrame>
        <p:nvGraphicFramePr>
          <p:cNvPr id="5" name="Table 4"/>
          <p:cNvGraphicFramePr>
            <a:graphicFrameLocks noGrp="1"/>
          </p:cNvGraphicFramePr>
          <p:nvPr/>
        </p:nvGraphicFramePr>
        <p:xfrm>
          <a:off x="815414" y="4581128"/>
          <a:ext cx="6912770" cy="579120"/>
        </p:xfrm>
        <a:graphic>
          <a:graphicData uri="http://schemas.openxmlformats.org/drawingml/2006/table">
            <a:tbl>
              <a:tblPr/>
              <a:tblGrid>
                <a:gridCol w="1536172"/>
                <a:gridCol w="2445299"/>
                <a:gridCol w="2931299"/>
              </a:tblGrid>
              <a:tr h="576064">
                <a:tc>
                  <a:txBody>
                    <a:bodyPr/>
                    <a:lstStyle/>
                    <a:p>
                      <a:r>
                        <a:rPr lang="lv-LV" sz="1600" dirty="0"/>
                        <a:t>Redaktors </a:t>
                      </a:r>
                    </a:p>
                  </a:txBody>
                  <a:tcPr marL="121920" marR="121920" anchor="ctr">
                    <a:lnL>
                      <a:noFill/>
                    </a:lnL>
                    <a:lnR>
                      <a:noFill/>
                    </a:lnR>
                    <a:lnT>
                      <a:noFill/>
                    </a:lnT>
                    <a:lnB>
                      <a:noFill/>
                    </a:lnB>
                  </a:tcPr>
                </a:tc>
                <a:tc>
                  <a:txBody>
                    <a:bodyPr/>
                    <a:lstStyle/>
                    <a:p>
                      <a:r>
                        <a:rPr lang="lv-LV" sz="1600" dirty="0"/>
                        <a:t>Centrāleiropas Fizikas Žurnāls</a:t>
                      </a:r>
                    </a:p>
                  </a:txBody>
                  <a:tcPr marL="121920" marR="121920" anchor="ctr">
                    <a:lnL>
                      <a:noFill/>
                    </a:lnL>
                    <a:lnR>
                      <a:noFill/>
                    </a:lnR>
                    <a:lnT>
                      <a:noFill/>
                    </a:lnT>
                    <a:lnB>
                      <a:noFill/>
                    </a:lnB>
                  </a:tcPr>
                </a:tc>
                <a:tc>
                  <a:txBody>
                    <a:bodyPr/>
                    <a:lstStyle/>
                    <a:p>
                      <a:r>
                        <a:rPr lang="de-DE" sz="1600" dirty="0" smtClean="0"/>
                        <a:t>Vācija</a:t>
                      </a:r>
                      <a:r>
                        <a:rPr lang="de-DE" sz="1600" dirty="0"/>
                        <a:t>, heidelberga, Tiergartenstrase 17</a:t>
                      </a:r>
                    </a:p>
                  </a:txBody>
                  <a:tcPr marL="121920" marR="121920" anchor="ctr">
                    <a:lnL>
                      <a:noFill/>
                    </a:lnL>
                    <a:lnR>
                      <a:noFill/>
                    </a:lnR>
                    <a:lnT>
                      <a:noFill/>
                    </a:lnT>
                    <a:lnB>
                      <a:noFill/>
                    </a:lnB>
                  </a:tcPr>
                </a:tc>
              </a:tr>
            </a:tbl>
          </a:graphicData>
        </a:graphic>
      </p:graphicFrame>
      <p:sp>
        <p:nvSpPr>
          <p:cNvPr id="6" name="Rectangle 5"/>
          <p:cNvSpPr/>
          <p:nvPr/>
        </p:nvSpPr>
        <p:spPr>
          <a:xfrm>
            <a:off x="5327915" y="404664"/>
            <a:ext cx="6096000" cy="3139321"/>
          </a:xfrm>
          <a:prstGeom prst="rect">
            <a:avLst/>
          </a:prstGeom>
        </p:spPr>
        <p:txBody>
          <a:bodyPr>
            <a:spAutoFit/>
          </a:bodyPr>
          <a:lstStyle/>
          <a:p>
            <a:pPr algn="r"/>
            <a:r>
              <a:rPr lang="lv-LV" b="1" dirty="0" smtClean="0">
                <a:solidFill>
                  <a:schemeClr val="tx2">
                    <a:lumMod val="60000"/>
                    <a:lumOff val="40000"/>
                  </a:schemeClr>
                </a:solidFill>
              </a:rPr>
              <a:t>Monogrāfijas</a:t>
            </a:r>
            <a:endParaRPr lang="lv-LV" dirty="0" smtClean="0">
              <a:solidFill>
                <a:schemeClr val="tx2">
                  <a:lumMod val="60000"/>
                  <a:lumOff val="40000"/>
                </a:schemeClr>
              </a:solidFill>
            </a:endParaRPr>
          </a:p>
          <a:p>
            <a:pPr algn="r"/>
            <a:r>
              <a:rPr lang="lv-LV" dirty="0" err="1" smtClean="0">
                <a:hlinkClick r:id="rId2"/>
              </a:rPr>
              <a:t>Optically</a:t>
            </a:r>
            <a:r>
              <a:rPr lang="lv-LV" dirty="0" smtClean="0">
                <a:hlinkClick r:id="rId2"/>
              </a:rPr>
              <a:t> </a:t>
            </a:r>
            <a:r>
              <a:rPr lang="lv-LV" dirty="0" err="1" smtClean="0">
                <a:hlinkClick r:id="rId2"/>
              </a:rPr>
              <a:t>polarized</a:t>
            </a:r>
            <a:r>
              <a:rPr lang="lv-LV" dirty="0" smtClean="0">
                <a:hlinkClick r:id="rId2"/>
              </a:rPr>
              <a:t> atoms: </a:t>
            </a:r>
            <a:r>
              <a:rPr lang="lv-LV" dirty="0" err="1" smtClean="0">
                <a:hlinkClick r:id="rId2"/>
              </a:rPr>
              <a:t>understanding</a:t>
            </a:r>
            <a:r>
              <a:rPr lang="lv-LV" dirty="0" smtClean="0">
                <a:hlinkClick r:id="rId2"/>
              </a:rPr>
              <a:t> </a:t>
            </a:r>
            <a:r>
              <a:rPr lang="lv-LV" dirty="0" err="1" smtClean="0">
                <a:hlinkClick r:id="rId2"/>
              </a:rPr>
              <a:t>light-atom interactions</a:t>
            </a:r>
            <a:r>
              <a:rPr lang="lv-LV" dirty="0" smtClean="0">
                <a:hlinkClick r:id="rId2"/>
              </a:rPr>
              <a:t/>
            </a:r>
            <a:br>
              <a:rPr lang="lv-LV" dirty="0" smtClean="0">
                <a:hlinkClick r:id="rId2"/>
              </a:rPr>
            </a:br>
            <a:r>
              <a:rPr lang="lv-LV" dirty="0" err="1" smtClean="0">
                <a:solidFill>
                  <a:schemeClr val="tx2">
                    <a:lumMod val="60000"/>
                    <a:lumOff val="40000"/>
                  </a:schemeClr>
                </a:solidFill>
              </a:rPr>
              <a:t>Marcis</a:t>
            </a:r>
            <a:r>
              <a:rPr lang="lv-LV" dirty="0" smtClean="0">
                <a:solidFill>
                  <a:schemeClr val="tx2">
                    <a:lumMod val="60000"/>
                    <a:lumOff val="40000"/>
                  </a:schemeClr>
                </a:solidFill>
              </a:rPr>
              <a:t> </a:t>
            </a:r>
            <a:r>
              <a:rPr lang="lv-LV" dirty="0" err="1" smtClean="0">
                <a:solidFill>
                  <a:schemeClr val="tx2">
                    <a:lumMod val="60000"/>
                    <a:lumOff val="40000"/>
                  </a:schemeClr>
                </a:solidFill>
              </a:rPr>
              <a:t>Auzinsh</a:t>
            </a:r>
            <a:r>
              <a:rPr lang="lv-LV" dirty="0" smtClean="0">
                <a:solidFill>
                  <a:schemeClr val="tx2">
                    <a:lumMod val="60000"/>
                    <a:lumOff val="40000"/>
                  </a:schemeClr>
                </a:solidFill>
              </a:rPr>
              <a:t>, </a:t>
            </a:r>
            <a:r>
              <a:rPr lang="lv-LV" dirty="0" err="1" smtClean="0">
                <a:solidFill>
                  <a:schemeClr val="tx2">
                    <a:lumMod val="60000"/>
                    <a:lumOff val="40000"/>
                  </a:schemeClr>
                </a:solidFill>
              </a:rPr>
              <a:t>Dmitry</a:t>
            </a:r>
            <a:r>
              <a:rPr lang="lv-LV" dirty="0" smtClean="0">
                <a:solidFill>
                  <a:schemeClr val="tx2">
                    <a:lumMod val="60000"/>
                    <a:lumOff val="40000"/>
                  </a:schemeClr>
                </a:solidFill>
              </a:rPr>
              <a:t> </a:t>
            </a:r>
            <a:r>
              <a:rPr lang="lv-LV" dirty="0" err="1" smtClean="0">
                <a:solidFill>
                  <a:schemeClr val="tx2">
                    <a:lumMod val="60000"/>
                    <a:lumOff val="40000"/>
                  </a:schemeClr>
                </a:solidFill>
              </a:rPr>
              <a:t>Budker</a:t>
            </a:r>
            <a:r>
              <a:rPr lang="lv-LV" dirty="0" smtClean="0">
                <a:solidFill>
                  <a:schemeClr val="tx2">
                    <a:lumMod val="60000"/>
                    <a:lumOff val="40000"/>
                  </a:schemeClr>
                </a:solidFill>
              </a:rPr>
              <a:t>, </a:t>
            </a:r>
            <a:r>
              <a:rPr lang="lv-LV" dirty="0" err="1" smtClean="0">
                <a:solidFill>
                  <a:schemeClr val="tx2">
                    <a:lumMod val="60000"/>
                    <a:lumOff val="40000"/>
                  </a:schemeClr>
                </a:solidFill>
              </a:rPr>
              <a:t>and</a:t>
            </a:r>
            <a:r>
              <a:rPr lang="lv-LV" dirty="0" smtClean="0">
                <a:solidFill>
                  <a:schemeClr val="tx2">
                    <a:lumMod val="60000"/>
                    <a:lumOff val="40000"/>
                  </a:schemeClr>
                </a:solidFill>
              </a:rPr>
              <a:t> </a:t>
            </a:r>
            <a:r>
              <a:rPr lang="lv-LV" dirty="0" err="1" smtClean="0">
                <a:solidFill>
                  <a:schemeClr val="tx2">
                    <a:lumMod val="60000"/>
                    <a:lumOff val="40000"/>
                  </a:schemeClr>
                </a:solidFill>
              </a:rPr>
              <a:t>Simon</a:t>
            </a:r>
            <a:r>
              <a:rPr lang="lv-LV" dirty="0" smtClean="0">
                <a:solidFill>
                  <a:schemeClr val="tx2">
                    <a:lumMod val="60000"/>
                    <a:lumOff val="40000"/>
                  </a:schemeClr>
                </a:solidFill>
              </a:rPr>
              <a:t> M. </a:t>
            </a:r>
            <a:r>
              <a:rPr lang="lv-LV" dirty="0" err="1" smtClean="0">
                <a:solidFill>
                  <a:schemeClr val="tx2">
                    <a:lumMod val="60000"/>
                    <a:lumOff val="40000"/>
                  </a:schemeClr>
                </a:solidFill>
              </a:rPr>
              <a:t>Rochester</a:t>
            </a:r>
            <a:r>
              <a:rPr lang="lv-LV" dirty="0" smtClean="0">
                <a:solidFill>
                  <a:schemeClr val="tx2">
                    <a:lumMod val="60000"/>
                    <a:lumOff val="40000"/>
                  </a:schemeClr>
                </a:solidFill>
              </a:rPr>
              <a:t/>
            </a:r>
            <a:br>
              <a:rPr lang="lv-LV" dirty="0" smtClean="0">
                <a:solidFill>
                  <a:schemeClr val="tx2">
                    <a:lumMod val="60000"/>
                    <a:lumOff val="40000"/>
                  </a:schemeClr>
                </a:solidFill>
              </a:rPr>
            </a:br>
            <a:r>
              <a:rPr lang="lv-LV" dirty="0" err="1" smtClean="0">
                <a:solidFill>
                  <a:schemeClr val="tx2">
                    <a:lumMod val="60000"/>
                    <a:lumOff val="40000"/>
                  </a:schemeClr>
                </a:solidFill>
              </a:rPr>
              <a:t>Oxford</a:t>
            </a:r>
            <a:r>
              <a:rPr lang="lv-LV" dirty="0" smtClean="0">
                <a:solidFill>
                  <a:schemeClr val="tx2">
                    <a:lumMod val="60000"/>
                    <a:lumOff val="40000"/>
                  </a:schemeClr>
                </a:solidFill>
              </a:rPr>
              <a:t> University </a:t>
            </a:r>
            <a:r>
              <a:rPr lang="lv-LV" dirty="0" err="1" smtClean="0">
                <a:solidFill>
                  <a:schemeClr val="tx2">
                    <a:lumMod val="60000"/>
                    <a:lumOff val="40000"/>
                  </a:schemeClr>
                </a:solidFill>
              </a:rPr>
              <a:t>Press</a:t>
            </a:r>
            <a:r>
              <a:rPr lang="lv-LV" dirty="0" smtClean="0">
                <a:solidFill>
                  <a:schemeClr val="tx2">
                    <a:lumMod val="60000"/>
                    <a:lumOff val="40000"/>
                  </a:schemeClr>
                </a:solidFill>
              </a:rPr>
              <a:t>, 2010, 380 </a:t>
            </a:r>
            <a:r>
              <a:rPr lang="lv-LV" dirty="0" err="1" smtClean="0">
                <a:solidFill>
                  <a:schemeClr val="tx2">
                    <a:lumMod val="60000"/>
                    <a:lumOff val="40000"/>
                  </a:schemeClr>
                </a:solidFill>
              </a:rPr>
              <a:t>pages</a:t>
            </a:r>
            <a:r>
              <a:rPr lang="lv-LV" dirty="0" smtClean="0">
                <a:solidFill>
                  <a:schemeClr val="tx2">
                    <a:lumMod val="60000"/>
                    <a:lumOff val="40000"/>
                  </a:schemeClr>
                </a:solidFill>
              </a:rPr>
              <a:t/>
            </a:r>
            <a:br>
              <a:rPr lang="lv-LV" dirty="0" smtClean="0">
                <a:solidFill>
                  <a:schemeClr val="tx2">
                    <a:lumMod val="60000"/>
                    <a:lumOff val="40000"/>
                  </a:schemeClr>
                </a:solidFill>
              </a:rPr>
            </a:br>
            <a:r>
              <a:rPr lang="lv-LV" dirty="0" smtClean="0">
                <a:solidFill>
                  <a:schemeClr val="tx2">
                    <a:lumMod val="60000"/>
                    <a:lumOff val="40000"/>
                  </a:schemeClr>
                </a:solidFill>
              </a:rPr>
              <a:t>(ISBN-10: 0199565120; ISBN-13: 978-0199565122</a:t>
            </a:r>
          </a:p>
          <a:p>
            <a:pPr algn="r"/>
            <a:r>
              <a:rPr lang="lv-LV" dirty="0" err="1" smtClean="0">
                <a:hlinkClick r:id="rId3"/>
              </a:rPr>
              <a:t>Optical</a:t>
            </a:r>
            <a:r>
              <a:rPr lang="lv-LV" dirty="0" smtClean="0">
                <a:hlinkClick r:id="rId3"/>
              </a:rPr>
              <a:t> </a:t>
            </a:r>
            <a:r>
              <a:rPr lang="lv-LV" dirty="0" err="1" smtClean="0">
                <a:hlinkClick r:id="rId3"/>
              </a:rPr>
              <a:t>Polarization</a:t>
            </a:r>
            <a:r>
              <a:rPr lang="lv-LV" dirty="0" smtClean="0">
                <a:hlinkClick r:id="rId3"/>
              </a:rPr>
              <a:t> of </a:t>
            </a:r>
            <a:r>
              <a:rPr lang="lv-LV" dirty="0" err="1" smtClean="0">
                <a:hlinkClick r:id="rId3"/>
              </a:rPr>
              <a:t>Molecules</a:t>
            </a:r>
            <a:r>
              <a:rPr lang="lv-LV" dirty="0" smtClean="0">
                <a:hlinkClick r:id="rId3"/>
              </a:rPr>
              <a:t/>
            </a:r>
            <a:br>
              <a:rPr lang="lv-LV" dirty="0" smtClean="0">
                <a:hlinkClick r:id="rId3"/>
              </a:rPr>
            </a:br>
            <a:r>
              <a:rPr lang="lv-LV" dirty="0" err="1" smtClean="0">
                <a:solidFill>
                  <a:schemeClr val="tx2">
                    <a:lumMod val="60000"/>
                    <a:lumOff val="40000"/>
                  </a:schemeClr>
                </a:solidFill>
              </a:rPr>
              <a:t>Marcis</a:t>
            </a:r>
            <a:r>
              <a:rPr lang="lv-LV" dirty="0" smtClean="0">
                <a:solidFill>
                  <a:schemeClr val="tx2">
                    <a:lumMod val="60000"/>
                    <a:lumOff val="40000"/>
                  </a:schemeClr>
                </a:solidFill>
              </a:rPr>
              <a:t> </a:t>
            </a:r>
            <a:r>
              <a:rPr lang="lv-LV" dirty="0" err="1" smtClean="0">
                <a:solidFill>
                  <a:schemeClr val="tx2">
                    <a:lumMod val="60000"/>
                    <a:lumOff val="40000"/>
                  </a:schemeClr>
                </a:solidFill>
              </a:rPr>
              <a:t>Auzinsh</a:t>
            </a:r>
            <a:r>
              <a:rPr lang="lv-LV" dirty="0" smtClean="0">
                <a:solidFill>
                  <a:schemeClr val="tx2">
                    <a:lumMod val="60000"/>
                    <a:lumOff val="40000"/>
                  </a:schemeClr>
                </a:solidFill>
              </a:rPr>
              <a:t>, </a:t>
            </a:r>
            <a:r>
              <a:rPr lang="lv-LV" dirty="0" err="1" smtClean="0">
                <a:solidFill>
                  <a:schemeClr val="tx2">
                    <a:lumMod val="60000"/>
                    <a:lumOff val="40000"/>
                  </a:schemeClr>
                </a:solidFill>
              </a:rPr>
              <a:t>Ruvin</a:t>
            </a:r>
            <a:r>
              <a:rPr lang="lv-LV" dirty="0" smtClean="0">
                <a:solidFill>
                  <a:schemeClr val="tx2">
                    <a:lumMod val="60000"/>
                    <a:lumOff val="40000"/>
                  </a:schemeClr>
                </a:solidFill>
              </a:rPr>
              <a:t> </a:t>
            </a:r>
            <a:r>
              <a:rPr lang="lv-LV" dirty="0" err="1" smtClean="0">
                <a:solidFill>
                  <a:schemeClr val="tx2">
                    <a:lumMod val="60000"/>
                    <a:lumOff val="40000"/>
                  </a:schemeClr>
                </a:solidFill>
              </a:rPr>
              <a:t>Ferber</a:t>
            </a:r>
            <a:r>
              <a:rPr lang="lv-LV" dirty="0" smtClean="0">
                <a:solidFill>
                  <a:schemeClr val="tx2">
                    <a:lumMod val="60000"/>
                    <a:lumOff val="40000"/>
                  </a:schemeClr>
                </a:solidFill>
              </a:rPr>
              <a:t/>
            </a:r>
            <a:br>
              <a:rPr lang="lv-LV" dirty="0" smtClean="0">
                <a:solidFill>
                  <a:schemeClr val="tx2">
                    <a:lumMod val="60000"/>
                    <a:lumOff val="40000"/>
                  </a:schemeClr>
                </a:solidFill>
              </a:rPr>
            </a:br>
            <a:r>
              <a:rPr lang="lv-LV" dirty="0" err="1" smtClean="0">
                <a:solidFill>
                  <a:schemeClr val="tx2">
                    <a:lumMod val="60000"/>
                    <a:lumOff val="40000"/>
                  </a:schemeClr>
                </a:solidFill>
              </a:rPr>
              <a:t>Cambridge</a:t>
            </a:r>
            <a:r>
              <a:rPr lang="lv-LV" dirty="0" smtClean="0">
                <a:solidFill>
                  <a:schemeClr val="tx2">
                    <a:lumMod val="60000"/>
                    <a:lumOff val="40000"/>
                  </a:schemeClr>
                </a:solidFill>
              </a:rPr>
              <a:t> University </a:t>
            </a:r>
            <a:r>
              <a:rPr lang="lv-LV" dirty="0" err="1" smtClean="0">
                <a:solidFill>
                  <a:schemeClr val="tx2">
                    <a:lumMod val="60000"/>
                    <a:lumOff val="40000"/>
                  </a:schemeClr>
                </a:solidFill>
              </a:rPr>
              <a:t>Press</a:t>
            </a:r>
            <a:r>
              <a:rPr lang="lv-LV" dirty="0" smtClean="0">
                <a:solidFill>
                  <a:schemeClr val="tx2">
                    <a:lumMod val="60000"/>
                    <a:lumOff val="40000"/>
                  </a:schemeClr>
                </a:solidFill>
              </a:rPr>
              <a:t>, 2005 (first </a:t>
            </a:r>
            <a:r>
              <a:rPr lang="lv-LV" dirty="0" err="1" smtClean="0">
                <a:solidFill>
                  <a:schemeClr val="tx2">
                    <a:lumMod val="60000"/>
                    <a:lumOff val="40000"/>
                  </a:schemeClr>
                </a:solidFill>
              </a:rPr>
              <a:t>edition</a:t>
            </a:r>
            <a:r>
              <a:rPr lang="lv-LV" dirty="0" smtClean="0">
                <a:solidFill>
                  <a:schemeClr val="tx2">
                    <a:lumMod val="60000"/>
                    <a:lumOff val="40000"/>
                  </a:schemeClr>
                </a:solidFill>
              </a:rPr>
              <a:t> 1995), 322 </a:t>
            </a:r>
            <a:r>
              <a:rPr lang="lv-LV" dirty="0" err="1" smtClean="0">
                <a:solidFill>
                  <a:schemeClr val="tx2">
                    <a:lumMod val="60000"/>
                    <a:lumOff val="40000"/>
                  </a:schemeClr>
                </a:solidFill>
              </a:rPr>
              <a:t>pages</a:t>
            </a:r>
            <a:r>
              <a:rPr lang="lv-LV" dirty="0" smtClean="0">
                <a:solidFill>
                  <a:schemeClr val="tx2">
                    <a:lumMod val="60000"/>
                    <a:lumOff val="40000"/>
                  </a:schemeClr>
                </a:solidFill>
              </a:rPr>
              <a:t/>
            </a:r>
            <a:br>
              <a:rPr lang="lv-LV" dirty="0" smtClean="0">
                <a:solidFill>
                  <a:schemeClr val="tx2">
                    <a:lumMod val="60000"/>
                    <a:lumOff val="40000"/>
                  </a:schemeClr>
                </a:solidFill>
              </a:rPr>
            </a:br>
            <a:r>
              <a:rPr lang="lv-LV" dirty="0" smtClean="0">
                <a:solidFill>
                  <a:schemeClr val="tx2">
                    <a:lumMod val="60000"/>
                    <a:lumOff val="40000"/>
                  </a:schemeClr>
                </a:solidFill>
              </a:rPr>
              <a:t>(ISBN-10: 0521673445 | ISBN-13: 9780521673440)</a:t>
            </a:r>
            <a:endParaRPr lang="lv-LV" dirty="0">
              <a:solidFill>
                <a:schemeClr val="tx2">
                  <a:lumMod val="60000"/>
                  <a:lumOff val="40000"/>
                </a:schemeClr>
              </a:solidFill>
            </a:endParaRPr>
          </a:p>
        </p:txBody>
      </p:sp>
      <p:sp>
        <p:nvSpPr>
          <p:cNvPr id="122881" name="Rectangle 1"/>
          <p:cNvSpPr>
            <a:spLocks noChangeArrowheads="1"/>
          </p:cNvSpPr>
          <p:nvPr/>
        </p:nvSpPr>
        <p:spPr bwMode="auto">
          <a:xfrm>
            <a:off x="239349" y="5301209"/>
            <a:ext cx="112805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lv-LV" sz="1200" b="0" i="0" u="none" strike="noStrike" cap="none" normalizeH="0" baseline="0" dirty="0" err="1" smtClean="0">
                <a:ln>
                  <a:noFill/>
                </a:ln>
                <a:solidFill>
                  <a:schemeClr val="bg2">
                    <a:lumMod val="50000"/>
                  </a:schemeClr>
                </a:solidFill>
                <a:effectLst/>
                <a:latin typeface="Arial" charset="0"/>
                <a:cs typeface="Arial" charset="0"/>
              </a:rPr>
              <a:t>Nanosize</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materials</a:t>
            </a:r>
            <a:r>
              <a:rPr kumimoji="0" lang="lv-LV" sz="1200" b="0" i="0" u="none" strike="noStrike" cap="none" normalizeH="0" baseline="0" dirty="0" smtClean="0">
                <a:ln>
                  <a:noFill/>
                </a:ln>
                <a:solidFill>
                  <a:schemeClr val="bg2">
                    <a:lumMod val="50000"/>
                  </a:schemeClr>
                </a:solidFill>
                <a:effectLst/>
                <a:latin typeface="Arial" charset="0"/>
                <a:cs typeface="Arial" charset="0"/>
              </a:rPr>
              <a:t> for </a:t>
            </a:r>
            <a:r>
              <a:rPr kumimoji="0" lang="lv-LV" sz="1200" b="0" i="0" u="none" strike="noStrike" cap="none" normalizeH="0" baseline="0" dirty="0" err="1" smtClean="0">
                <a:ln>
                  <a:noFill/>
                </a:ln>
                <a:solidFill>
                  <a:schemeClr val="bg2">
                    <a:lumMod val="50000"/>
                  </a:schemeClr>
                </a:solidFill>
                <a:effectLst/>
                <a:latin typeface="Arial" charset="0"/>
                <a:cs typeface="Arial" charset="0"/>
              </a:rPr>
              <a:t>photonics</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and</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optoelectronics</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based</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on</a:t>
            </a:r>
            <a:r>
              <a:rPr kumimoji="0" lang="lv-LV" sz="1200" b="0" i="0" u="none" strike="noStrike" cap="none" normalizeH="0" baseline="0" dirty="0" smtClean="0">
                <a:ln>
                  <a:noFill/>
                </a:ln>
                <a:solidFill>
                  <a:schemeClr val="bg2">
                    <a:lumMod val="50000"/>
                  </a:schemeClr>
                </a:solidFill>
                <a:effectLst/>
                <a:latin typeface="Arial" charset="0"/>
                <a:cs typeface="Arial" charset="0"/>
              </a:rPr>
              <a:t> a </a:t>
            </a:r>
            <a:r>
              <a:rPr kumimoji="0" lang="lv-LV" sz="1200" b="0" i="0" u="none" strike="noStrike" cap="none" normalizeH="0" baseline="0" dirty="0" err="1" smtClean="0">
                <a:ln>
                  <a:noFill/>
                </a:ln>
                <a:solidFill>
                  <a:schemeClr val="bg2">
                    <a:lumMod val="50000"/>
                  </a:schemeClr>
                </a:solidFill>
                <a:effectLst/>
                <a:latin typeface="Arial" charset="0"/>
                <a:cs typeface="Arial" charset="0"/>
              </a:rPr>
              <a:t>alkali</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metal</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vapour</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1" u="none" strike="noStrike" cap="none" normalizeH="0" baseline="0" dirty="0" smtClean="0">
                <a:ln>
                  <a:noFill/>
                </a:ln>
                <a:solidFill>
                  <a:schemeClr val="bg2">
                    <a:lumMod val="50000"/>
                  </a:schemeClr>
                </a:solidFill>
                <a:effectLst/>
                <a:latin typeface="Arial" charset="0"/>
                <a:cs typeface="Arial" charset="0"/>
              </a:rPr>
              <a:t>European </a:t>
            </a:r>
            <a:r>
              <a:rPr kumimoji="0" lang="lv-LV" sz="1200" b="0" i="1" u="none" strike="noStrike" cap="none" normalizeH="0" baseline="0" dirty="0" err="1" smtClean="0">
                <a:ln>
                  <a:noFill/>
                </a:ln>
                <a:solidFill>
                  <a:schemeClr val="bg2">
                    <a:lumMod val="50000"/>
                  </a:schemeClr>
                </a:solidFill>
                <a:effectLst/>
                <a:latin typeface="Arial" charset="0"/>
                <a:cs typeface="Arial" charset="0"/>
              </a:rPr>
              <a:t>Regional</a:t>
            </a:r>
            <a:r>
              <a:rPr kumimoji="0" lang="lv-LV" sz="1200" b="0" i="1" u="none" strike="noStrike" cap="none" normalizeH="0" baseline="0" dirty="0" smtClean="0">
                <a:ln>
                  <a:noFill/>
                </a:ln>
                <a:solidFill>
                  <a:schemeClr val="bg2">
                    <a:lumMod val="50000"/>
                  </a:schemeClr>
                </a:solidFill>
                <a:effectLst/>
                <a:latin typeface="Arial" charset="0"/>
                <a:cs typeface="Arial" charset="0"/>
              </a:rPr>
              <a:t> </a:t>
            </a:r>
            <a:r>
              <a:rPr kumimoji="0" lang="lv-LV" sz="1200" b="0" i="1" u="none" strike="noStrike" cap="none" normalizeH="0" baseline="0" dirty="0" err="1" smtClean="0">
                <a:ln>
                  <a:noFill/>
                </a:ln>
                <a:solidFill>
                  <a:schemeClr val="bg2">
                    <a:lumMod val="50000"/>
                  </a:schemeClr>
                </a:solidFill>
                <a:effectLst/>
                <a:latin typeface="Arial" charset="0"/>
                <a:cs typeface="Arial" charset="0"/>
              </a:rPr>
              <a:t>Development</a:t>
            </a:r>
            <a:r>
              <a:rPr kumimoji="0" lang="lv-LV" sz="1200" b="0" i="1" u="none" strike="noStrike" cap="none" normalizeH="0" baseline="0" dirty="0" smtClean="0">
                <a:ln>
                  <a:noFill/>
                </a:ln>
                <a:solidFill>
                  <a:schemeClr val="bg2">
                    <a:lumMod val="50000"/>
                  </a:schemeClr>
                </a:solidFill>
                <a:effectLst/>
                <a:latin typeface="Arial" charset="0"/>
                <a:cs typeface="Arial" charset="0"/>
              </a:rPr>
              <a:t> </a:t>
            </a:r>
            <a:r>
              <a:rPr kumimoji="0" lang="lv-LV" sz="1200" b="0" i="1" u="none" strike="noStrike" cap="none" normalizeH="0" baseline="0" dirty="0" err="1" smtClean="0">
                <a:ln>
                  <a:noFill/>
                </a:ln>
                <a:solidFill>
                  <a:schemeClr val="bg2">
                    <a:lumMod val="50000"/>
                  </a:schemeClr>
                </a:solidFill>
                <a:effectLst/>
                <a:latin typeface="Arial" charset="0"/>
                <a:cs typeface="Arial" charset="0"/>
              </a:rPr>
              <a:t>Foundation</a:t>
            </a:r>
            <a:r>
              <a:rPr kumimoji="0" lang="lv-LV" sz="1200" b="0" i="1"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smtClean="0">
                <a:ln>
                  <a:noFill/>
                </a:ln>
                <a:solidFill>
                  <a:schemeClr val="bg2">
                    <a:lumMod val="50000"/>
                  </a:schemeClr>
                </a:solidFill>
                <a:effectLst/>
                <a:latin typeface="Arial" charset="0"/>
                <a:cs typeface="Arial" charset="0"/>
              </a:rPr>
              <a:t>(2006–2008). </a:t>
            </a:r>
            <a:r>
              <a:rPr kumimoji="0" lang="lv-LV" sz="1200" b="0" i="0" u="none" strike="noStrike" cap="none" normalizeH="0" baseline="0" dirty="0" err="1" smtClean="0">
                <a:ln>
                  <a:noFill/>
                </a:ln>
                <a:solidFill>
                  <a:schemeClr val="bg2">
                    <a:lumMod val="50000"/>
                  </a:schemeClr>
                </a:solidFill>
                <a:effectLst/>
                <a:latin typeface="Arial" charset="0"/>
                <a:cs typeface="Arial" charset="0"/>
              </a:rPr>
              <a:t>Contract</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number</a:t>
            </a:r>
            <a:r>
              <a:rPr kumimoji="0" lang="lv-LV" sz="1200" b="0" i="0" u="none" strike="noStrike" cap="none" normalizeH="0" baseline="0" dirty="0" smtClean="0">
                <a:ln>
                  <a:noFill/>
                </a:ln>
                <a:solidFill>
                  <a:schemeClr val="bg2">
                    <a:lumMod val="50000"/>
                  </a:schemeClr>
                </a:solidFill>
                <a:effectLst/>
                <a:latin typeface="Arial" charset="0"/>
                <a:cs typeface="Arial" charset="0"/>
              </a:rPr>
              <a:t> VPD1/ERAF/CFLA/05/APK/2.5.1./00035/018. Projekta vadītājs Prof. </a:t>
            </a:r>
            <a:r>
              <a:rPr kumimoji="0" lang="lv-LV" sz="1200" b="0" i="0" u="none" strike="noStrike" cap="none" normalizeH="0" baseline="0" dirty="0" err="1" smtClean="0">
                <a:ln>
                  <a:noFill/>
                </a:ln>
                <a:solidFill>
                  <a:schemeClr val="bg2">
                    <a:lumMod val="50000"/>
                  </a:schemeClr>
                </a:solidFill>
                <a:effectLst/>
                <a:latin typeface="Arial" charset="0"/>
                <a:cs typeface="Arial" charset="0"/>
              </a:rPr>
              <a:t>Marcis</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Auzinsh</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lv-LV" sz="1200" b="0" i="0" u="none" strike="noStrike" cap="none" normalizeH="0" baseline="0" dirty="0" smtClean="0">
                <a:ln>
                  <a:noFill/>
                </a:ln>
                <a:solidFill>
                  <a:schemeClr val="bg2">
                    <a:lumMod val="50000"/>
                  </a:schemeClr>
                </a:solidFill>
                <a:effectLst/>
                <a:latin typeface="Arial" charset="0"/>
                <a:cs typeface="Arial" charset="0"/>
              </a:rPr>
              <a:t>Novel </a:t>
            </a:r>
            <a:r>
              <a:rPr kumimoji="0" lang="lv-LV" sz="1200" b="0" i="0" u="none" strike="noStrike" cap="none" normalizeH="0" baseline="0" dirty="0" err="1" smtClean="0">
                <a:ln>
                  <a:noFill/>
                </a:ln>
                <a:solidFill>
                  <a:schemeClr val="bg2">
                    <a:lumMod val="50000"/>
                  </a:schemeClr>
                </a:solidFill>
                <a:effectLst/>
                <a:latin typeface="Arial" charset="0"/>
                <a:cs typeface="Arial" charset="0"/>
              </a:rPr>
              <a:t>magntic</a:t>
            </a:r>
            <a:r>
              <a:rPr kumimoji="0" lang="lv-LV" sz="1200" b="0" i="0" u="none" strike="noStrike" cap="none" normalizeH="0" baseline="0" dirty="0" smtClean="0">
                <a:ln>
                  <a:noFill/>
                </a:ln>
                <a:solidFill>
                  <a:schemeClr val="bg2">
                    <a:lumMod val="50000"/>
                  </a:schemeClr>
                </a:solidFill>
                <a:effectLst/>
                <a:latin typeface="Arial" charset="0"/>
                <a:cs typeface="Arial" charset="0"/>
              </a:rPr>
              <a:t> sensors </a:t>
            </a:r>
            <a:r>
              <a:rPr kumimoji="0" lang="lv-LV" sz="1200" b="0" i="0" u="none" strike="noStrike" cap="none" normalizeH="0" baseline="0" dirty="0" err="1" smtClean="0">
                <a:ln>
                  <a:noFill/>
                </a:ln>
                <a:solidFill>
                  <a:schemeClr val="bg2">
                    <a:lumMod val="50000"/>
                  </a:schemeClr>
                </a:solidFill>
                <a:effectLst/>
                <a:latin typeface="Arial" charset="0"/>
                <a:cs typeface="Arial" charset="0"/>
              </a:rPr>
              <a:t>and</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techniques</a:t>
            </a:r>
            <a:r>
              <a:rPr kumimoji="0" lang="lv-LV" sz="1200" b="0" i="0" u="none" strike="noStrike" cap="none" normalizeH="0" baseline="0" dirty="0" smtClean="0">
                <a:ln>
                  <a:noFill/>
                </a:ln>
                <a:solidFill>
                  <a:schemeClr val="bg2">
                    <a:lumMod val="50000"/>
                  </a:schemeClr>
                </a:solidFill>
                <a:effectLst/>
                <a:latin typeface="Arial" charset="0"/>
                <a:cs typeface="Arial" charset="0"/>
              </a:rPr>
              <a:t> for </a:t>
            </a:r>
            <a:r>
              <a:rPr kumimoji="0" lang="lv-LV" sz="1200" b="0" i="0" u="none" strike="noStrike" cap="none" normalizeH="0" baseline="0" dirty="0" err="1" smtClean="0">
                <a:ln>
                  <a:noFill/>
                </a:ln>
                <a:solidFill>
                  <a:schemeClr val="bg2">
                    <a:lumMod val="50000"/>
                  </a:schemeClr>
                </a:solidFill>
                <a:effectLst/>
                <a:latin typeface="Arial" charset="0"/>
                <a:cs typeface="Arial" charset="0"/>
              </a:rPr>
              <a:t>security</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applications</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1" u="none" strike="noStrike" cap="none" normalizeH="0" baseline="0" dirty="0" smtClean="0">
                <a:ln>
                  <a:noFill/>
                </a:ln>
                <a:solidFill>
                  <a:schemeClr val="bg2">
                    <a:lumMod val="50000"/>
                  </a:schemeClr>
                </a:solidFill>
                <a:effectLst/>
                <a:latin typeface="Arial" charset="0"/>
                <a:cs typeface="Arial" charset="0"/>
              </a:rPr>
              <a:t>NATO </a:t>
            </a:r>
            <a:r>
              <a:rPr kumimoji="0" lang="lv-LV" sz="1200" b="0" i="1" u="none" strike="noStrike" cap="none" normalizeH="0" baseline="0" dirty="0" err="1" smtClean="0">
                <a:ln>
                  <a:noFill/>
                </a:ln>
                <a:solidFill>
                  <a:schemeClr val="bg2">
                    <a:lumMod val="50000"/>
                  </a:schemeClr>
                </a:solidFill>
                <a:effectLst/>
                <a:latin typeface="Arial" charset="0"/>
                <a:cs typeface="Arial" charset="0"/>
              </a:rPr>
              <a:t>Science</a:t>
            </a:r>
            <a:r>
              <a:rPr kumimoji="0" lang="lv-LV" sz="1200" b="0" i="1" u="none" strike="noStrike" cap="none" normalizeH="0" baseline="0" dirty="0" smtClean="0">
                <a:ln>
                  <a:noFill/>
                </a:ln>
                <a:solidFill>
                  <a:schemeClr val="bg2">
                    <a:lumMod val="50000"/>
                  </a:schemeClr>
                </a:solidFill>
                <a:effectLst/>
                <a:latin typeface="Arial" charset="0"/>
                <a:cs typeface="Arial" charset="0"/>
              </a:rPr>
              <a:t> for </a:t>
            </a:r>
            <a:r>
              <a:rPr kumimoji="0" lang="lv-LV" sz="1200" b="0" i="1" u="none" strike="noStrike" cap="none" normalizeH="0" baseline="0" dirty="0" err="1" smtClean="0">
                <a:ln>
                  <a:noFill/>
                </a:ln>
                <a:solidFill>
                  <a:schemeClr val="bg2">
                    <a:lumMod val="50000"/>
                  </a:schemeClr>
                </a:solidFill>
                <a:effectLst/>
                <a:latin typeface="Arial" charset="0"/>
                <a:cs typeface="Arial" charset="0"/>
              </a:rPr>
              <a:t>Peace</a:t>
            </a:r>
            <a:r>
              <a:rPr kumimoji="0" lang="lv-LV" sz="1200" b="0" i="1" u="none" strike="noStrike" cap="none" normalizeH="0" baseline="0" dirty="0" smtClean="0">
                <a:ln>
                  <a:noFill/>
                </a:ln>
                <a:solidFill>
                  <a:schemeClr val="bg2">
                    <a:lumMod val="50000"/>
                  </a:schemeClr>
                </a:solidFill>
                <a:effectLst/>
                <a:latin typeface="Arial" charset="0"/>
                <a:cs typeface="Arial" charset="0"/>
              </a:rPr>
              <a:t> </a:t>
            </a:r>
            <a:r>
              <a:rPr kumimoji="0" lang="lv-LV" sz="1200" b="0" i="1" u="none" strike="noStrike" cap="none" normalizeH="0" baseline="0" dirty="0" err="1" smtClean="0">
                <a:ln>
                  <a:noFill/>
                </a:ln>
                <a:solidFill>
                  <a:schemeClr val="bg2">
                    <a:lumMod val="50000"/>
                  </a:schemeClr>
                </a:solidFill>
                <a:effectLst/>
                <a:latin typeface="Arial" charset="0"/>
                <a:cs typeface="Arial" charset="0"/>
              </a:rPr>
              <a:t>projects</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Ref</a:t>
            </a:r>
            <a:r>
              <a:rPr kumimoji="0" lang="lv-LV" sz="1200" b="0" i="0" u="none" strike="noStrike" cap="none" normalizeH="0" baseline="0" dirty="0" smtClean="0">
                <a:ln>
                  <a:noFill/>
                </a:ln>
                <a:solidFill>
                  <a:schemeClr val="bg2">
                    <a:lumMod val="50000"/>
                  </a:schemeClr>
                </a:solidFill>
                <a:effectLst/>
                <a:latin typeface="Arial" charset="0"/>
                <a:cs typeface="Arial" charset="0"/>
              </a:rPr>
              <a:t>. No. CBP.MD.SFP 983932. Projekta vadītājs Prof. </a:t>
            </a:r>
            <a:r>
              <a:rPr kumimoji="0" lang="lv-LV" sz="1200" b="0" i="0" u="none" strike="noStrike" cap="none" normalizeH="0" baseline="0" dirty="0" err="1" smtClean="0">
                <a:ln>
                  <a:noFill/>
                </a:ln>
                <a:solidFill>
                  <a:schemeClr val="bg2">
                    <a:lumMod val="50000"/>
                  </a:schemeClr>
                </a:solidFill>
                <a:effectLst/>
                <a:latin typeface="Arial" charset="0"/>
                <a:cs typeface="Arial" charset="0"/>
              </a:rPr>
              <a:t>Marcis</a:t>
            </a:r>
            <a:r>
              <a:rPr kumimoji="0" lang="lv-LV" sz="1200" b="0" i="0" u="none" strike="noStrike" cap="none" normalizeH="0" baseline="0" dirty="0" smtClean="0">
                <a:ln>
                  <a:noFill/>
                </a:ln>
                <a:solidFill>
                  <a:schemeClr val="bg2">
                    <a:lumMod val="50000"/>
                  </a:schemeClr>
                </a:solidFill>
                <a:effectLst/>
                <a:latin typeface="Arial" charset="0"/>
                <a:cs typeface="Arial" charset="0"/>
              </a:rPr>
              <a:t> </a:t>
            </a:r>
            <a:r>
              <a:rPr kumimoji="0" lang="lv-LV" sz="1200" b="0" i="0" u="none" strike="noStrike" cap="none" normalizeH="0" baseline="0" dirty="0" err="1" smtClean="0">
                <a:ln>
                  <a:noFill/>
                </a:ln>
                <a:solidFill>
                  <a:schemeClr val="bg2">
                    <a:lumMod val="50000"/>
                  </a:schemeClr>
                </a:solidFill>
                <a:effectLst/>
                <a:latin typeface="Arial" charset="0"/>
                <a:cs typeface="Arial" charset="0"/>
              </a:rPr>
              <a:t>Auzinsh</a:t>
            </a:r>
            <a:r>
              <a:rPr kumimoji="0" lang="lv-LV" sz="1200" b="0" i="0" u="none" strike="noStrike" cap="none" normalizeH="0" baseline="0" dirty="0" smtClean="0">
                <a:ln>
                  <a:noFill/>
                </a:ln>
                <a:solidFill>
                  <a:schemeClr val="bg2">
                    <a:lumMod val="50000"/>
                  </a:schemeClr>
                </a:solidFill>
                <a:effectLst/>
                <a:latin typeface="Arial" charset="0"/>
                <a:cs typeface="Arial" charset="0"/>
              </a:rPr>
              <a:t> (2011–2013)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lv-LV" sz="1200" b="0" i="0" u="none" strike="noStrike" cap="none" normalizeH="0" baseline="0" dirty="0" smtClean="0">
                <a:ln>
                  <a:noFill/>
                </a:ln>
                <a:solidFill>
                  <a:schemeClr val="bg2">
                    <a:lumMod val="50000"/>
                  </a:schemeClr>
                </a:solidFill>
                <a:effectLst/>
                <a:latin typeface="Arial" charset="0"/>
                <a:cs typeface="Arial" charset="0"/>
              </a:rPr>
              <a:t>ES 7. </a:t>
            </a:r>
            <a:r>
              <a:rPr kumimoji="0" lang="lv-LV" sz="1200" b="0" i="0" u="none" strike="noStrike" cap="none" normalizeH="0" baseline="0" dirty="0" err="1" smtClean="0">
                <a:ln>
                  <a:noFill/>
                </a:ln>
                <a:solidFill>
                  <a:schemeClr val="bg2">
                    <a:lumMod val="50000"/>
                  </a:schemeClr>
                </a:solidFill>
                <a:effectLst/>
                <a:latin typeface="Arial" charset="0"/>
                <a:cs typeface="Arial" charset="0"/>
              </a:rPr>
              <a:t>Ietvarprogrammas</a:t>
            </a:r>
            <a:r>
              <a:rPr kumimoji="0" lang="lv-LV" sz="1200" b="0" i="0" u="none" strike="noStrike" cap="none" normalizeH="0" baseline="0" dirty="0" smtClean="0">
                <a:ln>
                  <a:noFill/>
                </a:ln>
                <a:solidFill>
                  <a:schemeClr val="bg2">
                    <a:lumMod val="50000"/>
                  </a:schemeClr>
                </a:solidFill>
                <a:effectLst/>
                <a:latin typeface="Arial" charset="0"/>
                <a:cs typeface="Arial" charset="0"/>
              </a:rPr>
              <a:t> projekts </a:t>
            </a:r>
            <a:r>
              <a:rPr kumimoji="0" lang="lv-LV" sz="1200" b="0" i="1" u="none" strike="noStrike" cap="none" normalizeH="0" baseline="0" dirty="0" smtClean="0">
                <a:ln>
                  <a:noFill/>
                </a:ln>
                <a:solidFill>
                  <a:schemeClr val="bg2">
                    <a:lumMod val="50000"/>
                  </a:schemeClr>
                </a:solidFill>
                <a:effectLst/>
                <a:latin typeface="Arial" charset="0"/>
                <a:cs typeface="Arial" charset="0"/>
              </a:rPr>
              <a:t>COLIMA - </a:t>
            </a:r>
            <a:r>
              <a:rPr kumimoji="0" lang="lv-LV" sz="1200" b="0" i="1" u="none" strike="noStrike" cap="none" normalizeH="0" baseline="0" dirty="0" err="1" smtClean="0">
                <a:ln>
                  <a:noFill/>
                </a:ln>
                <a:solidFill>
                  <a:schemeClr val="bg2">
                    <a:lumMod val="50000"/>
                  </a:schemeClr>
                </a:solidFill>
                <a:effectLst/>
                <a:latin typeface="Arial" charset="0"/>
                <a:cs typeface="Arial" charset="0"/>
              </a:rPr>
              <a:t>Coherent</a:t>
            </a:r>
            <a:r>
              <a:rPr kumimoji="0" lang="lv-LV" sz="1200" b="0" i="1" u="none" strike="noStrike" cap="none" normalizeH="0" baseline="0" dirty="0" smtClean="0">
                <a:ln>
                  <a:noFill/>
                </a:ln>
                <a:solidFill>
                  <a:schemeClr val="bg2">
                    <a:lumMod val="50000"/>
                  </a:schemeClr>
                </a:solidFill>
                <a:effectLst/>
                <a:latin typeface="Arial" charset="0"/>
                <a:cs typeface="Arial" charset="0"/>
              </a:rPr>
              <a:t> </a:t>
            </a:r>
            <a:r>
              <a:rPr kumimoji="0" lang="lv-LV" sz="1200" b="0" i="1" u="none" strike="noStrike" cap="none" normalizeH="0" baseline="0" dirty="0" err="1" smtClean="0">
                <a:ln>
                  <a:noFill/>
                </a:ln>
                <a:solidFill>
                  <a:schemeClr val="bg2">
                    <a:lumMod val="50000"/>
                  </a:schemeClr>
                </a:solidFill>
                <a:effectLst/>
                <a:latin typeface="Arial" charset="0"/>
                <a:cs typeface="Arial" charset="0"/>
              </a:rPr>
              <a:t>manipulation</a:t>
            </a:r>
            <a:r>
              <a:rPr kumimoji="0" lang="lv-LV" sz="1200" b="0" i="1" u="none" strike="noStrike" cap="none" normalizeH="0" baseline="0" dirty="0" smtClean="0">
                <a:ln>
                  <a:noFill/>
                </a:ln>
                <a:solidFill>
                  <a:schemeClr val="bg2">
                    <a:lumMod val="50000"/>
                  </a:schemeClr>
                </a:solidFill>
                <a:effectLst/>
                <a:latin typeface="Arial" charset="0"/>
                <a:cs typeface="Arial" charset="0"/>
              </a:rPr>
              <a:t> of </a:t>
            </a:r>
            <a:r>
              <a:rPr kumimoji="0" lang="lv-LV" sz="1200" b="0" i="1" u="none" strike="noStrike" cap="none" normalizeH="0" baseline="0" dirty="0" err="1" smtClean="0">
                <a:ln>
                  <a:noFill/>
                </a:ln>
                <a:solidFill>
                  <a:schemeClr val="bg2">
                    <a:lumMod val="50000"/>
                  </a:schemeClr>
                </a:solidFill>
                <a:effectLst/>
                <a:latin typeface="Arial" charset="0"/>
                <a:cs typeface="Arial" charset="0"/>
              </a:rPr>
              <a:t>light</a:t>
            </a:r>
            <a:r>
              <a:rPr kumimoji="0" lang="lv-LV" sz="1200" b="0" i="1" u="none" strike="noStrike" cap="none" normalizeH="0" baseline="0" dirty="0" smtClean="0">
                <a:ln>
                  <a:noFill/>
                </a:ln>
                <a:solidFill>
                  <a:schemeClr val="bg2">
                    <a:lumMod val="50000"/>
                  </a:schemeClr>
                </a:solidFill>
                <a:effectLst/>
                <a:latin typeface="Arial" charset="0"/>
                <a:cs typeface="Arial" charset="0"/>
              </a:rPr>
              <a:t> </a:t>
            </a:r>
            <a:r>
              <a:rPr kumimoji="0" lang="lv-LV" sz="1200" b="0" i="1" u="none" strike="noStrike" cap="none" normalizeH="0" baseline="0" dirty="0" err="1" smtClean="0">
                <a:ln>
                  <a:noFill/>
                </a:ln>
                <a:solidFill>
                  <a:schemeClr val="bg2">
                    <a:lumMod val="50000"/>
                  </a:schemeClr>
                </a:solidFill>
                <a:effectLst/>
                <a:latin typeface="Arial" charset="0"/>
                <a:cs typeface="Arial" charset="0"/>
              </a:rPr>
              <a:t>and</a:t>
            </a:r>
            <a:r>
              <a:rPr kumimoji="0" lang="lv-LV" sz="1200" b="0" i="1" u="none" strike="noStrike" cap="none" normalizeH="0" baseline="0" dirty="0" smtClean="0">
                <a:ln>
                  <a:noFill/>
                </a:ln>
                <a:solidFill>
                  <a:schemeClr val="bg2">
                    <a:lumMod val="50000"/>
                  </a:schemeClr>
                </a:solidFill>
                <a:effectLst/>
                <a:latin typeface="Arial" charset="0"/>
                <a:cs typeface="Arial" charset="0"/>
              </a:rPr>
              <a:t> </a:t>
            </a:r>
            <a:r>
              <a:rPr kumimoji="0" lang="lv-LV" sz="1200" b="0" i="1" u="none" strike="noStrike" cap="none" normalizeH="0" baseline="0" dirty="0" err="1" smtClean="0">
                <a:ln>
                  <a:noFill/>
                </a:ln>
                <a:solidFill>
                  <a:schemeClr val="bg2">
                    <a:lumMod val="50000"/>
                  </a:schemeClr>
                </a:solidFill>
                <a:effectLst/>
                <a:latin typeface="Arial" charset="0"/>
                <a:cs typeface="Arial" charset="0"/>
              </a:rPr>
              <a:t>matter</a:t>
            </a:r>
            <a:r>
              <a:rPr kumimoji="0" lang="lv-LV" sz="1200" b="0" i="1" u="none" strike="noStrike" cap="none" normalizeH="0" baseline="0" dirty="0" smtClean="0">
                <a:ln>
                  <a:noFill/>
                </a:ln>
                <a:solidFill>
                  <a:schemeClr val="bg2">
                    <a:lumMod val="50000"/>
                  </a:schemeClr>
                </a:solidFill>
                <a:effectLst/>
                <a:latin typeface="Arial" charset="0"/>
                <a:cs typeface="Arial" charset="0"/>
              </a:rPr>
              <a:t> </a:t>
            </a:r>
            <a:r>
              <a:rPr kumimoji="0" lang="lv-LV" sz="1200" b="0" i="1" u="none" strike="noStrike" cap="none" normalizeH="0" baseline="0" dirty="0" err="1" smtClean="0">
                <a:ln>
                  <a:noFill/>
                </a:ln>
                <a:solidFill>
                  <a:schemeClr val="bg2">
                    <a:lumMod val="50000"/>
                  </a:schemeClr>
                </a:solidFill>
                <a:effectLst/>
                <a:latin typeface="Arial" charset="0"/>
                <a:cs typeface="Arial" charset="0"/>
              </a:rPr>
              <a:t>via</a:t>
            </a:r>
            <a:r>
              <a:rPr kumimoji="0" lang="lv-LV" sz="1200" b="0" i="1" u="none" strike="noStrike" cap="none" normalizeH="0" baseline="0" dirty="0" smtClean="0">
                <a:ln>
                  <a:noFill/>
                </a:ln>
                <a:solidFill>
                  <a:schemeClr val="bg2">
                    <a:lumMod val="50000"/>
                  </a:schemeClr>
                </a:solidFill>
                <a:effectLst/>
                <a:latin typeface="Arial" charset="0"/>
                <a:cs typeface="Arial" charset="0"/>
              </a:rPr>
              <a:t> interferences of </a:t>
            </a:r>
            <a:r>
              <a:rPr kumimoji="0" lang="lv-LV" sz="1200" b="0" i="1" u="none" strike="noStrike" cap="none" normalizeH="0" baseline="0" dirty="0" err="1" smtClean="0">
                <a:ln>
                  <a:noFill/>
                </a:ln>
                <a:solidFill>
                  <a:schemeClr val="bg2">
                    <a:lumMod val="50000"/>
                  </a:schemeClr>
                </a:solidFill>
                <a:effectLst/>
                <a:latin typeface="Arial" charset="0"/>
                <a:cs typeface="Arial" charset="0"/>
              </a:rPr>
              <a:t>laser-dressed</a:t>
            </a:r>
            <a:r>
              <a:rPr kumimoji="0" lang="lv-LV" sz="1200" b="0" i="1" u="none" strike="noStrike" cap="none" normalizeH="0" baseline="0" dirty="0" smtClean="0">
                <a:ln>
                  <a:noFill/>
                </a:ln>
                <a:solidFill>
                  <a:schemeClr val="bg2">
                    <a:lumMod val="50000"/>
                  </a:schemeClr>
                </a:solidFill>
                <a:effectLst/>
                <a:latin typeface="Arial" charset="0"/>
                <a:cs typeface="Arial" charset="0"/>
              </a:rPr>
              <a:t> </a:t>
            </a:r>
            <a:r>
              <a:rPr kumimoji="0" lang="lv-LV" sz="1200" b="0" i="1" u="none" strike="noStrike" cap="none" normalizeH="0" baseline="0" dirty="0" err="1" smtClean="0">
                <a:ln>
                  <a:noFill/>
                </a:ln>
                <a:solidFill>
                  <a:schemeClr val="bg2">
                    <a:lumMod val="50000"/>
                  </a:schemeClr>
                </a:solidFill>
                <a:effectLst/>
                <a:latin typeface="Arial" charset="0"/>
                <a:cs typeface="Arial" charset="0"/>
              </a:rPr>
              <a:t>states</a:t>
            </a:r>
            <a:r>
              <a:rPr kumimoji="0" lang="lv-LV" sz="1200" b="0" i="1" u="none" strike="noStrike" cap="none" normalizeH="0" baseline="0" dirty="0" smtClean="0">
                <a:ln>
                  <a:noFill/>
                </a:ln>
                <a:solidFill>
                  <a:schemeClr val="bg2">
                    <a:lumMod val="50000"/>
                  </a:schemeClr>
                </a:solidFill>
                <a:effectLst/>
                <a:latin typeface="Arial" charset="0"/>
                <a:cs typeface="Arial" charset="0"/>
              </a:rPr>
              <a:t>.</a:t>
            </a:r>
            <a:r>
              <a:rPr kumimoji="0" lang="lv-LV" sz="1200" b="0" i="0" u="none" strike="noStrike" cap="none" normalizeH="0" baseline="0" dirty="0" smtClean="0">
                <a:ln>
                  <a:noFill/>
                </a:ln>
                <a:solidFill>
                  <a:schemeClr val="bg2">
                    <a:lumMod val="50000"/>
                  </a:schemeClr>
                </a:solidFill>
                <a:effectLst/>
                <a:latin typeface="Arial" charset="0"/>
                <a:cs typeface="Arial" charset="0"/>
              </a:rPr>
              <a:t> Projekta vadītājs Prof. Mārcis Auziņš (2011 – 2013)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35360" y="260648"/>
          <a:ext cx="5856651" cy="4870240"/>
        </p:xfrm>
        <a:graphic>
          <a:graphicData uri="http://schemas.openxmlformats.org/drawingml/2006/table">
            <a:tbl>
              <a:tblPr/>
              <a:tblGrid>
                <a:gridCol w="527099"/>
                <a:gridCol w="2342660"/>
                <a:gridCol w="2986892"/>
              </a:tblGrid>
              <a:tr h="1212788">
                <a:tc>
                  <a:txBody>
                    <a:bodyPr/>
                    <a:lstStyle/>
                    <a:p>
                      <a:pPr algn="ctr"/>
                      <a:r>
                        <a:rPr lang="lv-LV" sz="2000" dirty="0"/>
                        <a:t>Nr. </a:t>
                      </a:r>
                      <a:r>
                        <a:rPr lang="lv-LV" sz="2000" dirty="0" err="1" smtClean="0"/>
                        <a:t>p.k</a:t>
                      </a:r>
                      <a:endParaRPr lang="lv-LV" sz="2000" dirty="0"/>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Pedagoga amata (profesijas) nosaukums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Zemākā mēneša darba algas likme (</a:t>
                      </a:r>
                      <a:r>
                        <a:rPr lang="lv-LV" sz="2000" i="1" dirty="0" err="1"/>
                        <a:t>euro</a:t>
                      </a:r>
                      <a:r>
                        <a:rPr lang="lv-LV" sz="2000" dirty="0"/>
                        <a:t>)</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6506">
                <a:tc>
                  <a:txBody>
                    <a:bodyPr/>
                    <a:lstStyle/>
                    <a:p>
                      <a:pPr algn="ctr"/>
                      <a:r>
                        <a:rPr lang="lv-LV" sz="2000"/>
                        <a:t>1.</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lv-LV" sz="2000" dirty="0"/>
                        <a:t>Rektors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1410,07</a:t>
                      </a:r>
                    </a:p>
                  </a:txBody>
                  <a:tcPr marL="15993" marR="15993" marT="11995" marB="11995"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6506">
                <a:tc>
                  <a:txBody>
                    <a:bodyPr/>
                    <a:lstStyle/>
                    <a:p>
                      <a:pPr algn="ctr"/>
                      <a:r>
                        <a:rPr lang="lv-LV" sz="2000"/>
                        <a:t>2.</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lv-LV" sz="2000" dirty="0"/>
                        <a:t>Profesors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1175,29</a:t>
                      </a:r>
                    </a:p>
                  </a:txBody>
                  <a:tcPr marL="15993" marR="15993" marT="11995" marB="11995"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6506">
                <a:tc>
                  <a:txBody>
                    <a:bodyPr/>
                    <a:lstStyle/>
                    <a:p>
                      <a:pPr algn="ctr"/>
                      <a:r>
                        <a:rPr lang="lv-LV" sz="2000"/>
                        <a:t>3.</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lv-LV" sz="2000"/>
                        <a:t>Prorektors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940,52</a:t>
                      </a:r>
                    </a:p>
                  </a:txBody>
                  <a:tcPr marL="15993" marR="15993" marT="11995" marB="11995"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13566">
                <a:tc>
                  <a:txBody>
                    <a:bodyPr/>
                    <a:lstStyle/>
                    <a:p>
                      <a:pPr algn="ctr"/>
                      <a:r>
                        <a:rPr lang="lv-LV" sz="2000"/>
                        <a:t>4.</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lv-LV" sz="2000"/>
                        <a:t>Asociētais profesors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940,52</a:t>
                      </a:r>
                    </a:p>
                  </a:txBody>
                  <a:tcPr marL="15993" marR="15993" marT="11995" marB="11995"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6506">
                <a:tc>
                  <a:txBody>
                    <a:bodyPr/>
                    <a:lstStyle/>
                    <a:p>
                      <a:pPr algn="ctr"/>
                      <a:r>
                        <a:rPr lang="lv-LV" sz="2000"/>
                        <a:t>5.</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lv-LV" sz="2000"/>
                        <a:t>Dekāns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940,52</a:t>
                      </a:r>
                    </a:p>
                  </a:txBody>
                  <a:tcPr marL="15993" marR="15993" marT="11995" marB="11995"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6506">
                <a:tc>
                  <a:txBody>
                    <a:bodyPr/>
                    <a:lstStyle/>
                    <a:p>
                      <a:pPr algn="ctr"/>
                      <a:r>
                        <a:rPr lang="lv-LV" sz="2000"/>
                        <a:t>6.</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lv-LV" sz="2000"/>
                        <a:t>Docents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752,70</a:t>
                      </a:r>
                    </a:p>
                  </a:txBody>
                  <a:tcPr marL="15993" marR="15993" marT="11995" marB="11995"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13566">
                <a:tc>
                  <a:txBody>
                    <a:bodyPr/>
                    <a:lstStyle/>
                    <a:p>
                      <a:pPr algn="ctr"/>
                      <a:r>
                        <a:rPr lang="lv-LV" sz="2000"/>
                        <a:t>7.</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lv-LV" sz="2000"/>
                        <a:t>Katedras vadītājs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752,70</a:t>
                      </a:r>
                    </a:p>
                  </a:txBody>
                  <a:tcPr marL="15993" marR="15993" marT="11995" marB="11995"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6506">
                <a:tc>
                  <a:txBody>
                    <a:bodyPr/>
                    <a:lstStyle/>
                    <a:p>
                      <a:pPr algn="ctr"/>
                      <a:r>
                        <a:rPr lang="lv-LV" sz="2000"/>
                        <a:t>8.</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lv-LV" sz="2000"/>
                        <a:t>Prodekāns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601,87</a:t>
                      </a:r>
                    </a:p>
                  </a:txBody>
                  <a:tcPr marL="15993" marR="15993" marT="11995" marB="11995"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6506">
                <a:tc>
                  <a:txBody>
                    <a:bodyPr/>
                    <a:lstStyle/>
                    <a:p>
                      <a:pPr algn="ctr"/>
                      <a:r>
                        <a:rPr lang="lv-LV" sz="2000"/>
                        <a:t>9.</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lv-LV" sz="2000"/>
                        <a:t>Lektors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601,87</a:t>
                      </a:r>
                    </a:p>
                  </a:txBody>
                  <a:tcPr marL="15993" marR="15993" marT="11995" marB="11995"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6506">
                <a:tc>
                  <a:txBody>
                    <a:bodyPr/>
                    <a:lstStyle/>
                    <a:p>
                      <a:pPr algn="ctr"/>
                      <a:r>
                        <a:rPr lang="lv-LV" sz="2000"/>
                        <a:t>10.</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lv-LV" sz="2000"/>
                        <a:t>Asistents</a:t>
                      </a:r>
                    </a:p>
                  </a:txBody>
                  <a:tcPr marL="15993" marR="15993" marT="11995" marB="1199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lv-LV" sz="2000" dirty="0"/>
                        <a:t>480,93</a:t>
                      </a:r>
                    </a:p>
                  </a:txBody>
                  <a:tcPr marL="15993" marR="15993" marT="11995" marB="11995"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5" name="Rectangle 4"/>
          <p:cNvSpPr/>
          <p:nvPr/>
        </p:nvSpPr>
        <p:spPr>
          <a:xfrm>
            <a:off x="7810512" y="1500175"/>
            <a:ext cx="2952771" cy="830997"/>
          </a:xfrm>
          <a:prstGeom prst="rect">
            <a:avLst/>
          </a:prstGeom>
        </p:spPr>
        <p:txBody>
          <a:bodyPr wrap="square">
            <a:spAutoFit/>
          </a:bodyPr>
          <a:lstStyle/>
          <a:p>
            <a:pPr algn="ctr"/>
            <a:r>
              <a:rPr lang="lv-LV" sz="2400" dirty="0" err="1" smtClean="0">
                <a:solidFill>
                  <a:srgbClr val="FF0000"/>
                </a:solidFill>
              </a:rPr>
              <a:t>Are</a:t>
            </a:r>
            <a:r>
              <a:rPr lang="lv-LV" sz="2400" dirty="0" smtClean="0">
                <a:solidFill>
                  <a:srgbClr val="FF0000"/>
                </a:solidFill>
              </a:rPr>
              <a:t> </a:t>
            </a:r>
            <a:r>
              <a:rPr lang="lv-LV" sz="2400" dirty="0" err="1" smtClean="0">
                <a:solidFill>
                  <a:srgbClr val="FF0000"/>
                </a:solidFill>
              </a:rPr>
              <a:t>the</a:t>
            </a:r>
            <a:r>
              <a:rPr lang="lv-LV" sz="2400" dirty="0" smtClean="0">
                <a:solidFill>
                  <a:srgbClr val="FF0000"/>
                </a:solidFill>
              </a:rPr>
              <a:t> </a:t>
            </a:r>
            <a:r>
              <a:rPr lang="lv-LV" sz="2400" dirty="0" err="1" smtClean="0">
                <a:solidFill>
                  <a:srgbClr val="FF0000"/>
                </a:solidFill>
              </a:rPr>
              <a:t>Professors</a:t>
            </a:r>
            <a:r>
              <a:rPr lang="lv-LV" sz="2400" dirty="0" smtClean="0">
                <a:solidFill>
                  <a:srgbClr val="FF0000"/>
                </a:solidFill>
              </a:rPr>
              <a:t> </a:t>
            </a:r>
            <a:r>
              <a:rPr lang="lv-LV" sz="2400" dirty="0" err="1" smtClean="0">
                <a:solidFill>
                  <a:srgbClr val="FF0000"/>
                </a:solidFill>
              </a:rPr>
              <a:t>very</a:t>
            </a:r>
            <a:r>
              <a:rPr lang="lv-LV" sz="2400" dirty="0" smtClean="0">
                <a:solidFill>
                  <a:srgbClr val="FF0000"/>
                </a:solidFill>
              </a:rPr>
              <a:t> </a:t>
            </a:r>
            <a:r>
              <a:rPr lang="lv-LV" sz="2400" dirty="0" err="1" smtClean="0">
                <a:solidFill>
                  <a:srgbClr val="FF0000"/>
                </a:solidFill>
              </a:rPr>
              <a:t>well</a:t>
            </a:r>
            <a:r>
              <a:rPr lang="lv-LV" sz="2400" dirty="0" smtClean="0">
                <a:solidFill>
                  <a:srgbClr val="FF0000"/>
                </a:solidFill>
              </a:rPr>
              <a:t> </a:t>
            </a:r>
            <a:r>
              <a:rPr lang="lv-LV" sz="2400" dirty="0" err="1" smtClean="0">
                <a:solidFill>
                  <a:srgbClr val="FF0000"/>
                </a:solidFill>
              </a:rPr>
              <a:t>paid</a:t>
            </a:r>
            <a:r>
              <a:rPr lang="lv-LV" dirty="0" smtClean="0">
                <a:solidFill>
                  <a:srgbClr val="FF0000"/>
                </a:solidFill>
              </a:rPr>
              <a:t>?</a:t>
            </a:r>
          </a:p>
        </p:txBody>
      </p:sp>
      <p:sp>
        <p:nvSpPr>
          <p:cNvPr id="6" name="Rectangle 5"/>
          <p:cNvSpPr/>
          <p:nvPr/>
        </p:nvSpPr>
        <p:spPr>
          <a:xfrm>
            <a:off x="6768075" y="3068960"/>
            <a:ext cx="4943872" cy="923330"/>
          </a:xfrm>
          <a:prstGeom prst="rect">
            <a:avLst/>
          </a:prstGeom>
        </p:spPr>
        <p:txBody>
          <a:bodyPr wrap="square">
            <a:spAutoFit/>
          </a:bodyPr>
          <a:lstStyle/>
          <a:p>
            <a:r>
              <a:rPr lang="lv-LV" dirty="0" smtClean="0"/>
              <a:t>NB! </a:t>
            </a:r>
            <a:r>
              <a:rPr lang="lv-LV" dirty="0" err="1" smtClean="0"/>
              <a:t>The</a:t>
            </a:r>
            <a:r>
              <a:rPr lang="lv-LV" dirty="0" smtClean="0"/>
              <a:t> </a:t>
            </a:r>
            <a:r>
              <a:rPr lang="lv-LV" dirty="0" err="1" smtClean="0"/>
              <a:t>minimal</a:t>
            </a:r>
            <a:r>
              <a:rPr lang="lv-LV" dirty="0" smtClean="0"/>
              <a:t> </a:t>
            </a:r>
            <a:r>
              <a:rPr lang="lv-LV" dirty="0" err="1" smtClean="0"/>
              <a:t>wage</a:t>
            </a:r>
            <a:r>
              <a:rPr lang="lv-LV" dirty="0" smtClean="0"/>
              <a:t> in Latvia </a:t>
            </a:r>
            <a:r>
              <a:rPr lang="lv-LV" dirty="0" err="1" smtClean="0"/>
              <a:t>has</a:t>
            </a:r>
            <a:r>
              <a:rPr lang="lv-LV" dirty="0" smtClean="0"/>
              <a:t> </a:t>
            </a:r>
            <a:r>
              <a:rPr lang="lv-LV" dirty="0" err="1" smtClean="0"/>
              <a:t>grown</a:t>
            </a:r>
            <a:r>
              <a:rPr lang="lv-LV" dirty="0" smtClean="0"/>
              <a:t> </a:t>
            </a:r>
            <a:r>
              <a:rPr lang="lv-LV" dirty="0" err="1" smtClean="0"/>
              <a:t>by</a:t>
            </a:r>
            <a:r>
              <a:rPr lang="lv-LV" dirty="0" smtClean="0"/>
              <a:t> 12,5%, </a:t>
            </a:r>
            <a:r>
              <a:rPr lang="lv-LV" dirty="0" err="1" smtClean="0"/>
              <a:t>from</a:t>
            </a:r>
            <a:r>
              <a:rPr lang="lv-LV" dirty="0" smtClean="0"/>
              <a:t> 285 EUR to 320 EUR </a:t>
            </a:r>
            <a:r>
              <a:rPr lang="lv-LV" dirty="0" err="1" smtClean="0"/>
              <a:t>as</a:t>
            </a:r>
            <a:r>
              <a:rPr lang="lv-LV" dirty="0" smtClean="0"/>
              <a:t> of 2014. </a:t>
            </a:r>
            <a:r>
              <a:rPr lang="lv-LV" dirty="0" err="1" smtClean="0"/>
              <a:t>The</a:t>
            </a:r>
            <a:r>
              <a:rPr lang="lv-LV" dirty="0" smtClean="0"/>
              <a:t> </a:t>
            </a:r>
            <a:r>
              <a:rPr lang="lv-LV" dirty="0" err="1" smtClean="0"/>
              <a:t>average</a:t>
            </a:r>
            <a:r>
              <a:rPr lang="lv-LV" dirty="0" smtClean="0"/>
              <a:t> </a:t>
            </a:r>
            <a:r>
              <a:rPr lang="lv-LV" dirty="0" err="1" smtClean="0"/>
              <a:t>wage</a:t>
            </a:r>
            <a:r>
              <a:rPr lang="lv-LV" dirty="0" smtClean="0"/>
              <a:t>  in Latvia </a:t>
            </a:r>
            <a:r>
              <a:rPr lang="lv-LV" dirty="0" err="1" smtClean="0"/>
              <a:t>is</a:t>
            </a:r>
            <a:r>
              <a:rPr lang="lv-LV" dirty="0" smtClean="0"/>
              <a:t> 742 EUR (2014).</a:t>
            </a:r>
            <a:endParaRPr lang="lv-LV" dirty="0"/>
          </a:p>
        </p:txBody>
      </p:sp>
      <p:sp>
        <p:nvSpPr>
          <p:cNvPr id="7" name="Rectangle 6"/>
          <p:cNvSpPr/>
          <p:nvPr/>
        </p:nvSpPr>
        <p:spPr>
          <a:xfrm>
            <a:off x="8016213" y="5661248"/>
            <a:ext cx="3840427" cy="646331"/>
          </a:xfrm>
          <a:prstGeom prst="rect">
            <a:avLst/>
          </a:prstGeom>
        </p:spPr>
        <p:txBody>
          <a:bodyPr wrap="square">
            <a:spAutoFit/>
          </a:bodyPr>
          <a:lstStyle/>
          <a:p>
            <a:r>
              <a:rPr lang="lv-LV" dirty="0" err="1" smtClean="0">
                <a:solidFill>
                  <a:schemeClr val="accent3">
                    <a:lumMod val="75000"/>
                  </a:schemeClr>
                </a:solidFill>
              </a:rPr>
              <a:t>See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whole</a:t>
            </a:r>
            <a:r>
              <a:rPr lang="lv-LV" dirty="0" smtClean="0">
                <a:solidFill>
                  <a:schemeClr val="accent3">
                    <a:lumMod val="75000"/>
                  </a:schemeClr>
                </a:solidFill>
              </a:rPr>
              <a:t> </a:t>
            </a:r>
            <a:r>
              <a:rPr lang="lv-LV" dirty="0" err="1" smtClean="0">
                <a:solidFill>
                  <a:schemeClr val="accent3">
                    <a:lumMod val="75000"/>
                  </a:schemeClr>
                </a:solidFill>
              </a:rPr>
              <a:t>picture</a:t>
            </a:r>
            <a:r>
              <a:rPr lang="lv-LV" dirty="0" smtClean="0">
                <a:solidFill>
                  <a:schemeClr val="accent3">
                    <a:lumMod val="75000"/>
                  </a:schemeClr>
                </a:solidFill>
              </a:rPr>
              <a:t>, </a:t>
            </a:r>
            <a:r>
              <a:rPr lang="lv-LV" dirty="0" err="1" smtClean="0">
                <a:solidFill>
                  <a:schemeClr val="accent3">
                    <a:lumMod val="75000"/>
                  </a:schemeClr>
                </a:solidFill>
              </a:rPr>
              <a:t>don’t</a:t>
            </a:r>
            <a:r>
              <a:rPr lang="lv-LV" dirty="0" smtClean="0">
                <a:solidFill>
                  <a:schemeClr val="accent3">
                    <a:lumMod val="75000"/>
                  </a:schemeClr>
                </a:solidFill>
              </a:rPr>
              <a:t> </a:t>
            </a:r>
            <a:r>
              <a:rPr lang="lv-LV" dirty="0" err="1" smtClean="0">
                <a:solidFill>
                  <a:schemeClr val="accent3">
                    <a:lumMod val="75000"/>
                  </a:schemeClr>
                </a:solidFill>
              </a:rPr>
              <a:t>rely</a:t>
            </a:r>
            <a:r>
              <a:rPr lang="lv-LV" dirty="0" smtClean="0">
                <a:solidFill>
                  <a:schemeClr val="accent3">
                    <a:lumMod val="75000"/>
                  </a:schemeClr>
                </a:solidFill>
              </a:rPr>
              <a:t> </a:t>
            </a:r>
            <a:r>
              <a:rPr lang="lv-LV" dirty="0" err="1" smtClean="0">
                <a:solidFill>
                  <a:schemeClr val="accent3">
                    <a:lumMod val="75000"/>
                  </a:schemeClr>
                </a:solidFill>
              </a:rPr>
              <a:t>on</a:t>
            </a:r>
            <a:r>
              <a:rPr lang="lv-LV" dirty="0" smtClean="0">
                <a:solidFill>
                  <a:schemeClr val="accent3">
                    <a:lumMod val="75000"/>
                  </a:schemeClr>
                </a:solidFill>
              </a:rPr>
              <a:t> </a:t>
            </a:r>
            <a:r>
              <a:rPr lang="lv-LV" dirty="0" err="1" smtClean="0">
                <a:solidFill>
                  <a:schemeClr val="accent3">
                    <a:lumMod val="75000"/>
                  </a:schemeClr>
                </a:solidFill>
              </a:rPr>
              <a:t>facts</a:t>
            </a:r>
            <a:r>
              <a:rPr lang="lv-LV" dirty="0" smtClean="0">
                <a:solidFill>
                  <a:schemeClr val="accent3">
                    <a:lumMod val="75000"/>
                  </a:schemeClr>
                </a:solidFill>
              </a:rPr>
              <a:t> </a:t>
            </a:r>
            <a:r>
              <a:rPr lang="lv-LV" dirty="0" err="1" smtClean="0">
                <a:solidFill>
                  <a:schemeClr val="accent3">
                    <a:lumMod val="75000"/>
                  </a:schemeClr>
                </a:solidFill>
              </a:rPr>
              <a:t>without</a:t>
            </a:r>
            <a:r>
              <a:rPr lang="lv-LV" dirty="0" smtClean="0">
                <a:solidFill>
                  <a:schemeClr val="accent3">
                    <a:lumMod val="75000"/>
                  </a:schemeClr>
                </a:solidFill>
              </a:rPr>
              <a:t> </a:t>
            </a:r>
            <a:r>
              <a:rPr lang="lv-LV" dirty="0" err="1" smtClean="0">
                <a:solidFill>
                  <a:schemeClr val="accent3">
                    <a:lumMod val="75000"/>
                  </a:schemeClr>
                </a:solidFill>
              </a:rPr>
              <a:t>further</a:t>
            </a:r>
            <a:r>
              <a:rPr lang="lv-LV" dirty="0" smtClean="0">
                <a:solidFill>
                  <a:schemeClr val="accent3">
                    <a:lumMod val="75000"/>
                  </a:schemeClr>
                </a:solidFill>
              </a:rPr>
              <a:t> </a:t>
            </a:r>
            <a:r>
              <a:rPr lang="lv-LV" dirty="0" err="1" smtClean="0">
                <a:solidFill>
                  <a:schemeClr val="accent3">
                    <a:lumMod val="75000"/>
                  </a:schemeClr>
                </a:solidFill>
              </a:rPr>
              <a:t>questioning</a:t>
            </a:r>
            <a:endParaRPr lang="lv-LV" dirty="0" smtClean="0">
              <a:solidFill>
                <a:schemeClr val="accent3">
                  <a:lumMod val="75000"/>
                </a:schemeClr>
              </a:solidFill>
            </a:endParaRPr>
          </a:p>
        </p:txBody>
      </p:sp>
      <p:sp>
        <p:nvSpPr>
          <p:cNvPr id="8" name="Rectangle 7"/>
          <p:cNvSpPr/>
          <p:nvPr/>
        </p:nvSpPr>
        <p:spPr>
          <a:xfrm>
            <a:off x="538560" y="5669632"/>
            <a:ext cx="6096000" cy="923330"/>
          </a:xfrm>
          <a:prstGeom prst="rect">
            <a:avLst/>
          </a:prstGeom>
        </p:spPr>
        <p:txBody>
          <a:bodyPr>
            <a:spAutoFit/>
          </a:bodyPr>
          <a:lstStyle/>
          <a:p>
            <a:r>
              <a:rPr lang="lv-LV" b="1" dirty="0" smtClean="0"/>
              <a:t>Ministru kabineta noteikumi Nr.836</a:t>
            </a:r>
            <a:r>
              <a:rPr lang="lv-LV" dirty="0" smtClean="0"/>
              <a:t> </a:t>
            </a:r>
            <a:br>
              <a:rPr lang="lv-LV" dirty="0" smtClean="0"/>
            </a:br>
            <a:r>
              <a:rPr lang="lv-LV" dirty="0" smtClean="0"/>
              <a:t>Rīgā 2009.gada 28.jūlijā (prot. Nr.50 64.§)</a:t>
            </a:r>
          </a:p>
          <a:p>
            <a:r>
              <a:rPr lang="lv-LV" dirty="0" smtClean="0"/>
              <a:t>Pedagogu darba samaksas noteikumi</a:t>
            </a:r>
            <a:endParaRPr lang="lv-LV" dirty="0"/>
          </a:p>
        </p:txBody>
      </p:sp>
      <p:sp>
        <p:nvSpPr>
          <p:cNvPr id="112642" name="Rectangle 2"/>
          <p:cNvSpPr>
            <a:spLocks noChangeArrowheads="1"/>
          </p:cNvSpPr>
          <p:nvPr/>
        </p:nvSpPr>
        <p:spPr bwMode="auto">
          <a:xfrm>
            <a:off x="6667504" y="214290"/>
            <a:ext cx="4762491" cy="86177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dirty="0" smtClean="0">
                <a:ln>
                  <a:noFill/>
                </a:ln>
                <a:solidFill>
                  <a:schemeClr val="tx1"/>
                </a:solidFill>
                <a:effectLst/>
                <a:latin typeface="Arial" charset="0"/>
                <a:cs typeface="Arial" charset="0"/>
              </a:rPr>
              <a:t>2015./2016.mācību gadā skolotāji varētu saņemt 709 eiro algu</a:t>
            </a:r>
          </a:p>
          <a:p>
            <a:pPr marL="0" marR="0" lvl="0" indent="0" algn="l" defTabSz="914400" rtl="0" eaLnBrk="0" fontAlgn="base" latinLnBrk="0" hangingPunct="0">
              <a:lnSpc>
                <a:spcPct val="100000"/>
              </a:lnSpc>
              <a:spcBef>
                <a:spcPct val="0"/>
              </a:spcBef>
              <a:spcAft>
                <a:spcPct val="0"/>
              </a:spcAft>
              <a:buClrTx/>
              <a:buSzTx/>
              <a:buFontTx/>
              <a:buNone/>
              <a:tabLst/>
            </a:pPr>
            <a:r>
              <a:rPr kumimoji="0" lang="lv-LV" sz="1800" b="0" i="0" u="none" strike="noStrike" cap="none" normalizeH="0" baseline="0" dirty="0" smtClean="0">
                <a:ln>
                  <a:noFill/>
                </a:ln>
                <a:solidFill>
                  <a:schemeClr val="tx1"/>
                </a:solidFill>
                <a:effectLst/>
                <a:latin typeface="Arial" charset="0"/>
                <a:cs typeface="Arial" charset="0"/>
              </a:rPr>
              <a:t>LETA | 27. augusts 2014 15:42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57167"/>
            <a:ext cx="10972800" cy="4525963"/>
          </a:xfrm>
        </p:spPr>
        <p:txBody>
          <a:bodyPr>
            <a:normAutofit/>
          </a:bodyPr>
          <a:lstStyle/>
          <a:p>
            <a:r>
              <a:rPr lang="lv-LV" dirty="0" err="1" smtClean="0"/>
              <a:t>One</a:t>
            </a:r>
            <a:r>
              <a:rPr lang="lv-LV" dirty="0" smtClean="0"/>
              <a:t> of 62 HEI in Latvia: </a:t>
            </a:r>
            <a:r>
              <a:rPr lang="lv-LV" dirty="0" smtClean="0">
                <a:solidFill>
                  <a:srgbClr val="FF0000"/>
                </a:solidFill>
              </a:rPr>
              <a:t>17 </a:t>
            </a:r>
            <a:r>
              <a:rPr lang="lv-LV" dirty="0" err="1" smtClean="0">
                <a:solidFill>
                  <a:srgbClr val="FF0000"/>
                </a:solidFill>
              </a:rPr>
              <a:t>public</a:t>
            </a:r>
            <a:r>
              <a:rPr lang="lv-LV" dirty="0" smtClean="0">
                <a:solidFill>
                  <a:srgbClr val="FF0000"/>
                </a:solidFill>
              </a:rPr>
              <a:t> HEI, </a:t>
            </a:r>
            <a:r>
              <a:rPr lang="lv-LV" dirty="0" err="1" smtClean="0">
                <a:solidFill>
                  <a:srgbClr val="FF0000"/>
                </a:solidFill>
              </a:rPr>
              <a:t>colleges</a:t>
            </a:r>
            <a:r>
              <a:rPr lang="lv-LV" dirty="0" smtClean="0">
                <a:solidFill>
                  <a:srgbClr val="FF0000"/>
                </a:solidFill>
              </a:rPr>
              <a:t> </a:t>
            </a:r>
            <a:r>
              <a:rPr lang="lv-LV" dirty="0" err="1" smtClean="0">
                <a:solidFill>
                  <a:srgbClr val="FF0000"/>
                </a:solidFill>
              </a:rPr>
              <a:t>included</a:t>
            </a:r>
            <a:r>
              <a:rPr lang="lv-LV" dirty="0" smtClean="0">
                <a:solidFill>
                  <a:srgbClr val="FF0000"/>
                </a:solidFill>
              </a:rPr>
              <a:t>, </a:t>
            </a:r>
            <a:r>
              <a:rPr lang="lv-LV" dirty="0" err="1" smtClean="0">
                <a:solidFill>
                  <a:srgbClr val="FF0000"/>
                </a:solidFill>
              </a:rPr>
              <a:t>one</a:t>
            </a:r>
            <a:r>
              <a:rPr lang="lv-LV" dirty="0" smtClean="0">
                <a:solidFill>
                  <a:srgbClr val="FF0000"/>
                </a:solidFill>
              </a:rPr>
              <a:t> of </a:t>
            </a:r>
            <a:r>
              <a:rPr lang="lv-LV" dirty="0" err="1" smtClean="0">
                <a:solidFill>
                  <a:srgbClr val="FF0000"/>
                </a:solidFill>
              </a:rPr>
              <a:t>leading</a:t>
            </a:r>
            <a:r>
              <a:rPr lang="lv-LV" dirty="0" smtClean="0">
                <a:solidFill>
                  <a:srgbClr val="FF0000"/>
                </a:solidFill>
              </a:rPr>
              <a:t> </a:t>
            </a:r>
            <a:r>
              <a:rPr lang="lv-LV" dirty="0" err="1" smtClean="0">
                <a:solidFill>
                  <a:srgbClr val="FF0000"/>
                </a:solidFill>
              </a:rPr>
              <a:t>countries</a:t>
            </a:r>
            <a:r>
              <a:rPr lang="lv-LV" dirty="0" smtClean="0">
                <a:solidFill>
                  <a:srgbClr val="FF0000"/>
                </a:solidFill>
              </a:rPr>
              <a:t> in </a:t>
            </a:r>
            <a:r>
              <a:rPr lang="lv-LV" dirty="0" err="1" smtClean="0">
                <a:solidFill>
                  <a:srgbClr val="FF0000"/>
                </a:solidFill>
              </a:rPr>
              <a:t>world</a:t>
            </a:r>
            <a:r>
              <a:rPr lang="lv-LV" dirty="0" smtClean="0">
                <a:solidFill>
                  <a:srgbClr val="FF0000"/>
                </a:solidFill>
              </a:rPr>
              <a:t> </a:t>
            </a:r>
            <a:r>
              <a:rPr lang="lv-LV" dirty="0" err="1" smtClean="0">
                <a:solidFill>
                  <a:srgbClr val="FF0000"/>
                </a:solidFill>
              </a:rPr>
              <a:t>by</a:t>
            </a:r>
            <a:r>
              <a:rPr lang="lv-LV" dirty="0" smtClean="0">
                <a:solidFill>
                  <a:srgbClr val="FF0000"/>
                </a:solidFill>
              </a:rPr>
              <a:t> student </a:t>
            </a:r>
            <a:r>
              <a:rPr lang="lv-LV" dirty="0" err="1" smtClean="0">
                <a:solidFill>
                  <a:srgbClr val="FF0000"/>
                </a:solidFill>
              </a:rPr>
              <a:t>numbers</a:t>
            </a:r>
            <a:endParaRPr lang="lv-LV" dirty="0" smtClean="0"/>
          </a:p>
          <a:p>
            <a:r>
              <a:rPr lang="lv-LV" dirty="0" err="1" smtClean="0"/>
              <a:t>Public</a:t>
            </a:r>
            <a:r>
              <a:rPr lang="lv-LV" dirty="0" smtClean="0"/>
              <a:t> </a:t>
            </a:r>
            <a:r>
              <a:rPr lang="lv-LV" dirty="0" err="1" smtClean="0"/>
              <a:t>university</a:t>
            </a:r>
            <a:r>
              <a:rPr lang="lv-LV" dirty="0" smtClean="0"/>
              <a:t>: </a:t>
            </a:r>
            <a:r>
              <a:rPr lang="lv-LV" dirty="0" smtClean="0">
                <a:solidFill>
                  <a:srgbClr val="FF0000"/>
                </a:solidFill>
              </a:rPr>
              <a:t>17% of </a:t>
            </a:r>
            <a:r>
              <a:rPr lang="lv-LV" dirty="0" err="1" smtClean="0">
                <a:solidFill>
                  <a:srgbClr val="FF0000"/>
                </a:solidFill>
              </a:rPr>
              <a:t>funding</a:t>
            </a:r>
            <a:r>
              <a:rPr lang="lv-LV" dirty="0" smtClean="0">
                <a:solidFill>
                  <a:srgbClr val="FF0000"/>
                </a:solidFill>
              </a:rPr>
              <a:t> </a:t>
            </a:r>
            <a:r>
              <a:rPr lang="lv-LV" dirty="0" err="1" smtClean="0">
                <a:solidFill>
                  <a:srgbClr val="FF0000"/>
                </a:solidFill>
              </a:rPr>
              <a:t>is</a:t>
            </a:r>
            <a:r>
              <a:rPr lang="lv-LV" dirty="0" smtClean="0">
                <a:solidFill>
                  <a:srgbClr val="FF0000"/>
                </a:solidFill>
              </a:rPr>
              <a:t> </a:t>
            </a:r>
            <a:r>
              <a:rPr lang="lv-LV" dirty="0" err="1" smtClean="0">
                <a:solidFill>
                  <a:srgbClr val="FF0000"/>
                </a:solidFill>
              </a:rPr>
              <a:t>public</a:t>
            </a:r>
            <a:endParaRPr lang="lv-LV" dirty="0" smtClean="0">
              <a:solidFill>
                <a:srgbClr val="FF0000"/>
              </a:solidFill>
            </a:endParaRPr>
          </a:p>
          <a:p>
            <a:r>
              <a:rPr lang="lv-LV" dirty="0" err="1" smtClean="0"/>
              <a:t>Public</a:t>
            </a:r>
            <a:r>
              <a:rPr lang="lv-LV" dirty="0" smtClean="0"/>
              <a:t> HE </a:t>
            </a:r>
            <a:r>
              <a:rPr lang="lv-LV" dirty="0" err="1" smtClean="0"/>
              <a:t>funding</a:t>
            </a:r>
            <a:r>
              <a:rPr lang="lv-LV" dirty="0" smtClean="0"/>
              <a:t> </a:t>
            </a:r>
            <a:r>
              <a:rPr lang="lv-LV" dirty="0" err="1" smtClean="0"/>
              <a:t>stays</a:t>
            </a:r>
            <a:r>
              <a:rPr lang="lv-LV" dirty="0" smtClean="0"/>
              <a:t> </a:t>
            </a:r>
            <a:r>
              <a:rPr lang="lv-LV" dirty="0" err="1" smtClean="0"/>
              <a:t>the</a:t>
            </a:r>
            <a:r>
              <a:rPr lang="lv-LV" dirty="0" smtClean="0"/>
              <a:t> </a:t>
            </a:r>
            <a:r>
              <a:rPr lang="lv-LV" dirty="0" err="1" smtClean="0"/>
              <a:t>same</a:t>
            </a:r>
            <a:r>
              <a:rPr lang="lv-LV" dirty="0" smtClean="0"/>
              <a:t> in 2014: </a:t>
            </a:r>
            <a:r>
              <a:rPr lang="lv-LV" dirty="0" err="1" smtClean="0">
                <a:solidFill>
                  <a:srgbClr val="FF0000"/>
                </a:solidFill>
              </a:rPr>
              <a:t>decreases</a:t>
            </a:r>
            <a:endParaRPr lang="lv-LV" dirty="0" smtClean="0">
              <a:solidFill>
                <a:srgbClr val="FF0000"/>
              </a:solidFill>
            </a:endParaRPr>
          </a:p>
          <a:p>
            <a:r>
              <a:rPr lang="lv-LV" dirty="0" err="1" smtClean="0"/>
              <a:t>Rector</a:t>
            </a:r>
            <a:r>
              <a:rPr lang="lv-LV" dirty="0" smtClean="0"/>
              <a:t> </a:t>
            </a:r>
            <a:r>
              <a:rPr lang="lv-LV" dirty="0" err="1" smtClean="0"/>
              <a:t>is</a:t>
            </a:r>
            <a:r>
              <a:rPr lang="lv-LV" dirty="0" smtClean="0"/>
              <a:t> </a:t>
            </a:r>
            <a:r>
              <a:rPr lang="lv-LV" dirty="0" err="1" smtClean="0"/>
              <a:t>well</a:t>
            </a:r>
            <a:r>
              <a:rPr lang="lv-LV" dirty="0" smtClean="0"/>
              <a:t> </a:t>
            </a:r>
            <a:r>
              <a:rPr lang="lv-LV" dirty="0" err="1" smtClean="0"/>
              <a:t>paid</a:t>
            </a:r>
            <a:r>
              <a:rPr lang="lv-LV" dirty="0" smtClean="0"/>
              <a:t>: </a:t>
            </a:r>
            <a:r>
              <a:rPr lang="lv-LV" dirty="0" err="1" smtClean="0">
                <a:solidFill>
                  <a:srgbClr val="FF0000"/>
                </a:solidFill>
              </a:rPr>
              <a:t>private</a:t>
            </a:r>
            <a:r>
              <a:rPr lang="lv-LV" dirty="0" smtClean="0">
                <a:solidFill>
                  <a:srgbClr val="FF0000"/>
                </a:solidFill>
              </a:rPr>
              <a:t> </a:t>
            </a:r>
            <a:r>
              <a:rPr lang="lv-LV" dirty="0" err="1" smtClean="0">
                <a:solidFill>
                  <a:srgbClr val="FF0000"/>
                </a:solidFill>
              </a:rPr>
              <a:t>income</a:t>
            </a:r>
            <a:r>
              <a:rPr lang="lv-LV" dirty="0" smtClean="0">
                <a:solidFill>
                  <a:srgbClr val="FF0000"/>
                </a:solidFill>
              </a:rPr>
              <a:t> </a:t>
            </a:r>
            <a:r>
              <a:rPr lang="lv-LV" dirty="0" err="1" smtClean="0">
                <a:solidFill>
                  <a:srgbClr val="FF0000"/>
                </a:solidFill>
              </a:rPr>
              <a:t>added</a:t>
            </a:r>
            <a:endParaRPr lang="lv-LV" dirty="0" smtClean="0">
              <a:solidFill>
                <a:srgbClr val="FF0000"/>
              </a:solidFill>
            </a:endParaRPr>
          </a:p>
          <a:p>
            <a:r>
              <a:rPr lang="lv-LV" dirty="0" err="1" smtClean="0"/>
              <a:t>Professors</a:t>
            </a:r>
            <a:r>
              <a:rPr lang="lv-LV" dirty="0" smtClean="0"/>
              <a:t> </a:t>
            </a:r>
            <a:r>
              <a:rPr lang="lv-LV" dirty="0" err="1" smtClean="0"/>
              <a:t>are</a:t>
            </a:r>
            <a:r>
              <a:rPr lang="lv-LV" dirty="0" smtClean="0"/>
              <a:t> </a:t>
            </a:r>
            <a:r>
              <a:rPr lang="lv-LV" dirty="0" err="1" smtClean="0"/>
              <a:t>well</a:t>
            </a:r>
            <a:r>
              <a:rPr lang="lv-LV" dirty="0" smtClean="0"/>
              <a:t> </a:t>
            </a:r>
            <a:r>
              <a:rPr lang="lv-LV" dirty="0" err="1" smtClean="0"/>
              <a:t>paid</a:t>
            </a:r>
            <a:r>
              <a:rPr lang="lv-LV" dirty="0" smtClean="0"/>
              <a:t>: </a:t>
            </a:r>
            <a:r>
              <a:rPr lang="lv-LV" dirty="0" err="1" smtClean="0">
                <a:solidFill>
                  <a:srgbClr val="FF0000"/>
                </a:solidFill>
              </a:rPr>
              <a:t>depends</a:t>
            </a:r>
            <a:r>
              <a:rPr lang="lv-LV" dirty="0" smtClean="0">
                <a:solidFill>
                  <a:srgbClr val="FF0000"/>
                </a:solidFill>
              </a:rPr>
              <a:t>..</a:t>
            </a:r>
          </a:p>
          <a:p>
            <a:r>
              <a:rPr lang="lv-LV" dirty="0" err="1" smtClean="0"/>
              <a:t>State</a:t>
            </a:r>
            <a:r>
              <a:rPr lang="lv-LV" dirty="0" smtClean="0"/>
              <a:t> </a:t>
            </a:r>
            <a:r>
              <a:rPr lang="lv-LV" dirty="0" err="1" smtClean="0"/>
              <a:t>funds</a:t>
            </a:r>
            <a:r>
              <a:rPr lang="lv-LV" dirty="0" smtClean="0"/>
              <a:t> study </a:t>
            </a:r>
            <a:r>
              <a:rPr lang="lv-LV" dirty="0" err="1" smtClean="0"/>
              <a:t>placement</a:t>
            </a:r>
            <a:r>
              <a:rPr lang="lv-LV" dirty="0" smtClean="0"/>
              <a:t>: </a:t>
            </a:r>
            <a:r>
              <a:rPr lang="lv-LV" dirty="0" err="1" smtClean="0">
                <a:solidFill>
                  <a:srgbClr val="FF0000"/>
                </a:solidFill>
              </a:rPr>
              <a:t>the</a:t>
            </a:r>
            <a:r>
              <a:rPr lang="lv-LV" dirty="0" smtClean="0">
                <a:solidFill>
                  <a:srgbClr val="FF0000"/>
                </a:solidFill>
              </a:rPr>
              <a:t> 30% of study </a:t>
            </a:r>
            <a:r>
              <a:rPr lang="lv-LV" dirty="0" err="1" smtClean="0">
                <a:solidFill>
                  <a:srgbClr val="FF0000"/>
                </a:solidFill>
              </a:rPr>
              <a:t>placements</a:t>
            </a:r>
            <a:r>
              <a:rPr lang="lv-LV" dirty="0" smtClean="0">
                <a:solidFill>
                  <a:srgbClr val="FF0000"/>
                </a:solidFill>
              </a:rPr>
              <a:t> </a:t>
            </a:r>
            <a:r>
              <a:rPr lang="lv-LV" dirty="0" err="1" smtClean="0">
                <a:solidFill>
                  <a:srgbClr val="FF0000"/>
                </a:solidFill>
              </a:rPr>
              <a:t>are</a:t>
            </a:r>
            <a:r>
              <a:rPr lang="lv-LV" dirty="0" smtClean="0">
                <a:solidFill>
                  <a:srgbClr val="FF0000"/>
                </a:solidFill>
              </a:rPr>
              <a:t> </a:t>
            </a:r>
            <a:r>
              <a:rPr lang="lv-LV" dirty="0" err="1" smtClean="0">
                <a:solidFill>
                  <a:srgbClr val="FF0000"/>
                </a:solidFill>
              </a:rPr>
              <a:t>funded</a:t>
            </a:r>
            <a:r>
              <a:rPr lang="lv-LV" dirty="0" smtClean="0">
                <a:solidFill>
                  <a:srgbClr val="FF0000"/>
                </a:solidFill>
              </a:rPr>
              <a:t> </a:t>
            </a:r>
            <a:r>
              <a:rPr lang="lv-LV" dirty="0" err="1" smtClean="0">
                <a:solidFill>
                  <a:srgbClr val="FF0000"/>
                </a:solidFill>
              </a:rPr>
              <a:t>up</a:t>
            </a:r>
            <a:r>
              <a:rPr lang="lv-LV" dirty="0" smtClean="0">
                <a:solidFill>
                  <a:srgbClr val="FF0000"/>
                </a:solidFill>
              </a:rPr>
              <a:t> to </a:t>
            </a:r>
            <a:r>
              <a:rPr lang="lv-LV" dirty="0" err="1" smtClean="0">
                <a:solidFill>
                  <a:srgbClr val="FF0000"/>
                </a:solidFill>
              </a:rPr>
              <a:t>only</a:t>
            </a:r>
            <a:r>
              <a:rPr lang="lv-LV" dirty="0" smtClean="0">
                <a:solidFill>
                  <a:srgbClr val="FF0000"/>
                </a:solidFill>
              </a:rPr>
              <a:t> 70%</a:t>
            </a:r>
          </a:p>
          <a:p>
            <a:endParaRPr lang="lv-LV" dirty="0" smtClean="0"/>
          </a:p>
        </p:txBody>
      </p:sp>
      <p:pic>
        <p:nvPicPr>
          <p:cNvPr id="38914" name="Picture 2" descr="http://www.lu.lv/fileadmin/user_upload/lu_portal/logo/lu-logo-anglju220X77.png"/>
          <p:cNvPicPr>
            <a:picLocks noChangeAspect="1" noChangeArrowheads="1"/>
          </p:cNvPicPr>
          <p:nvPr/>
        </p:nvPicPr>
        <p:blipFill>
          <a:blip r:embed="rId2" cstate="print"/>
          <a:srcRect/>
          <a:stretch>
            <a:fillRect/>
          </a:stretch>
        </p:blipFill>
        <p:spPr bwMode="auto">
          <a:xfrm>
            <a:off x="6313713" y="5000636"/>
            <a:ext cx="5415673" cy="1421616"/>
          </a:xfrm>
          <a:prstGeom prst="rect">
            <a:avLst/>
          </a:prstGeom>
          <a:noFill/>
        </p:spPr>
      </p:pic>
      <p:sp>
        <p:nvSpPr>
          <p:cNvPr id="4" name="Rectangle 3"/>
          <p:cNvSpPr/>
          <p:nvPr/>
        </p:nvSpPr>
        <p:spPr>
          <a:xfrm>
            <a:off x="380960" y="5357827"/>
            <a:ext cx="6096000" cy="646331"/>
          </a:xfrm>
          <a:prstGeom prst="rect">
            <a:avLst/>
          </a:prstGeom>
        </p:spPr>
        <p:txBody>
          <a:bodyPr>
            <a:spAutoFit/>
          </a:bodyPr>
          <a:lstStyle/>
          <a:p>
            <a:r>
              <a:rPr lang="lv-LV" dirty="0" err="1" smtClean="0">
                <a:solidFill>
                  <a:schemeClr val="accent3">
                    <a:lumMod val="75000"/>
                  </a:schemeClr>
                </a:solidFill>
              </a:rPr>
              <a:t>See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whole</a:t>
            </a:r>
            <a:r>
              <a:rPr lang="lv-LV" dirty="0" smtClean="0">
                <a:solidFill>
                  <a:schemeClr val="accent3">
                    <a:lumMod val="75000"/>
                  </a:schemeClr>
                </a:solidFill>
              </a:rPr>
              <a:t> </a:t>
            </a:r>
            <a:r>
              <a:rPr lang="lv-LV" dirty="0" err="1" smtClean="0">
                <a:solidFill>
                  <a:schemeClr val="accent3">
                    <a:lumMod val="75000"/>
                  </a:schemeClr>
                </a:solidFill>
              </a:rPr>
              <a:t>picture</a:t>
            </a:r>
            <a:r>
              <a:rPr lang="lv-LV" dirty="0" smtClean="0">
                <a:solidFill>
                  <a:schemeClr val="accent3">
                    <a:lumMod val="75000"/>
                  </a:schemeClr>
                </a:solidFill>
              </a:rPr>
              <a:t>, </a:t>
            </a:r>
            <a:r>
              <a:rPr lang="lv-LV" dirty="0" err="1" smtClean="0">
                <a:solidFill>
                  <a:schemeClr val="accent3">
                    <a:lumMod val="75000"/>
                  </a:schemeClr>
                </a:solidFill>
              </a:rPr>
              <a:t>don’t</a:t>
            </a:r>
            <a:r>
              <a:rPr lang="lv-LV" dirty="0" smtClean="0">
                <a:solidFill>
                  <a:schemeClr val="accent3">
                    <a:lumMod val="75000"/>
                  </a:schemeClr>
                </a:solidFill>
              </a:rPr>
              <a:t> </a:t>
            </a:r>
            <a:r>
              <a:rPr lang="lv-LV" dirty="0" err="1" smtClean="0">
                <a:solidFill>
                  <a:schemeClr val="accent3">
                    <a:lumMod val="75000"/>
                  </a:schemeClr>
                </a:solidFill>
              </a:rPr>
              <a:t>rely</a:t>
            </a:r>
            <a:r>
              <a:rPr lang="lv-LV" dirty="0" smtClean="0">
                <a:solidFill>
                  <a:schemeClr val="accent3">
                    <a:lumMod val="75000"/>
                  </a:schemeClr>
                </a:solidFill>
              </a:rPr>
              <a:t> </a:t>
            </a:r>
            <a:r>
              <a:rPr lang="lv-LV" dirty="0" err="1" smtClean="0">
                <a:solidFill>
                  <a:schemeClr val="accent3">
                    <a:lumMod val="75000"/>
                  </a:schemeClr>
                </a:solidFill>
              </a:rPr>
              <a:t>on</a:t>
            </a:r>
            <a:r>
              <a:rPr lang="lv-LV" dirty="0" smtClean="0">
                <a:solidFill>
                  <a:schemeClr val="accent3">
                    <a:lumMod val="75000"/>
                  </a:schemeClr>
                </a:solidFill>
              </a:rPr>
              <a:t> </a:t>
            </a:r>
            <a:r>
              <a:rPr lang="lv-LV" dirty="0" err="1" smtClean="0">
                <a:solidFill>
                  <a:schemeClr val="accent3">
                    <a:lumMod val="75000"/>
                  </a:schemeClr>
                </a:solidFill>
              </a:rPr>
              <a:t>facts</a:t>
            </a:r>
            <a:r>
              <a:rPr lang="lv-LV" dirty="0" smtClean="0">
                <a:solidFill>
                  <a:schemeClr val="accent3">
                    <a:lumMod val="75000"/>
                  </a:schemeClr>
                </a:solidFill>
              </a:rPr>
              <a:t> </a:t>
            </a:r>
            <a:r>
              <a:rPr lang="lv-LV" dirty="0" err="1" smtClean="0">
                <a:solidFill>
                  <a:schemeClr val="accent3">
                    <a:lumMod val="75000"/>
                  </a:schemeClr>
                </a:solidFill>
              </a:rPr>
              <a:t>without</a:t>
            </a:r>
            <a:r>
              <a:rPr lang="lv-LV" dirty="0" smtClean="0">
                <a:solidFill>
                  <a:schemeClr val="accent3">
                    <a:lumMod val="75000"/>
                  </a:schemeClr>
                </a:solidFill>
              </a:rPr>
              <a:t> </a:t>
            </a:r>
            <a:r>
              <a:rPr lang="lv-LV" dirty="0" err="1" smtClean="0">
                <a:solidFill>
                  <a:schemeClr val="accent3">
                    <a:lumMod val="75000"/>
                  </a:schemeClr>
                </a:solidFill>
              </a:rPr>
              <a:t>further</a:t>
            </a:r>
            <a:r>
              <a:rPr lang="lv-LV" dirty="0" smtClean="0">
                <a:solidFill>
                  <a:schemeClr val="accent3">
                    <a:lumMod val="75000"/>
                  </a:schemeClr>
                </a:solidFill>
              </a:rPr>
              <a:t> </a:t>
            </a:r>
            <a:r>
              <a:rPr lang="lv-LV" dirty="0" err="1" smtClean="0">
                <a:solidFill>
                  <a:schemeClr val="accent3">
                    <a:lumMod val="75000"/>
                  </a:schemeClr>
                </a:solidFill>
              </a:rPr>
              <a:t>questioning</a:t>
            </a:r>
            <a:endParaRPr lang="lv-LV" dirty="0" smtClean="0">
              <a:solidFill>
                <a:schemeClr val="accent3">
                  <a:lumMod val="75000"/>
                </a:schemeClr>
              </a:solidFill>
            </a:endParaRPr>
          </a:p>
        </p:txBody>
      </p:sp>
      <p:sp>
        <p:nvSpPr>
          <p:cNvPr id="5" name="Rectangle 4"/>
          <p:cNvSpPr/>
          <p:nvPr/>
        </p:nvSpPr>
        <p:spPr>
          <a:xfrm>
            <a:off x="10416480" y="2852936"/>
            <a:ext cx="1775520" cy="369332"/>
          </a:xfrm>
          <a:prstGeom prst="rect">
            <a:avLst/>
          </a:prstGeom>
        </p:spPr>
        <p:txBody>
          <a:bodyPr wrap="square">
            <a:spAutoFit/>
          </a:bodyPr>
          <a:lstStyle/>
          <a:p>
            <a:r>
              <a:rPr lang="lv-LV" b="1" dirty="0" err="1" smtClean="0">
                <a:solidFill>
                  <a:srgbClr val="FF0000"/>
                </a:solidFill>
              </a:rPr>
              <a:t>ValstsKase</a:t>
            </a:r>
            <a:endParaRPr lang="lv-LV" b="1" dirty="0" smtClean="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err="1" smtClean="0"/>
              <a:t>Quiz</a:t>
            </a:r>
            <a:r>
              <a:rPr lang="lv-LV" dirty="0" smtClean="0"/>
              <a:t/>
            </a:r>
            <a:br>
              <a:rPr lang="lv-LV" dirty="0" smtClean="0"/>
            </a:br>
            <a:r>
              <a:rPr lang="lv-LV" sz="2600" dirty="0" err="1" smtClean="0"/>
              <a:t>Public</a:t>
            </a:r>
            <a:r>
              <a:rPr lang="lv-LV" sz="2600" dirty="0" smtClean="0"/>
              <a:t> </a:t>
            </a:r>
            <a:r>
              <a:rPr lang="lv-LV" sz="2600" dirty="0" err="1" smtClean="0"/>
              <a:t>HEI’s</a:t>
            </a:r>
            <a:r>
              <a:rPr lang="lv-LV" sz="2600" dirty="0" smtClean="0"/>
              <a:t> </a:t>
            </a:r>
            <a:r>
              <a:rPr lang="lv-LV" sz="2600" dirty="0" err="1" smtClean="0"/>
              <a:t>vs</a:t>
            </a:r>
            <a:r>
              <a:rPr lang="lv-LV" sz="2600" dirty="0" smtClean="0"/>
              <a:t>. </a:t>
            </a:r>
            <a:r>
              <a:rPr lang="lv-LV" sz="2600" dirty="0" err="1" smtClean="0"/>
              <a:t>Private</a:t>
            </a:r>
            <a:r>
              <a:rPr lang="lv-LV" sz="2600" dirty="0" smtClean="0"/>
              <a:t> </a:t>
            </a:r>
            <a:r>
              <a:rPr lang="lv-LV" sz="2600" dirty="0" err="1" smtClean="0"/>
              <a:t>HEI’s</a:t>
            </a:r>
            <a:r>
              <a:rPr lang="lv-LV" sz="2600" dirty="0" smtClean="0"/>
              <a:t> </a:t>
            </a:r>
            <a:endParaRPr lang="lv-LV" sz="2600" dirty="0"/>
          </a:p>
        </p:txBody>
      </p:sp>
      <p:sp>
        <p:nvSpPr>
          <p:cNvPr id="3" name="Content Placeholder 2"/>
          <p:cNvSpPr>
            <a:spLocks noGrp="1"/>
          </p:cNvSpPr>
          <p:nvPr>
            <p:ph idx="1"/>
          </p:nvPr>
        </p:nvSpPr>
        <p:spPr/>
        <p:txBody>
          <a:bodyPr/>
          <a:lstStyle/>
          <a:p>
            <a:pPr>
              <a:buNone/>
            </a:pPr>
            <a:r>
              <a:rPr lang="lv-LV" dirty="0" err="1" smtClean="0"/>
              <a:t>Which</a:t>
            </a:r>
            <a:r>
              <a:rPr lang="lv-LV" dirty="0" smtClean="0"/>
              <a:t> </a:t>
            </a:r>
            <a:r>
              <a:rPr lang="lv-LV" dirty="0" err="1" smtClean="0"/>
              <a:t>is</a:t>
            </a:r>
            <a:r>
              <a:rPr lang="lv-LV" dirty="0" smtClean="0"/>
              <a:t> </a:t>
            </a:r>
            <a:r>
              <a:rPr lang="lv-LV" dirty="0" err="1" smtClean="0"/>
              <a:t>larger</a:t>
            </a:r>
            <a:r>
              <a:rPr lang="lv-LV" dirty="0" smtClean="0"/>
              <a:t>: </a:t>
            </a:r>
          </a:p>
          <a:p>
            <a:r>
              <a:rPr lang="lv-LV" i="1" dirty="0" smtClean="0"/>
              <a:t>Latvia University of </a:t>
            </a:r>
            <a:r>
              <a:rPr lang="lv-LV" i="1" dirty="0" err="1" smtClean="0"/>
              <a:t>Agriculture</a:t>
            </a:r>
            <a:r>
              <a:rPr lang="lv-LV" i="1" dirty="0" smtClean="0"/>
              <a:t> </a:t>
            </a:r>
            <a:r>
              <a:rPr lang="lv-LV" dirty="0" err="1" smtClean="0"/>
              <a:t>or</a:t>
            </a:r>
            <a:r>
              <a:rPr lang="lv-LV" dirty="0" smtClean="0"/>
              <a:t> </a:t>
            </a:r>
            <a:r>
              <a:rPr lang="lv-LV" i="1" dirty="0" err="1" smtClean="0"/>
              <a:t>Turiba</a:t>
            </a:r>
            <a:r>
              <a:rPr lang="lv-LV" dirty="0" smtClean="0"/>
              <a:t>? </a:t>
            </a:r>
          </a:p>
          <a:p>
            <a:r>
              <a:rPr lang="lv-LV" i="1" dirty="0" smtClean="0"/>
              <a:t>Daugavpils University </a:t>
            </a:r>
            <a:r>
              <a:rPr lang="lv-LV" dirty="0" err="1" smtClean="0"/>
              <a:t>or</a:t>
            </a:r>
            <a:r>
              <a:rPr lang="lv-LV" dirty="0" smtClean="0"/>
              <a:t> </a:t>
            </a:r>
            <a:r>
              <a:rPr lang="lv-LV" i="1" dirty="0" smtClean="0"/>
              <a:t>Baltic International </a:t>
            </a:r>
            <a:r>
              <a:rPr lang="lv-LV" i="1" dirty="0" err="1" smtClean="0"/>
              <a:t>Academy</a:t>
            </a:r>
            <a:r>
              <a:rPr lang="lv-LV" dirty="0" smtClean="0"/>
              <a:t>?</a:t>
            </a:r>
            <a:endParaRPr lang="lv-LV"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00109"/>
            <a:ext cx="10972800" cy="5126055"/>
          </a:xfrm>
        </p:spPr>
        <p:txBody>
          <a:bodyPr/>
          <a:lstStyle/>
          <a:p>
            <a:r>
              <a:rPr lang="lv-LV" dirty="0" err="1" smtClean="0"/>
              <a:t>Be</a:t>
            </a:r>
            <a:r>
              <a:rPr lang="lv-LV" dirty="0" smtClean="0"/>
              <a:t> </a:t>
            </a:r>
            <a:r>
              <a:rPr lang="lv-LV" dirty="0" err="1" smtClean="0"/>
              <a:t>ready</a:t>
            </a:r>
            <a:r>
              <a:rPr lang="lv-LV" dirty="0" smtClean="0"/>
              <a:t> to </a:t>
            </a:r>
            <a:r>
              <a:rPr lang="lv-LV" dirty="0" err="1" smtClean="0"/>
              <a:t>make</a:t>
            </a:r>
            <a:r>
              <a:rPr lang="lv-LV" dirty="0" smtClean="0"/>
              <a:t> </a:t>
            </a:r>
            <a:r>
              <a:rPr lang="lv-LV" dirty="0" err="1" smtClean="0"/>
              <a:t>mistakes</a:t>
            </a:r>
            <a:r>
              <a:rPr lang="lv-LV" dirty="0" smtClean="0"/>
              <a:t> </a:t>
            </a:r>
            <a:r>
              <a:rPr lang="lv-LV" dirty="0" err="1" smtClean="0"/>
              <a:t>when</a:t>
            </a:r>
            <a:r>
              <a:rPr lang="lv-LV" dirty="0" smtClean="0"/>
              <a:t> </a:t>
            </a:r>
            <a:r>
              <a:rPr lang="lv-LV" dirty="0" err="1" smtClean="0"/>
              <a:t>going</a:t>
            </a:r>
            <a:r>
              <a:rPr lang="lv-LV" dirty="0" smtClean="0"/>
              <a:t> </a:t>
            </a:r>
            <a:r>
              <a:rPr lang="lv-LV" dirty="0" err="1" smtClean="0"/>
              <a:t>international</a:t>
            </a:r>
            <a:endParaRPr lang="lv-LV" dirty="0" smtClean="0"/>
          </a:p>
          <a:p>
            <a:r>
              <a:rPr lang="lv-LV" dirty="0" err="1" smtClean="0"/>
              <a:t>Studying</a:t>
            </a:r>
            <a:r>
              <a:rPr lang="lv-LV" dirty="0" smtClean="0"/>
              <a:t> </a:t>
            </a:r>
            <a:r>
              <a:rPr lang="lv-LV" dirty="0" err="1" smtClean="0"/>
              <a:t>matters</a:t>
            </a:r>
            <a:r>
              <a:rPr lang="lv-LV" dirty="0" smtClean="0"/>
              <a:t>, </a:t>
            </a:r>
            <a:r>
              <a:rPr lang="lv-LV" dirty="0" err="1" smtClean="0"/>
              <a:t>same</a:t>
            </a:r>
            <a:r>
              <a:rPr lang="lv-LV" dirty="0" smtClean="0"/>
              <a:t> </a:t>
            </a:r>
            <a:r>
              <a:rPr lang="lv-LV" dirty="0" err="1" smtClean="0"/>
              <a:t>as</a:t>
            </a:r>
            <a:r>
              <a:rPr lang="lv-LV" dirty="0" smtClean="0"/>
              <a:t> </a:t>
            </a:r>
            <a:r>
              <a:rPr lang="lv-LV" dirty="0" err="1" smtClean="0"/>
              <a:t>having</a:t>
            </a:r>
            <a:r>
              <a:rPr lang="lv-LV" dirty="0" smtClean="0"/>
              <a:t> </a:t>
            </a:r>
            <a:r>
              <a:rPr lang="lv-LV" dirty="0" err="1" smtClean="0"/>
              <a:t>practical</a:t>
            </a:r>
            <a:r>
              <a:rPr lang="lv-LV" dirty="0" smtClean="0"/>
              <a:t> </a:t>
            </a:r>
            <a:r>
              <a:rPr lang="lv-LV" dirty="0" err="1" smtClean="0"/>
              <a:t>experience</a:t>
            </a:r>
            <a:endParaRPr lang="lv-LV" dirty="0"/>
          </a:p>
        </p:txBody>
      </p:sp>
      <p:pic>
        <p:nvPicPr>
          <p:cNvPr id="4" name="Picture 5"/>
          <p:cNvPicPr>
            <a:picLocks noChangeAspect="1" noChangeArrowheads="1"/>
          </p:cNvPicPr>
          <p:nvPr/>
        </p:nvPicPr>
        <p:blipFill>
          <a:blip r:embed="rId2" cstate="print"/>
          <a:srcRect/>
          <a:stretch>
            <a:fillRect/>
          </a:stretch>
        </p:blipFill>
        <p:spPr bwMode="auto">
          <a:xfrm>
            <a:off x="1931711" y="2252916"/>
            <a:ext cx="3839633" cy="2178050"/>
          </a:xfrm>
          <a:prstGeom prst="rect">
            <a:avLst/>
          </a:prstGeom>
          <a:noFill/>
          <a:ln w="9525">
            <a:noFill/>
            <a:round/>
            <a:headEnd/>
            <a:tailEnd/>
          </a:ln>
        </p:spPr>
      </p:pic>
      <p:pic>
        <p:nvPicPr>
          <p:cNvPr id="5" name="Picture 6">
            <a:hlinkClick r:id="rId3"/>
          </p:cNvPr>
          <p:cNvPicPr>
            <a:picLocks noChangeAspect="1" noChangeArrowheads="1"/>
          </p:cNvPicPr>
          <p:nvPr/>
        </p:nvPicPr>
        <p:blipFill>
          <a:blip r:embed="rId4" cstate="print"/>
          <a:srcRect/>
          <a:stretch>
            <a:fillRect/>
          </a:stretch>
        </p:blipFill>
        <p:spPr bwMode="auto">
          <a:xfrm>
            <a:off x="6157630" y="2262642"/>
            <a:ext cx="2999136" cy="2143140"/>
          </a:xfrm>
          <a:prstGeom prst="rect">
            <a:avLst/>
          </a:prstGeom>
          <a:noFill/>
          <a:ln w="9525">
            <a:noFill/>
            <a:round/>
            <a:headEnd/>
            <a:tailEnd/>
          </a:ln>
        </p:spPr>
      </p:pic>
      <p:sp>
        <p:nvSpPr>
          <p:cNvPr id="7" name="Rectangle 6"/>
          <p:cNvSpPr/>
          <p:nvPr/>
        </p:nvSpPr>
        <p:spPr>
          <a:xfrm>
            <a:off x="651753" y="4730355"/>
            <a:ext cx="10428051" cy="1569660"/>
          </a:xfrm>
          <a:prstGeom prst="rect">
            <a:avLst/>
          </a:prstGeom>
        </p:spPr>
        <p:txBody>
          <a:bodyPr wrap="square">
            <a:spAutoFit/>
          </a:bodyPr>
          <a:lstStyle/>
          <a:p>
            <a:r>
              <a:rPr lang="en-GB" altLang="en-US" sz="2400" dirty="0" smtClean="0">
                <a:ea typeface="ＭＳ Ｐゴシック" pitchFamily="34" charset="-128"/>
              </a:rPr>
              <a:t>“Self-organizing teams of researchers </a:t>
            </a:r>
          </a:p>
          <a:p>
            <a:r>
              <a:rPr lang="en-GB" altLang="en-US" sz="2400" dirty="0" smtClean="0">
                <a:ea typeface="ＭＳ Ｐゴシック" pitchFamily="34" charset="-128"/>
              </a:rPr>
              <a:t>(</a:t>
            </a:r>
            <a:r>
              <a:rPr lang="en-GB" altLang="en-US" sz="2400" i="1" dirty="0" smtClean="0">
                <a:ea typeface="ＭＳ Ｐゴシック" pitchFamily="34" charset="-128"/>
              </a:rPr>
              <a:t>The New Invisible College</a:t>
            </a:r>
            <a:r>
              <a:rPr lang="en-GB" altLang="en-US" sz="2400" dirty="0" smtClean="0">
                <a:ea typeface="ＭＳ Ｐゴシック" pitchFamily="34" charset="-128"/>
              </a:rPr>
              <a:t>, </a:t>
            </a:r>
            <a:r>
              <a:rPr lang="en-GB" altLang="en-US" sz="2400" dirty="0" err="1" smtClean="0">
                <a:ea typeface="ＭＳ Ｐゴシック" pitchFamily="34" charset="-128"/>
              </a:rPr>
              <a:t>C.Wagner</a:t>
            </a:r>
            <a:r>
              <a:rPr lang="en-GB" altLang="en-US" sz="2400" dirty="0" smtClean="0">
                <a:ea typeface="ＭＳ Ｐゴシック" pitchFamily="34" charset="-128"/>
              </a:rPr>
              <a:t>, 2008)”</a:t>
            </a:r>
          </a:p>
          <a:p>
            <a:endParaRPr lang="en-GB" sz="2400" dirty="0" smtClean="0"/>
          </a:p>
          <a:p>
            <a:r>
              <a:rPr lang="lv-LV" sz="2400" dirty="0" smtClean="0"/>
              <a:t>I do </a:t>
            </a:r>
            <a:r>
              <a:rPr lang="lv-LV" sz="2400" dirty="0" err="1" smtClean="0"/>
              <a:t>not</a:t>
            </a:r>
            <a:r>
              <a:rPr lang="lv-LV" sz="2400" dirty="0" smtClean="0"/>
              <a:t> </a:t>
            </a:r>
            <a:r>
              <a:rPr lang="lv-LV" sz="2400" dirty="0" err="1" smtClean="0"/>
              <a:t>know</a:t>
            </a:r>
            <a:r>
              <a:rPr lang="lv-LV" sz="2400" dirty="0" smtClean="0"/>
              <a:t> </a:t>
            </a:r>
            <a:r>
              <a:rPr lang="lv-LV" sz="2400" dirty="0" err="1" smtClean="0"/>
              <a:t>everything</a:t>
            </a:r>
            <a:r>
              <a:rPr lang="lv-LV" sz="2400" dirty="0" smtClean="0"/>
              <a:t> </a:t>
            </a:r>
            <a:r>
              <a:rPr lang="lv-LV" sz="2400" dirty="0" err="1" smtClean="0"/>
              <a:t>and</a:t>
            </a:r>
            <a:r>
              <a:rPr lang="lv-LV" sz="2400" dirty="0" smtClean="0"/>
              <a:t> </a:t>
            </a:r>
            <a:r>
              <a:rPr lang="lv-LV" sz="2400" dirty="0" err="1" smtClean="0"/>
              <a:t>expect</a:t>
            </a:r>
            <a:r>
              <a:rPr lang="lv-LV" sz="2400" dirty="0" smtClean="0"/>
              <a:t> to </a:t>
            </a:r>
            <a:r>
              <a:rPr lang="lv-LV" sz="2400" u="sng" dirty="0" err="1" smtClean="0">
                <a:solidFill>
                  <a:srgbClr val="FF0000"/>
                </a:solidFill>
              </a:rPr>
              <a:t>learn</a:t>
            </a:r>
            <a:r>
              <a:rPr lang="lv-LV" sz="2400" u="sng" dirty="0" smtClean="0">
                <a:solidFill>
                  <a:srgbClr val="FF0000"/>
                </a:solidFill>
              </a:rPr>
              <a:t> </a:t>
            </a:r>
            <a:r>
              <a:rPr lang="lv-LV" sz="2400" u="sng" dirty="0" err="1" smtClean="0">
                <a:solidFill>
                  <a:srgbClr val="FF0000"/>
                </a:solidFill>
              </a:rPr>
              <a:t>from</a:t>
            </a:r>
            <a:r>
              <a:rPr lang="lv-LV" sz="2400" u="sng" dirty="0" smtClean="0">
                <a:solidFill>
                  <a:srgbClr val="FF0000"/>
                </a:solidFill>
              </a:rPr>
              <a:t> </a:t>
            </a:r>
            <a:r>
              <a:rPr lang="lv-LV" sz="2400" u="sng" dirty="0" err="1" smtClean="0">
                <a:solidFill>
                  <a:srgbClr val="FF0000"/>
                </a:solidFill>
              </a:rPr>
              <a:t>You</a:t>
            </a:r>
            <a:r>
              <a:rPr lang="lv-LV" sz="2400" u="sng" dirty="0" smtClean="0">
                <a:solidFill>
                  <a:srgbClr val="FF0000"/>
                </a:solidFill>
              </a:rPr>
              <a:t> </a:t>
            </a:r>
            <a:r>
              <a:rPr lang="lv-LV" sz="2400" u="sng" dirty="0" err="1" smtClean="0">
                <a:solidFill>
                  <a:srgbClr val="FF0000"/>
                </a:solidFill>
              </a:rPr>
              <a:t>too</a:t>
            </a:r>
            <a:endParaRPr lang="en-GB" altLang="en-US" sz="2400" dirty="0" smtClean="0">
              <a:ea typeface="ＭＳ Ｐゴシック" pitchFamily="34" charset="-128"/>
            </a:endParaRPr>
          </a:p>
        </p:txBody>
      </p:sp>
      <p:pic>
        <p:nvPicPr>
          <p:cNvPr id="8" name="Picture 7"/>
          <p:cNvPicPr>
            <a:picLocks noChangeAspect="1" noChangeArrowheads="1"/>
          </p:cNvPicPr>
          <p:nvPr/>
        </p:nvPicPr>
        <p:blipFill>
          <a:blip r:embed="rId5" cstate="print"/>
          <a:srcRect/>
          <a:stretch>
            <a:fillRect/>
          </a:stretch>
        </p:blipFill>
        <p:spPr bwMode="auto">
          <a:xfrm>
            <a:off x="8310864" y="5007654"/>
            <a:ext cx="1183331" cy="1315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err="1" smtClean="0"/>
              <a:t>Quiz</a:t>
            </a:r>
            <a:r>
              <a:rPr lang="lv-LV" dirty="0" smtClean="0"/>
              <a:t/>
            </a:r>
            <a:br>
              <a:rPr lang="lv-LV" dirty="0" smtClean="0"/>
            </a:br>
            <a:r>
              <a:rPr lang="lv-LV" sz="2600" dirty="0" err="1" smtClean="0"/>
              <a:t>Public</a:t>
            </a:r>
            <a:r>
              <a:rPr lang="lv-LV" sz="2600" dirty="0" smtClean="0"/>
              <a:t> </a:t>
            </a:r>
            <a:r>
              <a:rPr lang="lv-LV" sz="2600" dirty="0" err="1" smtClean="0"/>
              <a:t>HEI’s</a:t>
            </a:r>
            <a:r>
              <a:rPr lang="lv-LV" sz="2600" dirty="0" smtClean="0"/>
              <a:t> </a:t>
            </a:r>
            <a:r>
              <a:rPr lang="lv-LV" sz="2600" dirty="0" err="1" smtClean="0"/>
              <a:t>vs</a:t>
            </a:r>
            <a:r>
              <a:rPr lang="lv-LV" sz="2600" dirty="0" smtClean="0"/>
              <a:t>. </a:t>
            </a:r>
            <a:r>
              <a:rPr lang="lv-LV" sz="2600" dirty="0" err="1" smtClean="0"/>
              <a:t>Private</a:t>
            </a:r>
            <a:r>
              <a:rPr lang="lv-LV" sz="2600" dirty="0" smtClean="0"/>
              <a:t> </a:t>
            </a:r>
            <a:r>
              <a:rPr lang="lv-LV" sz="2600" dirty="0" err="1" smtClean="0"/>
              <a:t>HEI’s</a:t>
            </a:r>
            <a:r>
              <a:rPr lang="lv-LV" sz="2600" dirty="0" smtClean="0"/>
              <a:t> </a:t>
            </a:r>
            <a:endParaRPr lang="lv-LV" sz="2600" dirty="0"/>
          </a:p>
        </p:txBody>
      </p:sp>
      <p:sp>
        <p:nvSpPr>
          <p:cNvPr id="3" name="Content Placeholder 2"/>
          <p:cNvSpPr>
            <a:spLocks noGrp="1"/>
          </p:cNvSpPr>
          <p:nvPr>
            <p:ph idx="1"/>
          </p:nvPr>
        </p:nvSpPr>
        <p:spPr>
          <a:xfrm>
            <a:off x="0" y="1600201"/>
            <a:ext cx="12192000" cy="2548880"/>
          </a:xfrm>
        </p:spPr>
        <p:txBody>
          <a:bodyPr>
            <a:normAutofit/>
          </a:bodyPr>
          <a:lstStyle/>
          <a:p>
            <a:pPr>
              <a:buNone/>
            </a:pPr>
            <a:r>
              <a:rPr lang="lv-LV" sz="3400" b="1" dirty="0" smtClean="0"/>
              <a:t>	</a:t>
            </a:r>
            <a:r>
              <a:rPr lang="lv-LV" sz="2600" b="1" dirty="0" smtClean="0"/>
              <a:t>Latvia University of </a:t>
            </a:r>
            <a:r>
              <a:rPr lang="lv-LV" sz="2600" b="1" dirty="0" err="1" smtClean="0"/>
              <a:t>Agriculture</a:t>
            </a:r>
            <a:r>
              <a:rPr lang="lv-LV" sz="2600" b="1" dirty="0" smtClean="0"/>
              <a:t> </a:t>
            </a:r>
            <a:r>
              <a:rPr lang="lv-LV" sz="3600" b="1" dirty="0" err="1" smtClean="0">
                <a:solidFill>
                  <a:srgbClr val="FF0000"/>
                </a:solidFill>
              </a:rPr>
              <a:t>larger</a:t>
            </a:r>
            <a:r>
              <a:rPr lang="lv-LV" sz="3600" b="1" dirty="0" smtClean="0">
                <a:solidFill>
                  <a:srgbClr val="FF0000"/>
                </a:solidFill>
              </a:rPr>
              <a:t> </a:t>
            </a:r>
            <a:r>
              <a:rPr lang="lv-LV" sz="3600" b="1" dirty="0" err="1" smtClean="0">
                <a:solidFill>
                  <a:srgbClr val="FF0000"/>
                </a:solidFill>
              </a:rPr>
              <a:t>than</a:t>
            </a:r>
            <a:r>
              <a:rPr lang="lv-LV" sz="3600" b="1" dirty="0" smtClean="0">
                <a:solidFill>
                  <a:srgbClr val="FF0000"/>
                </a:solidFill>
              </a:rPr>
              <a:t> </a:t>
            </a:r>
            <a:r>
              <a:rPr lang="lv-LV" sz="2600" dirty="0" err="1" smtClean="0"/>
              <a:t>Turiba</a:t>
            </a:r>
            <a:r>
              <a:rPr lang="lv-LV" sz="2600" dirty="0" smtClean="0"/>
              <a:t> </a:t>
            </a:r>
            <a:endParaRPr lang="lv-LV" sz="2600" b="1" dirty="0" smtClean="0">
              <a:solidFill>
                <a:srgbClr val="FF0000"/>
              </a:solidFill>
            </a:endParaRPr>
          </a:p>
          <a:p>
            <a:pPr>
              <a:buNone/>
            </a:pPr>
            <a:r>
              <a:rPr lang="lv-LV" sz="2200" b="1" dirty="0" smtClean="0"/>
              <a:t>	</a:t>
            </a:r>
            <a:r>
              <a:rPr lang="lv-LV" sz="2200" dirty="0" smtClean="0"/>
              <a:t>[5142 students (2011)] 		[4826 students (2011)] </a:t>
            </a:r>
          </a:p>
          <a:p>
            <a:pPr>
              <a:buNone/>
            </a:pPr>
            <a:r>
              <a:rPr lang="lv-LV" dirty="0" smtClean="0"/>
              <a:t>	</a:t>
            </a:r>
            <a:r>
              <a:rPr lang="lv-LV" sz="2600" dirty="0" smtClean="0"/>
              <a:t>Daugavpils University </a:t>
            </a:r>
            <a:r>
              <a:rPr lang="lv-LV" sz="2500" dirty="0" err="1" smtClean="0">
                <a:solidFill>
                  <a:srgbClr val="FF0000"/>
                </a:solidFill>
              </a:rPr>
              <a:t>smaller</a:t>
            </a:r>
            <a:r>
              <a:rPr lang="lv-LV" sz="2500" dirty="0" smtClean="0">
                <a:solidFill>
                  <a:srgbClr val="FF0000"/>
                </a:solidFill>
              </a:rPr>
              <a:t> </a:t>
            </a:r>
            <a:r>
              <a:rPr lang="lv-LV" sz="2500" dirty="0" err="1" smtClean="0">
                <a:solidFill>
                  <a:srgbClr val="FF0000"/>
                </a:solidFill>
              </a:rPr>
              <a:t>than</a:t>
            </a:r>
            <a:r>
              <a:rPr lang="lv-LV" sz="2500" dirty="0" smtClean="0">
                <a:solidFill>
                  <a:srgbClr val="FF0000"/>
                </a:solidFill>
              </a:rPr>
              <a:t> </a:t>
            </a:r>
            <a:r>
              <a:rPr lang="lv-LV" sz="2600" b="1" dirty="0" smtClean="0"/>
              <a:t>Baltic International </a:t>
            </a:r>
            <a:r>
              <a:rPr lang="lv-LV" sz="2600" b="1" dirty="0" err="1" smtClean="0"/>
              <a:t>Academy</a:t>
            </a:r>
            <a:r>
              <a:rPr lang="lv-LV" sz="2600" b="1" dirty="0" smtClean="0"/>
              <a:t> </a:t>
            </a:r>
            <a:endParaRPr lang="lv-LV" sz="2600" dirty="0" smtClean="0">
              <a:solidFill>
                <a:srgbClr val="FF0000"/>
              </a:solidFill>
            </a:endParaRPr>
          </a:p>
          <a:p>
            <a:pPr>
              <a:buNone/>
            </a:pPr>
            <a:r>
              <a:rPr lang="lv-LV" dirty="0" smtClean="0"/>
              <a:t>	</a:t>
            </a:r>
            <a:r>
              <a:rPr lang="lv-LV" sz="2200" dirty="0" smtClean="0"/>
              <a:t>[2760 students (2011)] 		[3202 students (2011)] </a:t>
            </a:r>
            <a:endParaRPr lang="lv-LV" sz="2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409043" cy="6858000"/>
          </a:xfrm>
          <a:prstGeom prst="rect">
            <a:avLst/>
          </a:prstGeom>
          <a:noFill/>
          <a:ln w="9525">
            <a:noFill/>
            <a:miter lim="800000"/>
            <a:headEnd/>
            <a:tailEnd/>
          </a:ln>
        </p:spPr>
      </p:pic>
      <p:sp>
        <p:nvSpPr>
          <p:cNvPr id="5" name="Rectangle 4"/>
          <p:cNvSpPr/>
          <p:nvPr/>
        </p:nvSpPr>
        <p:spPr>
          <a:xfrm>
            <a:off x="9552384" y="1916832"/>
            <a:ext cx="1939213" cy="2677656"/>
          </a:xfrm>
          <a:prstGeom prst="rect">
            <a:avLst/>
          </a:prstGeom>
        </p:spPr>
        <p:txBody>
          <a:bodyPr wrap="square">
            <a:spAutoFit/>
          </a:bodyPr>
          <a:lstStyle/>
          <a:p>
            <a:r>
              <a:rPr lang="lv-LV" sz="2400" dirty="0" err="1" smtClean="0">
                <a:solidFill>
                  <a:srgbClr val="FF0000"/>
                </a:solidFill>
              </a:rPr>
              <a:t>Speaking</a:t>
            </a:r>
            <a:r>
              <a:rPr lang="lv-LV" sz="2400" dirty="0" smtClean="0">
                <a:solidFill>
                  <a:srgbClr val="FF0000"/>
                </a:solidFill>
              </a:rPr>
              <a:t> </a:t>
            </a:r>
            <a:r>
              <a:rPr lang="lv-LV" sz="2400" dirty="0" err="1" smtClean="0">
                <a:solidFill>
                  <a:srgbClr val="FF0000"/>
                </a:solidFill>
              </a:rPr>
              <a:t>about</a:t>
            </a:r>
            <a:r>
              <a:rPr lang="lv-LV" sz="2400" dirty="0" smtClean="0">
                <a:solidFill>
                  <a:srgbClr val="FF0000"/>
                </a:solidFill>
              </a:rPr>
              <a:t> </a:t>
            </a:r>
            <a:r>
              <a:rPr lang="lv-LV" sz="2400" dirty="0" err="1" smtClean="0">
                <a:solidFill>
                  <a:srgbClr val="FF0000"/>
                </a:solidFill>
              </a:rPr>
              <a:t>public</a:t>
            </a:r>
            <a:r>
              <a:rPr lang="lv-LV" sz="2400" dirty="0" smtClean="0">
                <a:solidFill>
                  <a:srgbClr val="FF0000"/>
                </a:solidFill>
              </a:rPr>
              <a:t> </a:t>
            </a:r>
            <a:r>
              <a:rPr lang="lv-LV" sz="2400" dirty="0" err="1" smtClean="0">
                <a:solidFill>
                  <a:srgbClr val="FF0000"/>
                </a:solidFill>
              </a:rPr>
              <a:t>and</a:t>
            </a:r>
            <a:r>
              <a:rPr lang="lv-LV" sz="2400" dirty="0" smtClean="0">
                <a:solidFill>
                  <a:srgbClr val="FF0000"/>
                </a:solidFill>
              </a:rPr>
              <a:t> </a:t>
            </a:r>
            <a:r>
              <a:rPr lang="lv-LV" sz="2400" dirty="0" err="1" smtClean="0">
                <a:solidFill>
                  <a:srgbClr val="FF0000"/>
                </a:solidFill>
              </a:rPr>
              <a:t>private</a:t>
            </a:r>
            <a:r>
              <a:rPr lang="lv-LV" sz="2400" dirty="0" smtClean="0">
                <a:solidFill>
                  <a:srgbClr val="FF0000"/>
                </a:solidFill>
              </a:rPr>
              <a:t> HEI, </a:t>
            </a:r>
            <a:r>
              <a:rPr lang="lv-LV" sz="2400" dirty="0" err="1" smtClean="0">
                <a:solidFill>
                  <a:srgbClr val="FF0000"/>
                </a:solidFill>
              </a:rPr>
              <a:t>which</a:t>
            </a:r>
            <a:r>
              <a:rPr lang="lv-LV" sz="2400" dirty="0" smtClean="0">
                <a:solidFill>
                  <a:srgbClr val="FF0000"/>
                </a:solidFill>
              </a:rPr>
              <a:t> </a:t>
            </a:r>
            <a:r>
              <a:rPr lang="lv-LV" sz="2400" dirty="0" err="1" smtClean="0">
                <a:solidFill>
                  <a:srgbClr val="FF0000"/>
                </a:solidFill>
              </a:rPr>
              <a:t>one</a:t>
            </a:r>
            <a:r>
              <a:rPr lang="lv-LV" sz="2400" dirty="0" smtClean="0">
                <a:solidFill>
                  <a:srgbClr val="FF0000"/>
                </a:solidFill>
              </a:rPr>
              <a:t> </a:t>
            </a:r>
            <a:r>
              <a:rPr lang="lv-LV" sz="2400" dirty="0" err="1" smtClean="0">
                <a:solidFill>
                  <a:srgbClr val="FF0000"/>
                </a:solidFill>
              </a:rPr>
              <a:t>is</a:t>
            </a:r>
            <a:r>
              <a:rPr lang="lv-LV" sz="2400" dirty="0" smtClean="0">
                <a:solidFill>
                  <a:srgbClr val="FF0000"/>
                </a:solidFill>
              </a:rPr>
              <a:t> </a:t>
            </a:r>
            <a:r>
              <a:rPr lang="lv-LV" sz="2400" dirty="0" err="1" smtClean="0">
                <a:solidFill>
                  <a:srgbClr val="FF0000"/>
                </a:solidFill>
              </a:rPr>
              <a:t>public</a:t>
            </a:r>
            <a:r>
              <a:rPr lang="lv-LV" sz="2400" dirty="0" smtClean="0">
                <a:solidFill>
                  <a:srgbClr val="FF0000"/>
                </a:solidFill>
              </a:rPr>
              <a:t> </a:t>
            </a:r>
            <a:r>
              <a:rPr lang="lv-LV" sz="2400" dirty="0" err="1" smtClean="0">
                <a:solidFill>
                  <a:srgbClr val="FF0000"/>
                </a:solidFill>
              </a:rPr>
              <a:t>university</a:t>
            </a:r>
            <a:r>
              <a:rPr lang="lv-LV" sz="2400" dirty="0" smtClean="0">
                <a:solidFill>
                  <a:srgbClr val="FF0000"/>
                </a:solidFill>
              </a:rPr>
              <a:t> in Latvia</a:t>
            </a:r>
            <a:r>
              <a:rPr lang="lv-LV" dirty="0" smtClean="0">
                <a:solidFill>
                  <a:srgbClr val="FF0000"/>
                </a:solidFill>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err="1" smtClean="0"/>
              <a:t>Quiz</a:t>
            </a:r>
            <a:r>
              <a:rPr lang="lv-LV" dirty="0" smtClean="0"/>
              <a:t/>
            </a:r>
            <a:br>
              <a:rPr lang="lv-LV" dirty="0" smtClean="0"/>
            </a:br>
            <a:r>
              <a:rPr lang="lv-LV" sz="2900" dirty="0" err="1" smtClean="0"/>
              <a:t>Public</a:t>
            </a:r>
            <a:r>
              <a:rPr lang="lv-LV" sz="2900" dirty="0" smtClean="0"/>
              <a:t> </a:t>
            </a:r>
            <a:r>
              <a:rPr lang="lv-LV" sz="2900" dirty="0" err="1" smtClean="0"/>
              <a:t>HEI’s</a:t>
            </a:r>
            <a:r>
              <a:rPr lang="lv-LV" sz="2900" dirty="0" smtClean="0"/>
              <a:t> </a:t>
            </a:r>
            <a:r>
              <a:rPr lang="lv-LV" sz="2900" dirty="0" err="1" smtClean="0"/>
              <a:t>vs</a:t>
            </a:r>
            <a:r>
              <a:rPr lang="lv-LV" sz="2900" dirty="0" smtClean="0"/>
              <a:t>. </a:t>
            </a:r>
            <a:r>
              <a:rPr lang="lv-LV" sz="2900" dirty="0" err="1" smtClean="0"/>
              <a:t>Private</a:t>
            </a:r>
            <a:r>
              <a:rPr lang="lv-LV" sz="2900" dirty="0" smtClean="0"/>
              <a:t> </a:t>
            </a:r>
            <a:r>
              <a:rPr lang="lv-LV" sz="2900" dirty="0" err="1" smtClean="0"/>
              <a:t>HEI’s</a:t>
            </a:r>
            <a:r>
              <a:rPr lang="lv-LV" sz="2900" dirty="0" smtClean="0"/>
              <a:t> </a:t>
            </a:r>
            <a:endParaRPr lang="lv-LV" sz="2900" dirty="0"/>
          </a:p>
        </p:txBody>
      </p:sp>
      <p:sp>
        <p:nvSpPr>
          <p:cNvPr id="3" name="Content Placeholder 2"/>
          <p:cNvSpPr>
            <a:spLocks noGrp="1"/>
          </p:cNvSpPr>
          <p:nvPr>
            <p:ph idx="1"/>
          </p:nvPr>
        </p:nvSpPr>
        <p:spPr/>
        <p:txBody>
          <a:bodyPr>
            <a:normAutofit/>
          </a:bodyPr>
          <a:lstStyle/>
          <a:p>
            <a:pPr>
              <a:buNone/>
            </a:pPr>
            <a:r>
              <a:rPr lang="lv-LV" dirty="0" err="1" smtClean="0"/>
              <a:t>Funding</a:t>
            </a:r>
            <a:r>
              <a:rPr lang="lv-LV" dirty="0" smtClean="0"/>
              <a:t> of </a:t>
            </a:r>
            <a:r>
              <a:rPr lang="lv-LV" dirty="0" err="1" smtClean="0"/>
              <a:t>which</a:t>
            </a:r>
            <a:r>
              <a:rPr lang="lv-LV" dirty="0" smtClean="0"/>
              <a:t> </a:t>
            </a:r>
            <a:r>
              <a:rPr lang="lv-LV" dirty="0" err="1" smtClean="0"/>
              <a:t>university</a:t>
            </a:r>
            <a:r>
              <a:rPr lang="lv-LV" dirty="0" smtClean="0"/>
              <a:t> </a:t>
            </a:r>
            <a:r>
              <a:rPr lang="lv-LV" dirty="0" err="1" smtClean="0"/>
              <a:t>will</a:t>
            </a:r>
            <a:r>
              <a:rPr lang="lv-LV" dirty="0" smtClean="0"/>
              <a:t> </a:t>
            </a:r>
            <a:r>
              <a:rPr lang="lv-LV" dirty="0" err="1" smtClean="0"/>
              <a:t>suffer</a:t>
            </a:r>
            <a:r>
              <a:rPr lang="lv-LV" dirty="0" smtClean="0"/>
              <a:t> </a:t>
            </a:r>
            <a:r>
              <a:rPr lang="lv-LV" dirty="0" err="1" smtClean="0"/>
              <a:t>more</a:t>
            </a:r>
            <a:r>
              <a:rPr lang="lv-LV" dirty="0" smtClean="0"/>
              <a:t>:</a:t>
            </a:r>
          </a:p>
          <a:p>
            <a:r>
              <a:rPr lang="lv-LV" i="1" dirty="0" err="1" smtClean="0"/>
              <a:t>Change</a:t>
            </a:r>
            <a:r>
              <a:rPr lang="lv-LV" i="1" dirty="0" smtClean="0"/>
              <a:t> of </a:t>
            </a:r>
            <a:r>
              <a:rPr lang="lv-LV" i="1" dirty="0" err="1" smtClean="0"/>
              <a:t>government</a:t>
            </a:r>
            <a:r>
              <a:rPr lang="lv-LV" i="1" dirty="0" smtClean="0"/>
              <a:t> </a:t>
            </a:r>
            <a:r>
              <a:rPr lang="lv-LV" i="1" dirty="0" err="1" smtClean="0"/>
              <a:t>politics</a:t>
            </a:r>
            <a:r>
              <a:rPr lang="lv-LV" i="1" dirty="0" smtClean="0"/>
              <a:t> </a:t>
            </a:r>
            <a:r>
              <a:rPr lang="lv-LV" i="1" dirty="0" err="1" smtClean="0"/>
              <a:t>towards</a:t>
            </a:r>
            <a:r>
              <a:rPr lang="lv-LV" i="1" dirty="0" smtClean="0"/>
              <a:t> </a:t>
            </a:r>
            <a:r>
              <a:rPr lang="lv-LV" i="1" u="sng" dirty="0" smtClean="0"/>
              <a:t>less</a:t>
            </a:r>
            <a:r>
              <a:rPr lang="lv-LV" i="1" dirty="0" smtClean="0"/>
              <a:t> </a:t>
            </a:r>
            <a:r>
              <a:rPr lang="lv-LV" i="1" dirty="0" err="1" smtClean="0"/>
              <a:t>public</a:t>
            </a:r>
            <a:r>
              <a:rPr lang="lv-LV" i="1" dirty="0" smtClean="0"/>
              <a:t> </a:t>
            </a:r>
            <a:r>
              <a:rPr lang="lv-LV" i="1" dirty="0" err="1" smtClean="0"/>
              <a:t>funding</a:t>
            </a:r>
            <a:endParaRPr lang="lv-LV" dirty="0" smtClean="0"/>
          </a:p>
          <a:p>
            <a:r>
              <a:rPr lang="lv-LV" i="1" dirty="0" err="1" smtClean="0"/>
              <a:t>Change</a:t>
            </a:r>
            <a:r>
              <a:rPr lang="lv-LV" i="1" dirty="0" smtClean="0"/>
              <a:t> of </a:t>
            </a:r>
            <a:r>
              <a:rPr lang="lv-LV" i="1" dirty="0" err="1" smtClean="0"/>
              <a:t>government</a:t>
            </a:r>
            <a:r>
              <a:rPr lang="lv-LV" i="1" dirty="0" smtClean="0"/>
              <a:t> </a:t>
            </a:r>
            <a:r>
              <a:rPr lang="lv-LV" i="1" dirty="0" err="1" smtClean="0"/>
              <a:t>politics</a:t>
            </a:r>
            <a:r>
              <a:rPr lang="lv-LV" i="1" dirty="0" smtClean="0"/>
              <a:t> </a:t>
            </a:r>
            <a:r>
              <a:rPr lang="lv-LV" i="1" dirty="0" err="1" smtClean="0"/>
              <a:t>towards</a:t>
            </a:r>
            <a:r>
              <a:rPr lang="lv-LV" i="1" dirty="0" smtClean="0"/>
              <a:t> </a:t>
            </a:r>
            <a:r>
              <a:rPr lang="lv-LV" i="1" u="sng" dirty="0" err="1" smtClean="0"/>
              <a:t>more</a:t>
            </a:r>
            <a:r>
              <a:rPr lang="lv-LV" i="1" dirty="0" smtClean="0"/>
              <a:t> </a:t>
            </a:r>
            <a:r>
              <a:rPr lang="lv-LV" i="1" dirty="0" err="1" smtClean="0"/>
              <a:t>public</a:t>
            </a:r>
            <a:r>
              <a:rPr lang="lv-LV" i="1" dirty="0" smtClean="0"/>
              <a:t> </a:t>
            </a:r>
            <a:r>
              <a:rPr lang="lv-LV" i="1" dirty="0" err="1" smtClean="0"/>
              <a:t>funding</a:t>
            </a:r>
            <a:endParaRPr lang="lv-LV" i="1" dirty="0" smtClean="0"/>
          </a:p>
          <a:p>
            <a:r>
              <a:rPr lang="lv-LV" i="1" dirty="0" err="1" smtClean="0"/>
              <a:t>Economic</a:t>
            </a:r>
            <a:r>
              <a:rPr lang="lv-LV" i="1" dirty="0" smtClean="0"/>
              <a:t> </a:t>
            </a:r>
            <a:r>
              <a:rPr lang="lv-LV" i="1" dirty="0" err="1" smtClean="0"/>
              <a:t>crisis</a:t>
            </a:r>
            <a:endParaRPr lang="lv-LV" i="1" dirty="0" smtClean="0"/>
          </a:p>
          <a:p>
            <a:r>
              <a:rPr lang="lv-LV" i="1" dirty="0" err="1" smtClean="0"/>
              <a:t>Due</a:t>
            </a:r>
            <a:r>
              <a:rPr lang="lv-LV" i="1" dirty="0" smtClean="0"/>
              <a:t> to Russia embargo less </a:t>
            </a:r>
            <a:r>
              <a:rPr lang="lv-LV" i="1" dirty="0" err="1" smtClean="0"/>
              <a:t>money</a:t>
            </a:r>
            <a:r>
              <a:rPr lang="lv-LV" i="1" dirty="0" smtClean="0"/>
              <a:t> </a:t>
            </a:r>
            <a:r>
              <a:rPr lang="lv-LV" i="1" dirty="0" err="1" smtClean="0"/>
              <a:t>available</a:t>
            </a:r>
            <a:r>
              <a:rPr lang="lv-LV" i="1" dirty="0" smtClean="0"/>
              <a:t> for </a:t>
            </a:r>
            <a:r>
              <a:rPr lang="lv-LV" i="1" dirty="0" err="1" smtClean="0"/>
              <a:t>Ministry</a:t>
            </a:r>
            <a:r>
              <a:rPr lang="lv-LV" i="1" dirty="0" smtClean="0"/>
              <a:t> of </a:t>
            </a:r>
            <a:r>
              <a:rPr lang="lv-LV" i="1" dirty="0" err="1" smtClean="0"/>
              <a:t>Agriculture</a:t>
            </a:r>
            <a:r>
              <a:rPr lang="lv-LV" i="1" dirty="0" smtClean="0"/>
              <a:t> </a:t>
            </a:r>
            <a:r>
              <a:rPr lang="lv-LV" i="1" dirty="0" err="1" smtClean="0"/>
              <a:t>and</a:t>
            </a:r>
            <a:r>
              <a:rPr lang="lv-LV" i="1" dirty="0" smtClean="0"/>
              <a:t> </a:t>
            </a:r>
            <a:r>
              <a:rPr lang="lv-LV" i="1" dirty="0" err="1" smtClean="0"/>
              <a:t>more</a:t>
            </a:r>
            <a:r>
              <a:rPr lang="lv-LV" i="1" dirty="0" smtClean="0"/>
              <a:t> for </a:t>
            </a:r>
            <a:r>
              <a:rPr lang="lv-LV" i="1" dirty="0" err="1" smtClean="0"/>
              <a:t>Ministry</a:t>
            </a:r>
            <a:r>
              <a:rPr lang="lv-LV" i="1" dirty="0" smtClean="0"/>
              <a:t> of </a:t>
            </a:r>
            <a:r>
              <a:rPr lang="lv-LV" i="1" dirty="0" err="1" smtClean="0"/>
              <a:t>Defence</a:t>
            </a:r>
            <a:endParaRPr lang="lv-LV" i="1" dirty="0" smtClean="0"/>
          </a:p>
          <a:p>
            <a:r>
              <a:rPr lang="lv-LV" i="1" dirty="0" err="1" smtClean="0"/>
              <a:t>Allowing</a:t>
            </a:r>
            <a:r>
              <a:rPr lang="lv-LV" i="1" dirty="0" smtClean="0"/>
              <a:t> </a:t>
            </a:r>
            <a:r>
              <a:rPr lang="lv-LV" i="1" dirty="0" err="1" smtClean="0"/>
              <a:t>public</a:t>
            </a:r>
            <a:r>
              <a:rPr lang="lv-LV" i="1" dirty="0" smtClean="0"/>
              <a:t> </a:t>
            </a:r>
            <a:r>
              <a:rPr lang="lv-LV" i="1" dirty="0" err="1" smtClean="0"/>
              <a:t>universities</a:t>
            </a:r>
            <a:r>
              <a:rPr lang="lv-LV" i="1" dirty="0" smtClean="0"/>
              <a:t> to </a:t>
            </a:r>
            <a:r>
              <a:rPr lang="lv-LV" i="1" dirty="0" err="1" smtClean="0"/>
              <a:t>teach</a:t>
            </a:r>
            <a:r>
              <a:rPr lang="lv-LV" i="1" dirty="0" smtClean="0"/>
              <a:t> in </a:t>
            </a:r>
            <a:r>
              <a:rPr lang="lv-LV" i="1" dirty="0" err="1" smtClean="0"/>
              <a:t>Russian</a:t>
            </a:r>
            <a:endParaRPr lang="lv-LV" i="1" dirty="0" smtClean="0"/>
          </a:p>
          <a:p>
            <a:r>
              <a:rPr lang="lv-LV" i="1" dirty="0" err="1" smtClean="0"/>
              <a:t>Accessibility</a:t>
            </a:r>
            <a:r>
              <a:rPr lang="lv-LV" i="1" dirty="0" smtClean="0"/>
              <a:t> of study </a:t>
            </a:r>
            <a:r>
              <a:rPr lang="lv-LV" i="1" dirty="0" err="1" smtClean="0"/>
              <a:t>loans</a:t>
            </a:r>
            <a:r>
              <a:rPr lang="lv-LV" i="1" dirty="0" smtClean="0"/>
              <a:t> </a:t>
            </a:r>
            <a:r>
              <a:rPr lang="lv-LV" i="1" u="sng" dirty="0" err="1" smtClean="0"/>
              <a:t>increases</a:t>
            </a:r>
            <a:endParaRPr lang="lv-LV" i="1" u="sng" dirty="0" smtClean="0"/>
          </a:p>
          <a:p>
            <a:endParaRPr lang="lv-LV" dirty="0" smtClean="0"/>
          </a:p>
        </p:txBody>
      </p:sp>
      <p:sp>
        <p:nvSpPr>
          <p:cNvPr id="4" name="Rectangle 3"/>
          <p:cNvSpPr/>
          <p:nvPr/>
        </p:nvSpPr>
        <p:spPr>
          <a:xfrm>
            <a:off x="6576053" y="6093296"/>
            <a:ext cx="5280587" cy="369332"/>
          </a:xfrm>
          <a:prstGeom prst="rect">
            <a:avLst/>
          </a:prstGeom>
        </p:spPr>
        <p:txBody>
          <a:bodyPr wrap="square">
            <a:spAutoFit/>
          </a:bodyPr>
          <a:lstStyle/>
          <a:p>
            <a:r>
              <a:rPr lang="lv-LV" dirty="0" smtClean="0">
                <a:solidFill>
                  <a:srgbClr val="FF0000"/>
                </a:solidFill>
              </a:rPr>
              <a:t>Latvia </a:t>
            </a:r>
            <a:r>
              <a:rPr lang="lv-LV" dirty="0" err="1" smtClean="0">
                <a:solidFill>
                  <a:srgbClr val="FF0000"/>
                </a:solidFill>
              </a:rPr>
              <a:t>has</a:t>
            </a:r>
            <a:r>
              <a:rPr lang="lv-LV" dirty="0" smtClean="0">
                <a:solidFill>
                  <a:srgbClr val="FF0000"/>
                </a:solidFill>
              </a:rPr>
              <a:t> a </a:t>
            </a:r>
            <a:r>
              <a:rPr lang="lv-LV" dirty="0" err="1" smtClean="0">
                <a:solidFill>
                  <a:srgbClr val="FF0000"/>
                </a:solidFill>
              </a:rPr>
              <a:t>dual</a:t>
            </a:r>
            <a:r>
              <a:rPr lang="lv-LV" dirty="0" smtClean="0">
                <a:solidFill>
                  <a:srgbClr val="FF0000"/>
                </a:solidFill>
              </a:rPr>
              <a:t> HE </a:t>
            </a:r>
            <a:r>
              <a:rPr lang="lv-LV" dirty="0" err="1" smtClean="0">
                <a:solidFill>
                  <a:srgbClr val="FF0000"/>
                </a:solidFill>
              </a:rPr>
              <a:t>funding</a:t>
            </a:r>
            <a:r>
              <a:rPr lang="lv-LV" dirty="0" smtClean="0">
                <a:solidFill>
                  <a:srgbClr val="FF0000"/>
                </a:solidFill>
              </a:rPr>
              <a:t> </a:t>
            </a:r>
            <a:r>
              <a:rPr lang="lv-LV" dirty="0" err="1" smtClean="0">
                <a:solidFill>
                  <a:srgbClr val="FF0000"/>
                </a:solidFill>
              </a:rPr>
              <a:t>mechanism</a:t>
            </a:r>
            <a:endParaRPr lang="lv-LV" dirty="0" smtClean="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57167"/>
            <a:ext cx="10972800" cy="4525963"/>
          </a:xfrm>
        </p:spPr>
        <p:txBody>
          <a:bodyPr>
            <a:normAutofit/>
          </a:bodyPr>
          <a:lstStyle/>
          <a:p>
            <a:pPr algn="ctr">
              <a:buNone/>
            </a:pPr>
            <a:r>
              <a:rPr lang="lv-LV" dirty="0" smtClean="0"/>
              <a:t>    </a:t>
            </a:r>
            <a:r>
              <a:rPr lang="lv-LV" dirty="0" err="1" smtClean="0"/>
              <a:t>Calculating</a:t>
            </a:r>
            <a:r>
              <a:rPr lang="lv-LV" dirty="0" smtClean="0"/>
              <a:t> </a:t>
            </a:r>
            <a:r>
              <a:rPr lang="lv-LV" dirty="0" err="1" smtClean="0"/>
              <a:t>according</a:t>
            </a:r>
            <a:r>
              <a:rPr lang="lv-LV" dirty="0" smtClean="0"/>
              <a:t> to </a:t>
            </a:r>
            <a:r>
              <a:rPr lang="lv-LV" dirty="0" err="1" smtClean="0"/>
              <a:t>the</a:t>
            </a:r>
            <a:r>
              <a:rPr lang="lv-LV" dirty="0" smtClean="0"/>
              <a:t> </a:t>
            </a:r>
            <a:r>
              <a:rPr lang="lv-LV" dirty="0" err="1" smtClean="0"/>
              <a:t>existing</a:t>
            </a:r>
            <a:r>
              <a:rPr lang="lv-LV" dirty="0" smtClean="0"/>
              <a:t> </a:t>
            </a:r>
            <a:r>
              <a:rPr lang="lv-LV" dirty="0" err="1" smtClean="0"/>
              <a:t>trend</a:t>
            </a:r>
            <a:r>
              <a:rPr lang="lv-LV" dirty="0" smtClean="0"/>
              <a:t> </a:t>
            </a:r>
            <a:r>
              <a:rPr lang="lv-LV" dirty="0" err="1" smtClean="0"/>
              <a:t>the</a:t>
            </a:r>
            <a:r>
              <a:rPr lang="lv-LV" dirty="0" smtClean="0"/>
              <a:t> student </a:t>
            </a:r>
            <a:r>
              <a:rPr lang="lv-LV" dirty="0" err="1" smtClean="0"/>
              <a:t>numbers</a:t>
            </a:r>
            <a:r>
              <a:rPr lang="lv-LV" dirty="0" smtClean="0"/>
              <a:t> </a:t>
            </a:r>
            <a:r>
              <a:rPr lang="lv-LV" dirty="0" err="1" smtClean="0"/>
              <a:t>at</a:t>
            </a:r>
            <a:r>
              <a:rPr lang="lv-LV" dirty="0" smtClean="0"/>
              <a:t> </a:t>
            </a:r>
            <a:r>
              <a:rPr lang="lv-LV" dirty="0" err="1" smtClean="0"/>
              <a:t>the</a:t>
            </a:r>
            <a:r>
              <a:rPr lang="lv-LV" dirty="0" smtClean="0"/>
              <a:t> University of Latvia </a:t>
            </a:r>
            <a:r>
              <a:rPr lang="lv-LV" dirty="0" err="1" smtClean="0"/>
              <a:t>will</a:t>
            </a:r>
            <a:r>
              <a:rPr lang="lv-LV" dirty="0" smtClean="0"/>
              <a:t> </a:t>
            </a:r>
            <a:r>
              <a:rPr lang="lv-LV" dirty="0" err="1" smtClean="0"/>
              <a:t>decrease</a:t>
            </a:r>
            <a:r>
              <a:rPr lang="lv-LV" dirty="0" smtClean="0"/>
              <a:t> </a:t>
            </a:r>
            <a:r>
              <a:rPr lang="lv-LV" dirty="0" err="1" smtClean="0"/>
              <a:t>by</a:t>
            </a:r>
            <a:r>
              <a:rPr lang="lv-LV" dirty="0" smtClean="0"/>
              <a:t> </a:t>
            </a:r>
            <a:r>
              <a:rPr lang="lv-LV" b="1" dirty="0" smtClean="0">
                <a:solidFill>
                  <a:srgbClr val="FF0000"/>
                </a:solidFill>
              </a:rPr>
              <a:t>40 %</a:t>
            </a:r>
            <a:r>
              <a:rPr lang="lv-LV" dirty="0" smtClean="0"/>
              <a:t> in </a:t>
            </a:r>
            <a:r>
              <a:rPr lang="lv-LV" dirty="0" err="1" smtClean="0"/>
              <a:t>the</a:t>
            </a:r>
            <a:r>
              <a:rPr lang="lv-LV" dirty="0" smtClean="0"/>
              <a:t> </a:t>
            </a:r>
            <a:r>
              <a:rPr lang="lv-LV" dirty="0" err="1" smtClean="0"/>
              <a:t>next</a:t>
            </a:r>
            <a:r>
              <a:rPr lang="lv-LV" dirty="0" smtClean="0"/>
              <a:t> </a:t>
            </a:r>
            <a:r>
              <a:rPr lang="lv-LV" b="1" dirty="0" smtClean="0">
                <a:solidFill>
                  <a:srgbClr val="FF0000"/>
                </a:solidFill>
              </a:rPr>
              <a:t>4</a:t>
            </a:r>
            <a:r>
              <a:rPr lang="lv-LV" dirty="0" smtClean="0"/>
              <a:t> </a:t>
            </a:r>
            <a:r>
              <a:rPr lang="lv-LV" dirty="0" err="1" smtClean="0"/>
              <a:t>years</a:t>
            </a:r>
            <a:endParaRPr lang="lv-LV" dirty="0" smtClean="0"/>
          </a:p>
          <a:p>
            <a:pPr>
              <a:buNone/>
            </a:pPr>
            <a:endParaRPr lang="lv-LV" dirty="0" smtClean="0"/>
          </a:p>
          <a:p>
            <a:pPr>
              <a:buNone/>
            </a:pPr>
            <a:endParaRPr lang="lv-LV" dirty="0" smtClean="0"/>
          </a:p>
          <a:p>
            <a:pPr>
              <a:buNone/>
            </a:pPr>
            <a:endParaRPr lang="lv-LV" dirty="0" smtClean="0"/>
          </a:p>
        </p:txBody>
      </p:sp>
      <p:pic>
        <p:nvPicPr>
          <p:cNvPr id="38914" name="Picture 2" descr="http://www.lu.lv/fileadmin/user_upload/lu_portal/logo/lu-logo-anglju220X77.png"/>
          <p:cNvPicPr>
            <a:picLocks noChangeAspect="1" noChangeArrowheads="1"/>
          </p:cNvPicPr>
          <p:nvPr/>
        </p:nvPicPr>
        <p:blipFill>
          <a:blip r:embed="rId2" cstate="print"/>
          <a:srcRect/>
          <a:stretch>
            <a:fillRect/>
          </a:stretch>
        </p:blipFill>
        <p:spPr bwMode="auto">
          <a:xfrm>
            <a:off x="3047980" y="2367424"/>
            <a:ext cx="5415673" cy="1421616"/>
          </a:xfrm>
          <a:prstGeom prst="rect">
            <a:avLst/>
          </a:prstGeom>
          <a:noFill/>
        </p:spPr>
      </p:pic>
      <p:sp>
        <p:nvSpPr>
          <p:cNvPr id="4" name="Rectangle 3"/>
          <p:cNvSpPr/>
          <p:nvPr/>
        </p:nvSpPr>
        <p:spPr>
          <a:xfrm>
            <a:off x="380960" y="5590982"/>
            <a:ext cx="6096000" cy="646331"/>
          </a:xfrm>
          <a:prstGeom prst="rect">
            <a:avLst/>
          </a:prstGeom>
        </p:spPr>
        <p:txBody>
          <a:bodyPr>
            <a:spAutoFit/>
          </a:bodyPr>
          <a:lstStyle/>
          <a:p>
            <a:r>
              <a:rPr lang="lv-LV" dirty="0" err="1" smtClean="0">
                <a:solidFill>
                  <a:schemeClr val="accent3">
                    <a:lumMod val="75000"/>
                  </a:schemeClr>
                </a:solidFill>
              </a:rPr>
              <a:t>See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whole</a:t>
            </a:r>
            <a:r>
              <a:rPr lang="lv-LV" dirty="0" smtClean="0">
                <a:solidFill>
                  <a:schemeClr val="accent3">
                    <a:lumMod val="75000"/>
                  </a:schemeClr>
                </a:solidFill>
              </a:rPr>
              <a:t> </a:t>
            </a:r>
            <a:r>
              <a:rPr lang="lv-LV" dirty="0" err="1" smtClean="0">
                <a:solidFill>
                  <a:schemeClr val="accent3">
                    <a:lumMod val="75000"/>
                  </a:schemeClr>
                </a:solidFill>
              </a:rPr>
              <a:t>picture</a:t>
            </a:r>
            <a:r>
              <a:rPr lang="lv-LV" dirty="0" smtClean="0">
                <a:solidFill>
                  <a:schemeClr val="accent3">
                    <a:lumMod val="75000"/>
                  </a:schemeClr>
                </a:solidFill>
              </a:rPr>
              <a:t>, </a:t>
            </a:r>
            <a:r>
              <a:rPr lang="lv-LV" dirty="0" err="1" smtClean="0">
                <a:solidFill>
                  <a:schemeClr val="accent3">
                    <a:lumMod val="75000"/>
                  </a:schemeClr>
                </a:solidFill>
              </a:rPr>
              <a:t>don’t</a:t>
            </a:r>
            <a:r>
              <a:rPr lang="lv-LV" dirty="0" smtClean="0">
                <a:solidFill>
                  <a:schemeClr val="accent3">
                    <a:lumMod val="75000"/>
                  </a:schemeClr>
                </a:solidFill>
              </a:rPr>
              <a:t> </a:t>
            </a:r>
            <a:r>
              <a:rPr lang="lv-LV" dirty="0" err="1" smtClean="0">
                <a:solidFill>
                  <a:schemeClr val="accent3">
                    <a:lumMod val="75000"/>
                  </a:schemeClr>
                </a:solidFill>
              </a:rPr>
              <a:t>rely</a:t>
            </a:r>
            <a:r>
              <a:rPr lang="lv-LV" dirty="0" smtClean="0">
                <a:solidFill>
                  <a:schemeClr val="accent3">
                    <a:lumMod val="75000"/>
                  </a:schemeClr>
                </a:solidFill>
              </a:rPr>
              <a:t> </a:t>
            </a:r>
            <a:r>
              <a:rPr lang="lv-LV" dirty="0" err="1" smtClean="0">
                <a:solidFill>
                  <a:schemeClr val="accent3">
                    <a:lumMod val="75000"/>
                  </a:schemeClr>
                </a:solidFill>
              </a:rPr>
              <a:t>on</a:t>
            </a:r>
            <a:r>
              <a:rPr lang="lv-LV" dirty="0" smtClean="0">
                <a:solidFill>
                  <a:schemeClr val="accent3">
                    <a:lumMod val="75000"/>
                  </a:schemeClr>
                </a:solidFill>
              </a:rPr>
              <a:t> </a:t>
            </a:r>
            <a:r>
              <a:rPr lang="lv-LV" dirty="0" err="1" smtClean="0">
                <a:solidFill>
                  <a:schemeClr val="accent3">
                    <a:lumMod val="75000"/>
                  </a:schemeClr>
                </a:solidFill>
              </a:rPr>
              <a:t>facts</a:t>
            </a:r>
            <a:r>
              <a:rPr lang="lv-LV" dirty="0" smtClean="0">
                <a:solidFill>
                  <a:schemeClr val="accent3">
                    <a:lumMod val="75000"/>
                  </a:schemeClr>
                </a:solidFill>
              </a:rPr>
              <a:t> </a:t>
            </a:r>
            <a:r>
              <a:rPr lang="lv-LV" dirty="0" err="1" smtClean="0">
                <a:solidFill>
                  <a:schemeClr val="accent3">
                    <a:lumMod val="75000"/>
                  </a:schemeClr>
                </a:solidFill>
              </a:rPr>
              <a:t>without</a:t>
            </a:r>
            <a:r>
              <a:rPr lang="lv-LV" dirty="0" smtClean="0">
                <a:solidFill>
                  <a:schemeClr val="accent3">
                    <a:lumMod val="75000"/>
                  </a:schemeClr>
                </a:solidFill>
              </a:rPr>
              <a:t> </a:t>
            </a:r>
            <a:r>
              <a:rPr lang="lv-LV" dirty="0" err="1" smtClean="0">
                <a:solidFill>
                  <a:schemeClr val="accent3">
                    <a:lumMod val="75000"/>
                  </a:schemeClr>
                </a:solidFill>
              </a:rPr>
              <a:t>further</a:t>
            </a:r>
            <a:r>
              <a:rPr lang="lv-LV" dirty="0" smtClean="0">
                <a:solidFill>
                  <a:schemeClr val="accent3">
                    <a:lumMod val="75000"/>
                  </a:schemeClr>
                </a:solidFill>
              </a:rPr>
              <a:t> </a:t>
            </a:r>
            <a:r>
              <a:rPr lang="lv-LV" dirty="0" err="1" smtClean="0">
                <a:solidFill>
                  <a:schemeClr val="accent3">
                    <a:lumMod val="75000"/>
                  </a:schemeClr>
                </a:solidFill>
              </a:rPr>
              <a:t>questioning</a:t>
            </a:r>
            <a:endParaRPr lang="lv-LV" dirty="0" smtClean="0">
              <a:solidFill>
                <a:schemeClr val="accent3">
                  <a:lumMod val="75000"/>
                </a:schemeClr>
              </a:solidFill>
            </a:endParaRPr>
          </a:p>
        </p:txBody>
      </p:sp>
      <p:sp>
        <p:nvSpPr>
          <p:cNvPr id="5" name="Rectangle 4"/>
          <p:cNvSpPr/>
          <p:nvPr/>
        </p:nvSpPr>
        <p:spPr>
          <a:xfrm>
            <a:off x="1047715" y="4029442"/>
            <a:ext cx="2952771" cy="830997"/>
          </a:xfrm>
          <a:prstGeom prst="rect">
            <a:avLst/>
          </a:prstGeom>
        </p:spPr>
        <p:txBody>
          <a:bodyPr wrap="square">
            <a:spAutoFit/>
          </a:bodyPr>
          <a:lstStyle/>
          <a:p>
            <a:pPr algn="ctr"/>
            <a:r>
              <a:rPr lang="lv-LV" sz="2400" dirty="0" err="1" smtClean="0">
                <a:solidFill>
                  <a:srgbClr val="FF0000"/>
                </a:solidFill>
              </a:rPr>
              <a:t>Are</a:t>
            </a:r>
            <a:r>
              <a:rPr lang="lv-LV" sz="2400" dirty="0" smtClean="0">
                <a:solidFill>
                  <a:srgbClr val="FF0000"/>
                </a:solidFill>
              </a:rPr>
              <a:t> </a:t>
            </a:r>
            <a:r>
              <a:rPr lang="lv-LV" sz="2400" dirty="0" err="1" smtClean="0">
                <a:solidFill>
                  <a:srgbClr val="FF0000"/>
                </a:solidFill>
              </a:rPr>
              <a:t>there</a:t>
            </a:r>
            <a:r>
              <a:rPr lang="lv-LV" sz="2400" dirty="0" smtClean="0">
                <a:solidFill>
                  <a:srgbClr val="FF0000"/>
                </a:solidFill>
              </a:rPr>
              <a:t> </a:t>
            </a:r>
            <a:r>
              <a:rPr lang="lv-LV" sz="2400" dirty="0" err="1" smtClean="0">
                <a:solidFill>
                  <a:srgbClr val="FF0000"/>
                </a:solidFill>
              </a:rPr>
              <a:t>problems</a:t>
            </a:r>
            <a:r>
              <a:rPr lang="lv-LV" sz="2400" dirty="0" smtClean="0">
                <a:solidFill>
                  <a:srgbClr val="FF0000"/>
                </a:solidFill>
              </a:rPr>
              <a:t> </a:t>
            </a:r>
            <a:r>
              <a:rPr lang="lv-LV" sz="2400" dirty="0" err="1" smtClean="0">
                <a:solidFill>
                  <a:srgbClr val="FF0000"/>
                </a:solidFill>
              </a:rPr>
              <a:t>with</a:t>
            </a:r>
            <a:r>
              <a:rPr lang="lv-LV" sz="2400" dirty="0" smtClean="0">
                <a:solidFill>
                  <a:srgbClr val="FF0000"/>
                </a:solidFill>
              </a:rPr>
              <a:t> </a:t>
            </a:r>
            <a:r>
              <a:rPr lang="lv-LV" sz="2400" dirty="0" err="1" smtClean="0">
                <a:solidFill>
                  <a:srgbClr val="FF0000"/>
                </a:solidFill>
              </a:rPr>
              <a:t>quality</a:t>
            </a:r>
            <a:r>
              <a:rPr lang="lv-LV" sz="2400" dirty="0" smtClean="0">
                <a:solidFill>
                  <a:srgbClr val="FF0000"/>
                </a:solidFill>
              </a:rPr>
              <a:t>?</a:t>
            </a:r>
            <a:endParaRPr lang="lv-LV" dirty="0" smtClean="0">
              <a:solidFill>
                <a:srgbClr val="FF0000"/>
              </a:solidFill>
            </a:endParaRPr>
          </a:p>
        </p:txBody>
      </p:sp>
      <p:sp>
        <p:nvSpPr>
          <p:cNvPr id="6" name="Rectangle 5"/>
          <p:cNvSpPr/>
          <p:nvPr/>
        </p:nvSpPr>
        <p:spPr>
          <a:xfrm>
            <a:off x="4667240" y="4243756"/>
            <a:ext cx="2952771" cy="830997"/>
          </a:xfrm>
          <a:prstGeom prst="rect">
            <a:avLst/>
          </a:prstGeom>
        </p:spPr>
        <p:txBody>
          <a:bodyPr wrap="square">
            <a:spAutoFit/>
          </a:bodyPr>
          <a:lstStyle/>
          <a:p>
            <a:pPr algn="ctr"/>
            <a:r>
              <a:rPr lang="lv-LV" sz="2400" dirty="0" err="1" smtClean="0">
                <a:solidFill>
                  <a:srgbClr val="FF0000"/>
                </a:solidFill>
              </a:rPr>
              <a:t>What</a:t>
            </a:r>
            <a:r>
              <a:rPr lang="lv-LV" sz="2400" dirty="0" smtClean="0">
                <a:solidFill>
                  <a:srgbClr val="FF0000"/>
                </a:solidFill>
              </a:rPr>
              <a:t> </a:t>
            </a:r>
            <a:r>
              <a:rPr lang="lv-LV" sz="2400" dirty="0" err="1" smtClean="0">
                <a:solidFill>
                  <a:srgbClr val="FF0000"/>
                </a:solidFill>
              </a:rPr>
              <a:t>is</a:t>
            </a:r>
            <a:r>
              <a:rPr lang="lv-LV" sz="2400" dirty="0" smtClean="0">
                <a:solidFill>
                  <a:srgbClr val="FF0000"/>
                </a:solidFill>
              </a:rPr>
              <a:t> </a:t>
            </a:r>
            <a:r>
              <a:rPr lang="lv-LV" sz="2400" dirty="0" err="1" smtClean="0">
                <a:solidFill>
                  <a:srgbClr val="FF0000"/>
                </a:solidFill>
              </a:rPr>
              <a:t>quality</a:t>
            </a:r>
            <a:r>
              <a:rPr lang="lv-LV" sz="2400" dirty="0" smtClean="0">
                <a:solidFill>
                  <a:srgbClr val="FF0000"/>
                </a:solidFill>
              </a:rPr>
              <a:t> </a:t>
            </a:r>
            <a:r>
              <a:rPr lang="lv-LV" sz="2400" dirty="0" err="1" smtClean="0">
                <a:solidFill>
                  <a:srgbClr val="FF0000"/>
                </a:solidFill>
              </a:rPr>
              <a:t>education</a:t>
            </a:r>
            <a:r>
              <a:rPr lang="lv-LV" sz="2400" dirty="0" smtClean="0">
                <a:solidFill>
                  <a:srgbClr val="FF0000"/>
                </a:solidFill>
              </a:rPr>
              <a:t>?</a:t>
            </a:r>
            <a:endParaRPr lang="lv-LV" dirty="0" smtClean="0">
              <a:solidFill>
                <a:srgbClr val="FF0000"/>
              </a:solidFill>
            </a:endParaRPr>
          </a:p>
        </p:txBody>
      </p:sp>
      <p:sp>
        <p:nvSpPr>
          <p:cNvPr id="7" name="Rectangle 6"/>
          <p:cNvSpPr/>
          <p:nvPr/>
        </p:nvSpPr>
        <p:spPr>
          <a:xfrm>
            <a:off x="8286765" y="4100879"/>
            <a:ext cx="2952771" cy="830997"/>
          </a:xfrm>
          <a:prstGeom prst="rect">
            <a:avLst/>
          </a:prstGeom>
        </p:spPr>
        <p:txBody>
          <a:bodyPr wrap="square">
            <a:spAutoFit/>
          </a:bodyPr>
          <a:lstStyle/>
          <a:p>
            <a:pPr algn="ctr"/>
            <a:r>
              <a:rPr lang="lv-LV" sz="2400" dirty="0" err="1" smtClean="0">
                <a:solidFill>
                  <a:srgbClr val="FF0000"/>
                </a:solidFill>
              </a:rPr>
              <a:t>How</a:t>
            </a:r>
            <a:r>
              <a:rPr lang="lv-LV" sz="2400" dirty="0" smtClean="0">
                <a:solidFill>
                  <a:srgbClr val="FF0000"/>
                </a:solidFill>
              </a:rPr>
              <a:t> to </a:t>
            </a:r>
            <a:r>
              <a:rPr lang="lv-LV" sz="2400" dirty="0" err="1" smtClean="0">
                <a:solidFill>
                  <a:srgbClr val="FF0000"/>
                </a:solidFill>
              </a:rPr>
              <a:t>measure</a:t>
            </a:r>
            <a:r>
              <a:rPr lang="lv-LV" sz="2400" dirty="0" smtClean="0">
                <a:solidFill>
                  <a:srgbClr val="FF0000"/>
                </a:solidFill>
              </a:rPr>
              <a:t> </a:t>
            </a:r>
            <a:r>
              <a:rPr lang="lv-LV" sz="2400" dirty="0" err="1" smtClean="0">
                <a:solidFill>
                  <a:srgbClr val="FF0000"/>
                </a:solidFill>
              </a:rPr>
              <a:t>the</a:t>
            </a:r>
            <a:r>
              <a:rPr lang="lv-LV" sz="2400" dirty="0" smtClean="0">
                <a:solidFill>
                  <a:srgbClr val="FF0000"/>
                </a:solidFill>
              </a:rPr>
              <a:t> </a:t>
            </a:r>
            <a:r>
              <a:rPr lang="lv-LV" sz="2400" dirty="0" err="1" smtClean="0">
                <a:solidFill>
                  <a:srgbClr val="FF0000"/>
                </a:solidFill>
              </a:rPr>
              <a:t>quality</a:t>
            </a:r>
            <a:r>
              <a:rPr lang="lv-LV" sz="2400" dirty="0" smtClean="0">
                <a:solidFill>
                  <a:srgbClr val="FF0000"/>
                </a:solidFill>
              </a:rPr>
              <a:t>?</a:t>
            </a:r>
            <a:endParaRPr lang="lv-LV" dirty="0" smtClean="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Quality </a:t>
            </a:r>
            <a:r>
              <a:rPr lang="lv-LV" dirty="0" err="1" smtClean="0"/>
              <a:t>concepts</a:t>
            </a:r>
            <a:r>
              <a:rPr lang="lv-LV" dirty="0" smtClean="0"/>
              <a:t> (</a:t>
            </a:r>
            <a:r>
              <a:rPr lang="lv-LV" dirty="0" err="1" smtClean="0"/>
              <a:t>Harvey</a:t>
            </a:r>
            <a:r>
              <a:rPr lang="lv-LV" dirty="0" smtClean="0"/>
              <a:t>, </a:t>
            </a:r>
            <a:r>
              <a:rPr lang="lv-LV" dirty="0" err="1" smtClean="0"/>
              <a:t>Green</a:t>
            </a:r>
            <a:r>
              <a:rPr lang="lv-LV" dirty="0" smtClean="0"/>
              <a:t> 1993)</a:t>
            </a:r>
            <a:endParaRPr lang="lv-LV" dirty="0"/>
          </a:p>
        </p:txBody>
      </p:sp>
      <p:sp>
        <p:nvSpPr>
          <p:cNvPr id="3" name="Content Placeholder 2"/>
          <p:cNvSpPr>
            <a:spLocks noGrp="1"/>
          </p:cNvSpPr>
          <p:nvPr>
            <p:ph idx="1"/>
          </p:nvPr>
        </p:nvSpPr>
        <p:spPr>
          <a:xfrm>
            <a:off x="609600" y="1600201"/>
            <a:ext cx="10972800" cy="4205064"/>
          </a:xfrm>
        </p:spPr>
        <p:txBody>
          <a:bodyPr>
            <a:normAutofit/>
          </a:bodyPr>
          <a:lstStyle/>
          <a:p>
            <a:r>
              <a:rPr lang="lv-LV" dirty="0" err="1" smtClean="0"/>
              <a:t>Quality</a:t>
            </a:r>
            <a:r>
              <a:rPr lang="lv-LV" dirty="0" smtClean="0"/>
              <a:t> </a:t>
            </a:r>
            <a:r>
              <a:rPr lang="lv-LV" dirty="0" err="1" smtClean="0"/>
              <a:t>as</a:t>
            </a:r>
            <a:r>
              <a:rPr lang="lv-LV" dirty="0" smtClean="0"/>
              <a:t> </a:t>
            </a:r>
            <a:r>
              <a:rPr lang="lv-LV" dirty="0" err="1" smtClean="0"/>
              <a:t>excellence</a:t>
            </a:r>
            <a:endParaRPr lang="lv-LV" dirty="0" smtClean="0"/>
          </a:p>
          <a:p>
            <a:r>
              <a:rPr lang="lv-LV" dirty="0" err="1" smtClean="0"/>
              <a:t>Quality</a:t>
            </a:r>
            <a:r>
              <a:rPr lang="lv-LV" dirty="0" smtClean="0"/>
              <a:t> </a:t>
            </a:r>
            <a:r>
              <a:rPr lang="lv-LV" dirty="0" err="1" smtClean="0"/>
              <a:t>as</a:t>
            </a:r>
            <a:r>
              <a:rPr lang="lv-LV" dirty="0" smtClean="0"/>
              <a:t> “</a:t>
            </a:r>
            <a:r>
              <a:rPr lang="lv-LV" dirty="0" err="1" smtClean="0"/>
              <a:t>zero</a:t>
            </a:r>
            <a:r>
              <a:rPr lang="lv-LV" dirty="0" smtClean="0"/>
              <a:t> </a:t>
            </a:r>
            <a:r>
              <a:rPr lang="lv-LV" dirty="0" err="1" smtClean="0"/>
              <a:t>mistakes</a:t>
            </a:r>
            <a:r>
              <a:rPr lang="lv-LV" dirty="0" smtClean="0"/>
              <a:t>”</a:t>
            </a:r>
          </a:p>
          <a:p>
            <a:r>
              <a:rPr lang="lv-LV" dirty="0" smtClean="0"/>
              <a:t>Quality </a:t>
            </a:r>
            <a:r>
              <a:rPr lang="lv-LV" dirty="0" err="1" smtClean="0"/>
              <a:t>as</a:t>
            </a:r>
            <a:r>
              <a:rPr lang="lv-LV" dirty="0" smtClean="0"/>
              <a:t> “</a:t>
            </a:r>
            <a:r>
              <a:rPr lang="lv-LV" dirty="0" err="1" smtClean="0"/>
              <a:t>conformity</a:t>
            </a:r>
            <a:r>
              <a:rPr lang="lv-LV" dirty="0" smtClean="0"/>
              <a:t> to </a:t>
            </a:r>
            <a:r>
              <a:rPr lang="lv-LV" dirty="0" err="1" smtClean="0"/>
              <a:t>the</a:t>
            </a:r>
            <a:r>
              <a:rPr lang="lv-LV" dirty="0" smtClean="0"/>
              <a:t> </a:t>
            </a:r>
            <a:r>
              <a:rPr lang="lv-LV" dirty="0" err="1" smtClean="0"/>
              <a:t>aim</a:t>
            </a:r>
            <a:r>
              <a:rPr lang="lv-LV" dirty="0" smtClean="0"/>
              <a:t>”</a:t>
            </a:r>
          </a:p>
          <a:p>
            <a:r>
              <a:rPr lang="lv-LV" dirty="0" err="1" smtClean="0"/>
              <a:t>Quality</a:t>
            </a:r>
            <a:r>
              <a:rPr lang="lv-LV" dirty="0" smtClean="0"/>
              <a:t> </a:t>
            </a:r>
            <a:r>
              <a:rPr lang="lv-LV" dirty="0" err="1" smtClean="0"/>
              <a:t>as</a:t>
            </a:r>
            <a:r>
              <a:rPr lang="lv-LV" dirty="0" smtClean="0"/>
              <a:t> “</a:t>
            </a:r>
            <a:r>
              <a:rPr lang="lv-LV" dirty="0" err="1" smtClean="0"/>
              <a:t>minimal</a:t>
            </a:r>
            <a:r>
              <a:rPr lang="lv-LV" dirty="0" smtClean="0"/>
              <a:t> </a:t>
            </a:r>
            <a:r>
              <a:rPr lang="lv-LV" dirty="0" err="1" smtClean="0"/>
              <a:t>standards</a:t>
            </a:r>
            <a:r>
              <a:rPr lang="lv-LV" dirty="0" smtClean="0"/>
              <a:t>”</a:t>
            </a:r>
          </a:p>
          <a:p>
            <a:r>
              <a:rPr lang="lv-LV" dirty="0" err="1" smtClean="0"/>
              <a:t>Quality</a:t>
            </a:r>
            <a:r>
              <a:rPr lang="lv-LV" dirty="0" smtClean="0"/>
              <a:t> </a:t>
            </a:r>
            <a:r>
              <a:rPr lang="lv-LV" dirty="0" err="1" smtClean="0"/>
              <a:t>as</a:t>
            </a:r>
            <a:r>
              <a:rPr lang="lv-LV" dirty="0" smtClean="0"/>
              <a:t> </a:t>
            </a:r>
            <a:r>
              <a:rPr lang="lv-LV" dirty="0" err="1" smtClean="0"/>
              <a:t>transformation</a:t>
            </a:r>
            <a:endParaRPr lang="lv-LV" dirty="0" smtClean="0"/>
          </a:p>
          <a:p>
            <a:r>
              <a:rPr lang="lv-LV" dirty="0" err="1" smtClean="0"/>
              <a:t>Quality</a:t>
            </a:r>
            <a:r>
              <a:rPr lang="lv-LV" dirty="0" smtClean="0"/>
              <a:t> </a:t>
            </a:r>
            <a:r>
              <a:rPr lang="lv-LV" dirty="0" err="1" smtClean="0"/>
              <a:t>as</a:t>
            </a:r>
            <a:r>
              <a:rPr lang="lv-LV" dirty="0" smtClean="0"/>
              <a:t> </a:t>
            </a:r>
            <a:r>
              <a:rPr lang="lv-LV" dirty="0" err="1" smtClean="0"/>
              <a:t>accountability</a:t>
            </a:r>
            <a:endParaRPr lang="lv-LV" dirty="0" smtClean="0"/>
          </a:p>
          <a:p>
            <a:r>
              <a:rPr lang="lv-LV" dirty="0" err="1" smtClean="0"/>
              <a:t>Quality</a:t>
            </a:r>
            <a:r>
              <a:rPr lang="lv-LV" dirty="0" smtClean="0"/>
              <a:t> </a:t>
            </a:r>
            <a:r>
              <a:rPr lang="lv-LV" dirty="0" err="1" smtClean="0"/>
              <a:t>as</a:t>
            </a:r>
            <a:r>
              <a:rPr lang="lv-LV" dirty="0" smtClean="0"/>
              <a:t> </a:t>
            </a:r>
            <a:r>
              <a:rPr lang="lv-LV" dirty="0" err="1" smtClean="0"/>
              <a:t>continuous</a:t>
            </a:r>
            <a:r>
              <a:rPr lang="lv-LV" dirty="0" smtClean="0"/>
              <a:t> </a:t>
            </a:r>
            <a:r>
              <a:rPr lang="lv-LV" dirty="0" err="1" smtClean="0"/>
              <a:t>improvement</a:t>
            </a:r>
            <a:endParaRPr lang="lv-LV" dirty="0"/>
          </a:p>
        </p:txBody>
      </p:sp>
      <p:sp>
        <p:nvSpPr>
          <p:cNvPr id="4" name="Rectangle 3"/>
          <p:cNvSpPr/>
          <p:nvPr/>
        </p:nvSpPr>
        <p:spPr>
          <a:xfrm>
            <a:off x="1007435" y="5805265"/>
            <a:ext cx="3936437" cy="492443"/>
          </a:xfrm>
          <a:prstGeom prst="rect">
            <a:avLst/>
          </a:prstGeom>
        </p:spPr>
        <p:txBody>
          <a:bodyPr wrap="square">
            <a:spAutoFit/>
          </a:bodyPr>
          <a:lstStyle/>
          <a:p>
            <a:pPr algn="ctr"/>
            <a:r>
              <a:rPr lang="lv-LV" sz="2600" dirty="0" err="1" smtClean="0">
                <a:solidFill>
                  <a:srgbClr val="FF0000"/>
                </a:solidFill>
              </a:rPr>
              <a:t>stakeholder</a:t>
            </a:r>
            <a:r>
              <a:rPr lang="lv-LV" sz="2600" dirty="0" smtClean="0">
                <a:solidFill>
                  <a:srgbClr val="FF0000"/>
                </a:solidFill>
              </a:rPr>
              <a:t> </a:t>
            </a:r>
            <a:r>
              <a:rPr lang="lv-LV" sz="2600" dirty="0" err="1" smtClean="0">
                <a:solidFill>
                  <a:srgbClr val="FF0000"/>
                </a:solidFill>
              </a:rPr>
              <a:t>issue</a:t>
            </a:r>
            <a:endParaRPr lang="lv-LV" sz="2600" dirty="0" smtClean="0">
              <a:solidFill>
                <a:srgbClr val="FF0000"/>
              </a:solidFill>
            </a:endParaRPr>
          </a:p>
        </p:txBody>
      </p:sp>
      <p:sp>
        <p:nvSpPr>
          <p:cNvPr id="5" name="Rectangle 4"/>
          <p:cNvSpPr/>
          <p:nvPr/>
        </p:nvSpPr>
        <p:spPr>
          <a:xfrm>
            <a:off x="6096000" y="1772817"/>
            <a:ext cx="4608512" cy="430887"/>
          </a:xfrm>
          <a:prstGeom prst="rect">
            <a:avLst/>
          </a:prstGeom>
        </p:spPr>
        <p:txBody>
          <a:bodyPr wrap="square">
            <a:spAutoFit/>
          </a:bodyPr>
          <a:lstStyle/>
          <a:p>
            <a:pPr algn="ctr"/>
            <a:r>
              <a:rPr lang="lv-LV" sz="2200" dirty="0" smtClean="0">
                <a:solidFill>
                  <a:srgbClr val="FF0000"/>
                </a:solidFill>
              </a:rPr>
              <a:t>quality </a:t>
            </a:r>
            <a:r>
              <a:rPr lang="lv-LV" sz="2200" dirty="0" err="1" smtClean="0">
                <a:solidFill>
                  <a:srgbClr val="FF0000"/>
                </a:solidFill>
              </a:rPr>
              <a:t>perception</a:t>
            </a:r>
            <a:r>
              <a:rPr lang="lv-LV" sz="2200" dirty="0" smtClean="0">
                <a:solidFill>
                  <a:srgbClr val="FF0000"/>
                </a:solidFill>
              </a:rPr>
              <a:t> </a:t>
            </a:r>
            <a:r>
              <a:rPr lang="lv-LV" sz="2200" dirty="0" err="1" smtClean="0">
                <a:solidFill>
                  <a:srgbClr val="FF0000"/>
                </a:solidFill>
              </a:rPr>
              <a:t>over</a:t>
            </a:r>
            <a:r>
              <a:rPr lang="lv-LV" sz="2200" dirty="0" smtClean="0">
                <a:solidFill>
                  <a:srgbClr val="FF0000"/>
                </a:solidFill>
              </a:rPr>
              <a:t> </a:t>
            </a:r>
            <a:r>
              <a:rPr lang="lv-LV" sz="2200" dirty="0" err="1" smtClean="0">
                <a:solidFill>
                  <a:srgbClr val="FF0000"/>
                </a:solidFill>
              </a:rPr>
              <a:t>time</a:t>
            </a:r>
            <a:endParaRPr lang="lv-LV" sz="2200" dirty="0" smtClean="0">
              <a:solidFill>
                <a:srgbClr val="FF0000"/>
              </a:solidFill>
            </a:endParaRPr>
          </a:p>
        </p:txBody>
      </p:sp>
      <p:sp>
        <p:nvSpPr>
          <p:cNvPr id="6" name="Rectangle 5"/>
          <p:cNvSpPr/>
          <p:nvPr/>
        </p:nvSpPr>
        <p:spPr>
          <a:xfrm>
            <a:off x="8639605" y="4365105"/>
            <a:ext cx="3552395" cy="830997"/>
          </a:xfrm>
          <a:prstGeom prst="rect">
            <a:avLst/>
          </a:prstGeom>
        </p:spPr>
        <p:txBody>
          <a:bodyPr wrap="square">
            <a:spAutoFit/>
          </a:bodyPr>
          <a:lstStyle/>
          <a:p>
            <a:pPr algn="ctr"/>
            <a:r>
              <a:rPr lang="lv-LV" sz="2400" dirty="0" smtClean="0">
                <a:solidFill>
                  <a:srgbClr val="FF0000"/>
                </a:solidFill>
              </a:rPr>
              <a:t>quality </a:t>
            </a:r>
            <a:r>
              <a:rPr lang="lv-LV" sz="2400" dirty="0" err="1" smtClean="0">
                <a:solidFill>
                  <a:srgbClr val="FF0000"/>
                </a:solidFill>
              </a:rPr>
              <a:t>perception</a:t>
            </a:r>
            <a:r>
              <a:rPr lang="lv-LV" sz="2400" dirty="0" smtClean="0">
                <a:solidFill>
                  <a:srgbClr val="FF0000"/>
                </a:solidFill>
              </a:rPr>
              <a:t> in </a:t>
            </a:r>
            <a:r>
              <a:rPr lang="lv-LV" sz="2400" dirty="0" err="1" smtClean="0">
                <a:solidFill>
                  <a:srgbClr val="FF0000"/>
                </a:solidFill>
              </a:rPr>
              <a:t>relation</a:t>
            </a:r>
            <a:r>
              <a:rPr lang="lv-LV" sz="2400" dirty="0" smtClean="0">
                <a:solidFill>
                  <a:srgbClr val="FF0000"/>
                </a:solidFill>
              </a:rPr>
              <a:t> to a </a:t>
            </a:r>
            <a:r>
              <a:rPr lang="lv-LV" sz="2400" dirty="0" err="1" smtClean="0">
                <a:solidFill>
                  <a:srgbClr val="FF0000"/>
                </a:solidFill>
              </a:rPr>
              <a:t>set</a:t>
            </a:r>
            <a:r>
              <a:rPr lang="lv-LV" sz="2400" dirty="0" smtClean="0">
                <a:solidFill>
                  <a:srgbClr val="FF0000"/>
                </a:solidFill>
              </a:rPr>
              <a:t> of </a:t>
            </a:r>
            <a:r>
              <a:rPr lang="lv-LV" sz="2400" dirty="0" err="1" smtClean="0">
                <a:solidFill>
                  <a:srgbClr val="FF0000"/>
                </a:solidFill>
              </a:rPr>
              <a:t>criteria</a:t>
            </a:r>
            <a:endParaRPr lang="lv-LV" dirty="0" smtClean="0">
              <a:solidFill>
                <a:srgbClr val="FF0000"/>
              </a:solidFill>
            </a:endParaRPr>
          </a:p>
        </p:txBody>
      </p:sp>
      <p:sp>
        <p:nvSpPr>
          <p:cNvPr id="8" name="Rectangle 7"/>
          <p:cNvSpPr/>
          <p:nvPr/>
        </p:nvSpPr>
        <p:spPr>
          <a:xfrm>
            <a:off x="5231904" y="6093296"/>
            <a:ext cx="2795702" cy="369332"/>
          </a:xfrm>
          <a:prstGeom prst="rect">
            <a:avLst/>
          </a:prstGeom>
        </p:spPr>
        <p:txBody>
          <a:bodyPr wrap="none">
            <a:spAutoFit/>
          </a:bodyPr>
          <a:lstStyle/>
          <a:p>
            <a:r>
              <a:rPr lang="lv-LV" dirty="0" smtClean="0">
                <a:solidFill>
                  <a:srgbClr val="FF0000"/>
                </a:solidFill>
              </a:rPr>
              <a:t>quality </a:t>
            </a:r>
            <a:r>
              <a:rPr lang="lv-LV" dirty="0" err="1" smtClean="0">
                <a:solidFill>
                  <a:srgbClr val="FF0000"/>
                </a:solidFill>
              </a:rPr>
              <a:t>vs</a:t>
            </a:r>
            <a:r>
              <a:rPr lang="lv-LV" dirty="0" smtClean="0">
                <a:solidFill>
                  <a:srgbClr val="FF0000"/>
                </a:solidFill>
              </a:rPr>
              <a:t>. </a:t>
            </a:r>
            <a:r>
              <a:rPr lang="lv-LV" dirty="0" err="1" smtClean="0">
                <a:solidFill>
                  <a:srgbClr val="FF0000"/>
                </a:solidFill>
              </a:rPr>
              <a:t>perceived</a:t>
            </a:r>
            <a:r>
              <a:rPr lang="lv-LV" dirty="0" smtClean="0">
                <a:solidFill>
                  <a:srgbClr val="FF0000"/>
                </a:solidFill>
              </a:rPr>
              <a:t> quality</a:t>
            </a:r>
            <a:endParaRPr lang="lv-LV" dirty="0"/>
          </a:p>
        </p:txBody>
      </p:sp>
      <p:sp>
        <p:nvSpPr>
          <p:cNvPr id="9" name="Rectangle 8"/>
          <p:cNvSpPr/>
          <p:nvPr/>
        </p:nvSpPr>
        <p:spPr>
          <a:xfrm>
            <a:off x="7344139" y="2204864"/>
            <a:ext cx="4463819" cy="369332"/>
          </a:xfrm>
          <a:prstGeom prst="rect">
            <a:avLst/>
          </a:prstGeom>
        </p:spPr>
        <p:txBody>
          <a:bodyPr wrap="square">
            <a:spAutoFit/>
          </a:bodyPr>
          <a:lstStyle/>
          <a:p>
            <a:pPr algn="ctr"/>
            <a:r>
              <a:rPr lang="lv-LV" dirty="0" smtClean="0">
                <a:solidFill>
                  <a:srgbClr val="FF0000"/>
                </a:solidFill>
              </a:rPr>
              <a:t>quality </a:t>
            </a:r>
            <a:r>
              <a:rPr lang="lv-LV" dirty="0" err="1" smtClean="0">
                <a:solidFill>
                  <a:srgbClr val="FF0000"/>
                </a:solidFill>
              </a:rPr>
              <a:t>perception</a:t>
            </a:r>
            <a:r>
              <a:rPr lang="lv-LV" dirty="0" smtClean="0">
                <a:solidFill>
                  <a:srgbClr val="FF0000"/>
                </a:solidFill>
              </a:rPr>
              <a:t> </a:t>
            </a:r>
            <a:r>
              <a:rPr lang="lv-LV" dirty="0" err="1" smtClean="0">
                <a:solidFill>
                  <a:srgbClr val="FF0000"/>
                </a:solidFill>
              </a:rPr>
              <a:t>as</a:t>
            </a:r>
            <a:r>
              <a:rPr lang="lv-LV" dirty="0" smtClean="0">
                <a:solidFill>
                  <a:srgbClr val="FF0000"/>
                </a:solidFill>
              </a:rPr>
              <a:t> </a:t>
            </a:r>
            <a:r>
              <a:rPr lang="lv-LV" dirty="0" err="1" smtClean="0">
                <a:solidFill>
                  <a:srgbClr val="FF0000"/>
                </a:solidFill>
              </a:rPr>
              <a:t>mindset</a:t>
            </a:r>
            <a:endParaRPr lang="lv-LV" dirty="0" smtClean="0">
              <a:solidFill>
                <a:srgbClr val="FF0000"/>
              </a:solidFill>
            </a:endParaRPr>
          </a:p>
        </p:txBody>
      </p:sp>
      <p:sp>
        <p:nvSpPr>
          <p:cNvPr id="10" name="Rectangle 9"/>
          <p:cNvSpPr/>
          <p:nvPr/>
        </p:nvSpPr>
        <p:spPr>
          <a:xfrm>
            <a:off x="8496267" y="3212976"/>
            <a:ext cx="3360373" cy="677108"/>
          </a:xfrm>
          <a:prstGeom prst="rect">
            <a:avLst/>
          </a:prstGeom>
        </p:spPr>
        <p:txBody>
          <a:bodyPr wrap="square">
            <a:spAutoFit/>
          </a:bodyPr>
          <a:lstStyle/>
          <a:p>
            <a:pPr algn="ctr"/>
            <a:r>
              <a:rPr lang="lv-LV" sz="1900" dirty="0" smtClean="0">
                <a:solidFill>
                  <a:srgbClr val="FF0000"/>
                </a:solidFill>
              </a:rPr>
              <a:t>quality </a:t>
            </a:r>
            <a:r>
              <a:rPr lang="lv-LV" sz="1900" dirty="0" err="1" smtClean="0">
                <a:solidFill>
                  <a:srgbClr val="FF0000"/>
                </a:solidFill>
              </a:rPr>
              <a:t>perception</a:t>
            </a:r>
            <a:r>
              <a:rPr lang="lv-LV" sz="1900" dirty="0" smtClean="0">
                <a:solidFill>
                  <a:srgbClr val="FF0000"/>
                </a:solidFill>
              </a:rPr>
              <a:t> in </a:t>
            </a:r>
            <a:r>
              <a:rPr lang="lv-LV" sz="1900" dirty="0" err="1" smtClean="0">
                <a:solidFill>
                  <a:srgbClr val="FF0000"/>
                </a:solidFill>
              </a:rPr>
              <a:t>relation</a:t>
            </a:r>
            <a:r>
              <a:rPr lang="lv-LV" sz="1900" dirty="0" smtClean="0">
                <a:solidFill>
                  <a:srgbClr val="FF0000"/>
                </a:solidFill>
              </a:rPr>
              <a:t> to </a:t>
            </a:r>
            <a:r>
              <a:rPr lang="lv-LV" sz="1900" dirty="0" err="1" smtClean="0">
                <a:solidFill>
                  <a:srgbClr val="FF0000"/>
                </a:solidFill>
              </a:rPr>
              <a:t>extent</a:t>
            </a:r>
            <a:r>
              <a:rPr lang="lv-LV" sz="1900" dirty="0" smtClean="0">
                <a:solidFill>
                  <a:srgbClr val="FF0000"/>
                </a:solidFill>
              </a:rPr>
              <a:t>/</a:t>
            </a:r>
            <a:r>
              <a:rPr lang="lv-LV" sz="1900" dirty="0" err="1" smtClean="0">
                <a:solidFill>
                  <a:srgbClr val="FF0000"/>
                </a:solidFill>
              </a:rPr>
              <a:t>degree</a:t>
            </a:r>
            <a:r>
              <a:rPr lang="lv-LV" sz="1900" dirty="0" smtClean="0">
                <a:solidFill>
                  <a:srgbClr val="FF0000"/>
                </a:solidFill>
              </a:rPr>
              <a:t> of </a:t>
            </a:r>
            <a:r>
              <a:rPr lang="lv-LV" sz="1900" dirty="0" err="1" smtClean="0">
                <a:solidFill>
                  <a:srgbClr val="FF0000"/>
                </a:solidFill>
              </a:rPr>
              <a:t>focus</a:t>
            </a:r>
            <a:endParaRPr lang="lv-LV" sz="1900" dirty="0" smtClean="0">
              <a:solidFill>
                <a:srgbClr val="FF0000"/>
              </a:solidFill>
            </a:endParaRPr>
          </a:p>
        </p:txBody>
      </p:sp>
      <p:sp>
        <p:nvSpPr>
          <p:cNvPr id="11" name="Rectangle 10"/>
          <p:cNvSpPr/>
          <p:nvPr/>
        </p:nvSpPr>
        <p:spPr>
          <a:xfrm>
            <a:off x="2351584" y="1124745"/>
            <a:ext cx="7488832" cy="492443"/>
          </a:xfrm>
          <a:prstGeom prst="rect">
            <a:avLst/>
          </a:prstGeom>
        </p:spPr>
        <p:txBody>
          <a:bodyPr wrap="square">
            <a:spAutoFit/>
          </a:bodyPr>
          <a:lstStyle/>
          <a:p>
            <a:pPr algn="ctr"/>
            <a:r>
              <a:rPr lang="lv-LV" sz="2600" b="1" dirty="0" err="1" smtClean="0">
                <a:solidFill>
                  <a:srgbClr val="FF0000"/>
                </a:solidFill>
              </a:rPr>
              <a:t>Can</a:t>
            </a:r>
            <a:r>
              <a:rPr lang="lv-LV" sz="2600" b="1" dirty="0" smtClean="0">
                <a:solidFill>
                  <a:srgbClr val="FF0000"/>
                </a:solidFill>
              </a:rPr>
              <a:t> </a:t>
            </a:r>
            <a:r>
              <a:rPr lang="lv-LV" sz="2600" b="1" dirty="0" err="1" smtClean="0">
                <a:solidFill>
                  <a:srgbClr val="FF0000"/>
                </a:solidFill>
              </a:rPr>
              <a:t>they</a:t>
            </a:r>
            <a:r>
              <a:rPr lang="lv-LV" sz="2600" b="1" dirty="0" smtClean="0">
                <a:solidFill>
                  <a:srgbClr val="FF0000"/>
                </a:solidFill>
              </a:rPr>
              <a:t> </a:t>
            </a:r>
            <a:r>
              <a:rPr lang="lv-LV" sz="2600" b="1" dirty="0" err="1" smtClean="0">
                <a:solidFill>
                  <a:srgbClr val="FF0000"/>
                </a:solidFill>
              </a:rPr>
              <a:t>be</a:t>
            </a:r>
            <a:r>
              <a:rPr lang="lv-LV" sz="2600" b="1" dirty="0" smtClean="0">
                <a:solidFill>
                  <a:srgbClr val="FF0000"/>
                </a:solidFill>
              </a:rPr>
              <a:t> </a:t>
            </a:r>
            <a:r>
              <a:rPr lang="lv-LV" sz="2600" b="1" dirty="0" err="1" smtClean="0">
                <a:solidFill>
                  <a:srgbClr val="FF0000"/>
                </a:solidFill>
              </a:rPr>
              <a:t>used</a:t>
            </a:r>
            <a:r>
              <a:rPr lang="lv-LV" sz="2600" b="1" dirty="0" smtClean="0">
                <a:solidFill>
                  <a:srgbClr val="FF0000"/>
                </a:solidFill>
              </a:rPr>
              <a:t> </a:t>
            </a:r>
            <a:r>
              <a:rPr lang="lv-LV" sz="2600" b="1" dirty="0" err="1" smtClean="0">
                <a:solidFill>
                  <a:srgbClr val="FF0000"/>
                </a:solidFill>
              </a:rPr>
              <a:t>as</a:t>
            </a:r>
            <a:r>
              <a:rPr lang="lv-LV" sz="2600" b="1" dirty="0" smtClean="0">
                <a:solidFill>
                  <a:srgbClr val="FF0000"/>
                </a:solidFill>
              </a:rPr>
              <a:t> </a:t>
            </a:r>
            <a:r>
              <a:rPr lang="lv-LV" sz="2600" b="1" dirty="0" err="1" smtClean="0">
                <a:solidFill>
                  <a:srgbClr val="FF0000"/>
                </a:solidFill>
              </a:rPr>
              <a:t>substitutes</a:t>
            </a:r>
            <a:r>
              <a:rPr lang="lv-LV" sz="2600" b="1" dirty="0" smtClean="0">
                <a:solidFill>
                  <a:srgbClr val="FF0000"/>
                </a:solidFill>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Some</a:t>
            </a:r>
            <a:r>
              <a:rPr lang="lv-LV" dirty="0" smtClean="0"/>
              <a:t> </a:t>
            </a:r>
            <a:r>
              <a:rPr lang="lv-LV" dirty="0" err="1" smtClean="0"/>
              <a:t>fallacies</a:t>
            </a:r>
            <a:r>
              <a:rPr lang="lv-LV" dirty="0" smtClean="0"/>
              <a:t> to </a:t>
            </a:r>
            <a:r>
              <a:rPr lang="lv-LV" dirty="0" err="1" smtClean="0"/>
              <a:t>awoid</a:t>
            </a:r>
            <a:endParaRPr lang="lv-LV" dirty="0"/>
          </a:p>
        </p:txBody>
      </p:sp>
      <p:sp>
        <p:nvSpPr>
          <p:cNvPr id="3" name="Content Placeholder 2"/>
          <p:cNvSpPr>
            <a:spLocks noGrp="1"/>
          </p:cNvSpPr>
          <p:nvPr>
            <p:ph idx="1"/>
          </p:nvPr>
        </p:nvSpPr>
        <p:spPr>
          <a:xfrm>
            <a:off x="609600" y="1340768"/>
            <a:ext cx="10972800" cy="5069160"/>
          </a:xfrm>
        </p:spPr>
        <p:txBody>
          <a:bodyPr>
            <a:normAutofit fontScale="85000" lnSpcReduction="20000"/>
          </a:bodyPr>
          <a:lstStyle/>
          <a:p>
            <a:r>
              <a:rPr lang="lv-LV" dirty="0" err="1" smtClean="0"/>
              <a:t>Preferences</a:t>
            </a:r>
            <a:r>
              <a:rPr lang="lv-LV" dirty="0" smtClean="0"/>
              <a:t> </a:t>
            </a:r>
            <a:r>
              <a:rPr lang="lv-LV" dirty="0" err="1" smtClean="0"/>
              <a:t>of</a:t>
            </a:r>
            <a:r>
              <a:rPr lang="lv-LV" dirty="0" smtClean="0"/>
              <a:t> </a:t>
            </a:r>
            <a:r>
              <a:rPr lang="lv-LV" dirty="0" err="1" smtClean="0"/>
              <a:t>individuals</a:t>
            </a:r>
            <a:r>
              <a:rPr lang="lv-LV" dirty="0" smtClean="0"/>
              <a:t> </a:t>
            </a:r>
            <a:r>
              <a:rPr lang="lv-LV" dirty="0" err="1" smtClean="0"/>
              <a:t>change</a:t>
            </a:r>
            <a:r>
              <a:rPr lang="lv-LV" dirty="0" smtClean="0"/>
              <a:t>, </a:t>
            </a:r>
            <a:r>
              <a:rPr lang="lv-LV" dirty="0" err="1" smtClean="0"/>
              <a:t>sometimes</a:t>
            </a:r>
            <a:r>
              <a:rPr lang="lv-LV" dirty="0" smtClean="0"/>
              <a:t> </a:t>
            </a:r>
            <a:r>
              <a:rPr lang="lv-LV" dirty="0" err="1" smtClean="0"/>
              <a:t>drastically</a:t>
            </a:r>
            <a:r>
              <a:rPr lang="lv-LV" dirty="0" smtClean="0"/>
              <a:t> </a:t>
            </a:r>
            <a:r>
              <a:rPr lang="lv-LV" dirty="0" err="1" smtClean="0"/>
              <a:t>over</a:t>
            </a:r>
            <a:r>
              <a:rPr lang="lv-LV" dirty="0" smtClean="0"/>
              <a:t> </a:t>
            </a:r>
            <a:r>
              <a:rPr lang="lv-LV" dirty="0" err="1" smtClean="0"/>
              <a:t>time</a:t>
            </a:r>
            <a:r>
              <a:rPr lang="lv-LV" dirty="0" smtClean="0"/>
              <a:t> (</a:t>
            </a:r>
            <a:r>
              <a:rPr lang="lv-LV" dirty="0" err="1" smtClean="0"/>
              <a:t>Miles</a:t>
            </a:r>
            <a:r>
              <a:rPr lang="lv-LV" dirty="0" smtClean="0"/>
              <a:t> </a:t>
            </a:r>
            <a:r>
              <a:rPr lang="lv-LV" dirty="0" err="1" smtClean="0"/>
              <a:t>and</a:t>
            </a:r>
            <a:r>
              <a:rPr lang="lv-LV" dirty="0" smtClean="0"/>
              <a:t> </a:t>
            </a:r>
            <a:r>
              <a:rPr lang="lv-LV" dirty="0" err="1" smtClean="0"/>
              <a:t>Cameron</a:t>
            </a:r>
            <a:r>
              <a:rPr lang="lv-LV" dirty="0" smtClean="0"/>
              <a:t>, 1982)</a:t>
            </a:r>
          </a:p>
          <a:p>
            <a:r>
              <a:rPr lang="lv-LV" dirty="0" err="1" smtClean="0"/>
              <a:t>What</a:t>
            </a:r>
            <a:r>
              <a:rPr lang="lv-LV" dirty="0" smtClean="0"/>
              <a:t> </a:t>
            </a:r>
            <a:r>
              <a:rPr lang="lv-LV" dirty="0" err="1" smtClean="0"/>
              <a:t>people</a:t>
            </a:r>
            <a:r>
              <a:rPr lang="lv-LV" dirty="0" smtClean="0"/>
              <a:t> </a:t>
            </a:r>
            <a:r>
              <a:rPr lang="lv-LV" dirty="0" err="1" smtClean="0"/>
              <a:t>say</a:t>
            </a:r>
            <a:r>
              <a:rPr lang="lv-LV" dirty="0" smtClean="0"/>
              <a:t> </a:t>
            </a:r>
            <a:r>
              <a:rPr lang="lv-LV" dirty="0" err="1" smtClean="0"/>
              <a:t>they</a:t>
            </a:r>
            <a:r>
              <a:rPr lang="lv-LV" dirty="0" smtClean="0"/>
              <a:t> </a:t>
            </a:r>
            <a:r>
              <a:rPr lang="lv-LV" dirty="0" err="1" smtClean="0"/>
              <a:t>prefer</a:t>
            </a:r>
            <a:r>
              <a:rPr lang="lv-LV" dirty="0" smtClean="0"/>
              <a:t> </a:t>
            </a:r>
            <a:r>
              <a:rPr lang="lv-LV" dirty="0" err="1" smtClean="0"/>
              <a:t>and</a:t>
            </a:r>
            <a:r>
              <a:rPr lang="lv-LV" dirty="0" smtClean="0"/>
              <a:t> </a:t>
            </a:r>
            <a:r>
              <a:rPr lang="lv-LV" dirty="0" err="1" smtClean="0"/>
              <a:t>what</a:t>
            </a:r>
            <a:r>
              <a:rPr lang="lv-LV" dirty="0" smtClean="0"/>
              <a:t> </a:t>
            </a:r>
            <a:r>
              <a:rPr lang="lv-LV" dirty="0" err="1" smtClean="0"/>
              <a:t>their</a:t>
            </a:r>
            <a:r>
              <a:rPr lang="lv-LV" dirty="0" smtClean="0"/>
              <a:t> </a:t>
            </a:r>
            <a:r>
              <a:rPr lang="lv-LV" dirty="0" err="1" smtClean="0"/>
              <a:t>behaviour</a:t>
            </a:r>
            <a:r>
              <a:rPr lang="lv-LV" dirty="0" smtClean="0"/>
              <a:t> </a:t>
            </a:r>
            <a:r>
              <a:rPr lang="lv-LV" dirty="0" err="1" smtClean="0"/>
              <a:t>suggests</a:t>
            </a:r>
            <a:r>
              <a:rPr lang="lv-LV" dirty="0" smtClean="0"/>
              <a:t> </a:t>
            </a:r>
            <a:r>
              <a:rPr lang="lv-LV" dirty="0" err="1" smtClean="0"/>
              <a:t>they</a:t>
            </a:r>
            <a:r>
              <a:rPr lang="lv-LV" dirty="0" smtClean="0"/>
              <a:t> </a:t>
            </a:r>
            <a:r>
              <a:rPr lang="lv-LV" dirty="0" err="1" smtClean="0"/>
              <a:t>prefer</a:t>
            </a:r>
            <a:r>
              <a:rPr lang="lv-LV" dirty="0" smtClean="0"/>
              <a:t> </a:t>
            </a:r>
            <a:r>
              <a:rPr lang="lv-LV" dirty="0" err="1" smtClean="0"/>
              <a:t>is</a:t>
            </a:r>
            <a:r>
              <a:rPr lang="lv-LV" dirty="0" smtClean="0"/>
              <a:t> </a:t>
            </a:r>
            <a:r>
              <a:rPr lang="lv-LV" dirty="0" err="1" smtClean="0"/>
              <a:t>not</a:t>
            </a:r>
            <a:r>
              <a:rPr lang="lv-LV" dirty="0" smtClean="0"/>
              <a:t> </a:t>
            </a:r>
            <a:r>
              <a:rPr lang="lv-LV" dirty="0" err="1" smtClean="0"/>
              <a:t>always</a:t>
            </a:r>
            <a:r>
              <a:rPr lang="lv-LV" dirty="0" smtClean="0"/>
              <a:t> </a:t>
            </a:r>
            <a:r>
              <a:rPr lang="lv-LV" dirty="0" err="1" smtClean="0"/>
              <a:t>the</a:t>
            </a:r>
            <a:r>
              <a:rPr lang="lv-LV" dirty="0" smtClean="0"/>
              <a:t> </a:t>
            </a:r>
            <a:r>
              <a:rPr lang="lv-LV" dirty="0" err="1" smtClean="0"/>
              <a:t>same</a:t>
            </a:r>
            <a:r>
              <a:rPr lang="lv-LV" dirty="0" smtClean="0"/>
              <a:t> (</a:t>
            </a:r>
            <a:r>
              <a:rPr lang="lv-LV" dirty="0" err="1" smtClean="0"/>
              <a:t>Argyis</a:t>
            </a:r>
            <a:r>
              <a:rPr lang="lv-LV" dirty="0" smtClean="0"/>
              <a:t> </a:t>
            </a:r>
            <a:r>
              <a:rPr lang="lv-LV" dirty="0" err="1" smtClean="0"/>
              <a:t>and</a:t>
            </a:r>
            <a:r>
              <a:rPr lang="lv-LV" dirty="0" smtClean="0"/>
              <a:t> </a:t>
            </a:r>
            <a:r>
              <a:rPr lang="lv-LV" dirty="0" err="1" smtClean="0"/>
              <a:t>Schon</a:t>
            </a:r>
            <a:r>
              <a:rPr lang="lv-LV" dirty="0" smtClean="0"/>
              <a:t>, 1978)</a:t>
            </a:r>
          </a:p>
          <a:p>
            <a:r>
              <a:rPr lang="lv-LV" dirty="0" err="1" smtClean="0"/>
              <a:t>Contradictory</a:t>
            </a:r>
            <a:r>
              <a:rPr lang="lv-LV" dirty="0" smtClean="0"/>
              <a:t> </a:t>
            </a:r>
            <a:r>
              <a:rPr lang="lv-LV" dirty="0" err="1" smtClean="0"/>
              <a:t>preferences</a:t>
            </a:r>
            <a:r>
              <a:rPr lang="lv-LV" dirty="0" smtClean="0"/>
              <a:t> </a:t>
            </a:r>
            <a:r>
              <a:rPr lang="lv-LV" dirty="0" err="1" smtClean="0"/>
              <a:t>are</a:t>
            </a:r>
            <a:r>
              <a:rPr lang="lv-LV" dirty="0" smtClean="0"/>
              <a:t> </a:t>
            </a:r>
            <a:r>
              <a:rPr lang="lv-LV" dirty="0" err="1" smtClean="0"/>
              <a:t>held</a:t>
            </a:r>
            <a:r>
              <a:rPr lang="lv-LV" dirty="0" smtClean="0"/>
              <a:t> </a:t>
            </a:r>
            <a:r>
              <a:rPr lang="lv-LV" dirty="0" err="1" smtClean="0"/>
              <a:t>by</a:t>
            </a:r>
            <a:r>
              <a:rPr lang="lv-LV" dirty="0" smtClean="0"/>
              <a:t> </a:t>
            </a:r>
            <a:r>
              <a:rPr lang="lv-LV" dirty="0" err="1" smtClean="0"/>
              <a:t>individuals</a:t>
            </a:r>
            <a:r>
              <a:rPr lang="lv-LV" dirty="0" smtClean="0"/>
              <a:t> </a:t>
            </a:r>
            <a:r>
              <a:rPr lang="lv-LV" dirty="0" err="1" smtClean="0"/>
              <a:t>and</a:t>
            </a:r>
            <a:r>
              <a:rPr lang="lv-LV" dirty="0" smtClean="0"/>
              <a:t> </a:t>
            </a:r>
            <a:r>
              <a:rPr lang="lv-LV" dirty="0" err="1" smtClean="0"/>
              <a:t>pursuied</a:t>
            </a:r>
            <a:r>
              <a:rPr lang="lv-LV" dirty="0" smtClean="0"/>
              <a:t> </a:t>
            </a:r>
            <a:r>
              <a:rPr lang="lv-LV" dirty="0" err="1" smtClean="0"/>
              <a:t>by</a:t>
            </a:r>
            <a:r>
              <a:rPr lang="lv-LV" dirty="0" smtClean="0"/>
              <a:t> </a:t>
            </a:r>
            <a:r>
              <a:rPr lang="lv-LV" dirty="0" err="1" smtClean="0"/>
              <a:t>organizations</a:t>
            </a:r>
            <a:r>
              <a:rPr lang="lv-LV" dirty="0" smtClean="0"/>
              <a:t> </a:t>
            </a:r>
            <a:r>
              <a:rPr lang="lv-LV" dirty="0" err="1" smtClean="0"/>
              <a:t>suimultaneously</a:t>
            </a:r>
            <a:r>
              <a:rPr lang="lv-LV" dirty="0" smtClean="0"/>
              <a:t>, it </a:t>
            </a:r>
            <a:r>
              <a:rPr lang="lv-LV" dirty="0" err="1" smtClean="0"/>
              <a:t>is</a:t>
            </a:r>
            <a:r>
              <a:rPr lang="lv-LV" dirty="0" smtClean="0"/>
              <a:t> </a:t>
            </a:r>
            <a:r>
              <a:rPr lang="lv-LV" dirty="0" err="1" smtClean="0"/>
              <a:t>not</a:t>
            </a:r>
            <a:r>
              <a:rPr lang="lv-LV" dirty="0" smtClean="0"/>
              <a:t> </a:t>
            </a:r>
            <a:r>
              <a:rPr lang="lv-LV" dirty="0" err="1" smtClean="0"/>
              <a:t>unusual</a:t>
            </a:r>
            <a:r>
              <a:rPr lang="lv-LV" dirty="0" smtClean="0"/>
              <a:t> for </a:t>
            </a:r>
            <a:r>
              <a:rPr lang="lv-LV" dirty="0" err="1" smtClean="0"/>
              <a:t>individuals</a:t>
            </a:r>
            <a:r>
              <a:rPr lang="lv-LV" dirty="0" smtClean="0"/>
              <a:t> in </a:t>
            </a:r>
            <a:r>
              <a:rPr lang="lv-LV" dirty="0" err="1" smtClean="0"/>
              <a:t>organizations</a:t>
            </a:r>
            <a:r>
              <a:rPr lang="lv-LV" dirty="0" smtClean="0"/>
              <a:t> to </a:t>
            </a:r>
            <a:r>
              <a:rPr lang="lv-LV" dirty="0" err="1" smtClean="0"/>
              <a:t>prefer</a:t>
            </a:r>
            <a:r>
              <a:rPr lang="lv-LV" dirty="0" smtClean="0"/>
              <a:t> </a:t>
            </a:r>
            <a:r>
              <a:rPr lang="lv-LV" dirty="0" err="1" smtClean="0"/>
              <a:t>both</a:t>
            </a:r>
            <a:r>
              <a:rPr lang="lv-LV" dirty="0" smtClean="0"/>
              <a:t> </a:t>
            </a:r>
            <a:r>
              <a:rPr lang="lv-LV" dirty="0" err="1" smtClean="0"/>
              <a:t>growth</a:t>
            </a:r>
            <a:r>
              <a:rPr lang="lv-LV" dirty="0" smtClean="0"/>
              <a:t> </a:t>
            </a:r>
            <a:r>
              <a:rPr lang="lv-LV" dirty="0" err="1" smtClean="0"/>
              <a:t>and</a:t>
            </a:r>
            <a:r>
              <a:rPr lang="lv-LV" dirty="0" smtClean="0"/>
              <a:t> </a:t>
            </a:r>
            <a:r>
              <a:rPr lang="lv-LV" dirty="0" err="1" smtClean="0"/>
              <a:t>stability</a:t>
            </a:r>
            <a:r>
              <a:rPr lang="lv-LV" dirty="0" smtClean="0"/>
              <a:t>, </a:t>
            </a:r>
            <a:r>
              <a:rPr lang="lv-LV" dirty="0" err="1" smtClean="0"/>
              <a:t>efficiency</a:t>
            </a:r>
            <a:r>
              <a:rPr lang="lv-LV" dirty="0" smtClean="0"/>
              <a:t> </a:t>
            </a:r>
            <a:r>
              <a:rPr lang="lv-LV" dirty="0" err="1" smtClean="0"/>
              <a:t>and</a:t>
            </a:r>
            <a:r>
              <a:rPr lang="lv-LV" dirty="0" smtClean="0"/>
              <a:t> </a:t>
            </a:r>
            <a:r>
              <a:rPr lang="lv-LV" dirty="0" err="1" smtClean="0"/>
              <a:t>flexibility</a:t>
            </a:r>
            <a:r>
              <a:rPr lang="lv-LV" dirty="0" smtClean="0"/>
              <a:t>, </a:t>
            </a:r>
            <a:r>
              <a:rPr lang="lv-LV" dirty="0" err="1" smtClean="0"/>
              <a:t>high</a:t>
            </a:r>
            <a:r>
              <a:rPr lang="lv-LV" dirty="0" smtClean="0"/>
              <a:t> </a:t>
            </a:r>
            <a:r>
              <a:rPr lang="lv-LV" dirty="0" err="1" smtClean="0"/>
              <a:t>capital</a:t>
            </a:r>
            <a:r>
              <a:rPr lang="lv-LV" dirty="0" smtClean="0"/>
              <a:t> </a:t>
            </a:r>
            <a:r>
              <a:rPr lang="lv-LV" dirty="0" err="1" smtClean="0"/>
              <a:t>investment</a:t>
            </a:r>
            <a:r>
              <a:rPr lang="lv-LV" dirty="0" smtClean="0"/>
              <a:t> </a:t>
            </a:r>
            <a:r>
              <a:rPr lang="lv-LV" dirty="0" err="1" smtClean="0"/>
              <a:t>and</a:t>
            </a:r>
            <a:r>
              <a:rPr lang="lv-LV" dirty="0" smtClean="0"/>
              <a:t> </a:t>
            </a:r>
            <a:r>
              <a:rPr lang="lv-LV" dirty="0" err="1" smtClean="0"/>
              <a:t>high</a:t>
            </a:r>
            <a:r>
              <a:rPr lang="lv-LV" dirty="0" smtClean="0"/>
              <a:t> </a:t>
            </a:r>
            <a:r>
              <a:rPr lang="lv-LV" dirty="0" err="1" smtClean="0"/>
              <a:t>returns</a:t>
            </a:r>
            <a:r>
              <a:rPr lang="lv-LV" dirty="0" smtClean="0"/>
              <a:t> to </a:t>
            </a:r>
            <a:r>
              <a:rPr lang="lv-LV" dirty="0" err="1" smtClean="0"/>
              <a:t>atakeholders</a:t>
            </a:r>
            <a:r>
              <a:rPr lang="lv-LV" dirty="0" smtClean="0"/>
              <a:t>, </a:t>
            </a:r>
            <a:r>
              <a:rPr lang="lv-LV" dirty="0" err="1" smtClean="0"/>
              <a:t>autonomy</a:t>
            </a:r>
            <a:r>
              <a:rPr lang="lv-LV" dirty="0" smtClean="0"/>
              <a:t> </a:t>
            </a:r>
            <a:r>
              <a:rPr lang="lv-LV" dirty="0" err="1" smtClean="0"/>
              <a:t>and</a:t>
            </a:r>
            <a:r>
              <a:rPr lang="lv-LV" dirty="0" smtClean="0"/>
              <a:t> </a:t>
            </a:r>
            <a:r>
              <a:rPr lang="lv-LV" dirty="0" err="1" smtClean="0"/>
              <a:t>control</a:t>
            </a:r>
            <a:r>
              <a:rPr lang="lv-LV" dirty="0" smtClean="0"/>
              <a:t>  (</a:t>
            </a:r>
            <a:r>
              <a:rPr lang="lv-LV" dirty="0" err="1" smtClean="0"/>
              <a:t>Cyert</a:t>
            </a:r>
            <a:r>
              <a:rPr lang="lv-LV" dirty="0" smtClean="0"/>
              <a:t> </a:t>
            </a:r>
            <a:r>
              <a:rPr lang="lv-LV" dirty="0" err="1" smtClean="0"/>
              <a:t>and</a:t>
            </a:r>
            <a:r>
              <a:rPr lang="lv-LV" dirty="0" smtClean="0"/>
              <a:t> </a:t>
            </a:r>
            <a:r>
              <a:rPr lang="lv-LV" dirty="0" err="1" smtClean="0"/>
              <a:t>March</a:t>
            </a:r>
            <a:r>
              <a:rPr lang="lv-LV" dirty="0" smtClean="0"/>
              <a:t>, 1963)</a:t>
            </a:r>
          </a:p>
          <a:p>
            <a:r>
              <a:rPr lang="lv-LV" dirty="0" err="1" smtClean="0"/>
              <a:t>Consensus</a:t>
            </a:r>
            <a:r>
              <a:rPr lang="lv-LV" dirty="0" smtClean="0"/>
              <a:t> </a:t>
            </a:r>
            <a:r>
              <a:rPr lang="lv-LV" dirty="0" err="1" smtClean="0"/>
              <a:t>regarding</a:t>
            </a:r>
            <a:r>
              <a:rPr lang="lv-LV" dirty="0" smtClean="0"/>
              <a:t> </a:t>
            </a:r>
            <a:r>
              <a:rPr lang="lv-LV" dirty="0" err="1" smtClean="0"/>
              <a:t>the</a:t>
            </a:r>
            <a:r>
              <a:rPr lang="lv-LV" dirty="0" smtClean="0"/>
              <a:t> </a:t>
            </a:r>
            <a:r>
              <a:rPr lang="lv-LV" dirty="0" err="1" smtClean="0"/>
              <a:t>best</a:t>
            </a:r>
            <a:r>
              <a:rPr lang="lv-LV" dirty="0" smtClean="0"/>
              <a:t>, </a:t>
            </a:r>
            <a:r>
              <a:rPr lang="lv-LV" dirty="0" err="1" smtClean="0"/>
              <a:t>or</a:t>
            </a:r>
            <a:r>
              <a:rPr lang="lv-LV" dirty="0" smtClean="0"/>
              <a:t> </a:t>
            </a:r>
            <a:r>
              <a:rPr lang="lv-LV" dirty="0" err="1" smtClean="0"/>
              <a:t>sufficient</a:t>
            </a:r>
            <a:r>
              <a:rPr lang="lv-LV" dirty="0" smtClean="0"/>
              <a:t>, </a:t>
            </a:r>
            <a:r>
              <a:rPr lang="lv-LV" dirty="0" err="1" smtClean="0"/>
              <a:t>set</a:t>
            </a:r>
            <a:r>
              <a:rPr lang="lv-LV" dirty="0" smtClean="0"/>
              <a:t> of </a:t>
            </a:r>
            <a:r>
              <a:rPr lang="lv-LV" dirty="0" err="1" smtClean="0"/>
              <a:t>indicators</a:t>
            </a:r>
            <a:r>
              <a:rPr lang="lv-LV" dirty="0" smtClean="0"/>
              <a:t> of </a:t>
            </a:r>
            <a:r>
              <a:rPr lang="lv-LV" dirty="0" err="1" smtClean="0"/>
              <a:t>effectiveness</a:t>
            </a:r>
            <a:r>
              <a:rPr lang="lv-LV" dirty="0" smtClean="0"/>
              <a:t> </a:t>
            </a:r>
            <a:r>
              <a:rPr lang="lv-LV" dirty="0" err="1" smtClean="0"/>
              <a:t>is</a:t>
            </a:r>
            <a:r>
              <a:rPr lang="lv-LV" dirty="0" smtClean="0"/>
              <a:t> </a:t>
            </a:r>
            <a:r>
              <a:rPr lang="lv-LV" dirty="0" err="1" smtClean="0"/>
              <a:t>impossible</a:t>
            </a:r>
            <a:r>
              <a:rPr lang="lv-LV" dirty="0" smtClean="0"/>
              <a:t> to </a:t>
            </a:r>
            <a:r>
              <a:rPr lang="lv-LV" dirty="0" err="1" smtClean="0"/>
              <a:t>obtain</a:t>
            </a:r>
            <a:r>
              <a:rPr lang="lv-LV" dirty="0" smtClean="0"/>
              <a:t>. </a:t>
            </a:r>
            <a:r>
              <a:rPr lang="lv-LV" dirty="0" err="1" smtClean="0"/>
              <a:t>Criteria</a:t>
            </a:r>
            <a:r>
              <a:rPr lang="lv-LV" dirty="0" smtClean="0"/>
              <a:t> </a:t>
            </a:r>
            <a:r>
              <a:rPr lang="lv-LV" dirty="0" err="1" smtClean="0"/>
              <a:t>are</a:t>
            </a:r>
            <a:r>
              <a:rPr lang="lv-LV" dirty="0" smtClean="0"/>
              <a:t> </a:t>
            </a:r>
            <a:r>
              <a:rPr lang="lv-LV" dirty="0" err="1" smtClean="0"/>
              <a:t>based</a:t>
            </a:r>
            <a:r>
              <a:rPr lang="lv-LV" dirty="0" smtClean="0"/>
              <a:t> </a:t>
            </a:r>
            <a:r>
              <a:rPr lang="lv-LV" dirty="0" err="1" smtClean="0"/>
              <a:t>on</a:t>
            </a:r>
            <a:r>
              <a:rPr lang="lv-LV" dirty="0" smtClean="0"/>
              <a:t> </a:t>
            </a:r>
            <a:r>
              <a:rPr lang="lv-LV" dirty="0" err="1" smtClean="0"/>
              <a:t>the</a:t>
            </a:r>
            <a:r>
              <a:rPr lang="lv-LV" dirty="0" smtClean="0"/>
              <a:t> </a:t>
            </a:r>
            <a:r>
              <a:rPr lang="lv-LV" dirty="0" err="1" smtClean="0"/>
              <a:t>values</a:t>
            </a:r>
            <a:r>
              <a:rPr lang="lv-LV" dirty="0" smtClean="0"/>
              <a:t> </a:t>
            </a:r>
            <a:r>
              <a:rPr lang="lv-LV" dirty="0" err="1" smtClean="0"/>
              <a:t>and</a:t>
            </a:r>
            <a:r>
              <a:rPr lang="lv-LV" dirty="0" smtClean="0"/>
              <a:t> </a:t>
            </a:r>
            <a:r>
              <a:rPr lang="lv-LV" dirty="0" err="1" smtClean="0"/>
              <a:t>preferences</a:t>
            </a:r>
            <a:r>
              <a:rPr lang="lv-LV" dirty="0" smtClean="0"/>
              <a:t> of </a:t>
            </a:r>
            <a:r>
              <a:rPr lang="lv-LV" dirty="0" err="1" smtClean="0"/>
              <a:t>individuals</a:t>
            </a:r>
            <a:r>
              <a:rPr lang="lv-LV" dirty="0" smtClean="0"/>
              <a:t>, </a:t>
            </a:r>
            <a:r>
              <a:rPr lang="lv-LV" dirty="0" err="1" smtClean="0"/>
              <a:t>and</a:t>
            </a:r>
            <a:r>
              <a:rPr lang="lv-LV" dirty="0" smtClean="0"/>
              <a:t> no </a:t>
            </a:r>
            <a:r>
              <a:rPr lang="lv-LV" dirty="0" err="1" smtClean="0"/>
              <a:t>specifiable</a:t>
            </a:r>
            <a:r>
              <a:rPr lang="lv-LV" dirty="0" smtClean="0"/>
              <a:t> </a:t>
            </a:r>
            <a:r>
              <a:rPr lang="lv-LV" dirty="0" err="1" smtClean="0"/>
              <a:t>construct</a:t>
            </a:r>
            <a:r>
              <a:rPr lang="lv-LV" dirty="0" smtClean="0"/>
              <a:t> </a:t>
            </a:r>
            <a:r>
              <a:rPr lang="lv-LV" dirty="0" err="1" smtClean="0"/>
              <a:t>boundaries</a:t>
            </a:r>
            <a:r>
              <a:rPr lang="lv-LV" dirty="0" smtClean="0"/>
              <a:t> </a:t>
            </a:r>
            <a:r>
              <a:rPr lang="lv-LV" dirty="0" err="1" smtClean="0"/>
              <a:t>exist</a:t>
            </a:r>
            <a:r>
              <a:rPr lang="lv-LV" dirty="0" smtClean="0"/>
              <a:t>. </a:t>
            </a:r>
            <a:r>
              <a:rPr lang="lv-LV" dirty="0" err="1" smtClean="0"/>
              <a:t>Constructs</a:t>
            </a:r>
            <a:r>
              <a:rPr lang="lv-LV" dirty="0" smtClean="0"/>
              <a:t> </a:t>
            </a:r>
            <a:r>
              <a:rPr lang="lv-LV" dirty="0" err="1" smtClean="0"/>
              <a:t>are</a:t>
            </a:r>
            <a:r>
              <a:rPr lang="lv-LV" dirty="0" smtClean="0"/>
              <a:t> </a:t>
            </a:r>
            <a:r>
              <a:rPr lang="lv-LV" dirty="0" err="1" smtClean="0"/>
              <a:t>mental</a:t>
            </a:r>
            <a:r>
              <a:rPr lang="lv-LV" dirty="0" smtClean="0"/>
              <a:t> </a:t>
            </a:r>
            <a:r>
              <a:rPr lang="lv-LV" dirty="0" err="1" smtClean="0"/>
              <a:t>abstractions</a:t>
            </a:r>
            <a:r>
              <a:rPr lang="lv-LV" dirty="0" smtClean="0"/>
              <a:t> </a:t>
            </a:r>
            <a:r>
              <a:rPr lang="lv-LV" dirty="0" err="1" smtClean="0"/>
              <a:t>used</a:t>
            </a:r>
            <a:r>
              <a:rPr lang="lv-LV" dirty="0" smtClean="0"/>
              <a:t> </a:t>
            </a:r>
            <a:r>
              <a:rPr lang="lv-LV" dirty="0" err="1" smtClean="0"/>
              <a:t>by</a:t>
            </a:r>
            <a:r>
              <a:rPr lang="lv-LV" dirty="0" smtClean="0"/>
              <a:t> </a:t>
            </a:r>
            <a:r>
              <a:rPr lang="lv-LV" dirty="0" err="1" smtClean="0"/>
              <a:t>individuals</a:t>
            </a:r>
            <a:r>
              <a:rPr lang="lv-LV" dirty="0" smtClean="0"/>
              <a:t> to interpret </a:t>
            </a:r>
            <a:r>
              <a:rPr lang="lv-LV" dirty="0" err="1" smtClean="0"/>
              <a:t>their</a:t>
            </a:r>
            <a:r>
              <a:rPr lang="lv-LV" dirty="0" smtClean="0"/>
              <a:t> </a:t>
            </a:r>
            <a:r>
              <a:rPr lang="lv-LV" dirty="0" err="1" smtClean="0"/>
              <a:t>own</a:t>
            </a:r>
            <a:r>
              <a:rPr lang="lv-LV" dirty="0" smtClean="0"/>
              <a:t> </a:t>
            </a:r>
            <a:r>
              <a:rPr lang="lv-LV" dirty="0" err="1" smtClean="0"/>
              <a:t>reality</a:t>
            </a:r>
            <a:r>
              <a:rPr lang="lv-LV" dirty="0" smtClean="0"/>
              <a:t>(</a:t>
            </a:r>
            <a:r>
              <a:rPr lang="lv-LV" dirty="0" err="1" smtClean="0"/>
              <a:t>Cameron</a:t>
            </a:r>
            <a:r>
              <a:rPr lang="lv-LV" dirty="0" smtClean="0"/>
              <a:t>, 1986)</a:t>
            </a:r>
          </a:p>
          <a:p>
            <a:r>
              <a:rPr lang="lv-LV" dirty="0" err="1" smtClean="0"/>
              <a:t>Using</a:t>
            </a:r>
            <a:r>
              <a:rPr lang="lv-LV" dirty="0" smtClean="0"/>
              <a:t> </a:t>
            </a:r>
            <a:r>
              <a:rPr lang="lv-LV" dirty="0" err="1" smtClean="0"/>
              <a:t>proxies</a:t>
            </a:r>
            <a:r>
              <a:rPr lang="lv-LV" dirty="0" smtClean="0"/>
              <a:t>: </a:t>
            </a:r>
            <a:r>
              <a:rPr lang="lv-LV" dirty="0" err="1" smtClean="0"/>
              <a:t>when</a:t>
            </a:r>
            <a:r>
              <a:rPr lang="lv-LV" dirty="0" smtClean="0"/>
              <a:t> </a:t>
            </a:r>
            <a:r>
              <a:rPr lang="lv-LV" dirty="0" err="1" smtClean="0"/>
              <a:t>individuals</a:t>
            </a:r>
            <a:r>
              <a:rPr lang="lv-LV" dirty="0" smtClean="0"/>
              <a:t> </a:t>
            </a:r>
            <a:r>
              <a:rPr lang="lv-LV" dirty="0" err="1" smtClean="0"/>
              <a:t>find</a:t>
            </a:r>
            <a:r>
              <a:rPr lang="lv-LV" dirty="0" smtClean="0"/>
              <a:t> it </a:t>
            </a:r>
            <a:r>
              <a:rPr lang="lv-LV" dirty="0" err="1" smtClean="0"/>
              <a:t>difficult</a:t>
            </a:r>
            <a:r>
              <a:rPr lang="lv-LV" dirty="0" smtClean="0"/>
              <a:t> to </a:t>
            </a:r>
            <a:r>
              <a:rPr lang="lv-LV" dirty="0" err="1" smtClean="0"/>
              <a:t>judge</a:t>
            </a:r>
            <a:r>
              <a:rPr lang="lv-LV" dirty="0" smtClean="0"/>
              <a:t> a </a:t>
            </a:r>
            <a:r>
              <a:rPr lang="lv-LV" dirty="0" err="1" smtClean="0"/>
              <a:t>product</a:t>
            </a:r>
            <a:r>
              <a:rPr lang="lv-LV" dirty="0" smtClean="0"/>
              <a:t> </a:t>
            </a:r>
            <a:r>
              <a:rPr lang="lv-LV" dirty="0" err="1" smtClean="0"/>
              <a:t>on</a:t>
            </a:r>
            <a:r>
              <a:rPr lang="lv-LV" dirty="0" smtClean="0"/>
              <a:t> </a:t>
            </a:r>
            <a:r>
              <a:rPr lang="lv-LV" dirty="0" err="1" smtClean="0"/>
              <a:t>the</a:t>
            </a:r>
            <a:r>
              <a:rPr lang="lv-LV" dirty="0" smtClean="0"/>
              <a:t> </a:t>
            </a:r>
            <a:r>
              <a:rPr lang="lv-LV" dirty="0" err="1" smtClean="0"/>
              <a:t>basis</a:t>
            </a:r>
            <a:r>
              <a:rPr lang="lv-LV" dirty="0" smtClean="0"/>
              <a:t> of “</a:t>
            </a:r>
            <a:r>
              <a:rPr lang="lv-LV" dirty="0" err="1" smtClean="0"/>
              <a:t>primary</a:t>
            </a:r>
            <a:r>
              <a:rPr lang="lv-LV" dirty="0" smtClean="0"/>
              <a:t>” </a:t>
            </a:r>
            <a:r>
              <a:rPr lang="lv-LV" dirty="0" err="1" smtClean="0"/>
              <a:t>criteria</a:t>
            </a:r>
            <a:r>
              <a:rPr lang="lv-LV" dirty="0" smtClean="0"/>
              <a:t> (</a:t>
            </a:r>
            <a:r>
              <a:rPr lang="lv-LV" dirty="0" err="1" smtClean="0"/>
              <a:t>e.g</a:t>
            </a:r>
            <a:r>
              <a:rPr lang="lv-LV" dirty="0" smtClean="0"/>
              <a:t>. </a:t>
            </a:r>
            <a:r>
              <a:rPr lang="lv-LV" dirty="0" err="1" smtClean="0"/>
              <a:t>how</a:t>
            </a:r>
            <a:r>
              <a:rPr lang="lv-LV" dirty="0" smtClean="0"/>
              <a:t> </a:t>
            </a:r>
            <a:r>
              <a:rPr lang="lv-LV" dirty="0" err="1" smtClean="0"/>
              <a:t>well</a:t>
            </a:r>
            <a:r>
              <a:rPr lang="lv-LV" dirty="0" smtClean="0"/>
              <a:t> </a:t>
            </a:r>
            <a:r>
              <a:rPr lang="lv-LV" dirty="0" err="1" smtClean="0"/>
              <a:t>soap</a:t>
            </a:r>
            <a:r>
              <a:rPr lang="lv-LV" dirty="0" smtClean="0"/>
              <a:t> </a:t>
            </a:r>
            <a:r>
              <a:rPr lang="lv-LV" dirty="0" err="1" smtClean="0"/>
              <a:t>gets</a:t>
            </a:r>
            <a:r>
              <a:rPr lang="lv-LV" dirty="0" smtClean="0"/>
              <a:t> </a:t>
            </a:r>
            <a:r>
              <a:rPr lang="lv-LV" dirty="0" err="1" smtClean="0"/>
              <a:t>out</a:t>
            </a:r>
            <a:r>
              <a:rPr lang="lv-LV" dirty="0" smtClean="0"/>
              <a:t> </a:t>
            </a:r>
            <a:r>
              <a:rPr lang="lv-LV" dirty="0" err="1" smtClean="0"/>
              <a:t>dirt</a:t>
            </a:r>
            <a:r>
              <a:rPr lang="lv-LV" dirty="0" smtClean="0"/>
              <a:t>) </a:t>
            </a:r>
            <a:r>
              <a:rPr lang="lv-LV" dirty="0" err="1" smtClean="0"/>
              <a:t>they</a:t>
            </a:r>
            <a:r>
              <a:rPr lang="lv-LV" dirty="0" smtClean="0"/>
              <a:t> </a:t>
            </a:r>
            <a:r>
              <a:rPr lang="lv-LV" dirty="0" err="1" smtClean="0"/>
              <a:t>will</a:t>
            </a:r>
            <a:r>
              <a:rPr lang="lv-LV" dirty="0" smtClean="0"/>
              <a:t> </a:t>
            </a:r>
            <a:r>
              <a:rPr lang="lv-LV" dirty="0" err="1" smtClean="0"/>
              <a:t>not</a:t>
            </a:r>
            <a:r>
              <a:rPr lang="lv-LV" dirty="0" smtClean="0"/>
              <a:t> </a:t>
            </a:r>
            <a:r>
              <a:rPr lang="lv-LV" dirty="0" err="1" smtClean="0"/>
              <a:t>postpone</a:t>
            </a:r>
            <a:r>
              <a:rPr lang="lv-LV" dirty="0" smtClean="0"/>
              <a:t> </a:t>
            </a:r>
            <a:r>
              <a:rPr lang="lv-LV" dirty="0" err="1" smtClean="0"/>
              <a:t>judging</a:t>
            </a:r>
            <a:r>
              <a:rPr lang="lv-LV" dirty="0" smtClean="0"/>
              <a:t> </a:t>
            </a:r>
            <a:r>
              <a:rPr lang="lv-LV" dirty="0" err="1" smtClean="0"/>
              <a:t>the</a:t>
            </a:r>
            <a:r>
              <a:rPr lang="lv-LV" dirty="0" smtClean="0"/>
              <a:t> </a:t>
            </a:r>
            <a:r>
              <a:rPr lang="lv-LV" dirty="0" err="1" smtClean="0"/>
              <a:t>product</a:t>
            </a:r>
            <a:r>
              <a:rPr lang="lv-LV" dirty="0" smtClean="0"/>
              <a:t>. </a:t>
            </a:r>
            <a:r>
              <a:rPr lang="lv-LV" dirty="0" err="1" smtClean="0"/>
              <a:t>They</a:t>
            </a:r>
            <a:r>
              <a:rPr lang="lv-LV" dirty="0" smtClean="0"/>
              <a:t> </a:t>
            </a:r>
            <a:r>
              <a:rPr lang="lv-LV" dirty="0" err="1" smtClean="0"/>
              <a:t>will</a:t>
            </a:r>
            <a:r>
              <a:rPr lang="lv-LV" dirty="0" smtClean="0"/>
              <a:t> </a:t>
            </a:r>
            <a:r>
              <a:rPr lang="lv-LV" dirty="0" err="1" smtClean="0"/>
              <a:t>make</a:t>
            </a:r>
            <a:r>
              <a:rPr lang="lv-LV" dirty="0" smtClean="0"/>
              <a:t> a </a:t>
            </a:r>
            <a:r>
              <a:rPr lang="lv-LV" dirty="0" err="1" smtClean="0"/>
              <a:t>selection</a:t>
            </a:r>
            <a:r>
              <a:rPr lang="lv-LV" dirty="0" smtClean="0"/>
              <a:t> </a:t>
            </a:r>
            <a:r>
              <a:rPr lang="lv-LV" dirty="0" err="1" smtClean="0"/>
              <a:t>on</a:t>
            </a:r>
            <a:r>
              <a:rPr lang="lv-LV" dirty="0" smtClean="0"/>
              <a:t> </a:t>
            </a:r>
            <a:r>
              <a:rPr lang="lv-LV" dirty="0" err="1" smtClean="0"/>
              <a:t>the</a:t>
            </a:r>
            <a:r>
              <a:rPr lang="lv-LV" dirty="0" smtClean="0"/>
              <a:t> </a:t>
            </a:r>
            <a:r>
              <a:rPr lang="lv-LV" dirty="0" err="1" smtClean="0"/>
              <a:t>basis</a:t>
            </a:r>
            <a:r>
              <a:rPr lang="lv-LV" dirty="0" smtClean="0"/>
              <a:t> of </a:t>
            </a:r>
            <a:r>
              <a:rPr lang="lv-LV" dirty="0" err="1" smtClean="0"/>
              <a:t>secondary</a:t>
            </a:r>
            <a:r>
              <a:rPr lang="lv-LV" dirty="0" smtClean="0"/>
              <a:t> </a:t>
            </a:r>
            <a:r>
              <a:rPr lang="lv-LV" dirty="0" err="1" smtClean="0"/>
              <a:t>or</a:t>
            </a:r>
            <a:r>
              <a:rPr lang="lv-LV" dirty="0" smtClean="0"/>
              <a:t> </a:t>
            </a:r>
            <a:r>
              <a:rPr lang="lv-LV" dirty="0" err="1" smtClean="0"/>
              <a:t>tertiary</a:t>
            </a:r>
            <a:r>
              <a:rPr lang="lv-LV" dirty="0" smtClean="0"/>
              <a:t> </a:t>
            </a:r>
            <a:r>
              <a:rPr lang="lv-LV" dirty="0" err="1" smtClean="0"/>
              <a:t>criteria</a:t>
            </a:r>
            <a:r>
              <a:rPr lang="lv-LV" dirty="0" smtClean="0"/>
              <a:t> </a:t>
            </a:r>
            <a:r>
              <a:rPr lang="lv-LV" dirty="0" err="1" smtClean="0"/>
              <a:t>that</a:t>
            </a:r>
            <a:r>
              <a:rPr lang="lv-LV" dirty="0" smtClean="0"/>
              <a:t> </a:t>
            </a:r>
            <a:r>
              <a:rPr lang="lv-LV" dirty="0" err="1" smtClean="0"/>
              <a:t>are</a:t>
            </a:r>
            <a:r>
              <a:rPr lang="lv-LV" dirty="0" smtClean="0"/>
              <a:t> </a:t>
            </a:r>
            <a:r>
              <a:rPr lang="lv-LV" dirty="0" err="1" smtClean="0"/>
              <a:t>easy</a:t>
            </a:r>
            <a:r>
              <a:rPr lang="lv-LV" dirty="0" smtClean="0"/>
              <a:t> to </a:t>
            </a:r>
            <a:r>
              <a:rPr lang="lv-LV" dirty="0" err="1" smtClean="0"/>
              <a:t>detect</a:t>
            </a:r>
            <a:r>
              <a:rPr lang="lv-LV" dirty="0" smtClean="0"/>
              <a:t> (</a:t>
            </a:r>
            <a:r>
              <a:rPr lang="lv-LV" dirty="0" err="1" smtClean="0"/>
              <a:t>e.g</a:t>
            </a:r>
            <a:r>
              <a:rPr lang="lv-LV" dirty="0" smtClean="0"/>
              <a:t>. </a:t>
            </a:r>
            <a:r>
              <a:rPr lang="lv-LV" dirty="0" err="1" smtClean="0"/>
              <a:t>colour</a:t>
            </a:r>
            <a:r>
              <a:rPr lang="lv-LV" dirty="0" smtClean="0"/>
              <a:t> of </a:t>
            </a:r>
            <a:r>
              <a:rPr lang="lv-LV" dirty="0" err="1" smtClean="0"/>
              <a:t>the</a:t>
            </a:r>
            <a:r>
              <a:rPr lang="lv-LV" dirty="0" smtClean="0"/>
              <a:t> </a:t>
            </a:r>
            <a:r>
              <a:rPr lang="lv-LV" dirty="0" err="1" smtClean="0"/>
              <a:t>box</a:t>
            </a:r>
            <a:r>
              <a:rPr lang="lv-LV" dirty="0" smtClean="0"/>
              <a:t>) (</a:t>
            </a:r>
            <a:r>
              <a:rPr lang="lv-LV" dirty="0" err="1" smtClean="0"/>
              <a:t>Whetten</a:t>
            </a:r>
            <a:r>
              <a:rPr lang="lv-LV" dirty="0" smtClean="0"/>
              <a:t>, 1981)</a:t>
            </a:r>
            <a:endParaRPr lang="lv-LV"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49" y="116632"/>
            <a:ext cx="6912768" cy="6597352"/>
          </a:xfrm>
        </p:spPr>
        <p:txBody>
          <a:bodyPr>
            <a:normAutofit fontScale="70000" lnSpcReduction="20000"/>
          </a:bodyPr>
          <a:lstStyle/>
          <a:p>
            <a:r>
              <a:rPr lang="lv-LV" dirty="0" smtClean="0"/>
              <a:t>Mana nemainīga pārliecība ir, ka valstij un Latvijas nodokļu maksātājiem nav jāfinansē nekvalitatīvas studiju programmas vai tādas, kam konstatēti nozīmīgi trūkumi.  </a:t>
            </a:r>
          </a:p>
          <a:p>
            <a:r>
              <a:rPr lang="lv-LV" dirty="0" smtClean="0"/>
              <a:t>Lai kopējā izglītības kvalitāte pieaugtu, nekvalitatīvajām programmām paredzētais finansējums jānovirza kvalitatīvām studiju programmām, kādu mums ir vismaz 400. </a:t>
            </a:r>
          </a:p>
          <a:p>
            <a:r>
              <a:rPr lang="lv-LV" dirty="0" smtClean="0"/>
              <a:t>Summējot, augstskolu darbības rezultāts, izglītības kvalitāte būtu jāvērtē saskaņā ar speciālistu sagatavotības līmeni.</a:t>
            </a:r>
          </a:p>
          <a:p>
            <a:r>
              <a:rPr lang="lv-LV" dirty="0" smtClean="0"/>
              <a:t>Kā liecina prestižākā jeb tā sauktā </a:t>
            </a:r>
            <a:r>
              <a:rPr lang="lv-LV" i="1" dirty="0" smtClean="0"/>
              <a:t>QS</a:t>
            </a:r>
            <a:r>
              <a:rPr lang="lv-LV" dirty="0" smtClean="0"/>
              <a:t> reitinga jaunākie rezultāti, kas kļuva pieejami septembra vidū, Tartu Universitāte ir pirmajā </a:t>
            </a:r>
            <a:r>
              <a:rPr lang="lv-LV" dirty="0" err="1" smtClean="0"/>
              <a:t>piecsimtniekā</a:t>
            </a:r>
            <a:r>
              <a:rPr lang="lv-LV" dirty="0" smtClean="0"/>
              <a:t>. Mēs esam kādi tūkstošie. </a:t>
            </a:r>
          </a:p>
          <a:p>
            <a:r>
              <a:rPr lang="lv-LV" dirty="0" smtClean="0"/>
              <a:t>Augstākās izglītības iestādes, savu egoistisko interešu vadītas, pretojas IZM piedāvātajām reformām.</a:t>
            </a:r>
          </a:p>
          <a:p>
            <a:r>
              <a:rPr lang="lv-LV" dirty="0" smtClean="0"/>
              <a:t>IKNS līdztekus ārējai kvalitātes nodrošināšanas sistēmai (akreditācijai) ir viens no galvenajiem augstākās izglītības kvalitātes balstiem.</a:t>
            </a:r>
          </a:p>
          <a:p>
            <a:pPr algn="just"/>
            <a:r>
              <a:rPr lang="lv-LV" dirty="0" smtClean="0"/>
              <a:t>Sabiedrība augstākai izglītībai ir izvirzījusi un turpina izvirzīt arvien jaunus, dažkārt konfliktējošus un pārāk lielus mērķus cerot, ka augstākā izglītība kā tāda varēs atrisināt: ekonomiskās izaugsmes, darba vietu trūkuma, inovāciju, sociālā taisnīguma un neveiksmīgas publiskās pārvaldes problēmas. </a:t>
            </a:r>
          </a:p>
          <a:p>
            <a:endParaRPr lang="lv-LV" dirty="0" smtClean="0"/>
          </a:p>
          <a:p>
            <a:endParaRPr lang="lv-LV" dirty="0" smtClean="0"/>
          </a:p>
          <a:p>
            <a:endParaRPr lang="lv-LV" dirty="0"/>
          </a:p>
        </p:txBody>
      </p:sp>
      <p:sp>
        <p:nvSpPr>
          <p:cNvPr id="4" name="Rectangle 3"/>
          <p:cNvSpPr/>
          <p:nvPr/>
        </p:nvSpPr>
        <p:spPr>
          <a:xfrm>
            <a:off x="7152117" y="2420888"/>
            <a:ext cx="4800533" cy="2031325"/>
          </a:xfrm>
          <a:prstGeom prst="rect">
            <a:avLst/>
          </a:prstGeom>
        </p:spPr>
        <p:txBody>
          <a:bodyPr wrap="square">
            <a:spAutoFit/>
          </a:bodyPr>
          <a:lstStyle/>
          <a:p>
            <a:r>
              <a:rPr lang="lv-LV" dirty="0" smtClean="0"/>
              <a:t>Quality </a:t>
            </a:r>
            <a:r>
              <a:rPr lang="lv-LV" dirty="0" err="1" smtClean="0"/>
              <a:t>as</a:t>
            </a:r>
            <a:r>
              <a:rPr lang="lv-LV" dirty="0" smtClean="0"/>
              <a:t> </a:t>
            </a:r>
            <a:r>
              <a:rPr lang="lv-LV" dirty="0" err="1" smtClean="0"/>
              <a:t>excellence</a:t>
            </a:r>
            <a:endParaRPr lang="lv-LV" dirty="0" smtClean="0"/>
          </a:p>
          <a:p>
            <a:r>
              <a:rPr lang="lv-LV" dirty="0" smtClean="0"/>
              <a:t>Quality </a:t>
            </a:r>
            <a:r>
              <a:rPr lang="lv-LV" dirty="0" err="1" smtClean="0"/>
              <a:t>as</a:t>
            </a:r>
            <a:r>
              <a:rPr lang="lv-LV" dirty="0" smtClean="0"/>
              <a:t> “</a:t>
            </a:r>
            <a:r>
              <a:rPr lang="lv-LV" dirty="0" err="1" smtClean="0"/>
              <a:t>zero</a:t>
            </a:r>
            <a:r>
              <a:rPr lang="lv-LV" dirty="0" smtClean="0"/>
              <a:t> </a:t>
            </a:r>
            <a:r>
              <a:rPr lang="lv-LV" dirty="0" err="1" smtClean="0"/>
              <a:t>mistakes</a:t>
            </a:r>
            <a:r>
              <a:rPr lang="lv-LV" dirty="0" smtClean="0"/>
              <a:t>”</a:t>
            </a:r>
          </a:p>
          <a:p>
            <a:r>
              <a:rPr lang="lv-LV" dirty="0" smtClean="0"/>
              <a:t>Quality </a:t>
            </a:r>
            <a:r>
              <a:rPr lang="lv-LV" dirty="0" err="1" smtClean="0"/>
              <a:t>as</a:t>
            </a:r>
            <a:r>
              <a:rPr lang="lv-LV" dirty="0" smtClean="0"/>
              <a:t> “</a:t>
            </a:r>
            <a:r>
              <a:rPr lang="lv-LV" dirty="0" err="1" smtClean="0"/>
              <a:t>conformity</a:t>
            </a:r>
            <a:r>
              <a:rPr lang="lv-LV" dirty="0" smtClean="0"/>
              <a:t> to </a:t>
            </a:r>
            <a:r>
              <a:rPr lang="lv-LV" dirty="0" err="1" smtClean="0"/>
              <a:t>the</a:t>
            </a:r>
            <a:r>
              <a:rPr lang="lv-LV" dirty="0" smtClean="0"/>
              <a:t> </a:t>
            </a:r>
            <a:r>
              <a:rPr lang="lv-LV" dirty="0" err="1" smtClean="0"/>
              <a:t>aim</a:t>
            </a:r>
            <a:r>
              <a:rPr lang="lv-LV" dirty="0" smtClean="0"/>
              <a:t>”</a:t>
            </a:r>
          </a:p>
          <a:p>
            <a:r>
              <a:rPr lang="lv-LV" dirty="0" smtClean="0"/>
              <a:t>Quality </a:t>
            </a:r>
            <a:r>
              <a:rPr lang="lv-LV" dirty="0" err="1" smtClean="0"/>
              <a:t>as</a:t>
            </a:r>
            <a:r>
              <a:rPr lang="lv-LV" dirty="0" smtClean="0"/>
              <a:t> “</a:t>
            </a:r>
            <a:r>
              <a:rPr lang="lv-LV" dirty="0" err="1" smtClean="0"/>
              <a:t>minimal</a:t>
            </a:r>
            <a:r>
              <a:rPr lang="lv-LV" dirty="0" smtClean="0"/>
              <a:t> </a:t>
            </a:r>
            <a:r>
              <a:rPr lang="lv-LV" dirty="0" err="1" smtClean="0"/>
              <a:t>standards</a:t>
            </a:r>
            <a:r>
              <a:rPr lang="lv-LV" dirty="0" smtClean="0"/>
              <a:t>”</a:t>
            </a:r>
          </a:p>
          <a:p>
            <a:r>
              <a:rPr lang="lv-LV" dirty="0" smtClean="0"/>
              <a:t>Quality </a:t>
            </a:r>
            <a:r>
              <a:rPr lang="lv-LV" dirty="0" err="1" smtClean="0"/>
              <a:t>as</a:t>
            </a:r>
            <a:r>
              <a:rPr lang="lv-LV" dirty="0" smtClean="0"/>
              <a:t> </a:t>
            </a:r>
            <a:r>
              <a:rPr lang="lv-LV" dirty="0" err="1" smtClean="0"/>
              <a:t>transformation</a:t>
            </a:r>
            <a:endParaRPr lang="lv-LV" dirty="0" smtClean="0"/>
          </a:p>
          <a:p>
            <a:r>
              <a:rPr lang="lv-LV" dirty="0" smtClean="0"/>
              <a:t>Quality </a:t>
            </a:r>
            <a:r>
              <a:rPr lang="lv-LV" dirty="0" err="1" smtClean="0"/>
              <a:t>as</a:t>
            </a:r>
            <a:r>
              <a:rPr lang="lv-LV" dirty="0" smtClean="0"/>
              <a:t> </a:t>
            </a:r>
            <a:r>
              <a:rPr lang="lv-LV" dirty="0" err="1" smtClean="0"/>
              <a:t>accountability</a:t>
            </a:r>
            <a:endParaRPr lang="lv-LV" dirty="0" smtClean="0"/>
          </a:p>
          <a:p>
            <a:r>
              <a:rPr lang="lv-LV" dirty="0" smtClean="0"/>
              <a:t>Quality </a:t>
            </a:r>
            <a:r>
              <a:rPr lang="lv-LV" dirty="0" err="1" smtClean="0"/>
              <a:t>as</a:t>
            </a:r>
            <a:r>
              <a:rPr lang="lv-LV" dirty="0" smtClean="0"/>
              <a:t> </a:t>
            </a:r>
            <a:r>
              <a:rPr lang="lv-LV" dirty="0" err="1" smtClean="0"/>
              <a:t>continuous</a:t>
            </a:r>
            <a:r>
              <a:rPr lang="lv-LV" dirty="0" smtClean="0"/>
              <a:t> </a:t>
            </a:r>
            <a:r>
              <a:rPr lang="lv-LV" dirty="0" err="1" smtClean="0"/>
              <a:t>improvement</a:t>
            </a:r>
            <a:endParaRPr lang="lv-LV" dirty="0"/>
          </a:p>
        </p:txBody>
      </p:sp>
      <p:sp>
        <p:nvSpPr>
          <p:cNvPr id="5" name="Rectangle 4"/>
          <p:cNvSpPr/>
          <p:nvPr/>
        </p:nvSpPr>
        <p:spPr>
          <a:xfrm>
            <a:off x="7440149" y="548680"/>
            <a:ext cx="3552395" cy="1200329"/>
          </a:xfrm>
          <a:prstGeom prst="rect">
            <a:avLst/>
          </a:prstGeom>
        </p:spPr>
        <p:txBody>
          <a:bodyPr wrap="square">
            <a:spAutoFit/>
          </a:bodyPr>
          <a:lstStyle/>
          <a:p>
            <a:pPr algn="ctr"/>
            <a:r>
              <a:rPr lang="lv-LV" sz="2400" dirty="0" err="1" smtClean="0">
                <a:solidFill>
                  <a:srgbClr val="FF0000"/>
                </a:solidFill>
              </a:rPr>
              <a:t>Which</a:t>
            </a:r>
            <a:r>
              <a:rPr lang="lv-LV" sz="2400" dirty="0" smtClean="0">
                <a:solidFill>
                  <a:srgbClr val="FF0000"/>
                </a:solidFill>
              </a:rPr>
              <a:t> </a:t>
            </a:r>
            <a:r>
              <a:rPr lang="lv-LV" sz="2400" dirty="0" err="1" smtClean="0">
                <a:solidFill>
                  <a:srgbClr val="FF0000"/>
                </a:solidFill>
              </a:rPr>
              <a:t>excerpt</a:t>
            </a:r>
            <a:r>
              <a:rPr lang="lv-LV" sz="2400" dirty="0" smtClean="0">
                <a:solidFill>
                  <a:srgbClr val="FF0000"/>
                </a:solidFill>
              </a:rPr>
              <a:t> </a:t>
            </a:r>
            <a:r>
              <a:rPr lang="lv-LV" sz="2400" dirty="0" err="1" smtClean="0">
                <a:solidFill>
                  <a:srgbClr val="FF0000"/>
                </a:solidFill>
              </a:rPr>
              <a:t>corressponds</a:t>
            </a:r>
            <a:r>
              <a:rPr lang="lv-LV" sz="2400" dirty="0" smtClean="0">
                <a:solidFill>
                  <a:srgbClr val="FF0000"/>
                </a:solidFill>
              </a:rPr>
              <a:t> to </a:t>
            </a:r>
            <a:r>
              <a:rPr lang="lv-LV" sz="2400" dirty="0" err="1" smtClean="0">
                <a:solidFill>
                  <a:srgbClr val="FF0000"/>
                </a:solidFill>
              </a:rPr>
              <a:t>which</a:t>
            </a:r>
            <a:r>
              <a:rPr lang="lv-LV" sz="2400" dirty="0" smtClean="0">
                <a:solidFill>
                  <a:srgbClr val="FF0000"/>
                </a:solidFill>
              </a:rPr>
              <a:t> quality </a:t>
            </a:r>
            <a:r>
              <a:rPr lang="lv-LV" sz="2400" dirty="0" err="1" smtClean="0">
                <a:solidFill>
                  <a:srgbClr val="FF0000"/>
                </a:solidFill>
              </a:rPr>
              <a:t>concept</a:t>
            </a:r>
            <a:r>
              <a:rPr lang="lv-LV" sz="2400" dirty="0" smtClean="0">
                <a:solidFill>
                  <a:srgbClr val="FF0000"/>
                </a:solidFill>
              </a:rPr>
              <a:t>?</a:t>
            </a:r>
            <a:endParaRPr lang="lv-LV" dirty="0" smtClean="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690816" cy="6858000"/>
          </a:xfrm>
          <a:prstGeom prst="rect">
            <a:avLst/>
          </a:prstGeom>
          <a:noFill/>
          <a:ln w="9525">
            <a:noFill/>
            <a:miter lim="800000"/>
            <a:headEnd/>
            <a:tailEnd/>
          </a:ln>
        </p:spPr>
      </p:pic>
      <p:sp>
        <p:nvSpPr>
          <p:cNvPr id="5" name="Rectangle 4"/>
          <p:cNvSpPr/>
          <p:nvPr/>
        </p:nvSpPr>
        <p:spPr>
          <a:xfrm>
            <a:off x="9936427" y="1700809"/>
            <a:ext cx="2063552" cy="1785104"/>
          </a:xfrm>
          <a:prstGeom prst="rect">
            <a:avLst/>
          </a:prstGeom>
        </p:spPr>
        <p:txBody>
          <a:bodyPr wrap="square">
            <a:spAutoFit/>
          </a:bodyPr>
          <a:lstStyle/>
          <a:p>
            <a:pPr algn="ctr"/>
            <a:r>
              <a:rPr lang="lv-LV" sz="2200" dirty="0" err="1" smtClean="0">
                <a:solidFill>
                  <a:srgbClr val="FF0000"/>
                </a:solidFill>
              </a:rPr>
              <a:t>Does</a:t>
            </a:r>
            <a:r>
              <a:rPr lang="lv-LV" sz="2200" dirty="0" smtClean="0">
                <a:solidFill>
                  <a:srgbClr val="FF0000"/>
                </a:solidFill>
              </a:rPr>
              <a:t> </a:t>
            </a:r>
            <a:r>
              <a:rPr lang="lv-LV" sz="2200" dirty="0" err="1" smtClean="0">
                <a:solidFill>
                  <a:srgbClr val="FF0000"/>
                </a:solidFill>
              </a:rPr>
              <a:t>this</a:t>
            </a:r>
            <a:r>
              <a:rPr lang="lv-LV" sz="2200" dirty="0" smtClean="0">
                <a:solidFill>
                  <a:srgbClr val="FF0000"/>
                </a:solidFill>
              </a:rPr>
              <a:t> </a:t>
            </a:r>
            <a:r>
              <a:rPr lang="lv-LV" sz="2200" dirty="0" err="1" smtClean="0">
                <a:solidFill>
                  <a:srgbClr val="FF0000"/>
                </a:solidFill>
              </a:rPr>
              <a:t>criteria</a:t>
            </a:r>
            <a:r>
              <a:rPr lang="lv-LV" sz="2200" dirty="0" smtClean="0">
                <a:solidFill>
                  <a:srgbClr val="FF0000"/>
                </a:solidFill>
              </a:rPr>
              <a:t> </a:t>
            </a:r>
            <a:r>
              <a:rPr lang="lv-LV" sz="2200" dirty="0" err="1" smtClean="0">
                <a:solidFill>
                  <a:srgbClr val="FF0000"/>
                </a:solidFill>
              </a:rPr>
              <a:t>says</a:t>
            </a:r>
            <a:r>
              <a:rPr lang="lv-LV" sz="2200" dirty="0" smtClean="0">
                <a:solidFill>
                  <a:srgbClr val="FF0000"/>
                </a:solidFill>
              </a:rPr>
              <a:t> </a:t>
            </a:r>
            <a:r>
              <a:rPr lang="lv-LV" sz="2200" dirty="0" err="1" smtClean="0">
                <a:solidFill>
                  <a:srgbClr val="FF0000"/>
                </a:solidFill>
              </a:rPr>
              <a:t>anything</a:t>
            </a:r>
            <a:r>
              <a:rPr lang="lv-LV" sz="2200" dirty="0" smtClean="0">
                <a:solidFill>
                  <a:srgbClr val="FF0000"/>
                </a:solidFill>
              </a:rPr>
              <a:t> </a:t>
            </a:r>
            <a:r>
              <a:rPr lang="lv-LV" sz="2200" dirty="0" err="1" smtClean="0">
                <a:solidFill>
                  <a:srgbClr val="FF0000"/>
                </a:solidFill>
              </a:rPr>
              <a:t>about</a:t>
            </a:r>
            <a:r>
              <a:rPr lang="lv-LV" sz="2200" dirty="0" smtClean="0">
                <a:solidFill>
                  <a:srgbClr val="FF0000"/>
                </a:solidFill>
              </a:rPr>
              <a:t> </a:t>
            </a:r>
            <a:r>
              <a:rPr lang="lv-LV" sz="2200" dirty="0" err="1" smtClean="0">
                <a:solidFill>
                  <a:srgbClr val="FF0000"/>
                </a:solidFill>
              </a:rPr>
              <a:t>the</a:t>
            </a:r>
            <a:r>
              <a:rPr lang="lv-LV" sz="2200" dirty="0" smtClean="0">
                <a:solidFill>
                  <a:srgbClr val="FF0000"/>
                </a:solidFill>
              </a:rPr>
              <a:t> quality of </a:t>
            </a:r>
            <a:r>
              <a:rPr lang="lv-LV" sz="2200" dirty="0" err="1" smtClean="0">
                <a:solidFill>
                  <a:srgbClr val="FF0000"/>
                </a:solidFill>
              </a:rPr>
              <a:t>the</a:t>
            </a:r>
            <a:r>
              <a:rPr lang="lv-LV" sz="2200" dirty="0" smtClean="0">
                <a:solidFill>
                  <a:srgbClr val="FF0000"/>
                </a:solidFill>
              </a:rPr>
              <a:t> </a:t>
            </a:r>
            <a:r>
              <a:rPr lang="lv-LV" sz="2200" dirty="0" err="1" smtClean="0">
                <a:solidFill>
                  <a:srgbClr val="FF0000"/>
                </a:solidFill>
              </a:rPr>
              <a:t>institution</a:t>
            </a:r>
            <a:r>
              <a:rPr lang="lv-LV" sz="2200" dirty="0" smtClean="0">
                <a:solidFill>
                  <a:srgbClr val="FF0000"/>
                </a:solidFill>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v-LV"/>
          </a:p>
        </p:txBody>
      </p:sp>
      <p:grpSp>
        <p:nvGrpSpPr>
          <p:cNvPr id="2" name="Group 5"/>
          <p:cNvGrpSpPr/>
          <p:nvPr/>
        </p:nvGrpSpPr>
        <p:grpSpPr>
          <a:xfrm>
            <a:off x="1" y="332656"/>
            <a:ext cx="12191999" cy="6076334"/>
            <a:chOff x="0" y="332656"/>
            <a:chExt cx="9143999" cy="6076334"/>
          </a:xfrm>
        </p:grpSpPr>
        <p:pic>
          <p:nvPicPr>
            <p:cNvPr id="2050" name="Picture 2"/>
            <p:cNvPicPr>
              <a:picLocks noChangeAspect="1" noChangeArrowheads="1"/>
            </p:cNvPicPr>
            <p:nvPr/>
          </p:nvPicPr>
          <p:blipFill>
            <a:blip r:embed="rId2" cstate="print"/>
            <a:srcRect/>
            <a:stretch>
              <a:fillRect/>
            </a:stretch>
          </p:blipFill>
          <p:spPr bwMode="auto">
            <a:xfrm>
              <a:off x="0" y="332656"/>
              <a:ext cx="9143999" cy="6076334"/>
            </a:xfrm>
            <a:prstGeom prst="rect">
              <a:avLst/>
            </a:prstGeom>
            <a:noFill/>
            <a:ln w="9525">
              <a:noFill/>
              <a:miter lim="800000"/>
              <a:headEnd/>
              <a:tailEnd/>
            </a:ln>
          </p:spPr>
        </p:pic>
        <p:sp>
          <p:nvSpPr>
            <p:cNvPr id="5" name="Rectangle 4"/>
            <p:cNvSpPr/>
            <p:nvPr/>
          </p:nvSpPr>
          <p:spPr>
            <a:xfrm>
              <a:off x="0" y="332656"/>
              <a:ext cx="104360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7" name="Content Placeholder 2"/>
          <p:cNvSpPr txBox="1">
            <a:spLocks/>
          </p:cNvSpPr>
          <p:nvPr/>
        </p:nvSpPr>
        <p:spPr>
          <a:xfrm>
            <a:off x="5999989" y="6093296"/>
            <a:ext cx="5596203" cy="650946"/>
          </a:xfrm>
          <a:prstGeom prst="rect">
            <a:avLst/>
          </a:prstGeom>
        </p:spPr>
        <p:txBody>
          <a:bodyPr vert="horz" lIns="91440" tIns="45720" rIns="91440" bIns="45720" rtlCol="0">
            <a:normAutofit fontScale="85000" lnSpcReduction="10000"/>
          </a:bodyPr>
          <a:lstStyle/>
          <a:p>
            <a:pPr marL="342900" marR="0" lvl="0" indent="-34290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Calculating</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according</a:t>
            </a:r>
            <a:r>
              <a:rPr kumimoji="0" lang="lv-LV" b="0" i="0" u="none" strike="noStrike" kern="1200" cap="none" spc="0" normalizeH="0" baseline="0" noProof="0" dirty="0" smtClean="0">
                <a:ln>
                  <a:noFill/>
                </a:ln>
                <a:solidFill>
                  <a:schemeClr val="tx1"/>
                </a:solidFill>
                <a:effectLst/>
                <a:uLnTx/>
                <a:uFillTx/>
                <a:latin typeface="+mn-lt"/>
                <a:ea typeface="+mn-ea"/>
                <a:cs typeface="+mn-cs"/>
              </a:rPr>
              <a:t> to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the</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existing</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trend</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the</a:t>
            </a:r>
            <a:r>
              <a:rPr kumimoji="0" lang="lv-LV" b="0" i="0" u="none" strike="noStrike" kern="1200" cap="none" spc="0" normalizeH="0" baseline="0" noProof="0" dirty="0" smtClean="0">
                <a:ln>
                  <a:noFill/>
                </a:ln>
                <a:solidFill>
                  <a:schemeClr val="tx1"/>
                </a:solidFill>
                <a:effectLst/>
                <a:uLnTx/>
                <a:uFillTx/>
                <a:latin typeface="+mn-lt"/>
                <a:ea typeface="+mn-ea"/>
                <a:cs typeface="+mn-cs"/>
              </a:rPr>
              <a:t> student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numbers</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at</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the</a:t>
            </a:r>
            <a:r>
              <a:rPr kumimoji="0" lang="lv-LV" b="0" i="0" u="none" strike="noStrike" kern="1200" cap="none" spc="0" normalizeH="0" baseline="0" noProof="0" dirty="0" smtClean="0">
                <a:ln>
                  <a:noFill/>
                </a:ln>
                <a:solidFill>
                  <a:schemeClr val="tx1"/>
                </a:solidFill>
                <a:effectLst/>
                <a:uLnTx/>
                <a:uFillTx/>
                <a:latin typeface="+mn-lt"/>
                <a:ea typeface="+mn-ea"/>
                <a:cs typeface="+mn-cs"/>
              </a:rPr>
              <a:t> University of Latvia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will</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decrease</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by</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1" i="0" u="none" strike="noStrike" kern="1200" cap="none" spc="0" normalizeH="0" baseline="0" noProof="0" dirty="0" smtClean="0">
                <a:ln>
                  <a:noFill/>
                </a:ln>
                <a:solidFill>
                  <a:srgbClr val="FF0000"/>
                </a:solidFill>
                <a:effectLst/>
                <a:uLnTx/>
                <a:uFillTx/>
                <a:latin typeface="+mn-lt"/>
                <a:ea typeface="+mn-ea"/>
                <a:cs typeface="+mn-cs"/>
              </a:rPr>
              <a:t>40 %</a:t>
            </a:r>
            <a:r>
              <a:rPr kumimoji="0" lang="lv-LV" b="0" i="0" u="none" strike="noStrike" kern="1200" cap="none" spc="0" normalizeH="0" baseline="0" noProof="0" dirty="0" smtClean="0">
                <a:ln>
                  <a:noFill/>
                </a:ln>
                <a:solidFill>
                  <a:schemeClr val="tx1"/>
                </a:solidFill>
                <a:effectLst/>
                <a:uLnTx/>
                <a:uFillTx/>
                <a:latin typeface="+mn-lt"/>
                <a:ea typeface="+mn-ea"/>
                <a:cs typeface="+mn-cs"/>
              </a:rPr>
              <a:t> in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the</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next</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1" i="0" u="none" strike="noStrike" kern="1200" cap="none" spc="0" normalizeH="0" baseline="0" noProof="0" dirty="0" smtClean="0">
                <a:ln>
                  <a:noFill/>
                </a:ln>
                <a:solidFill>
                  <a:srgbClr val="FF0000"/>
                </a:solidFill>
                <a:effectLst/>
                <a:uLnTx/>
                <a:uFillTx/>
                <a:latin typeface="+mn-lt"/>
                <a:ea typeface="+mn-ea"/>
                <a:cs typeface="+mn-cs"/>
              </a:rPr>
              <a:t>4</a:t>
            </a:r>
            <a:r>
              <a:rPr kumimoji="0" lang="lv-LV" b="0" i="0" u="none" strike="noStrike" kern="1200" cap="none" spc="0" normalizeH="0" baseline="0" noProof="0" dirty="0" smtClean="0">
                <a:ln>
                  <a:noFill/>
                </a:ln>
                <a:solidFill>
                  <a:schemeClr val="tx1"/>
                </a:solidFill>
                <a:effectLst/>
                <a:uLnTx/>
                <a:uFillTx/>
                <a:latin typeface="+mn-lt"/>
                <a:ea typeface="+mn-ea"/>
                <a:cs typeface="+mn-cs"/>
              </a:rPr>
              <a:t> </a:t>
            </a:r>
            <a:r>
              <a:rPr kumimoji="0" lang="lv-LV" b="0" i="0" u="none" strike="noStrike" kern="1200" cap="none" spc="0" normalizeH="0" baseline="0" noProof="0" dirty="0" err="1" smtClean="0">
                <a:ln>
                  <a:noFill/>
                </a:ln>
                <a:solidFill>
                  <a:schemeClr val="tx1"/>
                </a:solidFill>
                <a:effectLst/>
                <a:uLnTx/>
                <a:uFillTx/>
                <a:latin typeface="+mn-lt"/>
                <a:ea typeface="+mn-ea"/>
                <a:cs typeface="+mn-cs"/>
              </a:rPr>
              <a:t>years</a:t>
            </a:r>
            <a:endParaRPr kumimoji="0" lang="lv-LV"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75159" y="1025389"/>
            <a:ext cx="11657977" cy="172818"/>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289640" y="6440357"/>
            <a:ext cx="11643495" cy="172818"/>
          </a:xfrm>
          <a:prstGeom prst="rect">
            <a:avLst/>
          </a:prstGeom>
          <a:noFill/>
        </p:spPr>
      </p:pic>
      <p:pic>
        <p:nvPicPr>
          <p:cNvPr id="4" name="Picture 3"/>
          <p:cNvPicPr>
            <a:picLocks noChangeAspect="1" noChangeArrowheads="1"/>
          </p:cNvPicPr>
          <p:nvPr/>
        </p:nvPicPr>
        <p:blipFill>
          <a:blip r:embed="rId4" cstate="print"/>
          <a:srcRect/>
          <a:stretch>
            <a:fillRect/>
          </a:stretch>
        </p:blipFill>
        <p:spPr bwMode="auto">
          <a:xfrm>
            <a:off x="1" y="1647534"/>
            <a:ext cx="12192216" cy="5210812"/>
          </a:xfrm>
          <a:prstGeom prst="rect">
            <a:avLst/>
          </a:prstGeom>
          <a:noFill/>
        </p:spPr>
      </p:pic>
      <p:sp>
        <p:nvSpPr>
          <p:cNvPr id="2" name="TextBox 1"/>
          <p:cNvSpPr txBox="1"/>
          <p:nvPr/>
        </p:nvSpPr>
        <p:spPr>
          <a:xfrm>
            <a:off x="4559829" y="253391"/>
            <a:ext cx="2625719" cy="464807"/>
          </a:xfrm>
          <a:prstGeom prst="rect">
            <a:avLst/>
          </a:prstGeom>
          <a:noFill/>
        </p:spPr>
        <p:txBody>
          <a:bodyPr wrap="none" lIns="0" tIns="0" rIns="0" bIns="41212" rtlCol="0">
            <a:spAutoFit/>
          </a:bodyPr>
          <a:lstStyle/>
          <a:p>
            <a:pPr>
              <a:lnSpc>
                <a:spcPts val="3335"/>
              </a:lnSpc>
            </a:pPr>
            <a:r>
              <a:rPr lang="en-US" altLang="zh-CN" sz="2600" b="1" dirty="0">
                <a:solidFill>
                  <a:srgbClr val="FFFFFF"/>
                </a:solidFill>
                <a:latin typeface="DINPro Black" pitchFamily="18" charset="0"/>
                <a:cs typeface="DINPro Black" pitchFamily="18" charset="0"/>
              </a:rPr>
              <a:t>Projekta</a:t>
            </a:r>
            <a:r>
              <a:rPr lang="en-US" altLang="zh-CN" sz="2600" b="1" dirty="0">
                <a:solidFill>
                  <a:srgbClr val="FFFFFF"/>
                </a:solidFill>
                <a:latin typeface="Times New Roman" pitchFamily="18" charset="0"/>
                <a:cs typeface="Times New Roman" pitchFamily="18" charset="0"/>
              </a:rPr>
              <a:t> </a:t>
            </a:r>
            <a:r>
              <a:rPr lang="en-US" altLang="zh-CN" sz="2600" b="1" dirty="0">
                <a:solidFill>
                  <a:srgbClr val="FFFFFF"/>
                </a:solidFill>
                <a:latin typeface="DINPro Black" pitchFamily="18" charset="0"/>
                <a:cs typeface="DINPro Black" pitchFamily="18" charset="0"/>
              </a:rPr>
              <a:t>vizualizācija</a:t>
            </a:r>
            <a:r>
              <a:rPr lang="en-US" altLang="zh-CN" sz="2600" b="1" dirty="0">
                <a:solidFill>
                  <a:srgbClr val="FFFFFF"/>
                </a:solidFill>
                <a:latin typeface="Times New Roman" pitchFamily="18" charset="0"/>
                <a:cs typeface="Times New Roman" pitchFamily="18" charset="0"/>
              </a:rPr>
              <a:t> </a:t>
            </a:r>
            <a:r>
              <a:rPr lang="en-US" altLang="zh-CN" sz="2600" b="1" dirty="0">
                <a:solidFill>
                  <a:srgbClr val="FFFFFF"/>
                </a:solidFill>
                <a:latin typeface="DINPro Black" pitchFamily="18" charset="0"/>
                <a:cs typeface="DINPro Black" pitchFamily="18" charset="0"/>
              </a:rPr>
              <a:t>Nr.</a:t>
            </a:r>
            <a:r>
              <a:rPr lang="en-US" altLang="zh-CN" sz="2600" b="1" dirty="0">
                <a:solidFill>
                  <a:srgbClr val="FFFFFF"/>
                </a:solidFill>
                <a:latin typeface="Times New Roman" pitchFamily="18" charset="0"/>
                <a:cs typeface="Times New Roman" pitchFamily="18" charset="0"/>
              </a:rPr>
              <a:t> </a:t>
            </a:r>
            <a:r>
              <a:rPr lang="en-US" altLang="zh-CN" sz="2600" b="1" dirty="0">
                <a:solidFill>
                  <a:srgbClr val="FFFFFF"/>
                </a:solidFill>
                <a:latin typeface="DINPro Black" pitchFamily="18" charset="0"/>
                <a:cs typeface="DINPro Black" pitchFamily="18" charset="0"/>
              </a:rPr>
              <a:t>1</a:t>
            </a:r>
          </a:p>
        </p:txBody>
      </p:sp>
      <p:sp>
        <p:nvSpPr>
          <p:cNvPr id="6" name="Virsraksts 1"/>
          <p:cNvSpPr txBox="1">
            <a:spLocks/>
          </p:cNvSpPr>
          <p:nvPr/>
        </p:nvSpPr>
        <p:spPr>
          <a:xfrm>
            <a:off x="55034" y="115888"/>
            <a:ext cx="12136967" cy="1027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3500" b="0" i="0" u="none" strike="noStrike" kern="1200" cap="none" spc="0" normalizeH="0" baseline="0" noProof="0" dirty="0" smtClean="0">
                <a:ln>
                  <a:noFill/>
                </a:ln>
                <a:solidFill>
                  <a:srgbClr val="000000"/>
                </a:solidFill>
                <a:effectLst/>
                <a:uLnTx/>
                <a:uFillTx/>
                <a:latin typeface="+mj-lt"/>
                <a:ea typeface="ＭＳ Ｐゴシック" pitchFamily="34" charset="-128"/>
                <a:cs typeface="+mj-cs"/>
              </a:rPr>
              <a:t>ACADEMIC CENTRE IN TORNAKALNS (</a:t>
            </a:r>
            <a:r>
              <a:rPr kumimoji="0" lang="lv-LV" sz="3500" b="0" i="0" u="none" strike="noStrike" kern="1200" cap="none" spc="0" normalizeH="0" baseline="0" noProof="0" dirty="0" err="1" smtClean="0">
                <a:ln>
                  <a:noFill/>
                </a:ln>
                <a:solidFill>
                  <a:srgbClr val="000000"/>
                </a:solidFill>
                <a:effectLst/>
                <a:uLnTx/>
                <a:uFillTx/>
                <a:latin typeface="+mj-lt"/>
                <a:ea typeface="ＭＳ Ｐゴシック" pitchFamily="34" charset="-128"/>
                <a:cs typeface="+mj-cs"/>
              </a:rPr>
              <a:t>by</a:t>
            </a:r>
            <a:r>
              <a:rPr kumimoji="0" lang="lv-LV" sz="3500" b="0" i="0" u="none" strike="noStrike" kern="1200" cap="none" spc="0" normalizeH="0" baseline="0" noProof="0" dirty="0" smtClean="0">
                <a:ln>
                  <a:noFill/>
                </a:ln>
                <a:solidFill>
                  <a:srgbClr val="000000"/>
                </a:solidFill>
                <a:effectLst/>
                <a:uLnTx/>
                <a:uFillTx/>
                <a:latin typeface="+mj-lt"/>
                <a:ea typeface="ＭＳ Ｐゴシック" pitchFamily="34" charset="-128"/>
                <a:cs typeface="+mj-cs"/>
              </a:rPr>
              <a:t> 2020)</a:t>
            </a:r>
          </a:p>
        </p:txBody>
      </p:sp>
      <p:sp>
        <p:nvSpPr>
          <p:cNvPr id="7" name="Rectangle 6"/>
          <p:cNvSpPr/>
          <p:nvPr/>
        </p:nvSpPr>
        <p:spPr>
          <a:xfrm>
            <a:off x="0" y="1196753"/>
            <a:ext cx="11999979" cy="430887"/>
          </a:xfrm>
          <a:prstGeom prst="rect">
            <a:avLst/>
          </a:prstGeom>
        </p:spPr>
        <p:txBody>
          <a:bodyPr wrap="square">
            <a:spAutoFit/>
          </a:bodyPr>
          <a:lstStyle/>
          <a:p>
            <a:pPr algn="ctr"/>
            <a:r>
              <a:rPr lang="lv-LV" sz="2200" dirty="0" err="1" smtClean="0">
                <a:solidFill>
                  <a:srgbClr val="FF0000"/>
                </a:solidFill>
              </a:rPr>
              <a:t>Is</a:t>
            </a:r>
            <a:r>
              <a:rPr lang="lv-LV" sz="2200" dirty="0" smtClean="0">
                <a:solidFill>
                  <a:srgbClr val="FF0000"/>
                </a:solidFill>
              </a:rPr>
              <a:t> it </a:t>
            </a:r>
            <a:r>
              <a:rPr lang="lv-LV" sz="2200" dirty="0" err="1" smtClean="0">
                <a:solidFill>
                  <a:srgbClr val="FF0000"/>
                </a:solidFill>
              </a:rPr>
              <a:t>efficient</a:t>
            </a:r>
            <a:r>
              <a:rPr lang="lv-LV" sz="2200" dirty="0" smtClean="0">
                <a:solidFill>
                  <a:srgbClr val="FF0000"/>
                </a:solidFill>
              </a:rPr>
              <a:t> to </a:t>
            </a:r>
            <a:r>
              <a:rPr lang="lv-LV" sz="2200" dirty="0" err="1" smtClean="0">
                <a:solidFill>
                  <a:srgbClr val="FF0000"/>
                </a:solidFill>
              </a:rPr>
              <a:t>have</a:t>
            </a:r>
            <a:r>
              <a:rPr lang="lv-LV" sz="2200" dirty="0" smtClean="0">
                <a:solidFill>
                  <a:srgbClr val="FF0000"/>
                </a:solidFill>
              </a:rPr>
              <a:t> </a:t>
            </a:r>
            <a:r>
              <a:rPr lang="lv-LV" sz="2200" dirty="0" err="1" smtClean="0">
                <a:solidFill>
                  <a:srgbClr val="FF0000"/>
                </a:solidFill>
              </a:rPr>
              <a:t>such</a:t>
            </a:r>
            <a:r>
              <a:rPr lang="lv-LV" sz="2200" dirty="0" smtClean="0">
                <a:solidFill>
                  <a:srgbClr val="FF0000"/>
                </a:solidFill>
              </a:rPr>
              <a:t> </a:t>
            </a:r>
            <a:r>
              <a:rPr lang="lv-LV" sz="2200" dirty="0" err="1" smtClean="0">
                <a:solidFill>
                  <a:srgbClr val="FF0000"/>
                </a:solidFill>
              </a:rPr>
              <a:t>extensive</a:t>
            </a:r>
            <a:r>
              <a:rPr lang="lv-LV" sz="2200" dirty="0" smtClean="0">
                <a:solidFill>
                  <a:srgbClr val="FF0000"/>
                </a:solidFill>
              </a:rPr>
              <a:t> </a:t>
            </a:r>
            <a:r>
              <a:rPr lang="lv-LV" sz="2200" dirty="0" err="1" smtClean="0">
                <a:solidFill>
                  <a:srgbClr val="FF0000"/>
                </a:solidFill>
              </a:rPr>
              <a:t>building</a:t>
            </a:r>
            <a:r>
              <a:rPr lang="lv-LV" sz="2200" dirty="0" smtClean="0">
                <a:solidFill>
                  <a:srgbClr val="FF0000"/>
                </a:solidFill>
              </a:rPr>
              <a:t> </a:t>
            </a:r>
            <a:r>
              <a:rPr lang="lv-LV" sz="2200" dirty="0" err="1" smtClean="0">
                <a:solidFill>
                  <a:srgbClr val="FF0000"/>
                </a:solidFill>
              </a:rPr>
              <a:t>with</a:t>
            </a:r>
            <a:r>
              <a:rPr lang="lv-LV" sz="2200" dirty="0" smtClean="0">
                <a:solidFill>
                  <a:srgbClr val="FF0000"/>
                </a:solidFill>
              </a:rPr>
              <a:t> student </a:t>
            </a:r>
            <a:r>
              <a:rPr lang="lv-LV" sz="2200" dirty="0" err="1" smtClean="0">
                <a:solidFill>
                  <a:srgbClr val="FF0000"/>
                </a:solidFill>
              </a:rPr>
              <a:t>numbers</a:t>
            </a:r>
            <a:r>
              <a:rPr lang="lv-LV" sz="2200" dirty="0" smtClean="0">
                <a:solidFill>
                  <a:srgbClr val="FF0000"/>
                </a:solidFill>
              </a:rPr>
              <a:t> </a:t>
            </a:r>
            <a:r>
              <a:rPr lang="lv-LV" sz="2200" dirty="0" err="1" smtClean="0">
                <a:solidFill>
                  <a:srgbClr val="FF0000"/>
                </a:solidFill>
              </a:rPr>
              <a:t>dropping</a:t>
            </a:r>
            <a:r>
              <a:rPr lang="lv-LV" sz="2200" dirty="0" smtClean="0">
                <a:solidFill>
                  <a:srgbClr val="FF0000"/>
                </a:solidFill>
              </a:rPr>
              <a:t>?</a:t>
            </a:r>
          </a:p>
        </p:txBody>
      </p:sp>
    </p:spTree>
    <p:extLst>
      <p:ext uri="{BB962C8B-B14F-4D97-AF65-F5344CB8AC3E}">
        <p14:creationId xmlns:p14="http://schemas.microsoft.com/office/powerpoint/2010/main" val="886750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smtClean="0">
                <a:solidFill>
                  <a:srgbClr val="002060"/>
                </a:solidFill>
                <a:latin typeface="+mn-lt"/>
              </a:rPr>
              <a:t>KNOWLEDGE AND SKILLS FOR LIFE AND WORK IN THE 21ST CENTURY</a:t>
            </a:r>
            <a:endParaRPr lang="en-GB" sz="4000" b="1" dirty="0">
              <a:solidFill>
                <a:srgbClr val="002060"/>
              </a:solidFill>
              <a:latin typeface="+mn-lt"/>
            </a:endParaRPr>
          </a:p>
        </p:txBody>
      </p:sp>
      <p:sp>
        <p:nvSpPr>
          <p:cNvPr id="3" name="Symbol zastępczy zawartości 2"/>
          <p:cNvSpPr>
            <a:spLocks noGrp="1"/>
          </p:cNvSpPr>
          <p:nvPr>
            <p:ph idx="1"/>
          </p:nvPr>
        </p:nvSpPr>
        <p:spPr/>
        <p:txBody>
          <a:bodyPr/>
          <a:lstStyle/>
          <a:p>
            <a:r>
              <a:rPr lang="pl-PL" dirty="0" err="1" smtClean="0"/>
              <a:t>Communication</a:t>
            </a:r>
            <a:r>
              <a:rPr lang="pl-PL" dirty="0" smtClean="0"/>
              <a:t> </a:t>
            </a:r>
            <a:r>
              <a:rPr lang="pl-PL" dirty="0" err="1" smtClean="0"/>
              <a:t>skills</a:t>
            </a:r>
            <a:endParaRPr lang="pl-PL" dirty="0" smtClean="0"/>
          </a:p>
          <a:p>
            <a:r>
              <a:rPr lang="pl-PL" dirty="0" smtClean="0"/>
              <a:t>The </a:t>
            </a:r>
            <a:r>
              <a:rPr lang="pl-PL" dirty="0" err="1" smtClean="0"/>
              <a:t>ability</a:t>
            </a:r>
            <a:r>
              <a:rPr lang="pl-PL" dirty="0" smtClean="0"/>
              <a:t> to </a:t>
            </a:r>
            <a:r>
              <a:rPr lang="pl-PL" dirty="0" err="1" smtClean="0"/>
              <a:t>learn</a:t>
            </a:r>
            <a:r>
              <a:rPr lang="pl-PL" dirty="0" smtClean="0"/>
              <a:t> </a:t>
            </a:r>
            <a:r>
              <a:rPr lang="pl-PL" dirty="0" err="1" smtClean="0"/>
              <a:t>independently</a:t>
            </a:r>
            <a:endParaRPr lang="pl-PL" dirty="0" smtClean="0"/>
          </a:p>
          <a:p>
            <a:r>
              <a:rPr lang="pl-PL" dirty="0" err="1" smtClean="0"/>
              <a:t>Ethics</a:t>
            </a:r>
            <a:r>
              <a:rPr lang="pl-PL" dirty="0" smtClean="0"/>
              <a:t> and </a:t>
            </a:r>
            <a:r>
              <a:rPr lang="pl-PL" dirty="0" err="1" smtClean="0"/>
              <a:t>responsibility</a:t>
            </a:r>
            <a:endParaRPr lang="pl-PL" dirty="0" smtClean="0"/>
          </a:p>
          <a:p>
            <a:r>
              <a:rPr lang="pl-PL" dirty="0" err="1" smtClean="0"/>
              <a:t>Teamwork</a:t>
            </a:r>
            <a:r>
              <a:rPr lang="pl-PL" dirty="0" smtClean="0"/>
              <a:t> and </a:t>
            </a:r>
            <a:r>
              <a:rPr lang="pl-PL" dirty="0" err="1" smtClean="0"/>
              <a:t>flexibility</a:t>
            </a:r>
            <a:endParaRPr lang="pl-PL" dirty="0" smtClean="0"/>
          </a:p>
          <a:p>
            <a:r>
              <a:rPr lang="pl-PL" dirty="0" err="1" smtClean="0"/>
              <a:t>Thinking</a:t>
            </a:r>
            <a:r>
              <a:rPr lang="pl-PL" dirty="0" smtClean="0"/>
              <a:t> </a:t>
            </a:r>
            <a:r>
              <a:rPr lang="pl-PL" dirty="0" err="1" smtClean="0"/>
              <a:t>skills</a:t>
            </a:r>
            <a:endParaRPr lang="pl-PL" dirty="0" smtClean="0"/>
          </a:p>
          <a:p>
            <a:r>
              <a:rPr lang="pl-PL" dirty="0" smtClean="0"/>
              <a:t>Digital </a:t>
            </a:r>
            <a:r>
              <a:rPr lang="pl-PL" dirty="0" err="1" smtClean="0"/>
              <a:t>skills</a:t>
            </a:r>
            <a:endParaRPr lang="pl-PL" dirty="0" smtClean="0"/>
          </a:p>
          <a:p>
            <a:r>
              <a:rPr lang="pl-PL" dirty="0" smtClean="0"/>
              <a:t>Knowledge management</a:t>
            </a:r>
            <a:endParaRPr lang="en-GB" dirty="0"/>
          </a:p>
        </p:txBody>
      </p:sp>
      <p:sp>
        <p:nvSpPr>
          <p:cNvPr id="4" name="pole tekstowe 3"/>
          <p:cNvSpPr txBox="1"/>
          <p:nvPr/>
        </p:nvSpPr>
        <p:spPr>
          <a:xfrm>
            <a:off x="5861538" y="5603631"/>
            <a:ext cx="6010031" cy="646331"/>
          </a:xfrm>
          <a:prstGeom prst="rect">
            <a:avLst/>
          </a:prstGeom>
          <a:noFill/>
        </p:spPr>
        <p:txBody>
          <a:bodyPr wrap="square" rtlCol="0">
            <a:spAutoFit/>
          </a:bodyPr>
          <a:lstStyle/>
          <a:p>
            <a:r>
              <a:rPr lang="pl-PL" dirty="0" smtClean="0"/>
              <a:t>John Daniel „</a:t>
            </a:r>
            <a:r>
              <a:rPr lang="pl-PL" dirty="0" err="1" smtClean="0"/>
              <a:t>Making</a:t>
            </a:r>
            <a:r>
              <a:rPr lang="pl-PL" dirty="0" smtClean="0"/>
              <a:t> </a:t>
            </a:r>
            <a:r>
              <a:rPr lang="pl-PL" dirty="0" err="1" smtClean="0"/>
              <a:t>Sense</a:t>
            </a:r>
            <a:r>
              <a:rPr lang="pl-PL" dirty="0" smtClean="0"/>
              <a:t> for </a:t>
            </a:r>
            <a:r>
              <a:rPr lang="pl-PL" dirty="0" err="1" smtClean="0"/>
              <a:t>Blended</a:t>
            </a:r>
            <a:r>
              <a:rPr lang="pl-PL" dirty="0" smtClean="0"/>
              <a:t> Learning: </a:t>
            </a:r>
            <a:r>
              <a:rPr lang="pl-PL" dirty="0" err="1"/>
              <a:t>T</a:t>
            </a:r>
            <a:r>
              <a:rPr lang="pl-PL" dirty="0" err="1" smtClean="0"/>
              <a:t>reasuring</a:t>
            </a:r>
            <a:r>
              <a:rPr lang="pl-PL" dirty="0" smtClean="0"/>
              <a:t> </a:t>
            </a:r>
            <a:r>
              <a:rPr lang="pl-PL" dirty="0" err="1" smtClean="0"/>
              <a:t>an</a:t>
            </a:r>
            <a:r>
              <a:rPr lang="pl-PL" dirty="0" smtClean="0"/>
              <a:t> </a:t>
            </a:r>
            <a:r>
              <a:rPr lang="pl-PL" dirty="0" err="1" smtClean="0"/>
              <a:t>Older</a:t>
            </a:r>
            <a:r>
              <a:rPr lang="pl-PL" dirty="0" smtClean="0"/>
              <a:t> </a:t>
            </a:r>
            <a:r>
              <a:rPr lang="pl-PL" dirty="0" err="1" smtClean="0"/>
              <a:t>Tradition</a:t>
            </a:r>
            <a:r>
              <a:rPr lang="pl-PL" dirty="0" smtClean="0"/>
              <a:t> </a:t>
            </a:r>
            <a:r>
              <a:rPr lang="pl-PL" dirty="0" err="1" smtClean="0"/>
              <a:t>or</a:t>
            </a:r>
            <a:r>
              <a:rPr lang="pl-PL" dirty="0" smtClean="0"/>
              <a:t> </a:t>
            </a:r>
            <a:r>
              <a:rPr lang="pl-PL" dirty="0" err="1" smtClean="0"/>
              <a:t>Finding</a:t>
            </a:r>
            <a:r>
              <a:rPr lang="pl-PL" dirty="0" smtClean="0"/>
              <a:t> a </a:t>
            </a:r>
            <a:r>
              <a:rPr lang="pl-PL" dirty="0" err="1" smtClean="0"/>
              <a:t>Better</a:t>
            </a:r>
            <a:r>
              <a:rPr lang="pl-PL" dirty="0" smtClean="0"/>
              <a:t> </a:t>
            </a:r>
            <a:r>
              <a:rPr lang="pl-PL" dirty="0" err="1" smtClean="0"/>
              <a:t>Future</a:t>
            </a:r>
            <a:r>
              <a:rPr lang="pl-PL" dirty="0" smtClean="0"/>
              <a:t>?”</a:t>
            </a:r>
            <a:endParaRPr lang="en-GB" dirty="0"/>
          </a:p>
        </p:txBody>
      </p:sp>
      <p:sp>
        <p:nvSpPr>
          <p:cNvPr id="5" name="Symbol zastępczy stopki 4"/>
          <p:cNvSpPr>
            <a:spLocks noGrp="1"/>
          </p:cNvSpPr>
          <p:nvPr>
            <p:ph type="ftr" sz="quarter" idx="11"/>
          </p:nvPr>
        </p:nvSpPr>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
        <p:nvSpPr>
          <p:cNvPr id="6" name="Symbol zastępczy numeru slajdu 5"/>
          <p:cNvSpPr>
            <a:spLocks noGrp="1"/>
          </p:cNvSpPr>
          <p:nvPr>
            <p:ph type="sldNum" sz="quarter" idx="12"/>
          </p:nvPr>
        </p:nvSpPr>
        <p:spPr/>
        <p:txBody>
          <a:bodyPr/>
          <a:lstStyle/>
          <a:p>
            <a:fld id="{E7704CCE-B153-441B-8970-8F1A63A922F2}" type="slidenum">
              <a:rPr lang="en-GB" smtClean="0"/>
              <a:pPr/>
              <a:t>6</a:t>
            </a:fld>
            <a:endParaRPr lang="en-GB"/>
          </a:p>
        </p:txBody>
      </p:sp>
      <p:sp>
        <p:nvSpPr>
          <p:cNvPr id="7" name="TextBox 6"/>
          <p:cNvSpPr txBox="1"/>
          <p:nvPr/>
        </p:nvSpPr>
        <p:spPr>
          <a:xfrm>
            <a:off x="7529209" y="2354094"/>
            <a:ext cx="2772382" cy="369332"/>
          </a:xfrm>
          <a:prstGeom prst="rect">
            <a:avLst/>
          </a:prstGeom>
          <a:noFill/>
        </p:spPr>
        <p:txBody>
          <a:bodyPr wrap="square" rtlCol="0">
            <a:spAutoFit/>
          </a:bodyPr>
          <a:lstStyle/>
          <a:p>
            <a:r>
              <a:rPr lang="en-GB" b="1" dirty="0" err="1" smtClean="0">
                <a:solidFill>
                  <a:srgbClr val="FF0000"/>
                </a:solidFill>
              </a:rPr>
              <a:t>Teamworking</a:t>
            </a:r>
            <a:r>
              <a:rPr lang="en-GB" b="1" dirty="0" smtClean="0">
                <a:solidFill>
                  <a:srgbClr val="FF0000"/>
                </a:solidFill>
              </a:rPr>
              <a:t> skills?</a:t>
            </a:r>
            <a:endParaRPr lang="en-GB" b="1" dirty="0">
              <a:solidFill>
                <a:srgbClr val="FF0000"/>
              </a:solidFill>
            </a:endParaRPr>
          </a:p>
        </p:txBody>
      </p:sp>
      <p:pic>
        <p:nvPicPr>
          <p:cNvPr id="8" name="Picture 5"/>
          <p:cNvPicPr>
            <a:picLocks noChangeAspect="1" noChangeArrowheads="1"/>
          </p:cNvPicPr>
          <p:nvPr/>
        </p:nvPicPr>
        <p:blipFill>
          <a:blip r:embed="rId2"/>
          <a:srcRect/>
          <a:stretch>
            <a:fillRect/>
          </a:stretch>
        </p:blipFill>
        <p:spPr bwMode="auto">
          <a:xfrm>
            <a:off x="5136204" y="4013408"/>
            <a:ext cx="6578060" cy="800635"/>
          </a:xfrm>
          <a:prstGeom prst="rect">
            <a:avLst/>
          </a:prstGeom>
          <a:noFill/>
          <a:ln w="9525">
            <a:noFill/>
            <a:miter lim="800000"/>
            <a:headEnd/>
            <a:tailEnd/>
          </a:ln>
        </p:spPr>
      </p:pic>
      <p:sp>
        <p:nvSpPr>
          <p:cNvPr id="9" name="Rectangle 5"/>
          <p:cNvSpPr>
            <a:spLocks noChangeArrowheads="1"/>
          </p:cNvSpPr>
          <p:nvPr/>
        </p:nvSpPr>
        <p:spPr bwMode="auto">
          <a:xfrm>
            <a:off x="8317148" y="4396902"/>
            <a:ext cx="3453319" cy="646331"/>
          </a:xfrm>
          <a:prstGeom prst="rect">
            <a:avLst/>
          </a:prstGeom>
          <a:noFill/>
          <a:ln w="9525">
            <a:noFill/>
            <a:miter lim="800000"/>
            <a:headEnd/>
            <a:tailEnd/>
          </a:ln>
        </p:spPr>
        <p:txBody>
          <a:bodyPr wrap="square">
            <a:spAutoFit/>
          </a:bodyPr>
          <a:lstStyle/>
          <a:p>
            <a:pPr eaLnBrk="1" hangingPunct="1"/>
            <a:r>
              <a:rPr lang="en-GB" altLang="en-US" dirty="0"/>
              <a:t>http://www.digitaltrends.com/mobile/best-educational-apps/</a:t>
            </a:r>
          </a:p>
        </p:txBody>
      </p:sp>
      <p:pic>
        <p:nvPicPr>
          <p:cNvPr id="10" name="Picture 8" descr="Bildergebnis für super hero costume"/>
          <p:cNvPicPr>
            <a:picLocks noChangeAspect="1" noChangeArrowheads="1"/>
          </p:cNvPicPr>
          <p:nvPr/>
        </p:nvPicPr>
        <p:blipFill>
          <a:blip r:embed="rId3" cstate="print"/>
          <a:srcRect/>
          <a:stretch>
            <a:fillRect/>
          </a:stretch>
        </p:blipFill>
        <p:spPr bwMode="auto">
          <a:xfrm>
            <a:off x="10154080" y="2140084"/>
            <a:ext cx="808181" cy="1324887"/>
          </a:xfrm>
          <a:prstGeom prst="rect">
            <a:avLst/>
          </a:prstGeom>
          <a:noFill/>
          <a:ln w="9525">
            <a:noFill/>
            <a:miter lim="800000"/>
            <a:headEnd/>
            <a:tailEnd/>
          </a:ln>
        </p:spPr>
      </p:pic>
    </p:spTree>
    <p:extLst>
      <p:ext uri="{BB962C8B-B14F-4D97-AF65-F5344CB8AC3E}">
        <p14:creationId xmlns:p14="http://schemas.microsoft.com/office/powerpoint/2010/main" val="31395409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9297100" y="1655183"/>
            <a:ext cx="1929099" cy="1591540"/>
          </a:xfrm>
          <a:custGeom>
            <a:avLst/>
            <a:gdLst>
              <a:gd name="connsiteX0" fmla="*/ 1691728 w 1691729"/>
              <a:gd name="connsiteY0" fmla="*/ 1754377 h 1754378"/>
              <a:gd name="connsiteX1" fmla="*/ 0 w 1691729"/>
              <a:gd name="connsiteY1" fmla="*/ 1754377 h 1754378"/>
              <a:gd name="connsiteX2" fmla="*/ 0 w 1691729"/>
              <a:gd name="connsiteY2" fmla="*/ 0 h 1754378"/>
              <a:gd name="connsiteX3" fmla="*/ 1691728 w 1691729"/>
              <a:gd name="connsiteY3" fmla="*/ 0 h 1754378"/>
              <a:gd name="connsiteX4" fmla="*/ 1691728 w 1691729"/>
              <a:gd name="connsiteY4" fmla="*/ 1754377 h 175437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91729" h="1754378">
                <a:moveTo>
                  <a:pt x="1691728" y="1754377"/>
                </a:moveTo>
                <a:lnTo>
                  <a:pt x="0" y="1754377"/>
                </a:lnTo>
                <a:lnTo>
                  <a:pt x="0" y="0"/>
                </a:lnTo>
                <a:lnTo>
                  <a:pt x="1691728" y="0"/>
                </a:lnTo>
                <a:lnTo>
                  <a:pt x="1691728" y="1754377"/>
                </a:lnTo>
              </a:path>
            </a:pathLst>
          </a:custGeom>
          <a:solidFill>
            <a:srgbClr val="97C54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424" tIns="41212" rIns="82424" bIns="41212" rtlCol="0" anchor="ctr"/>
          <a:lstStyle/>
          <a:p>
            <a:pPr algn="ctr"/>
            <a:endParaRPr lang="zh-CN" altLang="en-US"/>
          </a:p>
        </p:txBody>
      </p:sp>
      <p:sp>
        <p:nvSpPr>
          <p:cNvPr id="3" name="Freeform 3"/>
          <p:cNvSpPr/>
          <p:nvPr/>
        </p:nvSpPr>
        <p:spPr>
          <a:xfrm>
            <a:off x="9297086" y="2223595"/>
            <a:ext cx="1240133" cy="1023130"/>
          </a:xfrm>
          <a:custGeom>
            <a:avLst/>
            <a:gdLst>
              <a:gd name="connsiteX0" fmla="*/ 1087539 w 1087539"/>
              <a:gd name="connsiteY0" fmla="*/ 1127810 h 1127811"/>
              <a:gd name="connsiteX1" fmla="*/ 0 w 1087539"/>
              <a:gd name="connsiteY1" fmla="*/ 1127810 h 1127811"/>
              <a:gd name="connsiteX2" fmla="*/ 0 w 1087539"/>
              <a:gd name="connsiteY2" fmla="*/ 0 h 1127811"/>
              <a:gd name="connsiteX3" fmla="*/ 1087539 w 1087539"/>
              <a:gd name="connsiteY3" fmla="*/ 0 h 1127811"/>
              <a:gd name="connsiteX4" fmla="*/ 1087539 w 1087539"/>
              <a:gd name="connsiteY4" fmla="*/ 1127810 h 11278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87539" h="1127811">
                <a:moveTo>
                  <a:pt x="1087539" y="1127810"/>
                </a:moveTo>
                <a:lnTo>
                  <a:pt x="0" y="1127810"/>
                </a:lnTo>
                <a:lnTo>
                  <a:pt x="0" y="0"/>
                </a:lnTo>
                <a:lnTo>
                  <a:pt x="1087539" y="0"/>
                </a:lnTo>
                <a:lnTo>
                  <a:pt x="1087539" y="1127810"/>
                </a:lnTo>
              </a:path>
            </a:pathLst>
          </a:custGeom>
          <a:solidFill>
            <a:srgbClr val="50689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424" tIns="41212" rIns="82424" bIns="41212" rtlCol="0" anchor="ctr"/>
          <a:lstStyle/>
          <a:p>
            <a:pPr algn="ctr"/>
            <a:endParaRPr lang="zh-CN" altLang="en-US"/>
          </a:p>
        </p:txBody>
      </p:sp>
      <p:sp>
        <p:nvSpPr>
          <p:cNvPr id="5" name="Freeform 3"/>
          <p:cNvSpPr/>
          <p:nvPr/>
        </p:nvSpPr>
        <p:spPr>
          <a:xfrm>
            <a:off x="10607489" y="1679626"/>
            <a:ext cx="586620" cy="466689"/>
          </a:xfrm>
          <a:custGeom>
            <a:avLst/>
            <a:gdLst>
              <a:gd name="connsiteX0" fmla="*/ 503669 w 514438"/>
              <a:gd name="connsiteY0" fmla="*/ 10769 h 514438"/>
              <a:gd name="connsiteX1" fmla="*/ 10769 w 514438"/>
              <a:gd name="connsiteY1" fmla="*/ 503669 h 514438"/>
            </a:gdLst>
            <a:ahLst/>
            <a:cxnLst>
              <a:cxn ang="0">
                <a:pos x="connsiteX0" y="connsiteY0"/>
              </a:cxn>
              <a:cxn ang="1">
                <a:pos x="connsiteX1" y="connsiteY1"/>
              </a:cxn>
            </a:cxnLst>
            <a:rect l="l" t="t" r="r" b="b"/>
            <a:pathLst>
              <a:path w="514438" h="514438">
                <a:moveTo>
                  <a:pt x="503669" y="10769"/>
                </a:moveTo>
                <a:lnTo>
                  <a:pt x="10769" y="503669"/>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2424" tIns="41212" rIns="82424" bIns="41212" rtlCol="0" anchor="ctr"/>
          <a:lstStyle/>
          <a:p>
            <a:pPr algn="ctr"/>
            <a:endParaRPr lang="zh-CN" altLang="en-US"/>
          </a:p>
        </p:txBody>
      </p:sp>
      <p:sp>
        <p:nvSpPr>
          <p:cNvPr id="6" name="Freeform 3"/>
          <p:cNvSpPr/>
          <p:nvPr/>
        </p:nvSpPr>
        <p:spPr>
          <a:xfrm>
            <a:off x="10570133" y="2101077"/>
            <a:ext cx="94611" cy="75268"/>
          </a:xfrm>
          <a:custGeom>
            <a:avLst/>
            <a:gdLst>
              <a:gd name="connsiteX0" fmla="*/ 22225 w 82969"/>
              <a:gd name="connsiteY0" fmla="*/ 0 h 82969"/>
              <a:gd name="connsiteX1" fmla="*/ 0 w 82969"/>
              <a:gd name="connsiteY1" fmla="*/ 82968 h 82969"/>
              <a:gd name="connsiteX2" fmla="*/ 82968 w 82969"/>
              <a:gd name="connsiteY2" fmla="*/ 60743 h 82969"/>
              <a:gd name="connsiteX3" fmla="*/ 22225 w 82969"/>
              <a:gd name="connsiteY3" fmla="*/ 0 h 82969"/>
            </a:gdLst>
            <a:ahLst/>
            <a:cxnLst>
              <a:cxn ang="0">
                <a:pos x="connsiteX0" y="connsiteY0"/>
              </a:cxn>
              <a:cxn ang="1">
                <a:pos x="connsiteX1" y="connsiteY1"/>
              </a:cxn>
              <a:cxn ang="2">
                <a:pos x="connsiteX2" y="connsiteY2"/>
              </a:cxn>
              <a:cxn ang="3">
                <a:pos x="connsiteX3" y="connsiteY3"/>
              </a:cxn>
            </a:cxnLst>
            <a:rect l="l" t="t" r="r" b="b"/>
            <a:pathLst>
              <a:path w="82969" h="82969">
                <a:moveTo>
                  <a:pt x="22225" y="0"/>
                </a:moveTo>
                <a:lnTo>
                  <a:pt x="0" y="82968"/>
                </a:lnTo>
                <a:lnTo>
                  <a:pt x="82968" y="60743"/>
                </a:lnTo>
                <a:lnTo>
                  <a:pt x="22225"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424" tIns="41212" rIns="82424" bIns="41212" rtlCol="0" anchor="ctr"/>
          <a:lstStyle/>
          <a:p>
            <a:pPr algn="ctr"/>
            <a:endParaRPr lang="zh-CN" altLang="en-US"/>
          </a:p>
        </p:txBody>
      </p:sp>
      <p:sp>
        <p:nvSpPr>
          <p:cNvPr id="7" name="Freeform 3"/>
          <p:cNvSpPr/>
          <p:nvPr/>
        </p:nvSpPr>
        <p:spPr>
          <a:xfrm>
            <a:off x="730044" y="4266266"/>
            <a:ext cx="5160139" cy="46084"/>
          </a:xfrm>
          <a:custGeom>
            <a:avLst/>
            <a:gdLst>
              <a:gd name="connsiteX0" fmla="*/ 4512500 w 4525200"/>
              <a:gd name="connsiteY0" fmla="*/ 12700 h 50800"/>
              <a:gd name="connsiteX1" fmla="*/ 12700 w 4525200"/>
              <a:gd name="connsiteY1" fmla="*/ 12700 h 50800"/>
            </a:gdLst>
            <a:ahLst/>
            <a:cxnLst>
              <a:cxn ang="0">
                <a:pos x="connsiteX0" y="connsiteY0"/>
              </a:cxn>
              <a:cxn ang="1">
                <a:pos x="connsiteX1" y="connsiteY1"/>
              </a:cxn>
            </a:cxnLst>
            <a:rect l="l" t="t" r="r" b="b"/>
            <a:pathLst>
              <a:path w="4525200" h="50800">
                <a:moveTo>
                  <a:pt x="4512500" y="12700"/>
                </a:moveTo>
                <a:lnTo>
                  <a:pt x="12700" y="12700"/>
                </a:lnTo>
              </a:path>
            </a:pathLst>
          </a:custGeom>
          <a:ln w="25400">
            <a:solidFill>
              <a:srgbClr val="97C549">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2424" tIns="41212" rIns="82424" bIns="41212" rtlCol="0" anchor="ctr"/>
          <a:lstStyle/>
          <a:p>
            <a:pPr algn="ctr"/>
            <a:endParaRPr lang="zh-CN" altLang="en-US"/>
          </a:p>
        </p:txBody>
      </p:sp>
      <p:sp>
        <p:nvSpPr>
          <p:cNvPr id="8" name="Freeform 3"/>
          <p:cNvSpPr/>
          <p:nvPr/>
        </p:nvSpPr>
        <p:spPr>
          <a:xfrm>
            <a:off x="730044" y="5093925"/>
            <a:ext cx="5160139" cy="46084"/>
          </a:xfrm>
          <a:custGeom>
            <a:avLst/>
            <a:gdLst>
              <a:gd name="connsiteX0" fmla="*/ 4512500 w 4525200"/>
              <a:gd name="connsiteY0" fmla="*/ 12700 h 50800"/>
              <a:gd name="connsiteX1" fmla="*/ 12700 w 4525200"/>
              <a:gd name="connsiteY1" fmla="*/ 12700 h 50800"/>
            </a:gdLst>
            <a:ahLst/>
            <a:cxnLst>
              <a:cxn ang="0">
                <a:pos x="connsiteX0" y="connsiteY0"/>
              </a:cxn>
              <a:cxn ang="1">
                <a:pos x="connsiteX1" y="connsiteY1"/>
              </a:cxn>
            </a:cxnLst>
            <a:rect l="l" t="t" r="r" b="b"/>
            <a:pathLst>
              <a:path w="4525200" h="50800">
                <a:moveTo>
                  <a:pt x="4512500" y="12700"/>
                </a:moveTo>
                <a:lnTo>
                  <a:pt x="12700" y="12700"/>
                </a:lnTo>
              </a:path>
            </a:pathLst>
          </a:custGeom>
          <a:ln w="25400">
            <a:solidFill>
              <a:srgbClr val="97C549">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2424" tIns="41212" rIns="82424" bIns="41212" rtlCol="0" anchor="ctr"/>
          <a:lstStyle/>
          <a:p>
            <a:pPr algn="ctr"/>
            <a:endParaRPr lang="zh-CN" altLang="en-US"/>
          </a:p>
        </p:txBody>
      </p:sp>
      <p:sp>
        <p:nvSpPr>
          <p:cNvPr id="9" name="Freeform 3"/>
          <p:cNvSpPr/>
          <p:nvPr/>
        </p:nvSpPr>
        <p:spPr>
          <a:xfrm>
            <a:off x="730044" y="4680094"/>
            <a:ext cx="5160139" cy="46084"/>
          </a:xfrm>
          <a:custGeom>
            <a:avLst/>
            <a:gdLst>
              <a:gd name="connsiteX0" fmla="*/ 4512500 w 4525200"/>
              <a:gd name="connsiteY0" fmla="*/ 12700 h 50800"/>
              <a:gd name="connsiteX1" fmla="*/ 12700 w 4525200"/>
              <a:gd name="connsiteY1" fmla="*/ 12700 h 50800"/>
            </a:gdLst>
            <a:ahLst/>
            <a:cxnLst>
              <a:cxn ang="0">
                <a:pos x="connsiteX0" y="connsiteY0"/>
              </a:cxn>
              <a:cxn ang="1">
                <a:pos x="connsiteX1" y="connsiteY1"/>
              </a:cxn>
            </a:cxnLst>
            <a:rect l="l" t="t" r="r" b="b"/>
            <a:pathLst>
              <a:path w="4525200" h="50800">
                <a:moveTo>
                  <a:pt x="4512500" y="12700"/>
                </a:moveTo>
                <a:lnTo>
                  <a:pt x="12700" y="12700"/>
                </a:lnTo>
              </a:path>
            </a:pathLst>
          </a:custGeom>
          <a:ln w="25400">
            <a:solidFill>
              <a:srgbClr val="97C549">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2424" tIns="41212" rIns="82424" bIns="41212" rtlCol="0" anchor="ctr"/>
          <a:lstStyle/>
          <a:p>
            <a:pPr algn="ctr"/>
            <a:endParaRPr lang="zh-CN" altLang="en-US"/>
          </a:p>
        </p:txBody>
      </p:sp>
      <p:sp>
        <p:nvSpPr>
          <p:cNvPr id="10" name="Freeform 3"/>
          <p:cNvSpPr/>
          <p:nvPr/>
        </p:nvSpPr>
        <p:spPr>
          <a:xfrm>
            <a:off x="730044" y="5507743"/>
            <a:ext cx="5160139" cy="46084"/>
          </a:xfrm>
          <a:custGeom>
            <a:avLst/>
            <a:gdLst>
              <a:gd name="connsiteX0" fmla="*/ 4512500 w 4525200"/>
              <a:gd name="connsiteY0" fmla="*/ 12700 h 50800"/>
              <a:gd name="connsiteX1" fmla="*/ 12700 w 4525200"/>
              <a:gd name="connsiteY1" fmla="*/ 12700 h 50800"/>
            </a:gdLst>
            <a:ahLst/>
            <a:cxnLst>
              <a:cxn ang="0">
                <a:pos x="connsiteX0" y="connsiteY0"/>
              </a:cxn>
              <a:cxn ang="1">
                <a:pos x="connsiteX1" y="connsiteY1"/>
              </a:cxn>
            </a:cxnLst>
            <a:rect l="l" t="t" r="r" b="b"/>
            <a:pathLst>
              <a:path w="4525200" h="50800">
                <a:moveTo>
                  <a:pt x="4512500" y="12700"/>
                </a:moveTo>
                <a:lnTo>
                  <a:pt x="12700" y="12700"/>
                </a:lnTo>
              </a:path>
            </a:pathLst>
          </a:custGeom>
          <a:ln w="25400">
            <a:solidFill>
              <a:srgbClr val="97C549">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2424" tIns="41212" rIns="82424" bIns="41212" rtlCol="0" anchor="ctr"/>
          <a:lstStyle/>
          <a:p>
            <a:pPr algn="ctr"/>
            <a:endParaRPr lang="zh-CN" altLang="en-US"/>
          </a:p>
        </p:txBody>
      </p:sp>
      <p:sp>
        <p:nvSpPr>
          <p:cNvPr id="11" name="Freeform 3"/>
          <p:cNvSpPr/>
          <p:nvPr/>
        </p:nvSpPr>
        <p:spPr>
          <a:xfrm>
            <a:off x="730032" y="5921572"/>
            <a:ext cx="5666951" cy="46084"/>
          </a:xfrm>
          <a:custGeom>
            <a:avLst/>
            <a:gdLst>
              <a:gd name="connsiteX0" fmla="*/ 4956950 w 4969650"/>
              <a:gd name="connsiteY0" fmla="*/ 12700 h 50800"/>
              <a:gd name="connsiteX1" fmla="*/ 12700 w 4969650"/>
              <a:gd name="connsiteY1" fmla="*/ 12700 h 50800"/>
            </a:gdLst>
            <a:ahLst/>
            <a:cxnLst>
              <a:cxn ang="0">
                <a:pos x="connsiteX0" y="connsiteY0"/>
              </a:cxn>
              <a:cxn ang="1">
                <a:pos x="connsiteX1" y="connsiteY1"/>
              </a:cxn>
            </a:cxnLst>
            <a:rect l="l" t="t" r="r" b="b"/>
            <a:pathLst>
              <a:path w="4969650" h="50800">
                <a:moveTo>
                  <a:pt x="4956950" y="12700"/>
                </a:moveTo>
                <a:lnTo>
                  <a:pt x="12700" y="12700"/>
                </a:lnTo>
              </a:path>
            </a:pathLst>
          </a:custGeom>
          <a:ln w="25400">
            <a:solidFill>
              <a:srgbClr val="97C549">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2424" tIns="41212" rIns="82424" bIns="41212" rtlCol="0" anchor="ctr"/>
          <a:lstStyle/>
          <a:p>
            <a:pPr algn="ctr"/>
            <a:endParaRPr lang="zh-CN" altLang="en-US"/>
          </a:p>
        </p:txBody>
      </p:sp>
      <p:sp>
        <p:nvSpPr>
          <p:cNvPr id="12" name="Freeform 3"/>
          <p:cNvSpPr/>
          <p:nvPr/>
        </p:nvSpPr>
        <p:spPr>
          <a:xfrm>
            <a:off x="5489775" y="5921572"/>
            <a:ext cx="5666951" cy="46084"/>
          </a:xfrm>
          <a:custGeom>
            <a:avLst/>
            <a:gdLst>
              <a:gd name="connsiteX0" fmla="*/ 4956950 w 4969650"/>
              <a:gd name="connsiteY0" fmla="*/ 12700 h 50800"/>
              <a:gd name="connsiteX1" fmla="*/ 12700 w 4969650"/>
              <a:gd name="connsiteY1" fmla="*/ 12700 h 50800"/>
            </a:gdLst>
            <a:ahLst/>
            <a:cxnLst>
              <a:cxn ang="0">
                <a:pos x="connsiteX0" y="connsiteY0"/>
              </a:cxn>
              <a:cxn ang="1">
                <a:pos x="connsiteX1" y="connsiteY1"/>
              </a:cxn>
            </a:cxnLst>
            <a:rect l="l" t="t" r="r" b="b"/>
            <a:pathLst>
              <a:path w="4969650" h="50800">
                <a:moveTo>
                  <a:pt x="4956950" y="12700"/>
                </a:moveTo>
                <a:lnTo>
                  <a:pt x="12700" y="12700"/>
                </a:lnTo>
              </a:path>
            </a:pathLst>
          </a:custGeom>
          <a:ln w="25400">
            <a:solidFill>
              <a:srgbClr val="97C549">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2424" tIns="41212" rIns="82424" bIns="41212" rtlCol="0" anchor="ctr"/>
          <a:lstStyle/>
          <a:p>
            <a:pPr algn="ctr"/>
            <a:endParaRPr lang="zh-CN" altLang="en-US"/>
          </a:p>
        </p:txBody>
      </p:sp>
      <p:sp>
        <p:nvSpPr>
          <p:cNvPr id="13" name="Freeform 3"/>
          <p:cNvSpPr/>
          <p:nvPr/>
        </p:nvSpPr>
        <p:spPr>
          <a:xfrm>
            <a:off x="5489775" y="4254834"/>
            <a:ext cx="5666951" cy="46084"/>
          </a:xfrm>
          <a:custGeom>
            <a:avLst/>
            <a:gdLst>
              <a:gd name="connsiteX0" fmla="*/ 4956950 w 4969650"/>
              <a:gd name="connsiteY0" fmla="*/ 12700 h 50800"/>
              <a:gd name="connsiteX1" fmla="*/ 12700 w 4969650"/>
              <a:gd name="connsiteY1" fmla="*/ 12700 h 50800"/>
            </a:gdLst>
            <a:ahLst/>
            <a:cxnLst>
              <a:cxn ang="0">
                <a:pos x="connsiteX0" y="connsiteY0"/>
              </a:cxn>
              <a:cxn ang="1">
                <a:pos x="connsiteX1" y="connsiteY1"/>
              </a:cxn>
            </a:cxnLst>
            <a:rect l="l" t="t" r="r" b="b"/>
            <a:pathLst>
              <a:path w="4969650" h="50800">
                <a:moveTo>
                  <a:pt x="4956950" y="12700"/>
                </a:moveTo>
                <a:lnTo>
                  <a:pt x="12700" y="12700"/>
                </a:lnTo>
              </a:path>
            </a:pathLst>
          </a:custGeom>
          <a:ln w="25400">
            <a:solidFill>
              <a:srgbClr val="97C549">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2424" tIns="41212" rIns="82424" bIns="41212" rtlCol="0" anchor="ctr"/>
          <a:lstStyle/>
          <a:p>
            <a:pPr algn="ctr"/>
            <a:endParaRPr lang="zh-CN" altLang="en-US"/>
          </a:p>
        </p:txBody>
      </p:sp>
      <p:sp>
        <p:nvSpPr>
          <p:cNvPr id="14" name="Freeform 3"/>
          <p:cNvSpPr/>
          <p:nvPr/>
        </p:nvSpPr>
        <p:spPr>
          <a:xfrm>
            <a:off x="5489775" y="4810418"/>
            <a:ext cx="5666951" cy="46084"/>
          </a:xfrm>
          <a:custGeom>
            <a:avLst/>
            <a:gdLst>
              <a:gd name="connsiteX0" fmla="*/ 4956950 w 4969650"/>
              <a:gd name="connsiteY0" fmla="*/ 12700 h 50800"/>
              <a:gd name="connsiteX1" fmla="*/ 12700 w 4969650"/>
              <a:gd name="connsiteY1" fmla="*/ 12700 h 50800"/>
            </a:gdLst>
            <a:ahLst/>
            <a:cxnLst>
              <a:cxn ang="0">
                <a:pos x="connsiteX0" y="connsiteY0"/>
              </a:cxn>
              <a:cxn ang="1">
                <a:pos x="connsiteX1" y="connsiteY1"/>
              </a:cxn>
            </a:cxnLst>
            <a:rect l="l" t="t" r="r" b="b"/>
            <a:pathLst>
              <a:path w="4969650" h="50800">
                <a:moveTo>
                  <a:pt x="4956950" y="12700"/>
                </a:moveTo>
                <a:lnTo>
                  <a:pt x="12700" y="12700"/>
                </a:lnTo>
              </a:path>
            </a:pathLst>
          </a:custGeom>
          <a:ln w="25400">
            <a:solidFill>
              <a:srgbClr val="97C549">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2424" tIns="41212" rIns="82424" bIns="41212" rtlCol="0" anchor="ctr"/>
          <a:lstStyle/>
          <a:p>
            <a:pPr algn="ctr"/>
            <a:endParaRPr lang="zh-CN" altLang="en-US"/>
          </a:p>
        </p:txBody>
      </p:sp>
      <p:sp>
        <p:nvSpPr>
          <p:cNvPr id="15" name="Freeform 3"/>
          <p:cNvSpPr/>
          <p:nvPr/>
        </p:nvSpPr>
        <p:spPr>
          <a:xfrm>
            <a:off x="5489775" y="5365988"/>
            <a:ext cx="5666951" cy="46084"/>
          </a:xfrm>
          <a:custGeom>
            <a:avLst/>
            <a:gdLst>
              <a:gd name="connsiteX0" fmla="*/ 4956950 w 4969650"/>
              <a:gd name="connsiteY0" fmla="*/ 12700 h 50800"/>
              <a:gd name="connsiteX1" fmla="*/ 12700 w 4969650"/>
              <a:gd name="connsiteY1" fmla="*/ 12700 h 50800"/>
            </a:gdLst>
            <a:ahLst/>
            <a:cxnLst>
              <a:cxn ang="0">
                <a:pos x="connsiteX0" y="connsiteY0"/>
              </a:cxn>
              <a:cxn ang="1">
                <a:pos x="connsiteX1" y="connsiteY1"/>
              </a:cxn>
            </a:cxnLst>
            <a:rect l="l" t="t" r="r" b="b"/>
            <a:pathLst>
              <a:path w="4969650" h="50800">
                <a:moveTo>
                  <a:pt x="4956950" y="12700"/>
                </a:moveTo>
                <a:lnTo>
                  <a:pt x="12700" y="12700"/>
                </a:lnTo>
              </a:path>
            </a:pathLst>
          </a:custGeom>
          <a:ln w="25400">
            <a:solidFill>
              <a:srgbClr val="97C549">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2424" tIns="41212" rIns="82424" bIns="41212" rtlCol="0" anchor="ctr"/>
          <a:lstStyle/>
          <a:p>
            <a:pPr algn="ctr"/>
            <a:endParaRPr lang="zh-CN" altLang="en-US"/>
          </a:p>
        </p:txBody>
      </p:sp>
      <p:sp>
        <p:nvSpPr>
          <p:cNvPr id="16" name="Freeform 3"/>
          <p:cNvSpPr/>
          <p:nvPr/>
        </p:nvSpPr>
        <p:spPr>
          <a:xfrm>
            <a:off x="4531682" y="3789396"/>
            <a:ext cx="3070145" cy="2442484"/>
          </a:xfrm>
          <a:custGeom>
            <a:avLst/>
            <a:gdLst>
              <a:gd name="connsiteX0" fmla="*/ 2628874 w 2692374"/>
              <a:gd name="connsiteY0" fmla="*/ 1346200 h 2692387"/>
              <a:gd name="connsiteX1" fmla="*/ 1346200 w 2692374"/>
              <a:gd name="connsiteY1" fmla="*/ 2628887 h 2692387"/>
              <a:gd name="connsiteX2" fmla="*/ 63500 w 2692374"/>
              <a:gd name="connsiteY2" fmla="*/ 1346200 h 2692387"/>
              <a:gd name="connsiteX3" fmla="*/ 1346200 w 2692374"/>
              <a:gd name="connsiteY3" fmla="*/ 63500 h 2692387"/>
              <a:gd name="connsiteX4" fmla="*/ 2628874 w 2692374"/>
              <a:gd name="connsiteY4" fmla="*/ 1346200 h 269238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92374" h="2692387">
                <a:moveTo>
                  <a:pt x="2628874" y="1346200"/>
                </a:moveTo>
                <a:cubicBezTo>
                  <a:pt x="2628874" y="2054606"/>
                  <a:pt x="2054606" y="2628887"/>
                  <a:pt x="1346200" y="2628887"/>
                </a:cubicBezTo>
                <a:cubicBezTo>
                  <a:pt x="637781" y="2628887"/>
                  <a:pt x="63500" y="2054606"/>
                  <a:pt x="63500" y="1346200"/>
                </a:cubicBezTo>
                <a:cubicBezTo>
                  <a:pt x="63500" y="637794"/>
                  <a:pt x="637781" y="63500"/>
                  <a:pt x="1346200" y="63500"/>
                </a:cubicBezTo>
                <a:cubicBezTo>
                  <a:pt x="2054606" y="63500"/>
                  <a:pt x="2628874" y="637794"/>
                  <a:pt x="2628874" y="1346200"/>
                </a:cubicBezTo>
              </a:path>
            </a:pathLst>
          </a:custGeom>
          <a:solidFill>
            <a:srgbClr val="000000">
              <a:alpha val="0"/>
            </a:srgbClr>
          </a:solidFill>
          <a:ln w="127000">
            <a:solidFill>
              <a:srgbClr val="97C54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424" tIns="41212" rIns="82424" bIns="41212"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275159" y="1025389"/>
            <a:ext cx="11657977" cy="172818"/>
          </a:xfrm>
          <a:prstGeom prst="rect">
            <a:avLst/>
          </a:prstGeom>
          <a:noFill/>
        </p:spPr>
      </p:pic>
      <p:pic>
        <p:nvPicPr>
          <p:cNvPr id="17" name="Picture 3"/>
          <p:cNvPicPr>
            <a:picLocks noChangeAspect="1" noChangeArrowheads="1"/>
          </p:cNvPicPr>
          <p:nvPr/>
        </p:nvPicPr>
        <p:blipFill>
          <a:blip r:embed="rId3" cstate="print"/>
          <a:srcRect/>
          <a:stretch>
            <a:fillRect/>
          </a:stretch>
        </p:blipFill>
        <p:spPr bwMode="auto">
          <a:xfrm>
            <a:off x="1042703" y="2154466"/>
            <a:ext cx="1115111" cy="1106036"/>
          </a:xfrm>
          <a:prstGeom prst="rect">
            <a:avLst/>
          </a:prstGeom>
          <a:noFill/>
        </p:spPr>
      </p:pic>
      <p:pic>
        <p:nvPicPr>
          <p:cNvPr id="18" name="Picture 3"/>
          <p:cNvPicPr>
            <a:picLocks noChangeAspect="1" noChangeArrowheads="1"/>
          </p:cNvPicPr>
          <p:nvPr/>
        </p:nvPicPr>
        <p:blipFill>
          <a:blip r:embed="rId4" cstate="print"/>
          <a:srcRect/>
          <a:stretch>
            <a:fillRect/>
          </a:stretch>
        </p:blipFill>
        <p:spPr bwMode="auto">
          <a:xfrm>
            <a:off x="4590781" y="4090029"/>
            <a:ext cx="2954320" cy="1924042"/>
          </a:xfrm>
          <a:prstGeom prst="rect">
            <a:avLst/>
          </a:prstGeom>
          <a:noFill/>
        </p:spPr>
      </p:pic>
      <p:pic>
        <p:nvPicPr>
          <p:cNvPr id="19" name="Picture 3"/>
          <p:cNvPicPr>
            <a:picLocks noChangeAspect="1" noChangeArrowheads="1"/>
          </p:cNvPicPr>
          <p:nvPr/>
        </p:nvPicPr>
        <p:blipFill>
          <a:blip r:embed="rId5" cstate="print"/>
          <a:srcRect/>
          <a:stretch>
            <a:fillRect/>
          </a:stretch>
        </p:blipFill>
        <p:spPr bwMode="auto">
          <a:xfrm>
            <a:off x="289640" y="6440357"/>
            <a:ext cx="11643495" cy="172818"/>
          </a:xfrm>
          <a:prstGeom prst="rect">
            <a:avLst/>
          </a:prstGeom>
          <a:noFill/>
        </p:spPr>
      </p:pic>
      <p:sp>
        <p:nvSpPr>
          <p:cNvPr id="2" name="TextBox 1"/>
          <p:cNvSpPr txBox="1"/>
          <p:nvPr/>
        </p:nvSpPr>
        <p:spPr>
          <a:xfrm rot="10800000">
            <a:off x="3201488" y="3332659"/>
            <a:ext cx="4789773" cy="593047"/>
          </a:xfrm>
          <a:prstGeom prst="rect">
            <a:avLst/>
          </a:prstGeom>
          <a:noFill/>
        </p:spPr>
        <p:txBody>
          <a:bodyPr wrap="none" lIns="0" tIns="0" rIns="0" bIns="41212" rtlCol="0">
            <a:spAutoFit/>
          </a:bodyPr>
          <a:lstStyle/>
          <a:p>
            <a:pPr>
              <a:lnSpc>
                <a:spcPts val="4327"/>
              </a:lnSpc>
            </a:pPr>
            <a:r>
              <a:rPr lang="en-US" altLang="zh-CN" sz="2700" dirty="0">
                <a:solidFill>
                  <a:srgbClr val="B8B7B5"/>
                </a:solidFill>
                <a:latin typeface="Avenir Black" pitchFamily="18" charset="0"/>
                <a:cs typeface="Avenir Black" pitchFamily="18" charset="0"/>
              </a:rPr>
              <a:t>...................................................................................</a:t>
            </a:r>
          </a:p>
        </p:txBody>
      </p:sp>
      <p:sp>
        <p:nvSpPr>
          <p:cNvPr id="20" name="TextBox 1"/>
          <p:cNvSpPr txBox="1"/>
          <p:nvPr/>
        </p:nvSpPr>
        <p:spPr>
          <a:xfrm>
            <a:off x="3119671" y="118258"/>
            <a:ext cx="8995961" cy="477631"/>
          </a:xfrm>
          <a:prstGeom prst="rect">
            <a:avLst/>
          </a:prstGeom>
          <a:noFill/>
        </p:spPr>
        <p:txBody>
          <a:bodyPr wrap="square" lIns="0" tIns="0" rIns="0" bIns="41212" rtlCol="0">
            <a:spAutoFit/>
          </a:bodyPr>
          <a:lstStyle/>
          <a:p>
            <a:pPr algn="r">
              <a:lnSpc>
                <a:spcPts val="3425"/>
              </a:lnSpc>
            </a:pPr>
            <a:r>
              <a:rPr lang="en-US" altLang="zh-CN" sz="2700" b="1" dirty="0">
                <a:solidFill>
                  <a:srgbClr val="FFFFFF"/>
                </a:solidFill>
                <a:latin typeface="DINPro Black" pitchFamily="18" charset="0"/>
                <a:cs typeface="DINPro Black" pitchFamily="18" charset="0"/>
              </a:rPr>
              <a:t>Latvijas</a:t>
            </a:r>
            <a:r>
              <a:rPr lang="en-US" altLang="zh-CN" sz="2700" b="1" dirty="0">
                <a:solidFill>
                  <a:srgbClr val="FFFFFF"/>
                </a:solidFill>
                <a:latin typeface="Times New Roman" pitchFamily="18" charset="0"/>
                <a:cs typeface="Times New Roman" pitchFamily="18" charset="0"/>
              </a:rPr>
              <a:t> </a:t>
            </a:r>
            <a:r>
              <a:rPr lang="en-US" altLang="zh-CN" sz="2700" b="1" dirty="0">
                <a:solidFill>
                  <a:srgbClr val="FFFFFF"/>
                </a:solidFill>
                <a:latin typeface="DINPro Black" pitchFamily="18" charset="0"/>
                <a:cs typeface="DINPro Black" pitchFamily="18" charset="0"/>
              </a:rPr>
              <a:t>Universitātes</a:t>
            </a:r>
            <a:r>
              <a:rPr lang="en-US" altLang="zh-CN" sz="2700" b="1" dirty="0">
                <a:solidFill>
                  <a:srgbClr val="FFFFFF"/>
                </a:solidFill>
                <a:latin typeface="Times New Roman" pitchFamily="18" charset="0"/>
                <a:cs typeface="Times New Roman" pitchFamily="18" charset="0"/>
              </a:rPr>
              <a:t> </a:t>
            </a:r>
            <a:r>
              <a:rPr lang="en-US" altLang="zh-CN" sz="2700" b="1" dirty="0">
                <a:solidFill>
                  <a:srgbClr val="FFFFFF"/>
                </a:solidFill>
                <a:latin typeface="DINPro Black" pitchFamily="18" charset="0"/>
                <a:cs typeface="DINPro Black" pitchFamily="18" charset="0"/>
              </a:rPr>
              <a:t>Akadēmiskais</a:t>
            </a:r>
            <a:r>
              <a:rPr lang="en-US" altLang="zh-CN" sz="2700" b="1" dirty="0">
                <a:solidFill>
                  <a:srgbClr val="FFFFFF"/>
                </a:solidFill>
                <a:latin typeface="Times New Roman" pitchFamily="18" charset="0"/>
                <a:cs typeface="Times New Roman" pitchFamily="18" charset="0"/>
              </a:rPr>
              <a:t> </a:t>
            </a:r>
            <a:r>
              <a:rPr lang="en-US" altLang="zh-CN" sz="2700" b="1" dirty="0">
                <a:solidFill>
                  <a:srgbClr val="FFFFFF"/>
                </a:solidFill>
                <a:latin typeface="DINPro Black" pitchFamily="18" charset="0"/>
                <a:cs typeface="DINPro Black" pitchFamily="18" charset="0"/>
              </a:rPr>
              <a:t>centrs</a:t>
            </a:r>
            <a:r>
              <a:rPr lang="en-US" altLang="zh-CN" sz="2700" b="1" dirty="0">
                <a:solidFill>
                  <a:srgbClr val="FFFFFF"/>
                </a:solidFill>
                <a:latin typeface="Times New Roman" pitchFamily="18" charset="0"/>
                <a:cs typeface="Times New Roman" pitchFamily="18" charset="0"/>
              </a:rPr>
              <a:t> </a:t>
            </a:r>
            <a:r>
              <a:rPr lang="en-US" altLang="zh-CN" sz="2700" b="1" dirty="0">
                <a:solidFill>
                  <a:srgbClr val="FFFFFF"/>
                </a:solidFill>
                <a:latin typeface="DINPro Black" pitchFamily="18" charset="0"/>
                <a:cs typeface="DINPro Black" pitchFamily="18" charset="0"/>
              </a:rPr>
              <a:t>–</a:t>
            </a:r>
            <a:r>
              <a:rPr lang="en-US" altLang="zh-CN" sz="2700" b="1" dirty="0">
                <a:solidFill>
                  <a:srgbClr val="FFFFFF"/>
                </a:solidFill>
                <a:latin typeface="Times New Roman" pitchFamily="18" charset="0"/>
                <a:cs typeface="Times New Roman" pitchFamily="18" charset="0"/>
              </a:rPr>
              <a:t> </a:t>
            </a:r>
            <a:r>
              <a:rPr lang="en-US" altLang="zh-CN" sz="2700" b="1" dirty="0">
                <a:solidFill>
                  <a:srgbClr val="FFFFFF"/>
                </a:solidFill>
                <a:latin typeface="DINPro Black" pitchFamily="18" charset="0"/>
                <a:cs typeface="DINPro Black" pitchFamily="18" charset="0"/>
              </a:rPr>
              <a:t>2020.</a:t>
            </a:r>
            <a:r>
              <a:rPr lang="en-US" altLang="zh-CN" sz="2700" b="1" dirty="0">
                <a:solidFill>
                  <a:srgbClr val="FFFFFF"/>
                </a:solidFill>
                <a:latin typeface="Times New Roman" pitchFamily="18" charset="0"/>
                <a:cs typeface="Times New Roman" pitchFamily="18" charset="0"/>
              </a:rPr>
              <a:t> </a:t>
            </a:r>
            <a:r>
              <a:rPr lang="en-US" altLang="zh-CN" sz="2700" b="1" dirty="0">
                <a:solidFill>
                  <a:srgbClr val="FFFFFF"/>
                </a:solidFill>
                <a:latin typeface="DINPro Black" pitchFamily="18" charset="0"/>
                <a:cs typeface="DINPro Black" pitchFamily="18" charset="0"/>
              </a:rPr>
              <a:t>gads</a:t>
            </a:r>
          </a:p>
        </p:txBody>
      </p:sp>
      <p:sp>
        <p:nvSpPr>
          <p:cNvPr id="21" name="TextBox 1"/>
          <p:cNvSpPr txBox="1"/>
          <p:nvPr/>
        </p:nvSpPr>
        <p:spPr>
          <a:xfrm>
            <a:off x="782027" y="1636014"/>
            <a:ext cx="2274662" cy="1400961"/>
          </a:xfrm>
          <a:prstGeom prst="rect">
            <a:avLst/>
          </a:prstGeom>
          <a:noFill/>
        </p:spPr>
        <p:txBody>
          <a:bodyPr wrap="none" lIns="0" tIns="0" rIns="0" bIns="41212" rtlCol="0">
            <a:spAutoFit/>
          </a:bodyPr>
          <a:lstStyle/>
          <a:p>
            <a:pPr>
              <a:lnSpc>
                <a:spcPts val="3155"/>
              </a:lnSpc>
              <a:tabLst>
                <a:tab pos="1133330" algn="l"/>
              </a:tabLst>
            </a:pPr>
            <a:r>
              <a:rPr lang="lv-LV" altLang="zh-CN" sz="2500" b="1" dirty="0" smtClean="0">
                <a:solidFill>
                  <a:srgbClr val="97C449"/>
                </a:solidFill>
                <a:latin typeface="DINPro Black" pitchFamily="18" charset="0"/>
                <a:cs typeface="DINPro Black" pitchFamily="18" charset="0"/>
              </a:rPr>
              <a:t>Students </a:t>
            </a:r>
            <a:r>
              <a:rPr lang="lv-LV" altLang="zh-CN" sz="2500" b="1" dirty="0" err="1" smtClean="0">
                <a:solidFill>
                  <a:srgbClr val="97C449"/>
                </a:solidFill>
                <a:latin typeface="DINPro Black" pitchFamily="18" charset="0"/>
                <a:cs typeface="DINPro Black" pitchFamily="18" charset="0"/>
              </a:rPr>
              <a:t>in</a:t>
            </a:r>
            <a:r>
              <a:rPr lang="lv-LV" altLang="zh-CN" sz="2500" b="1" dirty="0" smtClean="0">
                <a:solidFill>
                  <a:srgbClr val="97C449"/>
                </a:solidFill>
                <a:latin typeface="DINPro Black" pitchFamily="18" charset="0"/>
                <a:cs typeface="DINPro Black" pitchFamily="18" charset="0"/>
              </a:rPr>
              <a:t> </a:t>
            </a:r>
            <a:r>
              <a:rPr lang="lv-LV" altLang="zh-CN" sz="2500" b="1" dirty="0" err="1" smtClean="0">
                <a:solidFill>
                  <a:srgbClr val="97C449"/>
                </a:solidFill>
                <a:latin typeface="DINPro Black" pitchFamily="18" charset="0"/>
                <a:cs typeface="DINPro Black" pitchFamily="18" charset="0"/>
              </a:rPr>
              <a:t>Tornakalns</a:t>
            </a:r>
            <a:endParaRPr lang="en-US" altLang="zh-CN" sz="2500" b="1" dirty="0" smtClean="0">
              <a:solidFill>
                <a:srgbClr val="97C449"/>
              </a:solidFill>
              <a:latin typeface="DINPro Black" pitchFamily="18" charset="0"/>
              <a:cs typeface="DINPro Black" pitchFamily="18" charset="0"/>
            </a:endParaRPr>
          </a:p>
          <a:p>
            <a:pPr>
              <a:lnSpc>
                <a:spcPts val="7391"/>
              </a:lnSpc>
              <a:tabLst>
                <a:tab pos="1133330" algn="l"/>
              </a:tabLst>
            </a:pPr>
            <a:r>
              <a:rPr lang="en-US" altLang="zh-CN" b="1" dirty="0" smtClean="0"/>
              <a:t>	</a:t>
            </a:r>
            <a:r>
              <a:rPr lang="en-US" altLang="zh-CN" sz="5200" b="1" dirty="0" smtClean="0">
                <a:solidFill>
                  <a:srgbClr val="50699F"/>
                </a:solidFill>
                <a:latin typeface="DINPro Black" pitchFamily="18" charset="0"/>
                <a:cs typeface="DINPro Black" pitchFamily="18" charset="0"/>
              </a:rPr>
              <a:t>12700</a:t>
            </a:r>
            <a:endParaRPr lang="en-US" altLang="zh-CN" sz="5200" b="1" dirty="0">
              <a:solidFill>
                <a:srgbClr val="50699F"/>
              </a:solidFill>
              <a:latin typeface="DINPro Black" pitchFamily="18" charset="0"/>
              <a:cs typeface="DINPro Black" pitchFamily="18" charset="0"/>
            </a:endParaRPr>
          </a:p>
        </p:txBody>
      </p:sp>
      <p:sp>
        <p:nvSpPr>
          <p:cNvPr id="22" name="TextBox 1"/>
          <p:cNvSpPr txBox="1"/>
          <p:nvPr/>
        </p:nvSpPr>
        <p:spPr>
          <a:xfrm>
            <a:off x="5619748" y="1428736"/>
            <a:ext cx="3425297" cy="849528"/>
          </a:xfrm>
          <a:prstGeom prst="rect">
            <a:avLst/>
          </a:prstGeom>
          <a:noFill/>
        </p:spPr>
        <p:txBody>
          <a:bodyPr wrap="square" lIns="0" tIns="0" rIns="0" bIns="41212" rtlCol="0">
            <a:spAutoFit/>
          </a:bodyPr>
          <a:lstStyle/>
          <a:p>
            <a:pPr>
              <a:lnSpc>
                <a:spcPts val="2073"/>
              </a:lnSpc>
              <a:tabLst>
                <a:tab pos="171717" algn="l"/>
                <a:tab pos="240403" algn="l"/>
                <a:tab pos="331986" algn="l"/>
                <a:tab pos="423568" algn="l"/>
              </a:tabLst>
            </a:pPr>
            <a:r>
              <a:rPr lang="lv-LV" altLang="zh-CN" sz="1600" dirty="0" err="1" smtClean="0">
                <a:solidFill>
                  <a:srgbClr val="8C8986"/>
                </a:solidFill>
                <a:latin typeface="DINPro" pitchFamily="18" charset="0"/>
                <a:cs typeface="DINPro" pitchFamily="18" charset="0"/>
              </a:rPr>
              <a:t>Concentration</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of</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faculties</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in</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one</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place</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improves</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property</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governance</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by</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more</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than</a:t>
            </a:r>
            <a:r>
              <a:rPr lang="lv-LV" altLang="zh-CN" sz="1600" dirty="0" smtClean="0">
                <a:solidFill>
                  <a:srgbClr val="8C8986"/>
                </a:solidFill>
                <a:latin typeface="DINPro" pitchFamily="18" charset="0"/>
                <a:cs typeface="DINPro" pitchFamily="18" charset="0"/>
              </a:rPr>
              <a:t> </a:t>
            </a:r>
            <a:r>
              <a:rPr lang="en-US" altLang="zh-CN" sz="1600" b="1" dirty="0" smtClean="0">
                <a:solidFill>
                  <a:srgbClr val="8C8986"/>
                </a:solidFill>
                <a:latin typeface="DINPro Black" pitchFamily="18" charset="0"/>
                <a:cs typeface="DINPro Black" pitchFamily="18" charset="0"/>
              </a:rPr>
              <a:t>2x</a:t>
            </a:r>
            <a:r>
              <a:rPr lang="lv-LV" altLang="zh-CN" sz="1600" b="1" dirty="0" smtClean="0">
                <a:solidFill>
                  <a:srgbClr val="8C8986"/>
                </a:solidFill>
                <a:latin typeface="DINPro Black" pitchFamily="18" charset="0"/>
                <a:cs typeface="DINPro Black" pitchFamily="18" charset="0"/>
              </a:rPr>
              <a:t> </a:t>
            </a:r>
            <a:r>
              <a:rPr lang="lv-LV" altLang="zh-CN" sz="1600" dirty="0" err="1" smtClean="0">
                <a:solidFill>
                  <a:srgbClr val="8C8986"/>
                </a:solidFill>
                <a:latin typeface="DINPro" pitchFamily="18" charset="0"/>
                <a:cs typeface="DINPro" pitchFamily="18" charset="0"/>
              </a:rPr>
              <a:t>decreasing</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the</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used</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area</a:t>
            </a:r>
            <a:r>
              <a:rPr lang="lv-LV" altLang="zh-CN" sz="1600" dirty="0" smtClean="0">
                <a:solidFill>
                  <a:srgbClr val="8C8986"/>
                </a:solidFill>
                <a:latin typeface="DINPro" pitchFamily="18" charset="0"/>
                <a:cs typeface="DINPro" pitchFamily="18" charset="0"/>
              </a:rPr>
              <a:t> per student </a:t>
            </a:r>
            <a:r>
              <a:rPr lang="lv-LV" altLang="zh-CN" sz="1600" dirty="0" err="1" smtClean="0">
                <a:solidFill>
                  <a:srgbClr val="8C8986"/>
                </a:solidFill>
                <a:latin typeface="DINPro" pitchFamily="18" charset="0"/>
                <a:cs typeface="DINPro" pitchFamily="18" charset="0"/>
              </a:rPr>
              <a:t>from</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the</a:t>
            </a:r>
            <a:r>
              <a:rPr lang="lv-LV" altLang="zh-CN" sz="1600" dirty="0" smtClean="0">
                <a:solidFill>
                  <a:srgbClr val="8C8986"/>
                </a:solidFill>
                <a:latin typeface="DINPro" pitchFamily="18" charset="0"/>
                <a:cs typeface="DINPro" pitchFamily="18" charset="0"/>
              </a:rPr>
              <a:t> </a:t>
            </a:r>
            <a:r>
              <a:rPr lang="lv-LV" altLang="zh-CN" sz="1600" dirty="0" err="1" smtClean="0">
                <a:solidFill>
                  <a:srgbClr val="8C8986"/>
                </a:solidFill>
                <a:latin typeface="DINPro" pitchFamily="18" charset="0"/>
                <a:cs typeface="DINPro" pitchFamily="18" charset="0"/>
              </a:rPr>
              <a:t>current</a:t>
            </a:r>
            <a:r>
              <a:rPr lang="en-US" altLang="zh-CN" sz="1600" dirty="0" smtClean="0">
                <a:latin typeface="Times New Roman" pitchFamily="18" charset="0"/>
                <a:cs typeface="Times New Roman" pitchFamily="18" charset="0"/>
              </a:rPr>
              <a:t> </a:t>
            </a:r>
            <a:r>
              <a:rPr lang="en-US" altLang="zh-CN" sz="1600" b="1" dirty="0">
                <a:solidFill>
                  <a:srgbClr val="8C8986"/>
                </a:solidFill>
                <a:latin typeface="DINPro Black" pitchFamily="18" charset="0"/>
                <a:cs typeface="DINPro Black" pitchFamily="18" charset="0"/>
              </a:rPr>
              <a:t>17.75m²</a:t>
            </a:r>
            <a:r>
              <a:rPr lang="en-US" altLang="zh-CN" sz="1600" b="1" dirty="0">
                <a:latin typeface="Times New Roman" pitchFamily="18" charset="0"/>
                <a:cs typeface="Times New Roman" pitchFamily="18" charset="0"/>
              </a:rPr>
              <a:t> </a:t>
            </a:r>
            <a:r>
              <a:rPr lang="lv-LV" altLang="zh-CN" sz="1600" b="1" dirty="0" smtClean="0">
                <a:solidFill>
                  <a:srgbClr val="8C8986"/>
                </a:solidFill>
                <a:latin typeface="DINPro Black" pitchFamily="18" charset="0"/>
                <a:cs typeface="DINPro Black" pitchFamily="18" charset="0"/>
              </a:rPr>
              <a:t>to</a:t>
            </a:r>
            <a:r>
              <a:rPr lang="en-US" altLang="zh-CN" sz="1600" b="1" dirty="0" smtClean="0">
                <a:solidFill>
                  <a:srgbClr val="8C8986"/>
                </a:solidFill>
                <a:latin typeface="DINPro Black" pitchFamily="18" charset="0"/>
                <a:cs typeface="DINPro Black" pitchFamily="18" charset="0"/>
              </a:rPr>
              <a:t>7.6m²</a:t>
            </a:r>
            <a:endParaRPr lang="en-US" altLang="zh-CN" sz="1600" b="1" dirty="0">
              <a:solidFill>
                <a:srgbClr val="8C8986"/>
              </a:solidFill>
              <a:latin typeface="DINPro Black" pitchFamily="18" charset="0"/>
              <a:cs typeface="DINPro Black" pitchFamily="18" charset="0"/>
            </a:endParaRPr>
          </a:p>
        </p:txBody>
      </p:sp>
      <p:sp>
        <p:nvSpPr>
          <p:cNvPr id="23" name="TextBox 1"/>
          <p:cNvSpPr txBox="1"/>
          <p:nvPr/>
        </p:nvSpPr>
        <p:spPr>
          <a:xfrm>
            <a:off x="9355345" y="1739704"/>
            <a:ext cx="687689" cy="1272721"/>
          </a:xfrm>
          <a:prstGeom prst="rect">
            <a:avLst/>
          </a:prstGeom>
          <a:noFill/>
        </p:spPr>
        <p:txBody>
          <a:bodyPr wrap="none" lIns="0" tIns="0" rIns="0" bIns="41212" rtlCol="0">
            <a:spAutoFit/>
          </a:bodyPr>
          <a:lstStyle/>
          <a:p>
            <a:pPr>
              <a:lnSpc>
                <a:spcPts val="3065"/>
              </a:lnSpc>
              <a:tabLst>
                <a:tab pos="45791" algn="l"/>
              </a:tabLst>
            </a:pPr>
            <a:r>
              <a:rPr lang="en-US" altLang="zh-CN" sz="2400" b="1" dirty="0">
                <a:solidFill>
                  <a:srgbClr val="FFFFFF"/>
                </a:solidFill>
                <a:latin typeface="DINPro Black" pitchFamily="18" charset="0"/>
                <a:cs typeface="DINPro Black" pitchFamily="18" charset="0"/>
              </a:rPr>
              <a:t>17.75m²</a:t>
            </a:r>
          </a:p>
          <a:p>
            <a:pPr>
              <a:lnSpc>
                <a:spcPts val="901"/>
              </a:lnSpc>
            </a:pPr>
            <a:endParaRPr lang="en-US" altLang="zh-CN" dirty="0" smtClean="0"/>
          </a:p>
          <a:p>
            <a:pPr>
              <a:lnSpc>
                <a:spcPts val="901"/>
              </a:lnSpc>
            </a:pPr>
            <a:endParaRPr lang="en-US" altLang="zh-CN" dirty="0" smtClean="0"/>
          </a:p>
          <a:p>
            <a:pPr>
              <a:lnSpc>
                <a:spcPts val="901"/>
              </a:lnSpc>
            </a:pPr>
            <a:endParaRPr lang="en-US" altLang="zh-CN" dirty="0" smtClean="0"/>
          </a:p>
          <a:p>
            <a:pPr>
              <a:lnSpc>
                <a:spcPts val="3786"/>
              </a:lnSpc>
              <a:tabLst>
                <a:tab pos="45791" algn="l"/>
              </a:tabLst>
            </a:pPr>
            <a:r>
              <a:rPr lang="en-US" altLang="zh-CN" b="1" dirty="0" smtClean="0"/>
              <a:t>	</a:t>
            </a:r>
            <a:r>
              <a:rPr lang="en-US" altLang="zh-CN" sz="2400" b="1" dirty="0">
                <a:solidFill>
                  <a:srgbClr val="FFFFFF"/>
                </a:solidFill>
                <a:latin typeface="DINPro Black" pitchFamily="18" charset="0"/>
                <a:cs typeface="DINPro Black" pitchFamily="18" charset="0"/>
              </a:rPr>
              <a:t>7.6m²</a:t>
            </a:r>
          </a:p>
        </p:txBody>
      </p:sp>
      <p:sp>
        <p:nvSpPr>
          <p:cNvPr id="24" name="TextBox 1"/>
          <p:cNvSpPr txBox="1"/>
          <p:nvPr/>
        </p:nvSpPr>
        <p:spPr>
          <a:xfrm>
            <a:off x="709617" y="4055466"/>
            <a:ext cx="2125582" cy="1862626"/>
          </a:xfrm>
          <a:prstGeom prst="rect">
            <a:avLst/>
          </a:prstGeom>
          <a:noFill/>
        </p:spPr>
        <p:txBody>
          <a:bodyPr wrap="none" lIns="0" tIns="0" rIns="0" bIns="41212" rtlCol="0">
            <a:spAutoFit/>
          </a:bodyPr>
          <a:lstStyle/>
          <a:p>
            <a:pPr>
              <a:lnSpc>
                <a:spcPts val="1352"/>
              </a:lnSpc>
              <a:tabLst>
                <a:tab pos="297642" algn="l"/>
                <a:tab pos="435016" algn="l"/>
                <a:tab pos="492255" algn="l"/>
                <a:tab pos="767001" algn="l"/>
              </a:tabLst>
            </a:pPr>
            <a:r>
              <a:rPr lang="en-US" altLang="zh-CN" sz="1100" b="1" dirty="0">
                <a:solidFill>
                  <a:srgbClr val="8C8986"/>
                </a:solidFill>
                <a:latin typeface="DINPro" pitchFamily="18" charset="0"/>
                <a:cs typeface="DINPro" pitchFamily="18" charset="0"/>
              </a:rPr>
              <a:t>Dzīvības</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un</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veselības</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zinātņu</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akadēmiskais</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centrs</a:t>
            </a:r>
          </a:p>
          <a:p>
            <a:pPr>
              <a:lnSpc>
                <a:spcPts val="901"/>
              </a:lnSpc>
            </a:pPr>
            <a:endParaRPr lang="en-US" altLang="zh-CN" dirty="0" smtClean="0"/>
          </a:p>
          <a:p>
            <a:pPr>
              <a:lnSpc>
                <a:spcPts val="901"/>
              </a:lnSpc>
            </a:pPr>
            <a:endParaRPr lang="en-US" altLang="zh-CN" dirty="0" smtClean="0"/>
          </a:p>
          <a:p>
            <a:pPr>
              <a:lnSpc>
                <a:spcPts val="1442"/>
              </a:lnSpc>
              <a:tabLst>
                <a:tab pos="297642" algn="l"/>
                <a:tab pos="435016" algn="l"/>
                <a:tab pos="492255" algn="l"/>
                <a:tab pos="767001" algn="l"/>
              </a:tabLst>
            </a:pPr>
            <a:r>
              <a:rPr lang="en-US" altLang="zh-CN" dirty="0" smtClean="0"/>
              <a:t>			</a:t>
            </a:r>
            <a:r>
              <a:rPr lang="en-US" altLang="zh-CN" sz="1100" b="1" dirty="0">
                <a:solidFill>
                  <a:srgbClr val="8C8986"/>
                </a:solidFill>
                <a:latin typeface="DINPro" pitchFamily="18" charset="0"/>
                <a:cs typeface="DINPro" pitchFamily="18" charset="0"/>
              </a:rPr>
              <a:t>Dabaszinātņu</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akadēmiskais</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centrs</a:t>
            </a:r>
          </a:p>
          <a:p>
            <a:pPr>
              <a:lnSpc>
                <a:spcPts val="901"/>
              </a:lnSpc>
            </a:pPr>
            <a:endParaRPr lang="en-US" altLang="zh-CN" dirty="0" smtClean="0"/>
          </a:p>
          <a:p>
            <a:pPr>
              <a:lnSpc>
                <a:spcPts val="901"/>
              </a:lnSpc>
            </a:pPr>
            <a:endParaRPr lang="en-US" altLang="zh-CN" dirty="0" smtClean="0"/>
          </a:p>
          <a:p>
            <a:pPr>
              <a:lnSpc>
                <a:spcPts val="1442"/>
              </a:lnSpc>
              <a:tabLst>
                <a:tab pos="297642" algn="l"/>
                <a:tab pos="435016" algn="l"/>
                <a:tab pos="492255" algn="l"/>
                <a:tab pos="767001" algn="l"/>
              </a:tabLst>
            </a:pPr>
            <a:r>
              <a:rPr lang="en-US" altLang="zh-CN" dirty="0" smtClean="0"/>
              <a:t>	</a:t>
            </a:r>
            <a:r>
              <a:rPr lang="en-US" altLang="zh-CN" sz="1100" b="1" dirty="0">
                <a:solidFill>
                  <a:srgbClr val="8C8986"/>
                </a:solidFill>
                <a:latin typeface="DINPro" pitchFamily="18" charset="0"/>
                <a:cs typeface="DINPro" pitchFamily="18" charset="0"/>
              </a:rPr>
              <a:t>Humanitāro</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zinātņu</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akadēmiskais</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centrs</a:t>
            </a:r>
          </a:p>
          <a:p>
            <a:pPr>
              <a:lnSpc>
                <a:spcPts val="901"/>
              </a:lnSpc>
            </a:pPr>
            <a:endParaRPr lang="en-US" altLang="zh-CN" dirty="0" smtClean="0"/>
          </a:p>
          <a:p>
            <a:pPr>
              <a:lnSpc>
                <a:spcPts val="901"/>
              </a:lnSpc>
            </a:pPr>
            <a:endParaRPr lang="en-US" altLang="zh-CN" dirty="0" smtClean="0"/>
          </a:p>
          <a:p>
            <a:pPr>
              <a:lnSpc>
                <a:spcPts val="1442"/>
              </a:lnSpc>
              <a:tabLst>
                <a:tab pos="297642" algn="l"/>
                <a:tab pos="435016" algn="l"/>
                <a:tab pos="492255" algn="l"/>
                <a:tab pos="767001" algn="l"/>
              </a:tabLst>
            </a:pPr>
            <a:r>
              <a:rPr lang="en-US" altLang="zh-CN" dirty="0" smtClean="0"/>
              <a:t>		</a:t>
            </a:r>
            <a:r>
              <a:rPr lang="en-US" altLang="zh-CN" sz="1100" b="1" dirty="0">
                <a:solidFill>
                  <a:srgbClr val="8C8986"/>
                </a:solidFill>
                <a:latin typeface="DINPro" pitchFamily="18" charset="0"/>
                <a:cs typeface="DINPro" pitchFamily="18" charset="0"/>
              </a:rPr>
              <a:t>Sociālo</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zinātņu</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akadēmiskais</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centrs</a:t>
            </a:r>
          </a:p>
          <a:p>
            <a:pPr>
              <a:lnSpc>
                <a:spcPts val="901"/>
              </a:lnSpc>
            </a:pPr>
            <a:endParaRPr lang="en-US" altLang="zh-CN" dirty="0" smtClean="0"/>
          </a:p>
          <a:p>
            <a:pPr>
              <a:lnSpc>
                <a:spcPts val="901"/>
              </a:lnSpc>
            </a:pPr>
            <a:endParaRPr lang="en-US" altLang="zh-CN" dirty="0" smtClean="0"/>
          </a:p>
          <a:p>
            <a:pPr>
              <a:lnSpc>
                <a:spcPts val="1442"/>
              </a:lnSpc>
              <a:tabLst>
                <a:tab pos="297642" algn="l"/>
                <a:tab pos="435016" algn="l"/>
                <a:tab pos="492255" algn="l"/>
                <a:tab pos="767001" algn="l"/>
              </a:tabLst>
            </a:pPr>
            <a:r>
              <a:rPr lang="en-US" altLang="zh-CN" dirty="0" smtClean="0"/>
              <a:t>				</a:t>
            </a:r>
            <a:r>
              <a:rPr lang="en-US" altLang="zh-CN" sz="1100" b="1" dirty="0">
                <a:solidFill>
                  <a:srgbClr val="8C8986"/>
                </a:solidFill>
                <a:latin typeface="DINPro" pitchFamily="18" charset="0"/>
                <a:cs typeface="DINPro" pitchFamily="18" charset="0"/>
              </a:rPr>
              <a:t>Skolotāju</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izglītības</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centrs</a:t>
            </a:r>
          </a:p>
        </p:txBody>
      </p:sp>
      <p:sp>
        <p:nvSpPr>
          <p:cNvPr id="25" name="TextBox 1"/>
          <p:cNvSpPr txBox="1"/>
          <p:nvPr/>
        </p:nvSpPr>
        <p:spPr>
          <a:xfrm>
            <a:off x="7516139" y="4066988"/>
            <a:ext cx="1769715" cy="1875450"/>
          </a:xfrm>
          <a:prstGeom prst="rect">
            <a:avLst/>
          </a:prstGeom>
          <a:noFill/>
        </p:spPr>
        <p:txBody>
          <a:bodyPr wrap="none" lIns="0" tIns="0" rIns="0" bIns="41212" rtlCol="0">
            <a:spAutoFit/>
          </a:bodyPr>
          <a:lstStyle/>
          <a:p>
            <a:pPr>
              <a:lnSpc>
                <a:spcPts val="1352"/>
              </a:lnSpc>
              <a:tabLst>
                <a:tab pos="698315" algn="l"/>
                <a:tab pos="755553" algn="l"/>
                <a:tab pos="915822" algn="l"/>
              </a:tabLst>
            </a:pPr>
            <a:r>
              <a:rPr lang="en-US" altLang="zh-CN" sz="1100" b="1" dirty="0">
                <a:solidFill>
                  <a:srgbClr val="8C8986"/>
                </a:solidFill>
                <a:latin typeface="DINPro" pitchFamily="18" charset="0"/>
                <a:cs typeface="DINPro" pitchFamily="18" charset="0"/>
              </a:rPr>
              <a:t>Studiju</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servisa,</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ēdnīcas,</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rekreācijas</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centrs</a:t>
            </a:r>
          </a:p>
          <a:p>
            <a:pPr>
              <a:lnSpc>
                <a:spcPts val="901"/>
              </a:lnSpc>
            </a:pPr>
            <a:endParaRPr lang="en-US" altLang="zh-CN" dirty="0" smtClean="0"/>
          </a:p>
          <a:p>
            <a:pPr>
              <a:lnSpc>
                <a:spcPts val="901"/>
              </a:lnSpc>
            </a:pPr>
            <a:endParaRPr lang="en-US" altLang="zh-CN" dirty="0" smtClean="0"/>
          </a:p>
          <a:p>
            <a:pPr>
              <a:lnSpc>
                <a:spcPts val="901"/>
              </a:lnSpc>
            </a:pPr>
            <a:endParaRPr lang="en-US" altLang="zh-CN" dirty="0" smtClean="0"/>
          </a:p>
          <a:p>
            <a:pPr>
              <a:lnSpc>
                <a:spcPts val="1623"/>
              </a:lnSpc>
              <a:tabLst>
                <a:tab pos="698315" algn="l"/>
                <a:tab pos="755553" algn="l"/>
                <a:tab pos="915822" algn="l"/>
              </a:tabLst>
            </a:pPr>
            <a:r>
              <a:rPr lang="en-US" altLang="zh-CN" dirty="0" smtClean="0"/>
              <a:t>		</a:t>
            </a:r>
            <a:r>
              <a:rPr lang="en-US" altLang="zh-CN" sz="1100" b="1" dirty="0">
                <a:solidFill>
                  <a:srgbClr val="8C8986"/>
                </a:solidFill>
                <a:latin typeface="DINPro" pitchFamily="18" charset="0"/>
                <a:cs typeface="DINPro" pitchFamily="18" charset="0"/>
              </a:rPr>
              <a:t>Dienesta</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viesnīcas</a:t>
            </a:r>
          </a:p>
          <a:p>
            <a:pPr>
              <a:lnSpc>
                <a:spcPts val="901"/>
              </a:lnSpc>
            </a:pPr>
            <a:endParaRPr lang="en-US" altLang="zh-CN" dirty="0" smtClean="0"/>
          </a:p>
          <a:p>
            <a:pPr>
              <a:lnSpc>
                <a:spcPts val="901"/>
              </a:lnSpc>
            </a:pPr>
            <a:endParaRPr lang="en-US" altLang="zh-CN" dirty="0" smtClean="0"/>
          </a:p>
          <a:p>
            <a:pPr>
              <a:lnSpc>
                <a:spcPts val="901"/>
              </a:lnSpc>
            </a:pPr>
            <a:endParaRPr lang="en-US" altLang="zh-CN" dirty="0" smtClean="0"/>
          </a:p>
          <a:p>
            <a:pPr>
              <a:lnSpc>
                <a:spcPts val="1623"/>
              </a:lnSpc>
              <a:tabLst>
                <a:tab pos="698315" algn="l"/>
                <a:tab pos="755553" algn="l"/>
                <a:tab pos="915822" algn="l"/>
              </a:tabLst>
            </a:pPr>
            <a:r>
              <a:rPr lang="en-US" altLang="zh-CN" dirty="0" smtClean="0"/>
              <a:t>			</a:t>
            </a:r>
            <a:r>
              <a:rPr lang="en-US" altLang="zh-CN" sz="1100" b="1" dirty="0">
                <a:solidFill>
                  <a:srgbClr val="8C8986"/>
                </a:solidFill>
                <a:latin typeface="DINPro" pitchFamily="18" charset="0"/>
                <a:cs typeface="DINPro" pitchFamily="18" charset="0"/>
              </a:rPr>
              <a:t>Sporta</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centrs</a:t>
            </a:r>
          </a:p>
          <a:p>
            <a:pPr>
              <a:lnSpc>
                <a:spcPts val="901"/>
              </a:lnSpc>
            </a:pPr>
            <a:endParaRPr lang="en-US" altLang="zh-CN" dirty="0" smtClean="0"/>
          </a:p>
          <a:p>
            <a:pPr>
              <a:lnSpc>
                <a:spcPts val="901"/>
              </a:lnSpc>
            </a:pPr>
            <a:endParaRPr lang="en-US" altLang="zh-CN" dirty="0" smtClean="0"/>
          </a:p>
          <a:p>
            <a:pPr>
              <a:lnSpc>
                <a:spcPts val="901"/>
              </a:lnSpc>
            </a:pPr>
            <a:endParaRPr lang="en-US" altLang="zh-CN" dirty="0" smtClean="0"/>
          </a:p>
          <a:p>
            <a:pPr>
              <a:lnSpc>
                <a:spcPts val="1623"/>
              </a:lnSpc>
              <a:tabLst>
                <a:tab pos="698315" algn="l"/>
                <a:tab pos="755553" algn="l"/>
                <a:tab pos="915822" algn="l"/>
              </a:tabLst>
            </a:pPr>
            <a:r>
              <a:rPr lang="en-US" altLang="zh-CN" dirty="0" smtClean="0"/>
              <a:t>	</a:t>
            </a:r>
            <a:r>
              <a:rPr lang="en-US" altLang="zh-CN" sz="1100" b="1" dirty="0">
                <a:solidFill>
                  <a:srgbClr val="8C8986"/>
                </a:solidFill>
                <a:latin typeface="DINPro" pitchFamily="18" charset="0"/>
                <a:cs typeface="DINPro" pitchFamily="18" charset="0"/>
              </a:rPr>
              <a:t>Ekumeniskā</a:t>
            </a:r>
            <a:r>
              <a:rPr lang="en-US" altLang="zh-CN" sz="1100" dirty="0">
                <a:latin typeface="Times New Roman" pitchFamily="18" charset="0"/>
                <a:cs typeface="Times New Roman" pitchFamily="18" charset="0"/>
              </a:rPr>
              <a:t> </a:t>
            </a:r>
            <a:r>
              <a:rPr lang="en-US" altLang="zh-CN" sz="1100" b="1" dirty="0">
                <a:solidFill>
                  <a:srgbClr val="8C8986"/>
                </a:solidFill>
                <a:latin typeface="DINPro" pitchFamily="18" charset="0"/>
                <a:cs typeface="DINPro" pitchFamily="18" charset="0"/>
              </a:rPr>
              <a:t>baznīca</a:t>
            </a:r>
          </a:p>
        </p:txBody>
      </p:sp>
    </p:spTree>
    <p:extLst>
      <p:ext uri="{BB962C8B-B14F-4D97-AF65-F5344CB8AC3E}">
        <p14:creationId xmlns:p14="http://schemas.microsoft.com/office/powerpoint/2010/main" val="1314677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73" y="2214555"/>
            <a:ext cx="7810555" cy="1323439"/>
          </a:xfrm>
          <a:prstGeom prst="rect">
            <a:avLst/>
          </a:prstGeom>
        </p:spPr>
        <p:txBody>
          <a:bodyPr wrap="square">
            <a:spAutoFit/>
          </a:bodyPr>
          <a:lstStyle/>
          <a:p>
            <a:pPr algn="ctr"/>
            <a:r>
              <a:rPr lang="lv-LV" sz="4000" dirty="0" err="1" smtClean="0">
                <a:solidFill>
                  <a:srgbClr val="FF0000"/>
                </a:solidFill>
              </a:rPr>
              <a:t>Anyways</a:t>
            </a:r>
            <a:r>
              <a:rPr lang="lv-LV" sz="4000" dirty="0" smtClean="0">
                <a:solidFill>
                  <a:srgbClr val="FF0000"/>
                </a:solidFill>
              </a:rPr>
              <a:t>, </a:t>
            </a:r>
            <a:r>
              <a:rPr lang="lv-LV" sz="4000" dirty="0" err="1" smtClean="0">
                <a:solidFill>
                  <a:srgbClr val="FF0000"/>
                </a:solidFill>
              </a:rPr>
              <a:t>where</a:t>
            </a:r>
            <a:r>
              <a:rPr lang="lv-LV" sz="4000" dirty="0" smtClean="0">
                <a:solidFill>
                  <a:srgbClr val="FF0000"/>
                </a:solidFill>
              </a:rPr>
              <a:t> to </a:t>
            </a:r>
            <a:r>
              <a:rPr lang="lv-LV" sz="4000" dirty="0" err="1" smtClean="0">
                <a:solidFill>
                  <a:srgbClr val="FF0000"/>
                </a:solidFill>
              </a:rPr>
              <a:t>get</a:t>
            </a:r>
            <a:r>
              <a:rPr lang="lv-LV" sz="4000" dirty="0" smtClean="0">
                <a:solidFill>
                  <a:srgbClr val="FF0000"/>
                </a:solidFill>
              </a:rPr>
              <a:t> </a:t>
            </a:r>
            <a:r>
              <a:rPr lang="lv-LV" sz="4000" dirty="0" err="1" smtClean="0">
                <a:solidFill>
                  <a:srgbClr val="FF0000"/>
                </a:solidFill>
              </a:rPr>
              <a:t>the</a:t>
            </a:r>
            <a:r>
              <a:rPr lang="lv-LV" sz="4000" dirty="0" smtClean="0">
                <a:solidFill>
                  <a:srgbClr val="FF0000"/>
                </a:solidFill>
              </a:rPr>
              <a:t> students </a:t>
            </a:r>
            <a:r>
              <a:rPr lang="lv-LV" sz="4000" dirty="0" err="1" smtClean="0">
                <a:solidFill>
                  <a:srgbClr val="FF0000"/>
                </a:solidFill>
              </a:rPr>
              <a:t>from</a:t>
            </a:r>
            <a:r>
              <a:rPr lang="lv-LV" sz="4000" dirty="0" smtClean="0">
                <a:solidFill>
                  <a:srgbClr val="FF0000"/>
                </a:solidFill>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868958"/>
          </a:xfrm>
        </p:spPr>
        <p:txBody>
          <a:bodyPr>
            <a:normAutofit/>
          </a:bodyPr>
          <a:lstStyle/>
          <a:p>
            <a:r>
              <a:rPr lang="lv-LV" sz="3800" dirty="0" smtClean="0"/>
              <a:t>European </a:t>
            </a:r>
            <a:r>
              <a:rPr lang="lv-LV" sz="3800" dirty="0" err="1" smtClean="0"/>
              <a:t>Higher</a:t>
            </a:r>
            <a:r>
              <a:rPr lang="lv-LV" sz="3800" dirty="0" smtClean="0"/>
              <a:t> </a:t>
            </a:r>
            <a:r>
              <a:rPr lang="lv-LV" sz="3800" dirty="0" err="1" smtClean="0"/>
              <a:t>Education</a:t>
            </a:r>
            <a:r>
              <a:rPr lang="lv-LV" sz="3800" dirty="0" smtClean="0"/>
              <a:t> </a:t>
            </a:r>
            <a:r>
              <a:rPr lang="lv-LV" sz="3800" dirty="0" err="1" smtClean="0"/>
              <a:t>Area</a:t>
            </a:r>
            <a:r>
              <a:rPr lang="lv-LV" sz="3800" dirty="0" smtClean="0"/>
              <a:t> (EHEA)</a:t>
            </a:r>
            <a:endParaRPr lang="lv-LV" sz="3800" dirty="0"/>
          </a:p>
        </p:txBody>
      </p:sp>
      <p:sp>
        <p:nvSpPr>
          <p:cNvPr id="3" name="Content Placeholder 2"/>
          <p:cNvSpPr>
            <a:spLocks noGrp="1"/>
          </p:cNvSpPr>
          <p:nvPr>
            <p:ph idx="1"/>
          </p:nvPr>
        </p:nvSpPr>
        <p:spPr>
          <a:xfrm>
            <a:off x="623392" y="1196752"/>
            <a:ext cx="10992544" cy="5112568"/>
          </a:xfrm>
        </p:spPr>
        <p:txBody>
          <a:bodyPr>
            <a:noAutofit/>
          </a:bodyPr>
          <a:lstStyle/>
          <a:p>
            <a:pPr>
              <a:buNone/>
            </a:pPr>
            <a:r>
              <a:rPr lang="lv-LV" sz="1700" b="1" dirty="0" err="1" smtClean="0"/>
              <a:t>Denmark</a:t>
            </a:r>
            <a:endParaRPr lang="lv-LV" sz="1700" dirty="0" smtClean="0"/>
          </a:p>
          <a:p>
            <a:pPr>
              <a:buNone/>
            </a:pPr>
            <a:r>
              <a:rPr lang="lv-LV" sz="1700" dirty="0" smtClean="0"/>
              <a:t>University </a:t>
            </a:r>
            <a:r>
              <a:rPr lang="lv-LV" sz="1700" dirty="0" err="1" smtClean="0"/>
              <a:t>education</a:t>
            </a:r>
            <a:r>
              <a:rPr lang="lv-LV" sz="1700" dirty="0" smtClean="0"/>
              <a:t> in </a:t>
            </a:r>
            <a:r>
              <a:rPr lang="lv-LV" sz="1700" dirty="0" err="1" smtClean="0"/>
              <a:t>Denmark</a:t>
            </a:r>
            <a:r>
              <a:rPr lang="lv-LV" sz="1700" dirty="0" smtClean="0"/>
              <a:t> </a:t>
            </a:r>
            <a:r>
              <a:rPr lang="lv-LV" sz="1700" dirty="0" err="1" smtClean="0"/>
              <a:t>is</a:t>
            </a:r>
            <a:r>
              <a:rPr lang="lv-LV" sz="1700" dirty="0" smtClean="0"/>
              <a:t> </a:t>
            </a:r>
            <a:r>
              <a:rPr lang="lv-LV" sz="1700" dirty="0" err="1" smtClean="0"/>
              <a:t>free</a:t>
            </a:r>
            <a:r>
              <a:rPr lang="lv-LV" sz="1700" dirty="0" smtClean="0"/>
              <a:t>. </a:t>
            </a:r>
          </a:p>
          <a:p>
            <a:pPr>
              <a:buNone/>
            </a:pPr>
            <a:r>
              <a:rPr lang="lv-LV" sz="1700" b="1" dirty="0" err="1" smtClean="0"/>
              <a:t>Finland</a:t>
            </a:r>
            <a:endParaRPr lang="lv-LV" sz="1700" dirty="0" smtClean="0"/>
          </a:p>
          <a:p>
            <a:pPr>
              <a:buNone/>
            </a:pPr>
            <a:r>
              <a:rPr lang="lv-LV" sz="1700" dirty="0" smtClean="0"/>
              <a:t>No </a:t>
            </a:r>
            <a:r>
              <a:rPr lang="lv-LV" sz="1700" dirty="0" err="1" smtClean="0"/>
              <a:t>tuition</a:t>
            </a:r>
            <a:r>
              <a:rPr lang="lv-LV" sz="1700" dirty="0" smtClean="0"/>
              <a:t> </a:t>
            </a:r>
            <a:r>
              <a:rPr lang="lv-LV" sz="1700" dirty="0" err="1" smtClean="0"/>
              <a:t>fees</a:t>
            </a:r>
            <a:r>
              <a:rPr lang="lv-LV" sz="1700" dirty="0" smtClean="0"/>
              <a:t> </a:t>
            </a:r>
            <a:r>
              <a:rPr lang="lv-LV" sz="1700" dirty="0" err="1" smtClean="0"/>
              <a:t>are</a:t>
            </a:r>
            <a:r>
              <a:rPr lang="lv-LV" sz="1700" dirty="0" smtClean="0"/>
              <a:t> </a:t>
            </a:r>
            <a:r>
              <a:rPr lang="lv-LV" sz="1700" dirty="0" err="1" smtClean="0"/>
              <a:t>charged</a:t>
            </a:r>
            <a:r>
              <a:rPr lang="lv-LV" sz="1700" dirty="0" smtClean="0"/>
              <a:t> for </a:t>
            </a:r>
            <a:r>
              <a:rPr lang="lv-LV" sz="1700" dirty="0" err="1" smtClean="0"/>
              <a:t>Bachelor’s</a:t>
            </a:r>
            <a:r>
              <a:rPr lang="lv-LV" sz="1700" dirty="0" smtClean="0"/>
              <a:t> </a:t>
            </a:r>
            <a:r>
              <a:rPr lang="lv-LV" sz="1700" dirty="0" err="1" smtClean="0"/>
              <a:t>and</a:t>
            </a:r>
            <a:r>
              <a:rPr lang="lv-LV" sz="1700" dirty="0" smtClean="0"/>
              <a:t> </a:t>
            </a:r>
            <a:r>
              <a:rPr lang="lv-LV" sz="1700" dirty="0" err="1" smtClean="0"/>
              <a:t>Doctoral</a:t>
            </a:r>
            <a:r>
              <a:rPr lang="lv-LV" sz="1700" dirty="0" smtClean="0"/>
              <a:t> </a:t>
            </a:r>
            <a:r>
              <a:rPr lang="lv-LV" sz="1700" dirty="0" err="1" smtClean="0"/>
              <a:t>programmes</a:t>
            </a:r>
            <a:r>
              <a:rPr lang="lv-LV" sz="1700" dirty="0" smtClean="0"/>
              <a:t>, </a:t>
            </a:r>
            <a:r>
              <a:rPr lang="lv-LV" sz="1700" dirty="0" err="1" smtClean="0"/>
              <a:t>regardless</a:t>
            </a:r>
            <a:r>
              <a:rPr lang="lv-LV" sz="1700" dirty="0" smtClean="0"/>
              <a:t> of </a:t>
            </a:r>
            <a:r>
              <a:rPr lang="lv-LV" sz="1700" dirty="0" err="1" smtClean="0"/>
              <a:t>your</a:t>
            </a:r>
            <a:r>
              <a:rPr lang="lv-LV" sz="1700" dirty="0" smtClean="0"/>
              <a:t> </a:t>
            </a:r>
            <a:r>
              <a:rPr lang="lv-LV" sz="1700" dirty="0" err="1" smtClean="0"/>
              <a:t>nationality</a:t>
            </a:r>
            <a:r>
              <a:rPr lang="lv-LV" sz="1700" dirty="0" smtClean="0"/>
              <a:t>. </a:t>
            </a:r>
          </a:p>
          <a:p>
            <a:pPr>
              <a:buNone/>
            </a:pPr>
            <a:r>
              <a:rPr lang="lv-LV" sz="1700" b="1" dirty="0" err="1" smtClean="0"/>
              <a:t>France</a:t>
            </a:r>
            <a:endParaRPr lang="lv-LV" sz="1700" dirty="0" smtClean="0"/>
          </a:p>
          <a:p>
            <a:pPr>
              <a:buNone/>
            </a:pPr>
            <a:r>
              <a:rPr lang="lv-LV" sz="1700" dirty="0" err="1" smtClean="0"/>
              <a:t>Public</a:t>
            </a:r>
            <a:r>
              <a:rPr lang="lv-LV" sz="1700" dirty="0" smtClean="0"/>
              <a:t> </a:t>
            </a:r>
            <a:r>
              <a:rPr lang="lv-LV" sz="1700" dirty="0" err="1" smtClean="0"/>
              <a:t>universities</a:t>
            </a:r>
            <a:r>
              <a:rPr lang="lv-LV" sz="1700" dirty="0" smtClean="0"/>
              <a:t> </a:t>
            </a:r>
            <a:r>
              <a:rPr lang="lv-LV" sz="1700" dirty="0" err="1" smtClean="0"/>
              <a:t>charge</a:t>
            </a:r>
            <a:r>
              <a:rPr lang="lv-LV" sz="1700" dirty="0" smtClean="0"/>
              <a:t> </a:t>
            </a:r>
            <a:r>
              <a:rPr lang="lv-LV" sz="1700" dirty="0" err="1" smtClean="0"/>
              <a:t>only</a:t>
            </a:r>
            <a:r>
              <a:rPr lang="lv-LV" sz="1700" dirty="0" smtClean="0"/>
              <a:t> </a:t>
            </a:r>
            <a:r>
              <a:rPr lang="lv-LV" sz="1700" dirty="0" err="1" smtClean="0"/>
              <a:t>between</a:t>
            </a:r>
            <a:r>
              <a:rPr lang="lv-LV" sz="1700" dirty="0" smtClean="0"/>
              <a:t> </a:t>
            </a:r>
            <a:r>
              <a:rPr lang="lv-LV" sz="1700" dirty="0" err="1" smtClean="0"/>
              <a:t>about</a:t>
            </a:r>
            <a:r>
              <a:rPr lang="lv-LV" sz="1700" dirty="0" smtClean="0"/>
              <a:t> EUR 200 </a:t>
            </a:r>
            <a:r>
              <a:rPr lang="lv-LV" sz="1700" dirty="0" err="1" smtClean="0"/>
              <a:t>and</a:t>
            </a:r>
            <a:r>
              <a:rPr lang="lv-LV" sz="1700" dirty="0" smtClean="0"/>
              <a:t> EUR 650 EUR per </a:t>
            </a:r>
            <a:r>
              <a:rPr lang="lv-LV" sz="1700" dirty="0" err="1" smtClean="0"/>
              <a:t>year</a:t>
            </a:r>
            <a:r>
              <a:rPr lang="lv-LV" sz="1700" dirty="0" smtClean="0"/>
              <a:t> </a:t>
            </a:r>
            <a:r>
              <a:rPr lang="lv-LV" sz="1700" dirty="0" err="1" smtClean="0"/>
              <a:t>depending</a:t>
            </a:r>
            <a:r>
              <a:rPr lang="lv-LV" sz="1700" dirty="0" smtClean="0"/>
              <a:t> </a:t>
            </a:r>
            <a:r>
              <a:rPr lang="lv-LV" sz="1700" dirty="0" err="1" smtClean="0"/>
              <a:t>on</a:t>
            </a:r>
            <a:r>
              <a:rPr lang="lv-LV" sz="1700" dirty="0" smtClean="0"/>
              <a:t> study </a:t>
            </a:r>
            <a:r>
              <a:rPr lang="lv-LV" sz="1700" dirty="0" err="1" smtClean="0"/>
              <a:t>level</a:t>
            </a:r>
            <a:r>
              <a:rPr lang="lv-LV" sz="1700" dirty="0" smtClean="0"/>
              <a:t> (</a:t>
            </a:r>
            <a:r>
              <a:rPr lang="lv-LV" sz="1700" dirty="0" err="1" smtClean="0"/>
              <a:t>Bachelor’s</a:t>
            </a:r>
            <a:r>
              <a:rPr lang="lv-LV" sz="1700" dirty="0" smtClean="0"/>
              <a:t>/</a:t>
            </a:r>
            <a:r>
              <a:rPr lang="lv-LV" sz="1700" dirty="0" err="1" smtClean="0"/>
              <a:t>Master's</a:t>
            </a:r>
            <a:r>
              <a:rPr lang="lv-LV" sz="1700" dirty="0" smtClean="0"/>
              <a:t>) </a:t>
            </a:r>
            <a:r>
              <a:rPr lang="lv-LV" sz="1700" dirty="0" err="1" smtClean="0"/>
              <a:t>and</a:t>
            </a:r>
            <a:r>
              <a:rPr lang="lv-LV" sz="1700" dirty="0" smtClean="0"/>
              <a:t> study </a:t>
            </a:r>
            <a:r>
              <a:rPr lang="lv-LV" sz="1700" dirty="0" err="1" smtClean="0"/>
              <a:t>programme</a:t>
            </a:r>
            <a:r>
              <a:rPr lang="lv-LV" sz="1700" dirty="0" smtClean="0"/>
              <a:t>. </a:t>
            </a:r>
          </a:p>
          <a:p>
            <a:pPr>
              <a:buNone/>
            </a:pPr>
            <a:r>
              <a:rPr lang="lv-LV" sz="1700" b="1" dirty="0" err="1" smtClean="0"/>
              <a:t>Germany</a:t>
            </a:r>
            <a:endParaRPr lang="lv-LV" sz="1700" dirty="0" smtClean="0"/>
          </a:p>
          <a:p>
            <a:pPr>
              <a:buNone/>
            </a:pPr>
            <a:r>
              <a:rPr lang="lv-LV" sz="1700" dirty="0" err="1" smtClean="0"/>
              <a:t>Universities</a:t>
            </a:r>
            <a:r>
              <a:rPr lang="lv-LV" sz="1700" dirty="0" smtClean="0"/>
              <a:t> </a:t>
            </a:r>
            <a:r>
              <a:rPr lang="lv-LV" sz="1700" dirty="0" err="1" smtClean="0"/>
              <a:t>are</a:t>
            </a:r>
            <a:r>
              <a:rPr lang="lv-LV" sz="1700" dirty="0" smtClean="0"/>
              <a:t> </a:t>
            </a:r>
            <a:r>
              <a:rPr lang="lv-LV" sz="1700" dirty="0" err="1" smtClean="0"/>
              <a:t>allowed</a:t>
            </a:r>
            <a:r>
              <a:rPr lang="lv-LV" sz="1700" dirty="0" smtClean="0"/>
              <a:t> to </a:t>
            </a:r>
            <a:r>
              <a:rPr lang="lv-LV" sz="1700" dirty="0" err="1" smtClean="0"/>
              <a:t>charge</a:t>
            </a:r>
            <a:r>
              <a:rPr lang="lv-LV" sz="1700" dirty="0" smtClean="0"/>
              <a:t> a </a:t>
            </a:r>
            <a:r>
              <a:rPr lang="lv-LV" sz="1700" dirty="0" err="1" smtClean="0"/>
              <a:t>maximum</a:t>
            </a:r>
            <a:r>
              <a:rPr lang="lv-LV" sz="1700" dirty="0" smtClean="0"/>
              <a:t> of 1000€ a </a:t>
            </a:r>
            <a:r>
              <a:rPr lang="lv-LV" sz="1700" dirty="0" err="1" smtClean="0"/>
              <a:t>year</a:t>
            </a:r>
            <a:r>
              <a:rPr lang="lv-LV" sz="1700" dirty="0" smtClean="0"/>
              <a:t> </a:t>
            </a:r>
            <a:r>
              <a:rPr lang="lv-LV" sz="1700" dirty="0" err="1" smtClean="0"/>
              <a:t>but</a:t>
            </a:r>
            <a:r>
              <a:rPr lang="lv-LV" sz="1700" dirty="0" smtClean="0"/>
              <a:t> in </a:t>
            </a:r>
            <a:r>
              <a:rPr lang="lv-LV" sz="1700" dirty="0" err="1" smtClean="0"/>
              <a:t>the</a:t>
            </a:r>
            <a:r>
              <a:rPr lang="lv-LV" sz="1700" dirty="0" smtClean="0"/>
              <a:t> </a:t>
            </a:r>
            <a:r>
              <a:rPr lang="lv-LV" sz="1700" dirty="0" err="1" smtClean="0"/>
              <a:t>academic</a:t>
            </a:r>
            <a:r>
              <a:rPr lang="lv-LV" sz="1700" dirty="0" smtClean="0"/>
              <a:t> </a:t>
            </a:r>
            <a:r>
              <a:rPr lang="lv-LV" sz="1700" dirty="0" err="1" smtClean="0"/>
              <a:t>year</a:t>
            </a:r>
            <a:r>
              <a:rPr lang="lv-LV" sz="1700" dirty="0" smtClean="0"/>
              <a:t> 2013/2014 </a:t>
            </a:r>
            <a:r>
              <a:rPr lang="lv-LV" sz="1700" dirty="0" err="1" smtClean="0"/>
              <a:t>most</a:t>
            </a:r>
            <a:r>
              <a:rPr lang="lv-LV" sz="1700" dirty="0" smtClean="0"/>
              <a:t> </a:t>
            </a:r>
            <a:r>
              <a:rPr lang="lv-LV" sz="1700" dirty="0" err="1" smtClean="0"/>
              <a:t>universities</a:t>
            </a:r>
            <a:r>
              <a:rPr lang="lv-LV" sz="1700" dirty="0" smtClean="0"/>
              <a:t> </a:t>
            </a:r>
            <a:r>
              <a:rPr lang="lv-LV" sz="1700" dirty="0" err="1" smtClean="0"/>
              <a:t>do</a:t>
            </a:r>
            <a:r>
              <a:rPr lang="lv-LV" sz="1700" dirty="0" smtClean="0"/>
              <a:t> </a:t>
            </a:r>
            <a:r>
              <a:rPr lang="lv-LV" sz="1700" dirty="0" err="1" smtClean="0"/>
              <a:t>not</a:t>
            </a:r>
            <a:r>
              <a:rPr lang="lv-LV" sz="1700" dirty="0" smtClean="0"/>
              <a:t> </a:t>
            </a:r>
            <a:r>
              <a:rPr lang="lv-LV" sz="1700" dirty="0" err="1" smtClean="0"/>
              <a:t>charge</a:t>
            </a:r>
            <a:r>
              <a:rPr lang="lv-LV" sz="1700" dirty="0" smtClean="0"/>
              <a:t> </a:t>
            </a:r>
            <a:r>
              <a:rPr lang="lv-LV" sz="1700" dirty="0" err="1" smtClean="0"/>
              <a:t>any</a:t>
            </a:r>
            <a:r>
              <a:rPr lang="lv-LV" sz="1700" dirty="0" smtClean="0"/>
              <a:t> </a:t>
            </a:r>
            <a:r>
              <a:rPr lang="lv-LV" sz="1700" dirty="0" err="1" smtClean="0"/>
              <a:t>tuition</a:t>
            </a:r>
            <a:r>
              <a:rPr lang="lv-LV" sz="1700" dirty="0" smtClean="0"/>
              <a:t> </a:t>
            </a:r>
            <a:r>
              <a:rPr lang="lv-LV" sz="1700" dirty="0" err="1" smtClean="0"/>
              <a:t>fee</a:t>
            </a:r>
            <a:r>
              <a:rPr lang="lv-LV" sz="1700" dirty="0" smtClean="0"/>
              <a:t>. </a:t>
            </a:r>
          </a:p>
          <a:p>
            <a:pPr>
              <a:buNone/>
            </a:pPr>
            <a:r>
              <a:rPr lang="lv-LV" sz="1700" b="1" dirty="0" err="1" smtClean="0"/>
              <a:t>Norway</a:t>
            </a:r>
            <a:endParaRPr lang="lv-LV" sz="1700" dirty="0" smtClean="0"/>
          </a:p>
          <a:p>
            <a:pPr>
              <a:buNone/>
            </a:pPr>
            <a:r>
              <a:rPr lang="lv-LV" sz="1700" dirty="0" err="1" smtClean="0"/>
              <a:t>Higher</a:t>
            </a:r>
            <a:r>
              <a:rPr lang="lv-LV" sz="1700" dirty="0" smtClean="0"/>
              <a:t> </a:t>
            </a:r>
            <a:r>
              <a:rPr lang="lv-LV" sz="1700" dirty="0" err="1" smtClean="0"/>
              <a:t>education</a:t>
            </a:r>
            <a:r>
              <a:rPr lang="lv-LV" sz="1700" dirty="0" smtClean="0"/>
              <a:t> in </a:t>
            </a:r>
            <a:r>
              <a:rPr lang="lv-LV" sz="1700" dirty="0" err="1" smtClean="0"/>
              <a:t>Norway</a:t>
            </a:r>
            <a:r>
              <a:rPr lang="lv-LV" sz="1700" dirty="0" smtClean="0"/>
              <a:t> </a:t>
            </a:r>
            <a:r>
              <a:rPr lang="lv-LV" sz="1700" dirty="0" err="1" smtClean="0"/>
              <a:t>is</a:t>
            </a:r>
            <a:r>
              <a:rPr lang="lv-LV" sz="1700" dirty="0" smtClean="0"/>
              <a:t> </a:t>
            </a:r>
            <a:r>
              <a:rPr lang="lv-LV" sz="1700" dirty="0" err="1" smtClean="0"/>
              <a:t>considered</a:t>
            </a:r>
            <a:r>
              <a:rPr lang="lv-LV" sz="1700" dirty="0" smtClean="0"/>
              <a:t> to </a:t>
            </a:r>
            <a:r>
              <a:rPr lang="lv-LV" sz="1700" dirty="0" err="1" smtClean="0"/>
              <a:t>be</a:t>
            </a:r>
            <a:r>
              <a:rPr lang="lv-LV" sz="1700" dirty="0" smtClean="0"/>
              <a:t> </a:t>
            </a:r>
            <a:r>
              <a:rPr lang="lv-LV" sz="1700" dirty="0" err="1" smtClean="0"/>
              <a:t>free</a:t>
            </a:r>
            <a:r>
              <a:rPr lang="lv-LV" sz="1700" dirty="0" smtClean="0"/>
              <a:t> of </a:t>
            </a:r>
            <a:r>
              <a:rPr lang="lv-LV" sz="1700" dirty="0" err="1" smtClean="0"/>
              <a:t>charge</a:t>
            </a:r>
            <a:r>
              <a:rPr lang="lv-LV" sz="1700" dirty="0" smtClean="0"/>
              <a:t> for </a:t>
            </a:r>
            <a:r>
              <a:rPr lang="lv-LV" sz="1700" dirty="0" err="1" smtClean="0"/>
              <a:t>everyone</a:t>
            </a:r>
            <a:r>
              <a:rPr lang="lv-LV" sz="1700" dirty="0" smtClean="0"/>
              <a:t>, </a:t>
            </a:r>
            <a:r>
              <a:rPr lang="lv-LV" sz="1700" dirty="0" err="1" smtClean="0"/>
              <a:t>although</a:t>
            </a:r>
            <a:r>
              <a:rPr lang="lv-LV" sz="1700" dirty="0" smtClean="0"/>
              <a:t> in </a:t>
            </a:r>
            <a:r>
              <a:rPr lang="lv-LV" sz="1700" dirty="0" err="1" smtClean="0"/>
              <a:t>state</a:t>
            </a:r>
            <a:r>
              <a:rPr lang="lv-LV" sz="1700" dirty="0" smtClean="0"/>
              <a:t> </a:t>
            </a:r>
            <a:r>
              <a:rPr lang="lv-LV" sz="1700" dirty="0" err="1" smtClean="0"/>
              <a:t>universities</a:t>
            </a:r>
            <a:r>
              <a:rPr lang="lv-LV" sz="1700" dirty="0" smtClean="0"/>
              <a:t> students </a:t>
            </a:r>
            <a:r>
              <a:rPr lang="lv-LV" sz="1700" dirty="0" err="1" smtClean="0"/>
              <a:t>have</a:t>
            </a:r>
            <a:r>
              <a:rPr lang="lv-LV" sz="1700" dirty="0" smtClean="0"/>
              <a:t> to </a:t>
            </a:r>
            <a:r>
              <a:rPr lang="lv-LV" sz="1700" dirty="0" err="1" smtClean="0"/>
              <a:t>pay</a:t>
            </a:r>
            <a:r>
              <a:rPr lang="lv-LV" sz="1700" dirty="0" smtClean="0"/>
              <a:t> for a </a:t>
            </a:r>
            <a:r>
              <a:rPr lang="lv-LV" sz="1700" dirty="0" err="1" smtClean="0"/>
              <a:t>small</a:t>
            </a:r>
            <a:r>
              <a:rPr lang="lv-LV" sz="1700" dirty="0" smtClean="0"/>
              <a:t> </a:t>
            </a:r>
            <a:r>
              <a:rPr lang="lv-LV" sz="1700" dirty="0" err="1" smtClean="0"/>
              <a:t>semester</a:t>
            </a:r>
            <a:r>
              <a:rPr lang="lv-LV" sz="1700" dirty="0" smtClean="0"/>
              <a:t> </a:t>
            </a:r>
            <a:r>
              <a:rPr lang="lv-LV" sz="1700" dirty="0" err="1" smtClean="0"/>
              <a:t>fee</a:t>
            </a:r>
            <a:r>
              <a:rPr lang="lv-LV" sz="1700" dirty="0" smtClean="0"/>
              <a:t> of EUR 39.00-79.00 </a:t>
            </a:r>
            <a:r>
              <a:rPr lang="lv-LV" sz="1700" dirty="0" err="1" smtClean="0"/>
              <a:t>approx</a:t>
            </a:r>
            <a:r>
              <a:rPr lang="lv-LV" sz="1700" dirty="0" smtClean="0"/>
              <a:t>.). Students </a:t>
            </a:r>
            <a:r>
              <a:rPr lang="lv-LV" sz="1700" dirty="0" err="1" smtClean="0"/>
              <a:t>are</a:t>
            </a:r>
            <a:r>
              <a:rPr lang="lv-LV" sz="1700" dirty="0" smtClean="0"/>
              <a:t> </a:t>
            </a:r>
            <a:r>
              <a:rPr lang="lv-LV" sz="1700" dirty="0" err="1" smtClean="0"/>
              <a:t>granted</a:t>
            </a:r>
            <a:r>
              <a:rPr lang="lv-LV" sz="1700" dirty="0" smtClean="0"/>
              <a:t> a student </a:t>
            </a:r>
            <a:r>
              <a:rPr lang="lv-LV" sz="1700" dirty="0" err="1" smtClean="0"/>
              <a:t>card</a:t>
            </a:r>
            <a:r>
              <a:rPr lang="lv-LV" sz="1700" dirty="0" smtClean="0"/>
              <a:t> </a:t>
            </a:r>
            <a:r>
              <a:rPr lang="lv-LV" sz="1700" dirty="0" err="1" smtClean="0"/>
              <a:t>that</a:t>
            </a:r>
            <a:r>
              <a:rPr lang="lv-LV" sz="1700" dirty="0" smtClean="0"/>
              <a:t> </a:t>
            </a:r>
            <a:r>
              <a:rPr lang="lv-LV" sz="1700" dirty="0" err="1" smtClean="0"/>
              <a:t>gives</a:t>
            </a:r>
            <a:r>
              <a:rPr lang="lv-LV" sz="1700" dirty="0" smtClean="0"/>
              <a:t> </a:t>
            </a:r>
            <a:r>
              <a:rPr lang="lv-LV" sz="1700" dirty="0" err="1" smtClean="0"/>
              <a:t>them</a:t>
            </a:r>
            <a:r>
              <a:rPr lang="lv-LV" sz="1700" dirty="0" smtClean="0"/>
              <a:t> </a:t>
            </a:r>
            <a:r>
              <a:rPr lang="lv-LV" sz="1700" dirty="0" err="1" smtClean="0"/>
              <a:t>the</a:t>
            </a:r>
            <a:r>
              <a:rPr lang="lv-LV" sz="1700" dirty="0" smtClean="0"/>
              <a:t> </a:t>
            </a:r>
            <a:r>
              <a:rPr lang="lv-LV" sz="1700" dirty="0" err="1" smtClean="0"/>
              <a:t>right</a:t>
            </a:r>
            <a:r>
              <a:rPr lang="lv-LV" sz="1700" dirty="0" smtClean="0"/>
              <a:t> to </a:t>
            </a:r>
            <a:r>
              <a:rPr lang="lv-LV" sz="1700" dirty="0" err="1" smtClean="0"/>
              <a:t>have</a:t>
            </a:r>
            <a:r>
              <a:rPr lang="lv-LV" sz="1700" dirty="0" smtClean="0"/>
              <a:t> </a:t>
            </a:r>
            <a:r>
              <a:rPr lang="lv-LV" sz="1700" dirty="0" err="1" smtClean="0"/>
              <a:t>health</a:t>
            </a:r>
            <a:r>
              <a:rPr lang="lv-LV" sz="1700" dirty="0" smtClean="0"/>
              <a:t> </a:t>
            </a:r>
            <a:r>
              <a:rPr lang="lv-LV" sz="1700" dirty="0" err="1" smtClean="0"/>
              <a:t>care</a:t>
            </a:r>
            <a:r>
              <a:rPr lang="lv-LV" sz="1700" dirty="0" smtClean="0"/>
              <a:t> </a:t>
            </a:r>
            <a:r>
              <a:rPr lang="lv-LV" sz="1700" dirty="0" err="1" smtClean="0"/>
              <a:t>and</a:t>
            </a:r>
            <a:r>
              <a:rPr lang="lv-LV" sz="1700" dirty="0" smtClean="0"/>
              <a:t> </a:t>
            </a:r>
            <a:r>
              <a:rPr lang="lv-LV" sz="1700" dirty="0" err="1" smtClean="0"/>
              <a:t>transport</a:t>
            </a:r>
            <a:r>
              <a:rPr lang="lv-LV" sz="1700" dirty="0" smtClean="0"/>
              <a:t> for </a:t>
            </a:r>
            <a:r>
              <a:rPr lang="lv-LV" sz="1700" dirty="0" err="1" smtClean="0"/>
              <a:t>free</a:t>
            </a:r>
            <a:r>
              <a:rPr lang="lv-LV" sz="1700" dirty="0" smtClean="0"/>
              <a:t>, </a:t>
            </a:r>
            <a:r>
              <a:rPr lang="lv-LV" sz="1700" dirty="0" err="1" smtClean="0"/>
              <a:t>as</a:t>
            </a:r>
            <a:r>
              <a:rPr lang="lv-LV" sz="1700" dirty="0" smtClean="0"/>
              <a:t> </a:t>
            </a:r>
            <a:r>
              <a:rPr lang="lv-LV" sz="1700" dirty="0" err="1" smtClean="0"/>
              <a:t>well</a:t>
            </a:r>
            <a:r>
              <a:rPr lang="lv-LV" sz="1700" dirty="0" smtClean="0"/>
              <a:t> </a:t>
            </a:r>
            <a:r>
              <a:rPr lang="lv-LV" sz="1700" dirty="0" err="1" smtClean="0"/>
              <a:t>as</a:t>
            </a:r>
            <a:r>
              <a:rPr lang="lv-LV" sz="1700" dirty="0" smtClean="0"/>
              <a:t> </a:t>
            </a:r>
            <a:r>
              <a:rPr lang="lv-LV" sz="1700" dirty="0" err="1" smtClean="0"/>
              <a:t>reductions</a:t>
            </a:r>
            <a:r>
              <a:rPr lang="lv-LV" sz="1700" dirty="0" smtClean="0"/>
              <a:t> for </a:t>
            </a:r>
            <a:r>
              <a:rPr lang="lv-LV" sz="1700" dirty="0" err="1" smtClean="0"/>
              <a:t>cultural</a:t>
            </a:r>
            <a:r>
              <a:rPr lang="lv-LV" sz="1700" dirty="0" smtClean="0"/>
              <a:t> </a:t>
            </a:r>
            <a:r>
              <a:rPr lang="lv-LV" sz="1700" dirty="0" err="1" smtClean="0"/>
              <a:t>activities</a:t>
            </a:r>
            <a:r>
              <a:rPr lang="lv-LV" sz="1700" dirty="0" smtClean="0"/>
              <a:t> </a:t>
            </a:r>
            <a:r>
              <a:rPr lang="lv-LV" sz="1700" dirty="0" err="1" smtClean="0"/>
              <a:t>and</a:t>
            </a:r>
            <a:r>
              <a:rPr lang="lv-LV" sz="1700" dirty="0" smtClean="0"/>
              <a:t> </a:t>
            </a:r>
            <a:r>
              <a:rPr lang="lv-LV" sz="1700" dirty="0" err="1" smtClean="0"/>
              <a:t>events</a:t>
            </a:r>
            <a:r>
              <a:rPr lang="lv-LV" sz="1700" dirty="0" smtClean="0"/>
              <a:t>. </a:t>
            </a:r>
          </a:p>
          <a:p>
            <a:pPr>
              <a:buNone/>
            </a:pPr>
            <a:r>
              <a:rPr lang="lv-LV" sz="1700" b="1" dirty="0" err="1" smtClean="0"/>
              <a:t>The</a:t>
            </a:r>
            <a:r>
              <a:rPr lang="lv-LV" sz="1700" b="1" dirty="0" smtClean="0"/>
              <a:t> </a:t>
            </a:r>
            <a:r>
              <a:rPr lang="lv-LV" sz="1700" b="1" dirty="0" err="1" smtClean="0"/>
              <a:t>Netherlands</a:t>
            </a:r>
            <a:endParaRPr lang="lv-LV" sz="1700" dirty="0" smtClean="0"/>
          </a:p>
          <a:p>
            <a:pPr>
              <a:buNone/>
            </a:pPr>
            <a:r>
              <a:rPr lang="lv-LV" sz="1700" dirty="0" smtClean="0"/>
              <a:t>In </a:t>
            </a:r>
            <a:r>
              <a:rPr lang="lv-LV" sz="1700" dirty="0" err="1" smtClean="0"/>
              <a:t>The</a:t>
            </a:r>
            <a:r>
              <a:rPr lang="lv-LV" sz="1700" dirty="0" smtClean="0"/>
              <a:t> </a:t>
            </a:r>
            <a:r>
              <a:rPr lang="lv-LV" sz="1700" dirty="0" err="1" smtClean="0"/>
              <a:t>Netherlands</a:t>
            </a:r>
            <a:r>
              <a:rPr lang="lv-LV" sz="1700" dirty="0" smtClean="0"/>
              <a:t> study </a:t>
            </a:r>
            <a:r>
              <a:rPr lang="lv-LV" sz="1700" dirty="0" err="1" smtClean="0"/>
              <a:t>fees</a:t>
            </a:r>
            <a:r>
              <a:rPr lang="lv-LV" sz="1700" dirty="0" smtClean="0"/>
              <a:t> for EU students </a:t>
            </a:r>
            <a:r>
              <a:rPr lang="lv-LV" sz="1700" dirty="0" err="1" smtClean="0"/>
              <a:t>are</a:t>
            </a:r>
            <a:r>
              <a:rPr lang="lv-LV" sz="1700" dirty="0" smtClean="0"/>
              <a:t> EUR 1,835 </a:t>
            </a:r>
            <a:r>
              <a:rPr lang="lv-LV" sz="1700" dirty="0" err="1" smtClean="0"/>
              <a:t>Euro</a:t>
            </a:r>
            <a:r>
              <a:rPr lang="lv-LV" sz="1700" dirty="0" smtClean="0"/>
              <a:t> (2013/2014) .</a:t>
            </a:r>
          </a:p>
          <a:p>
            <a:pPr>
              <a:buNone/>
            </a:pPr>
            <a:endParaRPr lang="lv-LV" sz="1700" dirty="0" smtClean="0"/>
          </a:p>
        </p:txBody>
      </p:sp>
      <p:sp>
        <p:nvSpPr>
          <p:cNvPr id="4" name="Rectangle 3"/>
          <p:cNvSpPr/>
          <p:nvPr/>
        </p:nvSpPr>
        <p:spPr>
          <a:xfrm>
            <a:off x="0" y="620688"/>
            <a:ext cx="12192000" cy="707886"/>
          </a:xfrm>
          <a:prstGeom prst="rect">
            <a:avLst/>
          </a:prstGeom>
        </p:spPr>
        <p:txBody>
          <a:bodyPr wrap="square">
            <a:spAutoFit/>
          </a:bodyPr>
          <a:lstStyle/>
          <a:p>
            <a:pPr algn="ctr"/>
            <a:r>
              <a:rPr lang="lv-LV" sz="2000" dirty="0" err="1" smtClean="0">
                <a:solidFill>
                  <a:srgbClr val="FF0000"/>
                </a:solidFill>
              </a:rPr>
              <a:t>Are</a:t>
            </a:r>
            <a:r>
              <a:rPr lang="lv-LV" sz="2000" dirty="0" smtClean="0">
                <a:solidFill>
                  <a:srgbClr val="FF0000"/>
                </a:solidFill>
              </a:rPr>
              <a:t> </a:t>
            </a:r>
            <a:r>
              <a:rPr lang="lv-LV" sz="2000" dirty="0" err="1" smtClean="0">
                <a:solidFill>
                  <a:srgbClr val="FF0000"/>
                </a:solidFill>
              </a:rPr>
              <a:t>we</a:t>
            </a:r>
            <a:r>
              <a:rPr lang="lv-LV" sz="2000" dirty="0" smtClean="0">
                <a:solidFill>
                  <a:srgbClr val="FF0000"/>
                </a:solidFill>
              </a:rPr>
              <a:t> </a:t>
            </a:r>
            <a:r>
              <a:rPr lang="lv-LV" sz="2000" dirty="0" err="1" smtClean="0">
                <a:solidFill>
                  <a:srgbClr val="FF0000"/>
                </a:solidFill>
              </a:rPr>
              <a:t>able</a:t>
            </a:r>
            <a:r>
              <a:rPr lang="lv-LV" sz="2000" dirty="0" smtClean="0">
                <a:solidFill>
                  <a:srgbClr val="FF0000"/>
                </a:solidFill>
              </a:rPr>
              <a:t> to </a:t>
            </a:r>
            <a:r>
              <a:rPr lang="lv-LV" sz="2000" dirty="0" err="1" smtClean="0">
                <a:solidFill>
                  <a:srgbClr val="FF0000"/>
                </a:solidFill>
              </a:rPr>
              <a:t>compete</a:t>
            </a:r>
            <a:r>
              <a:rPr lang="lv-LV" sz="2000" dirty="0" smtClean="0">
                <a:solidFill>
                  <a:srgbClr val="FF0000"/>
                </a:solidFill>
              </a:rPr>
              <a:t> </a:t>
            </a:r>
            <a:r>
              <a:rPr lang="lv-LV" sz="2000" dirty="0" err="1" smtClean="0">
                <a:solidFill>
                  <a:srgbClr val="FF0000"/>
                </a:solidFill>
              </a:rPr>
              <a:t>and</a:t>
            </a:r>
            <a:r>
              <a:rPr lang="lv-LV" sz="2000" dirty="0" smtClean="0">
                <a:solidFill>
                  <a:srgbClr val="FF0000"/>
                </a:solidFill>
              </a:rPr>
              <a:t> </a:t>
            </a:r>
            <a:r>
              <a:rPr lang="lv-LV" sz="2000" dirty="0" err="1" smtClean="0">
                <a:solidFill>
                  <a:srgbClr val="FF0000"/>
                </a:solidFill>
              </a:rPr>
              <a:t>attract</a:t>
            </a:r>
            <a:r>
              <a:rPr lang="lv-LV" sz="2000" dirty="0" smtClean="0">
                <a:solidFill>
                  <a:srgbClr val="FF0000"/>
                </a:solidFill>
              </a:rPr>
              <a:t> </a:t>
            </a:r>
            <a:r>
              <a:rPr lang="lv-LV" sz="2000" dirty="0" err="1" smtClean="0">
                <a:solidFill>
                  <a:srgbClr val="FF0000"/>
                </a:solidFill>
              </a:rPr>
              <a:t>tuition</a:t>
            </a:r>
            <a:r>
              <a:rPr lang="lv-LV" sz="2000" dirty="0" smtClean="0">
                <a:solidFill>
                  <a:srgbClr val="FF0000"/>
                </a:solidFill>
              </a:rPr>
              <a:t> </a:t>
            </a:r>
            <a:r>
              <a:rPr lang="lv-LV" sz="2000" dirty="0" err="1" smtClean="0">
                <a:solidFill>
                  <a:srgbClr val="FF0000"/>
                </a:solidFill>
              </a:rPr>
              <a:t>fee</a:t>
            </a:r>
            <a:r>
              <a:rPr lang="lv-LV" sz="2000" dirty="0" smtClean="0">
                <a:solidFill>
                  <a:srgbClr val="FF0000"/>
                </a:solidFill>
              </a:rPr>
              <a:t> </a:t>
            </a:r>
            <a:r>
              <a:rPr lang="lv-LV" sz="2000" dirty="0" err="1" smtClean="0">
                <a:solidFill>
                  <a:srgbClr val="FF0000"/>
                </a:solidFill>
              </a:rPr>
              <a:t>paying</a:t>
            </a:r>
            <a:r>
              <a:rPr lang="lv-LV" sz="2000" dirty="0" smtClean="0">
                <a:solidFill>
                  <a:srgbClr val="FF0000"/>
                </a:solidFill>
              </a:rPr>
              <a:t> students </a:t>
            </a:r>
          </a:p>
          <a:p>
            <a:pPr algn="ctr"/>
            <a:r>
              <a:rPr lang="lv-LV" sz="2000" dirty="0" smtClean="0">
                <a:solidFill>
                  <a:srgbClr val="FF0000"/>
                </a:solidFill>
              </a:rPr>
              <a:t>(</a:t>
            </a:r>
            <a:r>
              <a:rPr lang="lv-LV" sz="2000" dirty="0" err="1" smtClean="0">
                <a:solidFill>
                  <a:srgbClr val="FF0000"/>
                </a:solidFill>
              </a:rPr>
              <a:t>local</a:t>
            </a:r>
            <a:r>
              <a:rPr lang="lv-LV" sz="2000" dirty="0" smtClean="0">
                <a:solidFill>
                  <a:srgbClr val="FF0000"/>
                </a:solidFill>
              </a:rPr>
              <a:t>, </a:t>
            </a:r>
            <a:r>
              <a:rPr lang="lv-LV" sz="2000" dirty="0" err="1" smtClean="0">
                <a:solidFill>
                  <a:srgbClr val="FF0000"/>
                </a:solidFill>
              </a:rPr>
              <a:t>from</a:t>
            </a:r>
            <a:r>
              <a:rPr lang="lv-LV" sz="2000" dirty="0" smtClean="0">
                <a:solidFill>
                  <a:srgbClr val="FF0000"/>
                </a:solidFill>
              </a:rPr>
              <a:t> EU, </a:t>
            </a:r>
            <a:r>
              <a:rPr lang="lv-LV" sz="2000" dirty="0" err="1" smtClean="0">
                <a:solidFill>
                  <a:srgbClr val="FF0000"/>
                </a:solidFill>
              </a:rPr>
              <a:t>from</a:t>
            </a:r>
            <a:r>
              <a:rPr lang="lv-LV" sz="2000" dirty="0" smtClean="0">
                <a:solidFill>
                  <a:srgbClr val="FF0000"/>
                </a:solidFill>
              </a:rPr>
              <a:t> 3rd </a:t>
            </a:r>
            <a:r>
              <a:rPr lang="lv-LV" sz="2000" dirty="0" err="1" smtClean="0">
                <a:solidFill>
                  <a:srgbClr val="FF0000"/>
                </a:solidFill>
              </a:rPr>
              <a:t>countries</a:t>
            </a:r>
            <a:r>
              <a:rPr lang="lv-LV" sz="2000" dirty="0" smtClean="0">
                <a:solidFill>
                  <a:srgbClr val="FF0000"/>
                </a:solidFill>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868958"/>
          </a:xfrm>
        </p:spPr>
        <p:txBody>
          <a:bodyPr>
            <a:normAutofit/>
          </a:bodyPr>
          <a:lstStyle/>
          <a:p>
            <a:r>
              <a:rPr lang="lv-LV" sz="3800" dirty="0" smtClean="0"/>
              <a:t>European </a:t>
            </a:r>
            <a:r>
              <a:rPr lang="lv-LV" sz="3800" dirty="0" err="1" smtClean="0"/>
              <a:t>Higher</a:t>
            </a:r>
            <a:r>
              <a:rPr lang="lv-LV" sz="3800" dirty="0" smtClean="0"/>
              <a:t> </a:t>
            </a:r>
            <a:r>
              <a:rPr lang="lv-LV" sz="3800" dirty="0" err="1" smtClean="0"/>
              <a:t>Education</a:t>
            </a:r>
            <a:r>
              <a:rPr lang="lv-LV" sz="3800" dirty="0" smtClean="0"/>
              <a:t> </a:t>
            </a:r>
            <a:r>
              <a:rPr lang="lv-LV" sz="3800" dirty="0" err="1" smtClean="0"/>
              <a:t>Area</a:t>
            </a:r>
            <a:r>
              <a:rPr lang="lv-LV" sz="3800" dirty="0" smtClean="0"/>
              <a:t> (EHEA)</a:t>
            </a:r>
            <a:endParaRPr lang="lv-LV" sz="3800" dirty="0"/>
          </a:p>
        </p:txBody>
      </p:sp>
      <p:sp>
        <p:nvSpPr>
          <p:cNvPr id="3" name="Content Placeholder 2"/>
          <p:cNvSpPr>
            <a:spLocks noGrp="1"/>
          </p:cNvSpPr>
          <p:nvPr>
            <p:ph idx="1"/>
          </p:nvPr>
        </p:nvSpPr>
        <p:spPr>
          <a:xfrm>
            <a:off x="623392" y="1268760"/>
            <a:ext cx="11472597" cy="5256584"/>
          </a:xfrm>
        </p:spPr>
        <p:txBody>
          <a:bodyPr>
            <a:noAutofit/>
          </a:bodyPr>
          <a:lstStyle/>
          <a:p>
            <a:pPr>
              <a:buNone/>
            </a:pPr>
            <a:r>
              <a:rPr lang="lv-LV" sz="1500" b="1" dirty="0" err="1" smtClean="0"/>
              <a:t>Estonia</a:t>
            </a:r>
            <a:endParaRPr lang="lv-LV" sz="1500" b="1" dirty="0" smtClean="0"/>
          </a:p>
          <a:p>
            <a:pPr>
              <a:buNone/>
            </a:pPr>
            <a:r>
              <a:rPr lang="en-US" sz="1500" dirty="0" smtClean="0"/>
              <a:t>Starting from the autumn 2013 admission, all Estonian-taught degree </a:t>
            </a:r>
            <a:r>
              <a:rPr lang="en-US" sz="1500" dirty="0" err="1" smtClean="0"/>
              <a:t>programmes</a:t>
            </a:r>
            <a:r>
              <a:rPr lang="en-US" sz="1500" dirty="0" smtClean="0"/>
              <a:t> are free of charge for full-time students. </a:t>
            </a:r>
            <a:endParaRPr lang="lv-LV" sz="1500" dirty="0" smtClean="0"/>
          </a:p>
          <a:p>
            <a:pPr>
              <a:buNone/>
            </a:pPr>
            <a:r>
              <a:rPr lang="lv-LV" sz="1500" b="1" dirty="0" err="1" smtClean="0"/>
              <a:t>Spain</a:t>
            </a:r>
            <a:endParaRPr lang="lv-LV" sz="1500" dirty="0" smtClean="0"/>
          </a:p>
          <a:p>
            <a:pPr>
              <a:buNone/>
            </a:pPr>
            <a:r>
              <a:rPr lang="lv-LV" sz="1500" dirty="0" smtClean="0"/>
              <a:t>In </a:t>
            </a:r>
            <a:r>
              <a:rPr lang="lv-LV" sz="1500" dirty="0" err="1" smtClean="0"/>
              <a:t>public</a:t>
            </a:r>
            <a:r>
              <a:rPr lang="lv-LV" sz="1500" dirty="0" smtClean="0"/>
              <a:t> </a:t>
            </a:r>
            <a:r>
              <a:rPr lang="lv-LV" sz="1500" dirty="0" err="1" smtClean="0"/>
              <a:t>universities</a:t>
            </a:r>
            <a:r>
              <a:rPr lang="lv-LV" sz="1500" dirty="0" smtClean="0"/>
              <a:t> </a:t>
            </a:r>
            <a:r>
              <a:rPr lang="lv-LV" sz="1500" dirty="0" err="1" smtClean="0"/>
              <a:t>those</a:t>
            </a:r>
            <a:r>
              <a:rPr lang="lv-LV" sz="1500" dirty="0" smtClean="0"/>
              <a:t> </a:t>
            </a:r>
            <a:r>
              <a:rPr lang="lv-LV" sz="1500" dirty="0" err="1" smtClean="0"/>
              <a:t>cost</a:t>
            </a:r>
            <a:r>
              <a:rPr lang="lv-LV" sz="1500" dirty="0" smtClean="0"/>
              <a:t> </a:t>
            </a:r>
            <a:r>
              <a:rPr lang="lv-LV" sz="1500" dirty="0" err="1" smtClean="0"/>
              <a:t>between</a:t>
            </a:r>
            <a:r>
              <a:rPr lang="lv-LV" sz="1500" dirty="0" smtClean="0"/>
              <a:t> EUR 535 </a:t>
            </a:r>
            <a:r>
              <a:rPr lang="lv-LV" sz="1500" dirty="0" err="1" smtClean="0"/>
              <a:t>and</a:t>
            </a:r>
            <a:r>
              <a:rPr lang="lv-LV" sz="1500" dirty="0" smtClean="0"/>
              <a:t> EUR 1,280 per </a:t>
            </a:r>
            <a:r>
              <a:rPr lang="lv-LV" sz="1500" dirty="0" err="1" smtClean="0"/>
              <a:t>academic</a:t>
            </a:r>
            <a:r>
              <a:rPr lang="lv-LV" sz="1500" dirty="0" smtClean="0"/>
              <a:t> </a:t>
            </a:r>
            <a:r>
              <a:rPr lang="lv-LV" sz="1500" dirty="0" err="1" smtClean="0"/>
              <a:t>year</a:t>
            </a:r>
            <a:r>
              <a:rPr lang="lv-LV" sz="1500" dirty="0" smtClean="0"/>
              <a:t>. </a:t>
            </a:r>
          </a:p>
          <a:p>
            <a:pPr>
              <a:buNone/>
            </a:pPr>
            <a:r>
              <a:rPr lang="lv-LV" sz="1500" b="1" dirty="0" err="1" smtClean="0"/>
              <a:t>Sweden</a:t>
            </a:r>
            <a:endParaRPr lang="lv-LV" sz="1500" dirty="0" smtClean="0"/>
          </a:p>
          <a:p>
            <a:pPr>
              <a:buNone/>
            </a:pPr>
            <a:r>
              <a:rPr lang="lv-LV" sz="1500" dirty="0" err="1" smtClean="0"/>
              <a:t>Free</a:t>
            </a:r>
            <a:r>
              <a:rPr lang="lv-LV" sz="1500" dirty="0" smtClean="0"/>
              <a:t>.</a:t>
            </a:r>
          </a:p>
          <a:p>
            <a:pPr>
              <a:buNone/>
            </a:pPr>
            <a:r>
              <a:rPr lang="lv-LV" sz="1500" b="1" dirty="0" err="1" smtClean="0"/>
              <a:t>Switzerland</a:t>
            </a:r>
            <a:endParaRPr lang="lv-LV" sz="1500" dirty="0" smtClean="0"/>
          </a:p>
          <a:p>
            <a:pPr>
              <a:buNone/>
            </a:pPr>
            <a:r>
              <a:rPr lang="lv-LV" sz="1500" dirty="0" smtClean="0"/>
              <a:t>For EU-EEA </a:t>
            </a:r>
            <a:r>
              <a:rPr lang="lv-LV" sz="1500" dirty="0" err="1" smtClean="0"/>
              <a:t>members</a:t>
            </a:r>
            <a:r>
              <a:rPr lang="lv-LV" sz="1500" dirty="0" smtClean="0"/>
              <a:t> study </a:t>
            </a:r>
            <a:r>
              <a:rPr lang="lv-LV" sz="1500" dirty="0" err="1" smtClean="0"/>
              <a:t>fees</a:t>
            </a:r>
            <a:r>
              <a:rPr lang="lv-LV" sz="1500" dirty="0" smtClean="0"/>
              <a:t> in </a:t>
            </a:r>
            <a:r>
              <a:rPr lang="lv-LV" sz="1500" dirty="0" err="1" smtClean="0"/>
              <a:t>Swiss</a:t>
            </a:r>
            <a:r>
              <a:rPr lang="lv-LV" sz="1500" dirty="0" smtClean="0"/>
              <a:t> </a:t>
            </a:r>
            <a:r>
              <a:rPr lang="lv-LV" sz="1500" dirty="0" err="1" smtClean="0"/>
              <a:t>universities</a:t>
            </a:r>
            <a:r>
              <a:rPr lang="lv-LV" sz="1500" dirty="0" smtClean="0"/>
              <a:t> </a:t>
            </a:r>
            <a:r>
              <a:rPr lang="lv-LV" sz="1500" dirty="0" err="1" smtClean="0"/>
              <a:t>range</a:t>
            </a:r>
            <a:r>
              <a:rPr lang="lv-LV" sz="1500" dirty="0" smtClean="0"/>
              <a:t> </a:t>
            </a:r>
            <a:r>
              <a:rPr lang="lv-LV" sz="1500" dirty="0" err="1" smtClean="0"/>
              <a:t>between</a:t>
            </a:r>
            <a:r>
              <a:rPr lang="lv-LV" sz="1500" dirty="0" smtClean="0"/>
              <a:t> 750-3000 EUR. </a:t>
            </a:r>
            <a:r>
              <a:rPr lang="lv-LV" sz="1500" dirty="0" err="1" smtClean="0"/>
              <a:t>Scholarships</a:t>
            </a:r>
            <a:r>
              <a:rPr lang="lv-LV" sz="1500" dirty="0" smtClean="0"/>
              <a:t> </a:t>
            </a:r>
            <a:r>
              <a:rPr lang="lv-LV" sz="1500" dirty="0" err="1" smtClean="0"/>
              <a:t>are</a:t>
            </a:r>
            <a:r>
              <a:rPr lang="lv-LV" sz="1500" dirty="0" smtClean="0"/>
              <a:t> </a:t>
            </a:r>
            <a:r>
              <a:rPr lang="lv-LV" sz="1500" dirty="0" err="1" smtClean="0"/>
              <a:t>available</a:t>
            </a:r>
            <a:r>
              <a:rPr lang="lv-LV" sz="1500" dirty="0" smtClean="0"/>
              <a:t> for EU </a:t>
            </a:r>
            <a:r>
              <a:rPr lang="lv-LV" sz="1500" dirty="0" err="1" smtClean="0"/>
              <a:t>and</a:t>
            </a:r>
            <a:r>
              <a:rPr lang="lv-LV" sz="1500" dirty="0" smtClean="0"/>
              <a:t> </a:t>
            </a:r>
            <a:r>
              <a:rPr lang="lv-LV" sz="1500" dirty="0" err="1" smtClean="0"/>
              <a:t>eastern</a:t>
            </a:r>
            <a:r>
              <a:rPr lang="lv-LV" sz="1500" dirty="0" smtClean="0"/>
              <a:t> European students.</a:t>
            </a:r>
          </a:p>
          <a:p>
            <a:pPr>
              <a:buNone/>
            </a:pPr>
            <a:r>
              <a:rPr lang="lv-LV" sz="1500" b="1" dirty="0" err="1" smtClean="0"/>
              <a:t>Italy</a:t>
            </a:r>
            <a:endParaRPr lang="lv-LV" sz="1500" dirty="0" smtClean="0"/>
          </a:p>
          <a:p>
            <a:pPr>
              <a:buNone/>
            </a:pPr>
            <a:r>
              <a:rPr lang="lv-LV" sz="1500" dirty="0" smtClean="0"/>
              <a:t>In </a:t>
            </a:r>
            <a:r>
              <a:rPr lang="lv-LV" sz="1500" dirty="0" err="1" smtClean="0"/>
              <a:t>public</a:t>
            </a:r>
            <a:r>
              <a:rPr lang="lv-LV" sz="1500" dirty="0" smtClean="0"/>
              <a:t> </a:t>
            </a:r>
            <a:r>
              <a:rPr lang="lv-LV" sz="1500" dirty="0" err="1" smtClean="0"/>
              <a:t>universities</a:t>
            </a:r>
            <a:r>
              <a:rPr lang="lv-LV" sz="1500" dirty="0" smtClean="0"/>
              <a:t> </a:t>
            </a:r>
            <a:r>
              <a:rPr lang="lv-LV" sz="1500" dirty="0" err="1" smtClean="0"/>
              <a:t>an</a:t>
            </a:r>
            <a:r>
              <a:rPr lang="lv-LV" sz="1500" dirty="0" smtClean="0"/>
              <a:t> </a:t>
            </a:r>
            <a:r>
              <a:rPr lang="lv-LV" sz="1500" dirty="0" err="1" smtClean="0"/>
              <a:t>annual</a:t>
            </a:r>
            <a:r>
              <a:rPr lang="lv-LV" sz="1500" dirty="0" smtClean="0"/>
              <a:t> </a:t>
            </a:r>
            <a:r>
              <a:rPr lang="lv-LV" sz="1500" dirty="0" err="1" smtClean="0"/>
              <a:t>fee</a:t>
            </a:r>
            <a:r>
              <a:rPr lang="lv-LV" sz="1500" dirty="0" smtClean="0"/>
              <a:t> </a:t>
            </a:r>
            <a:r>
              <a:rPr lang="lv-LV" sz="1500" dirty="0" err="1" smtClean="0"/>
              <a:t>ranges</a:t>
            </a:r>
            <a:r>
              <a:rPr lang="lv-LV" sz="1500" dirty="0" smtClean="0"/>
              <a:t> </a:t>
            </a:r>
            <a:r>
              <a:rPr lang="lv-LV" sz="1500" dirty="0" err="1" smtClean="0"/>
              <a:t>between</a:t>
            </a:r>
            <a:r>
              <a:rPr lang="lv-LV" sz="1500" dirty="0" smtClean="0"/>
              <a:t> EUR 150 </a:t>
            </a:r>
            <a:r>
              <a:rPr lang="lv-LV" sz="1500" dirty="0" err="1" smtClean="0"/>
              <a:t>and</a:t>
            </a:r>
            <a:r>
              <a:rPr lang="lv-LV" sz="1500" dirty="0" smtClean="0"/>
              <a:t> EUR 3,500, </a:t>
            </a:r>
            <a:r>
              <a:rPr lang="lv-LV" sz="1500" dirty="0" err="1" smtClean="0"/>
              <a:t>depending</a:t>
            </a:r>
            <a:r>
              <a:rPr lang="lv-LV" sz="1500" dirty="0" smtClean="0"/>
              <a:t> (</a:t>
            </a:r>
            <a:r>
              <a:rPr lang="lv-LV" sz="1500" dirty="0" err="1" smtClean="0"/>
              <a:t>on</a:t>
            </a:r>
            <a:r>
              <a:rPr lang="lv-LV" sz="1500" dirty="0" smtClean="0"/>
              <a:t> </a:t>
            </a:r>
            <a:r>
              <a:rPr lang="lv-LV" sz="1500" dirty="0" err="1" smtClean="0"/>
              <a:t>your</a:t>
            </a:r>
            <a:r>
              <a:rPr lang="lv-LV" sz="1500" dirty="0" smtClean="0"/>
              <a:t> </a:t>
            </a:r>
            <a:r>
              <a:rPr lang="lv-LV" sz="1500" dirty="0" err="1" smtClean="0"/>
              <a:t>family</a:t>
            </a:r>
            <a:r>
              <a:rPr lang="lv-LV" sz="1500" dirty="0" smtClean="0"/>
              <a:t> </a:t>
            </a:r>
            <a:r>
              <a:rPr lang="lv-LV" sz="1500" dirty="0" err="1" smtClean="0"/>
              <a:t>income</a:t>
            </a:r>
            <a:r>
              <a:rPr lang="lv-LV" sz="1500" dirty="0" smtClean="0"/>
              <a:t> </a:t>
            </a:r>
            <a:r>
              <a:rPr lang="lv-LV" sz="1500" dirty="0" err="1" smtClean="0"/>
              <a:t>and</a:t>
            </a:r>
            <a:r>
              <a:rPr lang="lv-LV" sz="1500" dirty="0" smtClean="0"/>
              <a:t>) </a:t>
            </a:r>
            <a:r>
              <a:rPr lang="lv-LV" sz="1500" dirty="0" err="1" smtClean="0"/>
              <a:t>on</a:t>
            </a:r>
            <a:r>
              <a:rPr lang="lv-LV" sz="1500" dirty="0" smtClean="0"/>
              <a:t> </a:t>
            </a:r>
            <a:r>
              <a:rPr lang="lv-LV" sz="1500" dirty="0" err="1" smtClean="0"/>
              <a:t>the</a:t>
            </a:r>
            <a:r>
              <a:rPr lang="lv-LV" sz="1500" dirty="0" smtClean="0"/>
              <a:t> </a:t>
            </a:r>
            <a:r>
              <a:rPr lang="lv-LV" sz="1500" dirty="0" err="1" smtClean="0"/>
              <a:t>university</a:t>
            </a:r>
            <a:r>
              <a:rPr lang="lv-LV" sz="1500" dirty="0" smtClean="0"/>
              <a:t> </a:t>
            </a:r>
            <a:r>
              <a:rPr lang="lv-LV" sz="1500" dirty="0" err="1" smtClean="0"/>
              <a:t>chosen</a:t>
            </a:r>
            <a:r>
              <a:rPr lang="lv-LV" sz="1500" dirty="0" smtClean="0"/>
              <a:t>. </a:t>
            </a:r>
          </a:p>
          <a:p>
            <a:pPr>
              <a:buNone/>
            </a:pPr>
            <a:r>
              <a:rPr lang="lv-LV" sz="1500" b="1" dirty="0" smtClean="0"/>
              <a:t>UK</a:t>
            </a:r>
            <a:endParaRPr lang="lv-LV" sz="1500" dirty="0" smtClean="0"/>
          </a:p>
          <a:p>
            <a:pPr>
              <a:buNone/>
            </a:pPr>
            <a:r>
              <a:rPr lang="lv-LV" sz="1500" dirty="0" err="1" smtClean="0"/>
              <a:t>After</a:t>
            </a:r>
            <a:r>
              <a:rPr lang="lv-LV" sz="1500" dirty="0" smtClean="0"/>
              <a:t> </a:t>
            </a:r>
            <a:r>
              <a:rPr lang="lv-LV" sz="1500" dirty="0" err="1" smtClean="0"/>
              <a:t>offering</a:t>
            </a:r>
            <a:r>
              <a:rPr lang="lv-LV" sz="1500" dirty="0" smtClean="0"/>
              <a:t> </a:t>
            </a:r>
            <a:r>
              <a:rPr lang="lv-LV" sz="1500" dirty="0" err="1" smtClean="0"/>
              <a:t>low</a:t>
            </a:r>
            <a:r>
              <a:rPr lang="lv-LV" sz="1500" dirty="0" smtClean="0"/>
              <a:t> </a:t>
            </a:r>
            <a:r>
              <a:rPr lang="lv-LV" sz="1500" dirty="0" err="1" smtClean="0"/>
              <a:t>tuition</a:t>
            </a:r>
            <a:r>
              <a:rPr lang="lv-LV" sz="1500" dirty="0" smtClean="0"/>
              <a:t> </a:t>
            </a:r>
            <a:r>
              <a:rPr lang="lv-LV" sz="1500" dirty="0" err="1" smtClean="0"/>
              <a:t>fees</a:t>
            </a:r>
            <a:r>
              <a:rPr lang="lv-LV" sz="1500" dirty="0" smtClean="0"/>
              <a:t> for </a:t>
            </a:r>
            <a:r>
              <a:rPr lang="lv-LV" sz="1500" dirty="0" err="1" smtClean="0"/>
              <a:t>long</a:t>
            </a:r>
            <a:r>
              <a:rPr lang="lv-LV" sz="1500" dirty="0" smtClean="0"/>
              <a:t> </a:t>
            </a:r>
            <a:r>
              <a:rPr lang="lv-LV" sz="1500" dirty="0" err="1" smtClean="0"/>
              <a:t>time</a:t>
            </a:r>
            <a:r>
              <a:rPr lang="lv-LV" sz="1500" dirty="0" smtClean="0"/>
              <a:t> (no </a:t>
            </a:r>
            <a:r>
              <a:rPr lang="lv-LV" sz="1500" dirty="0" err="1" smtClean="0"/>
              <a:t>tuitions</a:t>
            </a:r>
            <a:r>
              <a:rPr lang="lv-LV" sz="1500" dirty="0" smtClean="0"/>
              <a:t> </a:t>
            </a:r>
            <a:r>
              <a:rPr lang="lv-LV" sz="1500" dirty="0" err="1" smtClean="0"/>
              <a:t>were</a:t>
            </a:r>
            <a:r>
              <a:rPr lang="lv-LV" sz="1500" dirty="0" smtClean="0"/>
              <a:t> </a:t>
            </a:r>
            <a:r>
              <a:rPr lang="lv-LV" sz="1500" dirty="0" err="1" smtClean="0"/>
              <a:t>paid</a:t>
            </a:r>
            <a:r>
              <a:rPr lang="lv-LV" sz="1500" dirty="0" smtClean="0"/>
              <a:t> </a:t>
            </a:r>
            <a:r>
              <a:rPr lang="lv-LV" sz="1500" dirty="0" err="1" smtClean="0"/>
              <a:t>until</a:t>
            </a:r>
            <a:r>
              <a:rPr lang="lv-LV" sz="1500" dirty="0" smtClean="0"/>
              <a:t> 1998), </a:t>
            </a:r>
            <a:r>
              <a:rPr lang="lv-LV" sz="1500" dirty="0" err="1" smtClean="0"/>
              <a:t>the</a:t>
            </a:r>
            <a:r>
              <a:rPr lang="lv-LV" sz="1500" dirty="0" smtClean="0"/>
              <a:t> UK </a:t>
            </a:r>
            <a:r>
              <a:rPr lang="lv-LV" sz="1500" dirty="0" err="1" smtClean="0"/>
              <a:t>government</a:t>
            </a:r>
            <a:r>
              <a:rPr lang="lv-LV" sz="1500" dirty="0" smtClean="0"/>
              <a:t> </a:t>
            </a:r>
            <a:r>
              <a:rPr lang="lv-LV" sz="1500" dirty="0" err="1" smtClean="0"/>
              <a:t>has</a:t>
            </a:r>
            <a:r>
              <a:rPr lang="lv-LV" sz="1500" dirty="0" smtClean="0"/>
              <a:t> </a:t>
            </a:r>
            <a:r>
              <a:rPr lang="lv-LV" sz="1500" dirty="0" err="1" smtClean="0"/>
              <a:t>recently</a:t>
            </a:r>
            <a:r>
              <a:rPr lang="lv-LV" sz="1500" dirty="0" smtClean="0"/>
              <a:t> </a:t>
            </a:r>
            <a:r>
              <a:rPr lang="lv-LV" sz="1500" dirty="0" err="1" smtClean="0"/>
              <a:t>decided</a:t>
            </a:r>
            <a:r>
              <a:rPr lang="lv-LV" sz="1500" dirty="0" smtClean="0"/>
              <a:t> to </a:t>
            </a:r>
            <a:r>
              <a:rPr lang="lv-LV" sz="1500" dirty="0" err="1" smtClean="0"/>
              <a:t>allow</a:t>
            </a:r>
            <a:r>
              <a:rPr lang="lv-LV" sz="1500" dirty="0" smtClean="0"/>
              <a:t> </a:t>
            </a:r>
            <a:r>
              <a:rPr lang="lv-LV" sz="1500" dirty="0" err="1" smtClean="0"/>
              <a:t>universities</a:t>
            </a:r>
            <a:r>
              <a:rPr lang="lv-LV" sz="1500" dirty="0" smtClean="0"/>
              <a:t> to </a:t>
            </a:r>
            <a:r>
              <a:rPr lang="lv-LV" sz="1500" dirty="0" err="1" smtClean="0"/>
              <a:t>raise</a:t>
            </a:r>
            <a:r>
              <a:rPr lang="lv-LV" sz="1500" dirty="0" smtClean="0"/>
              <a:t> study </a:t>
            </a:r>
            <a:r>
              <a:rPr lang="lv-LV" sz="1500" dirty="0" err="1" smtClean="0"/>
              <a:t>fees</a:t>
            </a:r>
            <a:r>
              <a:rPr lang="lv-LV" sz="1500" dirty="0" smtClean="0"/>
              <a:t>. It </a:t>
            </a:r>
            <a:r>
              <a:rPr lang="lv-LV" sz="1500" dirty="0" err="1" smtClean="0"/>
              <a:t>is</a:t>
            </a:r>
            <a:r>
              <a:rPr lang="lv-LV" sz="1500" dirty="0" smtClean="0"/>
              <a:t> </a:t>
            </a:r>
            <a:r>
              <a:rPr lang="lv-LV" sz="1500" dirty="0" err="1" smtClean="0"/>
              <a:t>important</a:t>
            </a:r>
            <a:r>
              <a:rPr lang="lv-LV" sz="1500" dirty="0" smtClean="0"/>
              <a:t> to </a:t>
            </a:r>
            <a:r>
              <a:rPr lang="lv-LV" sz="1500" dirty="0" err="1" smtClean="0"/>
              <a:t>note</a:t>
            </a:r>
            <a:r>
              <a:rPr lang="lv-LV" sz="1500" dirty="0" smtClean="0"/>
              <a:t>, </a:t>
            </a:r>
            <a:r>
              <a:rPr lang="lv-LV" sz="1500" dirty="0" err="1" smtClean="0"/>
              <a:t>that</a:t>
            </a:r>
            <a:r>
              <a:rPr lang="lv-LV" sz="1500" dirty="0" smtClean="0"/>
              <a:t> </a:t>
            </a:r>
            <a:r>
              <a:rPr lang="lv-LV" sz="1500" dirty="0" err="1" smtClean="0"/>
              <a:t>Scotland</a:t>
            </a:r>
            <a:r>
              <a:rPr lang="lv-LV" sz="1500" dirty="0" smtClean="0"/>
              <a:t>, </a:t>
            </a:r>
            <a:r>
              <a:rPr lang="lv-LV" sz="1500" dirty="0" err="1" smtClean="0"/>
              <a:t>Wales</a:t>
            </a:r>
            <a:r>
              <a:rPr lang="lv-LV" sz="1500" dirty="0" smtClean="0"/>
              <a:t> </a:t>
            </a:r>
            <a:r>
              <a:rPr lang="lv-LV" sz="1500" dirty="0" err="1" smtClean="0"/>
              <a:t>and</a:t>
            </a:r>
            <a:r>
              <a:rPr lang="lv-LV" sz="1500" dirty="0" smtClean="0"/>
              <a:t> </a:t>
            </a:r>
            <a:r>
              <a:rPr lang="lv-LV" sz="1500" dirty="0" err="1" smtClean="0"/>
              <a:t>Northern</a:t>
            </a:r>
            <a:r>
              <a:rPr lang="lv-LV" sz="1500" dirty="0" smtClean="0"/>
              <a:t> </a:t>
            </a:r>
            <a:r>
              <a:rPr lang="lv-LV" sz="1500" dirty="0" err="1" smtClean="0"/>
              <a:t>Ireland</a:t>
            </a:r>
            <a:r>
              <a:rPr lang="lv-LV" sz="1500" dirty="0" smtClean="0"/>
              <a:t> </a:t>
            </a:r>
            <a:r>
              <a:rPr lang="lv-LV" sz="1500" dirty="0" err="1" smtClean="0"/>
              <a:t>are</a:t>
            </a:r>
            <a:r>
              <a:rPr lang="lv-LV" sz="1500" dirty="0" smtClean="0"/>
              <a:t> </a:t>
            </a:r>
            <a:r>
              <a:rPr lang="lv-LV" sz="1500" dirty="0" err="1" smtClean="0"/>
              <a:t>independent</a:t>
            </a:r>
            <a:r>
              <a:rPr lang="lv-LV" sz="1500" dirty="0" smtClean="0"/>
              <a:t> </a:t>
            </a:r>
            <a:r>
              <a:rPr lang="lv-LV" sz="1500" dirty="0" err="1" smtClean="0"/>
              <a:t>from</a:t>
            </a:r>
            <a:r>
              <a:rPr lang="lv-LV" sz="1500" dirty="0" smtClean="0"/>
              <a:t> </a:t>
            </a:r>
            <a:r>
              <a:rPr lang="lv-LV" sz="1500" dirty="0" err="1" smtClean="0"/>
              <a:t>this</a:t>
            </a:r>
            <a:r>
              <a:rPr lang="lv-LV" sz="1500" dirty="0" smtClean="0"/>
              <a:t> </a:t>
            </a:r>
            <a:r>
              <a:rPr lang="lv-LV" sz="1500" dirty="0" err="1" smtClean="0"/>
              <a:t>decision</a:t>
            </a:r>
            <a:r>
              <a:rPr lang="lv-LV" sz="1500" dirty="0" smtClean="0"/>
              <a:t> </a:t>
            </a:r>
            <a:r>
              <a:rPr lang="lv-LV" sz="1500" dirty="0" err="1" smtClean="0"/>
              <a:t>and</a:t>
            </a:r>
            <a:r>
              <a:rPr lang="lv-LV" sz="1500" dirty="0" smtClean="0"/>
              <a:t> </a:t>
            </a:r>
            <a:r>
              <a:rPr lang="lv-LV" sz="1500" dirty="0" err="1" smtClean="0"/>
              <a:t>pursue</a:t>
            </a:r>
            <a:r>
              <a:rPr lang="lv-LV" sz="1500" dirty="0" smtClean="0"/>
              <a:t> </a:t>
            </a:r>
            <a:r>
              <a:rPr lang="lv-LV" sz="1500" dirty="0" err="1" smtClean="0"/>
              <a:t>their</a:t>
            </a:r>
            <a:r>
              <a:rPr lang="lv-LV" sz="1500" dirty="0" smtClean="0"/>
              <a:t> </a:t>
            </a:r>
            <a:r>
              <a:rPr lang="lv-LV" sz="1500" dirty="0" err="1" smtClean="0"/>
              <a:t>own</a:t>
            </a:r>
            <a:r>
              <a:rPr lang="lv-LV" sz="1500" dirty="0" smtClean="0"/>
              <a:t> </a:t>
            </a:r>
            <a:r>
              <a:rPr lang="lv-LV" sz="1500" dirty="0" err="1" smtClean="0"/>
              <a:t>strategy</a:t>
            </a:r>
            <a:r>
              <a:rPr lang="lv-LV" sz="1500" dirty="0" smtClean="0"/>
              <a:t> </a:t>
            </a:r>
            <a:r>
              <a:rPr lang="lv-LV" sz="1500" dirty="0" err="1" smtClean="0"/>
              <a:t>on</a:t>
            </a:r>
            <a:r>
              <a:rPr lang="lv-LV" sz="1500" dirty="0" smtClean="0"/>
              <a:t> </a:t>
            </a:r>
            <a:r>
              <a:rPr lang="lv-LV" sz="1500" dirty="0" err="1" smtClean="0"/>
              <a:t>tuition</a:t>
            </a:r>
            <a:r>
              <a:rPr lang="lv-LV" sz="1500" dirty="0" smtClean="0"/>
              <a:t> </a:t>
            </a:r>
            <a:r>
              <a:rPr lang="lv-LV" sz="1500" dirty="0" err="1" smtClean="0"/>
              <a:t>fees</a:t>
            </a:r>
            <a:r>
              <a:rPr lang="lv-LV" sz="1500" dirty="0" smtClean="0"/>
              <a:t>. In </a:t>
            </a:r>
            <a:r>
              <a:rPr lang="lv-LV" sz="1500" dirty="0" err="1" smtClean="0"/>
              <a:t>Scotland</a:t>
            </a:r>
            <a:r>
              <a:rPr lang="lv-LV" sz="1500" dirty="0" smtClean="0"/>
              <a:t> for </a:t>
            </a:r>
            <a:r>
              <a:rPr lang="lv-LV" sz="1500" dirty="0" err="1" smtClean="0"/>
              <a:t>example</a:t>
            </a:r>
            <a:r>
              <a:rPr lang="lv-LV" sz="1500" dirty="0" smtClean="0"/>
              <a:t>, </a:t>
            </a:r>
            <a:r>
              <a:rPr lang="lv-LV" sz="1500" dirty="0" err="1" smtClean="0"/>
              <a:t>Scottish</a:t>
            </a:r>
            <a:r>
              <a:rPr lang="lv-LV" sz="1500" dirty="0" smtClean="0"/>
              <a:t> </a:t>
            </a:r>
            <a:r>
              <a:rPr lang="lv-LV" sz="1500" dirty="0" err="1" smtClean="0"/>
              <a:t>and</a:t>
            </a:r>
            <a:r>
              <a:rPr lang="lv-LV" sz="1500" dirty="0" smtClean="0"/>
              <a:t> </a:t>
            </a:r>
            <a:r>
              <a:rPr lang="lv-LV" sz="1500" dirty="0" err="1" smtClean="0"/>
              <a:t>non-UK</a:t>
            </a:r>
            <a:r>
              <a:rPr lang="lv-LV" sz="1500" dirty="0" smtClean="0"/>
              <a:t> EU </a:t>
            </a:r>
            <a:r>
              <a:rPr lang="lv-LV" sz="1500" dirty="0" err="1" smtClean="0"/>
              <a:t>citizens</a:t>
            </a:r>
            <a:r>
              <a:rPr lang="lv-LV" sz="1500" dirty="0" smtClean="0"/>
              <a:t> </a:t>
            </a:r>
            <a:r>
              <a:rPr lang="lv-LV" sz="1500" dirty="0" err="1" smtClean="0"/>
              <a:t>do</a:t>
            </a:r>
            <a:r>
              <a:rPr lang="lv-LV" sz="1500" dirty="0" smtClean="0"/>
              <a:t> </a:t>
            </a:r>
            <a:r>
              <a:rPr lang="lv-LV" sz="1500" dirty="0" err="1" smtClean="0"/>
              <a:t>not</a:t>
            </a:r>
            <a:r>
              <a:rPr lang="lv-LV" sz="1500" dirty="0" smtClean="0"/>
              <a:t> </a:t>
            </a:r>
            <a:r>
              <a:rPr lang="lv-LV" sz="1500" dirty="0" err="1" smtClean="0"/>
              <a:t>have</a:t>
            </a:r>
            <a:r>
              <a:rPr lang="lv-LV" sz="1500" dirty="0" smtClean="0"/>
              <a:t> to </a:t>
            </a:r>
            <a:r>
              <a:rPr lang="lv-LV" sz="1500" dirty="0" err="1" smtClean="0"/>
              <a:t>pay</a:t>
            </a:r>
            <a:r>
              <a:rPr lang="lv-LV" sz="1500" dirty="0" smtClean="0"/>
              <a:t> </a:t>
            </a:r>
            <a:r>
              <a:rPr lang="lv-LV" sz="1500" dirty="0" err="1" smtClean="0"/>
              <a:t>any</a:t>
            </a:r>
            <a:r>
              <a:rPr lang="lv-LV" sz="1500" dirty="0" smtClean="0"/>
              <a:t> </a:t>
            </a:r>
            <a:r>
              <a:rPr lang="lv-LV" sz="1500" dirty="0" err="1" smtClean="0"/>
              <a:t>tuition</a:t>
            </a:r>
            <a:r>
              <a:rPr lang="lv-LV" sz="1500" dirty="0" smtClean="0"/>
              <a:t> </a:t>
            </a:r>
            <a:r>
              <a:rPr lang="lv-LV" sz="1500" dirty="0" err="1" smtClean="0"/>
              <a:t>fee</a:t>
            </a:r>
            <a:r>
              <a:rPr lang="lv-LV" sz="1500" dirty="0" smtClean="0"/>
              <a:t>. For EU </a:t>
            </a:r>
            <a:r>
              <a:rPr lang="lv-LV" sz="1500" dirty="0" err="1" smtClean="0"/>
              <a:t>residents</a:t>
            </a:r>
            <a:r>
              <a:rPr lang="lv-LV" sz="1500" dirty="0" smtClean="0"/>
              <a:t> </a:t>
            </a:r>
            <a:r>
              <a:rPr lang="lv-LV" sz="1500" dirty="0" err="1" smtClean="0"/>
              <a:t>and</a:t>
            </a:r>
            <a:r>
              <a:rPr lang="lv-LV" sz="1500" dirty="0" smtClean="0"/>
              <a:t> EEA/</a:t>
            </a:r>
            <a:r>
              <a:rPr lang="lv-LV" sz="1500" dirty="0" err="1" smtClean="0"/>
              <a:t>Switzerland</a:t>
            </a:r>
            <a:r>
              <a:rPr lang="lv-LV" sz="1500" dirty="0" smtClean="0"/>
              <a:t> students </a:t>
            </a:r>
            <a:r>
              <a:rPr lang="lv-LV" sz="1500" dirty="0" err="1" smtClean="0"/>
              <a:t>tuition</a:t>
            </a:r>
            <a:r>
              <a:rPr lang="lv-LV" sz="1500" dirty="0" smtClean="0"/>
              <a:t> </a:t>
            </a:r>
            <a:r>
              <a:rPr lang="lv-LV" sz="1500" dirty="0" err="1" smtClean="0"/>
              <a:t>fees</a:t>
            </a:r>
            <a:r>
              <a:rPr lang="lv-LV" sz="1500" dirty="0" smtClean="0"/>
              <a:t> </a:t>
            </a:r>
            <a:r>
              <a:rPr lang="lv-LV" sz="1500" dirty="0" err="1" smtClean="0"/>
              <a:t>range</a:t>
            </a:r>
            <a:r>
              <a:rPr lang="lv-LV" sz="1500" dirty="0" smtClean="0"/>
              <a:t> </a:t>
            </a:r>
            <a:r>
              <a:rPr lang="lv-LV" sz="1500" dirty="0" err="1" smtClean="0"/>
              <a:t>from</a:t>
            </a:r>
            <a:r>
              <a:rPr lang="lv-LV" sz="1500" dirty="0" smtClean="0"/>
              <a:t> £ 3,500 (EUR 4,255 </a:t>
            </a:r>
            <a:r>
              <a:rPr lang="lv-LV" sz="1500" dirty="0" err="1" smtClean="0"/>
              <a:t>approx</a:t>
            </a:r>
            <a:r>
              <a:rPr lang="lv-LV" sz="1500" dirty="0" smtClean="0"/>
              <a:t>.) </a:t>
            </a:r>
            <a:r>
              <a:rPr lang="lv-LV" sz="1500" dirty="0" err="1" smtClean="0"/>
              <a:t>up</a:t>
            </a:r>
            <a:r>
              <a:rPr lang="lv-LV" sz="1500" dirty="0" smtClean="0"/>
              <a:t> to a </a:t>
            </a:r>
            <a:r>
              <a:rPr lang="lv-LV" sz="1500" dirty="0" err="1" smtClean="0"/>
              <a:t>max</a:t>
            </a:r>
            <a:r>
              <a:rPr lang="lv-LV" sz="1500" dirty="0" smtClean="0"/>
              <a:t> of £ 9,000 (EUR 10,941 </a:t>
            </a:r>
            <a:r>
              <a:rPr lang="lv-LV" sz="1500" dirty="0" err="1" smtClean="0"/>
              <a:t>approx</a:t>
            </a:r>
            <a:r>
              <a:rPr lang="lv-LV" sz="1500" dirty="0" smtClean="0"/>
              <a:t>.) per </a:t>
            </a:r>
            <a:r>
              <a:rPr lang="lv-LV" sz="1500" dirty="0" err="1" smtClean="0"/>
              <a:t>year</a:t>
            </a:r>
            <a:r>
              <a:rPr lang="lv-LV" sz="1500" dirty="0" smtClean="0"/>
              <a:t>. </a:t>
            </a:r>
            <a:endParaRPr lang="lv-LV" sz="1500" dirty="0"/>
          </a:p>
        </p:txBody>
      </p:sp>
      <p:sp>
        <p:nvSpPr>
          <p:cNvPr id="5" name="Rectangle 4"/>
          <p:cNvSpPr/>
          <p:nvPr/>
        </p:nvSpPr>
        <p:spPr>
          <a:xfrm>
            <a:off x="0" y="620688"/>
            <a:ext cx="12192000" cy="707886"/>
          </a:xfrm>
          <a:prstGeom prst="rect">
            <a:avLst/>
          </a:prstGeom>
        </p:spPr>
        <p:txBody>
          <a:bodyPr wrap="square">
            <a:spAutoFit/>
          </a:bodyPr>
          <a:lstStyle/>
          <a:p>
            <a:pPr algn="ctr"/>
            <a:r>
              <a:rPr lang="lv-LV" sz="2000" dirty="0" err="1" smtClean="0">
                <a:solidFill>
                  <a:srgbClr val="FF0000"/>
                </a:solidFill>
              </a:rPr>
              <a:t>Are</a:t>
            </a:r>
            <a:r>
              <a:rPr lang="lv-LV" sz="2000" dirty="0" smtClean="0">
                <a:solidFill>
                  <a:srgbClr val="FF0000"/>
                </a:solidFill>
              </a:rPr>
              <a:t> </a:t>
            </a:r>
            <a:r>
              <a:rPr lang="lv-LV" sz="2000" dirty="0" err="1" smtClean="0">
                <a:solidFill>
                  <a:srgbClr val="FF0000"/>
                </a:solidFill>
              </a:rPr>
              <a:t>we</a:t>
            </a:r>
            <a:r>
              <a:rPr lang="lv-LV" sz="2000" dirty="0" smtClean="0">
                <a:solidFill>
                  <a:srgbClr val="FF0000"/>
                </a:solidFill>
              </a:rPr>
              <a:t> </a:t>
            </a:r>
            <a:r>
              <a:rPr lang="lv-LV" sz="2000" dirty="0" err="1" smtClean="0">
                <a:solidFill>
                  <a:srgbClr val="FF0000"/>
                </a:solidFill>
              </a:rPr>
              <a:t>able</a:t>
            </a:r>
            <a:r>
              <a:rPr lang="lv-LV" sz="2000" dirty="0" smtClean="0">
                <a:solidFill>
                  <a:srgbClr val="FF0000"/>
                </a:solidFill>
              </a:rPr>
              <a:t> to </a:t>
            </a:r>
            <a:r>
              <a:rPr lang="lv-LV" sz="2000" dirty="0" err="1" smtClean="0">
                <a:solidFill>
                  <a:srgbClr val="FF0000"/>
                </a:solidFill>
              </a:rPr>
              <a:t>compete</a:t>
            </a:r>
            <a:r>
              <a:rPr lang="lv-LV" sz="2000" dirty="0" smtClean="0">
                <a:solidFill>
                  <a:srgbClr val="FF0000"/>
                </a:solidFill>
              </a:rPr>
              <a:t> </a:t>
            </a:r>
            <a:r>
              <a:rPr lang="lv-LV" sz="2000" dirty="0" err="1" smtClean="0">
                <a:solidFill>
                  <a:srgbClr val="FF0000"/>
                </a:solidFill>
              </a:rPr>
              <a:t>and</a:t>
            </a:r>
            <a:r>
              <a:rPr lang="lv-LV" sz="2000" dirty="0" smtClean="0">
                <a:solidFill>
                  <a:srgbClr val="FF0000"/>
                </a:solidFill>
              </a:rPr>
              <a:t> </a:t>
            </a:r>
            <a:r>
              <a:rPr lang="lv-LV" sz="2000" dirty="0" err="1" smtClean="0">
                <a:solidFill>
                  <a:srgbClr val="FF0000"/>
                </a:solidFill>
              </a:rPr>
              <a:t>attract</a:t>
            </a:r>
            <a:r>
              <a:rPr lang="lv-LV" sz="2000" dirty="0" smtClean="0">
                <a:solidFill>
                  <a:srgbClr val="FF0000"/>
                </a:solidFill>
              </a:rPr>
              <a:t> </a:t>
            </a:r>
            <a:r>
              <a:rPr lang="lv-LV" sz="2000" dirty="0" err="1" smtClean="0">
                <a:solidFill>
                  <a:srgbClr val="FF0000"/>
                </a:solidFill>
              </a:rPr>
              <a:t>tuition</a:t>
            </a:r>
            <a:r>
              <a:rPr lang="lv-LV" sz="2000" dirty="0" smtClean="0">
                <a:solidFill>
                  <a:srgbClr val="FF0000"/>
                </a:solidFill>
              </a:rPr>
              <a:t> </a:t>
            </a:r>
            <a:r>
              <a:rPr lang="lv-LV" sz="2000" dirty="0" err="1" smtClean="0">
                <a:solidFill>
                  <a:srgbClr val="FF0000"/>
                </a:solidFill>
              </a:rPr>
              <a:t>fee</a:t>
            </a:r>
            <a:r>
              <a:rPr lang="lv-LV" sz="2000" dirty="0" smtClean="0">
                <a:solidFill>
                  <a:srgbClr val="FF0000"/>
                </a:solidFill>
              </a:rPr>
              <a:t> </a:t>
            </a:r>
            <a:r>
              <a:rPr lang="lv-LV" sz="2000" dirty="0" err="1" smtClean="0">
                <a:solidFill>
                  <a:srgbClr val="FF0000"/>
                </a:solidFill>
              </a:rPr>
              <a:t>paying</a:t>
            </a:r>
            <a:r>
              <a:rPr lang="lv-LV" sz="2000" dirty="0" smtClean="0">
                <a:solidFill>
                  <a:srgbClr val="FF0000"/>
                </a:solidFill>
              </a:rPr>
              <a:t> students </a:t>
            </a:r>
          </a:p>
          <a:p>
            <a:pPr algn="ctr"/>
            <a:r>
              <a:rPr lang="lv-LV" sz="2000" dirty="0" smtClean="0">
                <a:solidFill>
                  <a:srgbClr val="FF0000"/>
                </a:solidFill>
              </a:rPr>
              <a:t>(</a:t>
            </a:r>
            <a:r>
              <a:rPr lang="lv-LV" sz="2000" dirty="0" err="1" smtClean="0">
                <a:solidFill>
                  <a:srgbClr val="FF0000"/>
                </a:solidFill>
              </a:rPr>
              <a:t>local</a:t>
            </a:r>
            <a:r>
              <a:rPr lang="lv-LV" sz="2000" dirty="0" smtClean="0">
                <a:solidFill>
                  <a:srgbClr val="FF0000"/>
                </a:solidFill>
              </a:rPr>
              <a:t>, </a:t>
            </a:r>
            <a:r>
              <a:rPr lang="lv-LV" sz="2000" dirty="0" err="1" smtClean="0">
                <a:solidFill>
                  <a:srgbClr val="FF0000"/>
                </a:solidFill>
              </a:rPr>
              <a:t>from</a:t>
            </a:r>
            <a:r>
              <a:rPr lang="lv-LV" sz="2000" dirty="0" smtClean="0">
                <a:solidFill>
                  <a:srgbClr val="FF0000"/>
                </a:solidFill>
              </a:rPr>
              <a:t> EU, </a:t>
            </a:r>
            <a:r>
              <a:rPr lang="lv-LV" sz="2000" dirty="0" err="1" smtClean="0">
                <a:solidFill>
                  <a:srgbClr val="FF0000"/>
                </a:solidFill>
              </a:rPr>
              <a:t>from</a:t>
            </a:r>
            <a:r>
              <a:rPr lang="lv-LV" sz="2000" dirty="0" smtClean="0">
                <a:solidFill>
                  <a:srgbClr val="FF0000"/>
                </a:solidFill>
              </a:rPr>
              <a:t> 3rd </a:t>
            </a:r>
            <a:r>
              <a:rPr lang="lv-LV" sz="2000" dirty="0" err="1" smtClean="0">
                <a:solidFill>
                  <a:srgbClr val="FF0000"/>
                </a:solidFill>
              </a:rPr>
              <a:t>countries</a:t>
            </a:r>
            <a:r>
              <a:rPr lang="lv-LV" sz="2000" dirty="0" smtClean="0">
                <a:solidFill>
                  <a:srgbClr val="FF0000"/>
                </a:solidFill>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Let’s</a:t>
            </a:r>
            <a:r>
              <a:rPr lang="lv-LV" dirty="0" smtClean="0"/>
              <a:t> </a:t>
            </a:r>
            <a:r>
              <a:rPr lang="lv-LV" dirty="0" err="1" smtClean="0"/>
              <a:t>consider</a:t>
            </a:r>
            <a:r>
              <a:rPr lang="lv-LV" dirty="0" smtClean="0"/>
              <a:t> </a:t>
            </a:r>
            <a:r>
              <a:rPr lang="lv-LV" dirty="0" err="1" smtClean="0"/>
              <a:t>the</a:t>
            </a:r>
            <a:r>
              <a:rPr lang="lv-LV" dirty="0" smtClean="0"/>
              <a:t> </a:t>
            </a:r>
            <a:r>
              <a:rPr lang="lv-LV" dirty="0" err="1" smtClean="0"/>
              <a:t>Company’s</a:t>
            </a:r>
            <a:r>
              <a:rPr lang="lv-LV" dirty="0" smtClean="0"/>
              <a:t> quality..</a:t>
            </a:r>
            <a:endParaRPr lang="lv-LV"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lv-LV" dirty="0" smtClean="0"/>
              <a:t>Quality </a:t>
            </a:r>
            <a:r>
              <a:rPr lang="lv-LV" dirty="0" err="1" smtClean="0"/>
              <a:t>as</a:t>
            </a:r>
            <a:r>
              <a:rPr lang="lv-LV" dirty="0" smtClean="0"/>
              <a:t> </a:t>
            </a:r>
            <a:r>
              <a:rPr lang="lv-LV" dirty="0" err="1" smtClean="0"/>
              <a:t>excellence</a:t>
            </a:r>
            <a:endParaRPr lang="lv-LV" dirty="0" smtClean="0"/>
          </a:p>
          <a:p>
            <a:pPr>
              <a:buFont typeface="Wingdings" pitchFamily="2" charset="2"/>
              <a:buChar char="Ø"/>
            </a:pPr>
            <a:r>
              <a:rPr lang="lv-LV" dirty="0" smtClean="0"/>
              <a:t>Quality </a:t>
            </a:r>
            <a:r>
              <a:rPr lang="lv-LV" dirty="0" err="1" smtClean="0"/>
              <a:t>perception</a:t>
            </a:r>
            <a:r>
              <a:rPr lang="lv-LV" dirty="0" smtClean="0"/>
              <a:t> in </a:t>
            </a:r>
            <a:r>
              <a:rPr lang="lv-LV" dirty="0" err="1" smtClean="0"/>
              <a:t>relation</a:t>
            </a:r>
            <a:r>
              <a:rPr lang="lv-LV" dirty="0" smtClean="0"/>
              <a:t> to a </a:t>
            </a:r>
            <a:r>
              <a:rPr lang="lv-LV" dirty="0" err="1" smtClean="0">
                <a:solidFill>
                  <a:srgbClr val="FF0000"/>
                </a:solidFill>
              </a:rPr>
              <a:t>set</a:t>
            </a:r>
            <a:r>
              <a:rPr lang="lv-LV" dirty="0" smtClean="0">
                <a:solidFill>
                  <a:srgbClr val="FF0000"/>
                </a:solidFill>
              </a:rPr>
              <a:t> of </a:t>
            </a:r>
            <a:r>
              <a:rPr lang="lv-LV" dirty="0" err="1" smtClean="0">
                <a:solidFill>
                  <a:srgbClr val="FF0000"/>
                </a:solidFill>
              </a:rPr>
              <a:t>criteria</a:t>
            </a:r>
            <a:endParaRPr lang="lv-LV" dirty="0" smtClean="0">
              <a:solidFill>
                <a:srgbClr val="FF0000"/>
              </a:solidFill>
            </a:endParaRPr>
          </a:p>
          <a:p>
            <a:pPr algn="ctr">
              <a:buNone/>
            </a:pPr>
            <a:endParaRPr lang="lv-LV" sz="2600" dirty="0" smtClean="0"/>
          </a:p>
          <a:p>
            <a:pPr algn="ctr">
              <a:buNone/>
            </a:pPr>
            <a:r>
              <a:rPr lang="lv-LV" sz="2600" dirty="0" err="1" smtClean="0"/>
              <a:t>namely</a:t>
            </a:r>
            <a:endParaRPr lang="lv-LV" sz="2600" dirty="0" smtClean="0"/>
          </a:p>
          <a:p>
            <a:pPr algn="ctr">
              <a:buNone/>
            </a:pPr>
            <a:endParaRPr lang="lv-LV" dirty="0" smtClean="0"/>
          </a:p>
          <a:p>
            <a:pPr algn="ctr">
              <a:buNone/>
            </a:pPr>
            <a:r>
              <a:rPr lang="lv-LV" dirty="0" err="1" smtClean="0"/>
              <a:t>University’s</a:t>
            </a:r>
            <a:r>
              <a:rPr lang="lv-LV" dirty="0" smtClean="0"/>
              <a:t> of Latvia</a:t>
            </a:r>
          </a:p>
          <a:p>
            <a:endParaRPr lang="lv-LV" dirty="0" smtClean="0"/>
          </a:p>
          <a:p>
            <a:pPr algn="ctr">
              <a:buNone/>
            </a:pPr>
            <a:r>
              <a:rPr lang="lv-LV" dirty="0" err="1" smtClean="0"/>
              <a:t>position</a:t>
            </a:r>
            <a:r>
              <a:rPr lang="lv-LV" dirty="0" smtClean="0"/>
              <a:t> in </a:t>
            </a:r>
            <a:r>
              <a:rPr lang="lv-LV" b="1" dirty="0" smtClean="0">
                <a:solidFill>
                  <a:srgbClr val="FF0000"/>
                </a:solidFill>
              </a:rPr>
              <a:t>RANKINGS</a:t>
            </a:r>
          </a:p>
          <a:p>
            <a:pPr algn="ctr">
              <a:buNone/>
            </a:pPr>
            <a:endParaRPr lang="lv-LV" dirty="0" smtClean="0"/>
          </a:p>
          <a:p>
            <a:pPr algn="ctr">
              <a:buNone/>
            </a:pPr>
            <a:r>
              <a:rPr lang="lv-LV" dirty="0" err="1" smtClean="0"/>
              <a:t>additional</a:t>
            </a:r>
            <a:r>
              <a:rPr lang="lv-LV" dirty="0" smtClean="0"/>
              <a:t> </a:t>
            </a:r>
            <a:r>
              <a:rPr lang="lv-LV" dirty="0" err="1" smtClean="0"/>
              <a:t>criteria</a:t>
            </a:r>
            <a:r>
              <a:rPr lang="lv-LV" dirty="0" smtClean="0"/>
              <a:t>: </a:t>
            </a:r>
            <a:r>
              <a:rPr lang="lv-LV" dirty="0" err="1" smtClean="0"/>
              <a:t>national</a:t>
            </a:r>
            <a:r>
              <a:rPr lang="lv-LV" dirty="0" smtClean="0"/>
              <a:t> </a:t>
            </a:r>
            <a:r>
              <a:rPr lang="lv-LV" dirty="0" err="1" smtClean="0"/>
              <a:t>vs</a:t>
            </a:r>
            <a:r>
              <a:rPr lang="lv-LV" dirty="0" smtClean="0"/>
              <a:t>. international </a:t>
            </a:r>
            <a:r>
              <a:rPr lang="lv-LV" dirty="0" err="1" smtClean="0"/>
              <a:t>scale</a:t>
            </a:r>
            <a:endParaRPr lang="lv-LV"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Benchmarking</a:t>
            </a:r>
            <a:r>
              <a:rPr lang="lv-LV" dirty="0" smtClean="0"/>
              <a:t> </a:t>
            </a:r>
            <a:r>
              <a:rPr lang="lv-LV" dirty="0" err="1" smtClean="0"/>
              <a:t>Company</a:t>
            </a:r>
            <a:endParaRPr lang="lv-LV" dirty="0"/>
          </a:p>
        </p:txBody>
      </p:sp>
      <p:sp>
        <p:nvSpPr>
          <p:cNvPr id="4" name="Content Placeholder 3"/>
          <p:cNvSpPr>
            <a:spLocks noGrp="1"/>
          </p:cNvSpPr>
          <p:nvPr>
            <p:ph idx="1"/>
          </p:nvPr>
        </p:nvSpPr>
        <p:spPr>
          <a:xfrm>
            <a:off x="609600" y="1357298"/>
            <a:ext cx="10972800" cy="3022366"/>
          </a:xfrm>
          <a:prstGeom prst="rect">
            <a:avLst/>
          </a:prstGeom>
        </p:spPr>
        <p:txBody>
          <a:bodyPr wrap="square">
            <a:spAutoFit/>
          </a:bodyPr>
          <a:lstStyle/>
          <a:p>
            <a:r>
              <a:rPr lang="lv-LV" sz="2800" dirty="0" smtClean="0"/>
              <a:t>Nr. </a:t>
            </a:r>
            <a:r>
              <a:rPr lang="lv-LV" sz="2800" dirty="0" smtClean="0">
                <a:solidFill>
                  <a:srgbClr val="FF0000"/>
                </a:solidFill>
              </a:rPr>
              <a:t>1</a:t>
            </a:r>
            <a:r>
              <a:rPr lang="lv-LV" sz="2800" dirty="0" smtClean="0"/>
              <a:t> in Latvia</a:t>
            </a:r>
          </a:p>
          <a:p>
            <a:r>
              <a:rPr lang="lv-LV" sz="2800" dirty="0" err="1" smtClean="0"/>
              <a:t>Webometrics</a:t>
            </a:r>
            <a:r>
              <a:rPr lang="lv-LV" sz="2800" dirty="0" smtClean="0"/>
              <a:t> </a:t>
            </a:r>
            <a:r>
              <a:rPr lang="lv-LV" sz="2800" dirty="0" err="1" smtClean="0"/>
              <a:t>ranking</a:t>
            </a:r>
            <a:r>
              <a:rPr lang="lv-LV" sz="2800" dirty="0" smtClean="0"/>
              <a:t>: in 2012 </a:t>
            </a:r>
            <a:r>
              <a:rPr lang="lv-LV" sz="2800" dirty="0" err="1" smtClean="0"/>
              <a:t>in</a:t>
            </a:r>
            <a:r>
              <a:rPr lang="lv-LV" sz="2800" dirty="0" smtClean="0"/>
              <a:t> </a:t>
            </a:r>
            <a:r>
              <a:rPr lang="lv-LV" sz="2800" dirty="0" err="1" smtClean="0"/>
              <a:t>world</a:t>
            </a:r>
            <a:r>
              <a:rPr lang="lv-LV" sz="2800" dirty="0" smtClean="0"/>
              <a:t> </a:t>
            </a:r>
            <a:r>
              <a:rPr lang="lv-LV" sz="2800" dirty="0" smtClean="0">
                <a:solidFill>
                  <a:srgbClr val="FF0000"/>
                </a:solidFill>
              </a:rPr>
              <a:t>1327</a:t>
            </a:r>
            <a:endParaRPr lang="lv-LV" sz="2800" dirty="0" smtClean="0"/>
          </a:p>
          <a:p>
            <a:r>
              <a:rPr lang="lv-LV" sz="2800" dirty="0" smtClean="0"/>
              <a:t>QS Top </a:t>
            </a:r>
            <a:r>
              <a:rPr lang="lv-LV" sz="2800" dirty="0" err="1" smtClean="0"/>
              <a:t>Universities</a:t>
            </a:r>
            <a:r>
              <a:rPr lang="lv-LV" sz="2800" dirty="0" smtClean="0"/>
              <a:t>: </a:t>
            </a:r>
            <a:r>
              <a:rPr lang="lv-LV" sz="2800" dirty="0" smtClean="0">
                <a:solidFill>
                  <a:srgbClr val="FF0000"/>
                </a:solidFill>
              </a:rPr>
              <a:t>701-800</a:t>
            </a:r>
          </a:p>
          <a:p>
            <a:r>
              <a:rPr lang="lv-LV" sz="2800" dirty="0" err="1" smtClean="0"/>
              <a:t>GreenMetric</a:t>
            </a:r>
            <a:r>
              <a:rPr lang="lv-LV" sz="2800" dirty="0" smtClean="0"/>
              <a:t> </a:t>
            </a:r>
            <a:r>
              <a:rPr lang="lv-LV" sz="2800" dirty="0" err="1" smtClean="0"/>
              <a:t>ranking</a:t>
            </a:r>
            <a:r>
              <a:rPr lang="lv-LV" sz="2800" dirty="0" smtClean="0"/>
              <a:t>: in 2012 </a:t>
            </a:r>
            <a:r>
              <a:rPr lang="lv-LV" sz="2800" dirty="0" err="1" smtClean="0"/>
              <a:t>among</a:t>
            </a:r>
            <a:r>
              <a:rPr lang="lv-LV" sz="2800" dirty="0" smtClean="0"/>
              <a:t> </a:t>
            </a:r>
            <a:r>
              <a:rPr lang="lv-LV" sz="2800" dirty="0" err="1" smtClean="0"/>
              <a:t>urban</a:t>
            </a:r>
            <a:r>
              <a:rPr lang="lv-LV" sz="2800" dirty="0" smtClean="0"/>
              <a:t> </a:t>
            </a:r>
            <a:r>
              <a:rPr lang="lv-LV" sz="2800" dirty="0" err="1" smtClean="0"/>
              <a:t>and</a:t>
            </a:r>
            <a:r>
              <a:rPr lang="lv-LV" sz="2800" dirty="0" smtClean="0"/>
              <a:t> </a:t>
            </a:r>
            <a:r>
              <a:rPr lang="lv-LV" sz="2800" dirty="0" err="1" smtClean="0"/>
              <a:t>comprehensive</a:t>
            </a:r>
            <a:r>
              <a:rPr lang="lv-LV" sz="2800" dirty="0" smtClean="0"/>
              <a:t> </a:t>
            </a:r>
            <a:r>
              <a:rPr lang="lv-LV" sz="2800" dirty="0" err="1" smtClean="0"/>
              <a:t>universities</a:t>
            </a:r>
            <a:r>
              <a:rPr lang="lv-LV" sz="2800" dirty="0" smtClean="0"/>
              <a:t> </a:t>
            </a:r>
            <a:r>
              <a:rPr lang="lv-LV" sz="2800" dirty="0" smtClean="0">
                <a:solidFill>
                  <a:srgbClr val="FF0000"/>
                </a:solidFill>
              </a:rPr>
              <a:t>149</a:t>
            </a:r>
          </a:p>
          <a:p>
            <a:r>
              <a:rPr lang="lv-LV" sz="2800" dirty="0" err="1" smtClean="0"/>
              <a:t>Interfax</a:t>
            </a:r>
            <a:r>
              <a:rPr lang="lv-LV" sz="2800" dirty="0" smtClean="0"/>
              <a:t> </a:t>
            </a:r>
            <a:r>
              <a:rPr lang="lv-LV" sz="2800" dirty="0" err="1" smtClean="0"/>
              <a:t>ranking</a:t>
            </a:r>
            <a:r>
              <a:rPr lang="lv-LV" sz="2800" dirty="0" smtClean="0"/>
              <a:t> CIS, </a:t>
            </a:r>
            <a:r>
              <a:rPr lang="lv-LV" sz="2800" dirty="0" err="1" smtClean="0"/>
              <a:t>Baltics</a:t>
            </a:r>
            <a:r>
              <a:rPr lang="lv-LV" sz="2800" dirty="0" smtClean="0"/>
              <a:t>, </a:t>
            </a:r>
            <a:r>
              <a:rPr lang="lv-LV" sz="2800" dirty="0" err="1" smtClean="0"/>
              <a:t>Georgia</a:t>
            </a:r>
            <a:r>
              <a:rPr lang="lv-LV" sz="2800" dirty="0" smtClean="0"/>
              <a:t>: </a:t>
            </a:r>
            <a:r>
              <a:rPr lang="lv-LV" sz="2800" dirty="0" smtClean="0">
                <a:solidFill>
                  <a:srgbClr val="FF0000"/>
                </a:solidFill>
              </a:rPr>
              <a:t>54</a:t>
            </a:r>
          </a:p>
        </p:txBody>
      </p:sp>
      <p:sp>
        <p:nvSpPr>
          <p:cNvPr id="5" name="Rectangle 4"/>
          <p:cNvSpPr/>
          <p:nvPr/>
        </p:nvSpPr>
        <p:spPr>
          <a:xfrm>
            <a:off x="2476475" y="4797153"/>
            <a:ext cx="9715525" cy="369332"/>
          </a:xfrm>
          <a:prstGeom prst="rect">
            <a:avLst/>
          </a:prstGeom>
        </p:spPr>
        <p:txBody>
          <a:bodyPr wrap="square">
            <a:spAutoFit/>
          </a:bodyPr>
          <a:lstStyle/>
          <a:p>
            <a:r>
              <a:rPr lang="lv-LV" dirty="0" err="1" smtClean="0">
                <a:solidFill>
                  <a:schemeClr val="accent3">
                    <a:lumMod val="75000"/>
                  </a:schemeClr>
                </a:solidFill>
              </a:rPr>
              <a:t>See</a:t>
            </a:r>
            <a:r>
              <a:rPr lang="lv-LV" dirty="0" smtClean="0">
                <a:solidFill>
                  <a:schemeClr val="accent3">
                    <a:lumMod val="75000"/>
                  </a:schemeClr>
                </a:solidFill>
              </a:rPr>
              <a:t> </a:t>
            </a:r>
            <a:r>
              <a:rPr lang="lv-LV" dirty="0" err="1" smtClean="0">
                <a:solidFill>
                  <a:schemeClr val="accent3">
                    <a:lumMod val="75000"/>
                  </a:schemeClr>
                </a:solidFill>
              </a:rPr>
              <a:t>that</a:t>
            </a:r>
            <a:r>
              <a:rPr lang="lv-LV" dirty="0" smtClean="0">
                <a:solidFill>
                  <a:schemeClr val="accent3">
                    <a:lumMod val="75000"/>
                  </a:schemeClr>
                </a:solidFill>
              </a:rPr>
              <a:t> </a:t>
            </a:r>
            <a:r>
              <a:rPr lang="lv-LV" dirty="0" err="1" smtClean="0">
                <a:solidFill>
                  <a:schemeClr val="accent3">
                    <a:lumMod val="75000"/>
                  </a:schemeClr>
                </a:solidFill>
              </a:rPr>
              <a:t>each</a:t>
            </a:r>
            <a:r>
              <a:rPr lang="lv-LV" dirty="0" smtClean="0">
                <a:solidFill>
                  <a:schemeClr val="accent3">
                    <a:lumMod val="75000"/>
                  </a:schemeClr>
                </a:solidFill>
              </a:rPr>
              <a:t> </a:t>
            </a:r>
            <a:r>
              <a:rPr lang="lv-LV" dirty="0" err="1" smtClean="0">
                <a:solidFill>
                  <a:schemeClr val="accent3">
                    <a:lumMod val="75000"/>
                  </a:schemeClr>
                </a:solidFill>
              </a:rPr>
              <a:t>setting</a:t>
            </a:r>
            <a:r>
              <a:rPr lang="lv-LV" dirty="0" smtClean="0">
                <a:solidFill>
                  <a:schemeClr val="accent3">
                    <a:lumMod val="75000"/>
                  </a:schemeClr>
                </a:solidFill>
              </a:rPr>
              <a:t> </a:t>
            </a:r>
            <a:r>
              <a:rPr lang="lv-LV" dirty="0" err="1" smtClean="0">
                <a:solidFill>
                  <a:schemeClr val="accent3">
                    <a:lumMod val="75000"/>
                  </a:schemeClr>
                </a:solidFill>
              </a:rPr>
              <a:t>and</a:t>
            </a:r>
            <a:r>
              <a:rPr lang="lv-LV" dirty="0" smtClean="0">
                <a:solidFill>
                  <a:schemeClr val="accent3">
                    <a:lumMod val="75000"/>
                  </a:schemeClr>
                </a:solidFill>
              </a:rPr>
              <a:t> </a:t>
            </a:r>
            <a:r>
              <a:rPr lang="lv-LV" dirty="0" err="1" smtClean="0">
                <a:solidFill>
                  <a:schemeClr val="accent3">
                    <a:lumMod val="75000"/>
                  </a:schemeClr>
                </a:solidFill>
              </a:rPr>
              <a:t>business</a:t>
            </a:r>
            <a:r>
              <a:rPr lang="lv-LV" dirty="0" smtClean="0">
                <a:solidFill>
                  <a:schemeClr val="accent3">
                    <a:lumMod val="75000"/>
                  </a:schemeClr>
                </a:solidFill>
              </a:rPr>
              <a:t> </a:t>
            </a:r>
            <a:r>
              <a:rPr lang="lv-LV" dirty="0" err="1" smtClean="0">
                <a:solidFill>
                  <a:schemeClr val="accent3">
                    <a:lumMod val="75000"/>
                  </a:schemeClr>
                </a:solidFill>
              </a:rPr>
              <a:t>environment</a:t>
            </a:r>
            <a:r>
              <a:rPr lang="lv-LV" dirty="0" smtClean="0">
                <a:solidFill>
                  <a:schemeClr val="accent3">
                    <a:lumMod val="75000"/>
                  </a:schemeClr>
                </a:solidFill>
              </a:rPr>
              <a:t> </a:t>
            </a:r>
            <a:r>
              <a:rPr lang="lv-LV" dirty="0" err="1" smtClean="0">
                <a:solidFill>
                  <a:schemeClr val="accent3">
                    <a:lumMod val="75000"/>
                  </a:schemeClr>
                </a:solidFill>
              </a:rPr>
              <a:t>next</a:t>
            </a:r>
            <a:r>
              <a:rPr lang="lv-LV" dirty="0" smtClean="0">
                <a:solidFill>
                  <a:schemeClr val="accent3">
                    <a:lumMod val="75000"/>
                  </a:schemeClr>
                </a:solidFill>
              </a:rPr>
              <a:t> to risks </a:t>
            </a:r>
            <a:r>
              <a:rPr lang="lv-LV" dirty="0" err="1" smtClean="0">
                <a:solidFill>
                  <a:schemeClr val="accent3">
                    <a:lumMod val="75000"/>
                  </a:schemeClr>
                </a:solidFill>
              </a:rPr>
              <a:t>provides</a:t>
            </a:r>
            <a:r>
              <a:rPr lang="lv-LV" dirty="0" smtClean="0">
                <a:solidFill>
                  <a:schemeClr val="accent3">
                    <a:lumMod val="75000"/>
                  </a:schemeClr>
                </a:solidFill>
              </a:rPr>
              <a:t> </a:t>
            </a:r>
            <a:r>
              <a:rPr lang="lv-LV" dirty="0" err="1" smtClean="0">
                <a:solidFill>
                  <a:schemeClr val="accent3">
                    <a:lumMod val="75000"/>
                  </a:schemeClr>
                </a:solidFill>
              </a:rPr>
              <a:t>business</a:t>
            </a:r>
            <a:r>
              <a:rPr lang="lv-LV" dirty="0" smtClean="0">
                <a:solidFill>
                  <a:schemeClr val="accent3">
                    <a:lumMod val="75000"/>
                  </a:schemeClr>
                </a:solidFill>
              </a:rPr>
              <a:t> </a:t>
            </a:r>
            <a:r>
              <a:rPr lang="lv-LV" dirty="0" err="1" smtClean="0">
                <a:solidFill>
                  <a:schemeClr val="accent3">
                    <a:lumMod val="75000"/>
                  </a:schemeClr>
                </a:solidFill>
              </a:rPr>
              <a:t>opportunities</a:t>
            </a:r>
            <a:endParaRPr lang="lv-LV" dirty="0" smtClean="0">
              <a:solidFill>
                <a:schemeClr val="accent3">
                  <a:lumMod val="7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Benchmarking</a:t>
            </a:r>
            <a:r>
              <a:rPr lang="lv-LV" dirty="0" smtClean="0"/>
              <a:t> </a:t>
            </a:r>
            <a:r>
              <a:rPr lang="lv-LV" dirty="0" err="1" smtClean="0"/>
              <a:t>Company</a:t>
            </a:r>
            <a:endParaRPr lang="lv-LV" dirty="0"/>
          </a:p>
        </p:txBody>
      </p:sp>
      <p:sp>
        <p:nvSpPr>
          <p:cNvPr id="4" name="Content Placeholder 3"/>
          <p:cNvSpPr>
            <a:spLocks noGrp="1"/>
          </p:cNvSpPr>
          <p:nvPr>
            <p:ph idx="1"/>
          </p:nvPr>
        </p:nvSpPr>
        <p:spPr>
          <a:xfrm>
            <a:off x="609600" y="1357298"/>
            <a:ext cx="10972800" cy="3970318"/>
          </a:xfrm>
          <a:prstGeom prst="rect">
            <a:avLst/>
          </a:prstGeom>
        </p:spPr>
        <p:txBody>
          <a:bodyPr wrap="square">
            <a:spAutoFit/>
          </a:bodyPr>
          <a:lstStyle/>
          <a:p>
            <a:r>
              <a:rPr lang="lv-LV" sz="2800" dirty="0" smtClean="0"/>
              <a:t>Nr. </a:t>
            </a:r>
            <a:r>
              <a:rPr lang="lv-LV" sz="2800" dirty="0" smtClean="0">
                <a:solidFill>
                  <a:srgbClr val="FF0000"/>
                </a:solidFill>
              </a:rPr>
              <a:t>1</a:t>
            </a:r>
            <a:r>
              <a:rPr lang="lv-LV" sz="2800" dirty="0" smtClean="0"/>
              <a:t> in Latvia [</a:t>
            </a:r>
            <a:r>
              <a:rPr lang="lv-LV" sz="2800" i="1" dirty="0" err="1" smtClean="0"/>
              <a:t>largest</a:t>
            </a:r>
            <a:r>
              <a:rPr lang="lv-LV" sz="2800" dirty="0" smtClean="0"/>
              <a:t> </a:t>
            </a:r>
            <a:r>
              <a:rPr lang="lv-LV" sz="2800" i="1" dirty="0" err="1" smtClean="0"/>
              <a:t>market</a:t>
            </a:r>
            <a:r>
              <a:rPr lang="lv-LV" sz="2800" i="1" dirty="0" smtClean="0"/>
              <a:t> </a:t>
            </a:r>
            <a:r>
              <a:rPr lang="lv-LV" sz="2800" i="1" dirty="0" err="1" smtClean="0"/>
              <a:t>share</a:t>
            </a:r>
            <a:r>
              <a:rPr lang="lv-LV" sz="2800" i="1" dirty="0" smtClean="0"/>
              <a:t> in Latvia: 17%</a:t>
            </a:r>
            <a:r>
              <a:rPr lang="lv-LV" sz="2800" dirty="0" smtClean="0"/>
              <a:t>]</a:t>
            </a:r>
          </a:p>
          <a:p>
            <a:r>
              <a:rPr lang="lv-LV" sz="2800" dirty="0" err="1" smtClean="0"/>
              <a:t>Webometrics</a:t>
            </a:r>
            <a:r>
              <a:rPr lang="lv-LV" sz="2800" dirty="0" smtClean="0"/>
              <a:t> </a:t>
            </a:r>
            <a:r>
              <a:rPr lang="lv-LV" sz="2800" dirty="0" err="1" smtClean="0"/>
              <a:t>ranking</a:t>
            </a:r>
            <a:r>
              <a:rPr lang="lv-LV" sz="2800" dirty="0" smtClean="0"/>
              <a:t>: </a:t>
            </a:r>
            <a:r>
              <a:rPr lang="lv-LV" sz="2800" dirty="0" err="1" smtClean="0"/>
              <a:t>in</a:t>
            </a:r>
            <a:r>
              <a:rPr lang="lv-LV" sz="2800" dirty="0" smtClean="0"/>
              <a:t> 2012 </a:t>
            </a:r>
            <a:r>
              <a:rPr lang="lv-LV" sz="2800" dirty="0" err="1" smtClean="0"/>
              <a:t>in</a:t>
            </a:r>
            <a:r>
              <a:rPr lang="lv-LV" sz="2800" dirty="0" smtClean="0"/>
              <a:t> </a:t>
            </a:r>
            <a:r>
              <a:rPr lang="lv-LV" sz="2800" dirty="0" err="1" smtClean="0"/>
              <a:t>world</a:t>
            </a:r>
            <a:r>
              <a:rPr lang="lv-LV" sz="2800" dirty="0" smtClean="0"/>
              <a:t> </a:t>
            </a:r>
            <a:r>
              <a:rPr lang="lv-LV" sz="2800" dirty="0" smtClean="0">
                <a:solidFill>
                  <a:srgbClr val="FF0000"/>
                </a:solidFill>
              </a:rPr>
              <a:t>1327</a:t>
            </a:r>
            <a:r>
              <a:rPr lang="lv-LV" sz="2800" dirty="0" smtClean="0"/>
              <a:t> </a:t>
            </a:r>
            <a:r>
              <a:rPr lang="lv-LV" sz="2800" i="1" dirty="0" smtClean="0"/>
              <a:t>[</a:t>
            </a:r>
            <a:r>
              <a:rPr lang="lv-LV" sz="2800" i="1" dirty="0" err="1" smtClean="0"/>
              <a:t>next</a:t>
            </a:r>
            <a:r>
              <a:rPr lang="lv-LV" sz="2800" i="1" dirty="0" smtClean="0"/>
              <a:t> </a:t>
            </a:r>
            <a:r>
              <a:rPr lang="lv-LV" sz="2800" i="1" dirty="0" err="1" smtClean="0"/>
              <a:t>best</a:t>
            </a:r>
            <a:r>
              <a:rPr lang="lv-LV" sz="2800" i="1" dirty="0" smtClean="0"/>
              <a:t> </a:t>
            </a:r>
            <a:r>
              <a:rPr lang="lv-LV" sz="2800" i="1" dirty="0" err="1" smtClean="0"/>
              <a:t>from</a:t>
            </a:r>
            <a:r>
              <a:rPr lang="lv-LV" sz="2800" i="1" dirty="0" smtClean="0"/>
              <a:t> LV-RTU=2255]</a:t>
            </a:r>
          </a:p>
          <a:p>
            <a:r>
              <a:rPr lang="lv-LV" sz="2800" dirty="0" smtClean="0"/>
              <a:t>QS Top </a:t>
            </a:r>
            <a:r>
              <a:rPr lang="lv-LV" sz="2800" dirty="0" err="1" smtClean="0"/>
              <a:t>Universities</a:t>
            </a:r>
            <a:r>
              <a:rPr lang="lv-LV" sz="2800" dirty="0" smtClean="0"/>
              <a:t>: </a:t>
            </a:r>
            <a:r>
              <a:rPr lang="lv-LV" sz="2800" dirty="0" smtClean="0">
                <a:solidFill>
                  <a:srgbClr val="FF0000"/>
                </a:solidFill>
              </a:rPr>
              <a:t>701-800</a:t>
            </a:r>
            <a:r>
              <a:rPr lang="lv-LV" sz="2800" dirty="0" smtClean="0"/>
              <a:t> </a:t>
            </a:r>
            <a:r>
              <a:rPr lang="lv-LV" sz="2800" i="1" dirty="0" smtClean="0"/>
              <a:t>[</a:t>
            </a:r>
            <a:r>
              <a:rPr lang="lv-LV" sz="2800" i="1" dirty="0" err="1" smtClean="0"/>
              <a:t>the</a:t>
            </a:r>
            <a:r>
              <a:rPr lang="lv-LV" sz="2800" i="1" dirty="0" smtClean="0"/>
              <a:t> </a:t>
            </a:r>
            <a:r>
              <a:rPr lang="lv-LV" sz="2800" i="1" dirty="0" err="1" smtClean="0"/>
              <a:t>only</a:t>
            </a:r>
            <a:r>
              <a:rPr lang="lv-LV" sz="2800" i="1" dirty="0" smtClean="0"/>
              <a:t> HEI </a:t>
            </a:r>
            <a:r>
              <a:rPr lang="lv-LV" sz="2800" i="1" dirty="0" err="1" smtClean="0"/>
              <a:t>from</a:t>
            </a:r>
            <a:r>
              <a:rPr lang="lv-LV" sz="2800" i="1" dirty="0" smtClean="0"/>
              <a:t> LV]</a:t>
            </a:r>
            <a:endParaRPr lang="lv-LV" sz="2800" i="1" dirty="0" smtClean="0">
              <a:solidFill>
                <a:srgbClr val="FF0000"/>
              </a:solidFill>
            </a:endParaRPr>
          </a:p>
          <a:p>
            <a:r>
              <a:rPr lang="lv-LV" sz="2800" dirty="0" err="1" smtClean="0"/>
              <a:t>GreenMetric</a:t>
            </a:r>
            <a:r>
              <a:rPr lang="lv-LV" sz="2800" dirty="0" smtClean="0"/>
              <a:t> </a:t>
            </a:r>
            <a:r>
              <a:rPr lang="lv-LV" sz="2800" dirty="0" err="1" smtClean="0"/>
              <a:t>ranking</a:t>
            </a:r>
            <a:r>
              <a:rPr lang="lv-LV" sz="2800" dirty="0" smtClean="0"/>
              <a:t>: in 2012 </a:t>
            </a:r>
            <a:r>
              <a:rPr lang="lv-LV" sz="2800" dirty="0" err="1" smtClean="0"/>
              <a:t>among</a:t>
            </a:r>
            <a:r>
              <a:rPr lang="lv-LV" sz="2800" dirty="0" smtClean="0"/>
              <a:t> </a:t>
            </a:r>
            <a:r>
              <a:rPr lang="lv-LV" sz="2800" dirty="0" err="1" smtClean="0"/>
              <a:t>urban</a:t>
            </a:r>
            <a:r>
              <a:rPr lang="lv-LV" sz="2800" dirty="0" smtClean="0"/>
              <a:t> </a:t>
            </a:r>
            <a:r>
              <a:rPr lang="lv-LV" sz="2800" dirty="0" err="1" smtClean="0"/>
              <a:t>and</a:t>
            </a:r>
            <a:r>
              <a:rPr lang="lv-LV" sz="2800" dirty="0" smtClean="0"/>
              <a:t> </a:t>
            </a:r>
            <a:r>
              <a:rPr lang="lv-LV" sz="2800" dirty="0" err="1" smtClean="0"/>
              <a:t>comprehensive</a:t>
            </a:r>
            <a:r>
              <a:rPr lang="lv-LV" sz="2800" dirty="0" smtClean="0"/>
              <a:t> </a:t>
            </a:r>
            <a:r>
              <a:rPr lang="lv-LV" sz="2800" dirty="0" err="1" smtClean="0"/>
              <a:t>universities</a:t>
            </a:r>
            <a:r>
              <a:rPr lang="lv-LV" sz="2800" dirty="0" smtClean="0"/>
              <a:t> </a:t>
            </a:r>
            <a:r>
              <a:rPr lang="lv-LV" sz="2800" dirty="0" smtClean="0">
                <a:solidFill>
                  <a:srgbClr val="FF0000"/>
                </a:solidFill>
              </a:rPr>
              <a:t>149</a:t>
            </a:r>
          </a:p>
          <a:p>
            <a:r>
              <a:rPr lang="lv-LV" sz="2800" dirty="0" err="1" smtClean="0"/>
              <a:t>Interfax</a:t>
            </a:r>
            <a:r>
              <a:rPr lang="lv-LV" sz="2800" dirty="0" smtClean="0"/>
              <a:t> </a:t>
            </a:r>
            <a:r>
              <a:rPr lang="lv-LV" sz="2800" dirty="0" err="1" smtClean="0"/>
              <a:t>ranking</a:t>
            </a:r>
            <a:r>
              <a:rPr lang="lv-LV" sz="2800" dirty="0" smtClean="0"/>
              <a:t> CIS, </a:t>
            </a:r>
            <a:r>
              <a:rPr lang="lv-LV" sz="2800" dirty="0" err="1" smtClean="0"/>
              <a:t>Baltics</a:t>
            </a:r>
            <a:r>
              <a:rPr lang="lv-LV" sz="2800" dirty="0" smtClean="0"/>
              <a:t>, </a:t>
            </a:r>
            <a:r>
              <a:rPr lang="lv-LV" sz="2800" dirty="0" err="1" smtClean="0"/>
              <a:t>Georgia</a:t>
            </a:r>
            <a:r>
              <a:rPr lang="lv-LV" sz="2800" dirty="0" smtClean="0"/>
              <a:t>: </a:t>
            </a:r>
            <a:r>
              <a:rPr lang="lv-LV" sz="2800" dirty="0" smtClean="0">
                <a:solidFill>
                  <a:srgbClr val="FF0000"/>
                </a:solidFill>
              </a:rPr>
              <a:t>54</a:t>
            </a:r>
          </a:p>
          <a:p>
            <a:r>
              <a:rPr lang="lv-LV" sz="2800" dirty="0" err="1" smtClean="0"/>
              <a:t>Multiranking</a:t>
            </a:r>
            <a:endParaRPr lang="lv-LV" sz="2800" dirty="0" smtClean="0">
              <a:solidFill>
                <a:srgbClr val="FF0000"/>
              </a:solidFill>
            </a:endParaRPr>
          </a:p>
        </p:txBody>
      </p:sp>
      <p:sp>
        <p:nvSpPr>
          <p:cNvPr id="5" name="Rectangle 4"/>
          <p:cNvSpPr/>
          <p:nvPr/>
        </p:nvSpPr>
        <p:spPr>
          <a:xfrm>
            <a:off x="2476475" y="5589241"/>
            <a:ext cx="9715525" cy="369332"/>
          </a:xfrm>
          <a:prstGeom prst="rect">
            <a:avLst/>
          </a:prstGeom>
        </p:spPr>
        <p:txBody>
          <a:bodyPr wrap="square">
            <a:spAutoFit/>
          </a:bodyPr>
          <a:lstStyle/>
          <a:p>
            <a:r>
              <a:rPr lang="lv-LV" dirty="0" err="1" smtClean="0">
                <a:solidFill>
                  <a:schemeClr val="accent3">
                    <a:lumMod val="75000"/>
                  </a:schemeClr>
                </a:solidFill>
              </a:rPr>
              <a:t>See</a:t>
            </a:r>
            <a:r>
              <a:rPr lang="lv-LV" dirty="0" smtClean="0">
                <a:solidFill>
                  <a:schemeClr val="accent3">
                    <a:lumMod val="75000"/>
                  </a:schemeClr>
                </a:solidFill>
              </a:rPr>
              <a:t> </a:t>
            </a:r>
            <a:r>
              <a:rPr lang="lv-LV" dirty="0" err="1" smtClean="0">
                <a:solidFill>
                  <a:schemeClr val="accent3">
                    <a:lumMod val="75000"/>
                  </a:schemeClr>
                </a:solidFill>
              </a:rPr>
              <a:t>that</a:t>
            </a:r>
            <a:r>
              <a:rPr lang="lv-LV" dirty="0" smtClean="0">
                <a:solidFill>
                  <a:schemeClr val="accent3">
                    <a:lumMod val="75000"/>
                  </a:schemeClr>
                </a:solidFill>
              </a:rPr>
              <a:t> </a:t>
            </a:r>
            <a:r>
              <a:rPr lang="lv-LV" dirty="0" err="1" smtClean="0">
                <a:solidFill>
                  <a:schemeClr val="accent3">
                    <a:lumMod val="75000"/>
                  </a:schemeClr>
                </a:solidFill>
              </a:rPr>
              <a:t>each</a:t>
            </a:r>
            <a:r>
              <a:rPr lang="lv-LV" dirty="0" smtClean="0">
                <a:solidFill>
                  <a:schemeClr val="accent3">
                    <a:lumMod val="75000"/>
                  </a:schemeClr>
                </a:solidFill>
              </a:rPr>
              <a:t> </a:t>
            </a:r>
            <a:r>
              <a:rPr lang="lv-LV" dirty="0" err="1" smtClean="0">
                <a:solidFill>
                  <a:schemeClr val="accent3">
                    <a:lumMod val="75000"/>
                  </a:schemeClr>
                </a:solidFill>
              </a:rPr>
              <a:t>setting</a:t>
            </a:r>
            <a:r>
              <a:rPr lang="lv-LV" dirty="0" smtClean="0">
                <a:solidFill>
                  <a:schemeClr val="accent3">
                    <a:lumMod val="75000"/>
                  </a:schemeClr>
                </a:solidFill>
              </a:rPr>
              <a:t> </a:t>
            </a:r>
            <a:r>
              <a:rPr lang="lv-LV" dirty="0" err="1" smtClean="0">
                <a:solidFill>
                  <a:schemeClr val="accent3">
                    <a:lumMod val="75000"/>
                  </a:schemeClr>
                </a:solidFill>
              </a:rPr>
              <a:t>and</a:t>
            </a:r>
            <a:r>
              <a:rPr lang="lv-LV" dirty="0" smtClean="0">
                <a:solidFill>
                  <a:schemeClr val="accent3">
                    <a:lumMod val="75000"/>
                  </a:schemeClr>
                </a:solidFill>
              </a:rPr>
              <a:t> </a:t>
            </a:r>
            <a:r>
              <a:rPr lang="lv-LV" dirty="0" err="1" smtClean="0">
                <a:solidFill>
                  <a:schemeClr val="accent3">
                    <a:lumMod val="75000"/>
                  </a:schemeClr>
                </a:solidFill>
              </a:rPr>
              <a:t>business</a:t>
            </a:r>
            <a:r>
              <a:rPr lang="lv-LV" dirty="0" smtClean="0">
                <a:solidFill>
                  <a:schemeClr val="accent3">
                    <a:lumMod val="75000"/>
                  </a:schemeClr>
                </a:solidFill>
              </a:rPr>
              <a:t> </a:t>
            </a:r>
            <a:r>
              <a:rPr lang="lv-LV" dirty="0" err="1" smtClean="0">
                <a:solidFill>
                  <a:schemeClr val="accent3">
                    <a:lumMod val="75000"/>
                  </a:schemeClr>
                </a:solidFill>
              </a:rPr>
              <a:t>environment</a:t>
            </a:r>
            <a:r>
              <a:rPr lang="lv-LV" dirty="0" smtClean="0">
                <a:solidFill>
                  <a:schemeClr val="accent3">
                    <a:lumMod val="75000"/>
                  </a:schemeClr>
                </a:solidFill>
              </a:rPr>
              <a:t> </a:t>
            </a:r>
            <a:r>
              <a:rPr lang="lv-LV" dirty="0" err="1" smtClean="0">
                <a:solidFill>
                  <a:schemeClr val="accent3">
                    <a:lumMod val="75000"/>
                  </a:schemeClr>
                </a:solidFill>
              </a:rPr>
              <a:t>next</a:t>
            </a:r>
            <a:r>
              <a:rPr lang="lv-LV" dirty="0" smtClean="0">
                <a:solidFill>
                  <a:schemeClr val="accent3">
                    <a:lumMod val="75000"/>
                  </a:schemeClr>
                </a:solidFill>
              </a:rPr>
              <a:t> to risks </a:t>
            </a:r>
            <a:r>
              <a:rPr lang="lv-LV" dirty="0" err="1" smtClean="0">
                <a:solidFill>
                  <a:schemeClr val="accent3">
                    <a:lumMod val="75000"/>
                  </a:schemeClr>
                </a:solidFill>
              </a:rPr>
              <a:t>provides</a:t>
            </a:r>
            <a:r>
              <a:rPr lang="lv-LV" dirty="0" smtClean="0">
                <a:solidFill>
                  <a:schemeClr val="accent3">
                    <a:lumMod val="75000"/>
                  </a:schemeClr>
                </a:solidFill>
              </a:rPr>
              <a:t> </a:t>
            </a:r>
            <a:r>
              <a:rPr lang="lv-LV" dirty="0" err="1" smtClean="0">
                <a:solidFill>
                  <a:schemeClr val="accent3">
                    <a:lumMod val="75000"/>
                  </a:schemeClr>
                </a:solidFill>
              </a:rPr>
              <a:t>business</a:t>
            </a:r>
            <a:r>
              <a:rPr lang="lv-LV" dirty="0" smtClean="0">
                <a:solidFill>
                  <a:schemeClr val="accent3">
                    <a:lumMod val="75000"/>
                  </a:schemeClr>
                </a:solidFill>
              </a:rPr>
              <a:t> </a:t>
            </a:r>
            <a:r>
              <a:rPr lang="lv-LV" dirty="0" err="1" smtClean="0">
                <a:solidFill>
                  <a:schemeClr val="accent3">
                    <a:lumMod val="75000"/>
                  </a:schemeClr>
                </a:solidFill>
              </a:rPr>
              <a:t>opportunities</a:t>
            </a:r>
            <a:endParaRPr lang="lv-LV" dirty="0" smtClean="0">
              <a:solidFill>
                <a:schemeClr val="accent3">
                  <a:lumMod val="75000"/>
                </a:schemeClr>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Multirank</a:t>
            </a:r>
            <a:r>
              <a:rPr lang="lv-LV" dirty="0" smtClean="0"/>
              <a:t>: </a:t>
            </a:r>
            <a:r>
              <a:rPr lang="lv-LV" dirty="0" err="1" smtClean="0"/>
              <a:t>diversity</a:t>
            </a:r>
            <a:r>
              <a:rPr lang="lv-LV" dirty="0" smtClean="0"/>
              <a:t> of HEI </a:t>
            </a:r>
            <a:r>
              <a:rPr lang="lv-LV" dirty="0" err="1" smtClean="0"/>
              <a:t>is</a:t>
            </a:r>
            <a:r>
              <a:rPr lang="lv-LV" dirty="0" smtClean="0"/>
              <a:t> </a:t>
            </a:r>
            <a:r>
              <a:rPr lang="lv-LV" dirty="0" err="1" smtClean="0"/>
              <a:t>good</a:t>
            </a:r>
            <a:endParaRPr lang="lv-LV" dirty="0"/>
          </a:p>
        </p:txBody>
      </p:sp>
      <p:pic>
        <p:nvPicPr>
          <p:cNvPr id="98306" name="Picture 2"/>
          <p:cNvPicPr>
            <a:picLocks noChangeAspect="1" noChangeArrowheads="1"/>
          </p:cNvPicPr>
          <p:nvPr/>
        </p:nvPicPr>
        <p:blipFill>
          <a:blip r:embed="rId2" cstate="print"/>
          <a:srcRect/>
          <a:stretch>
            <a:fillRect/>
          </a:stretch>
        </p:blipFill>
        <p:spPr bwMode="auto">
          <a:xfrm>
            <a:off x="0" y="1666875"/>
            <a:ext cx="12192000" cy="3524250"/>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a:stretch>
            <a:fillRect/>
          </a:stretch>
        </p:blipFill>
        <p:spPr bwMode="auto">
          <a:xfrm>
            <a:off x="0" y="6248400"/>
            <a:ext cx="4140200" cy="609600"/>
          </a:xfrm>
          <a:prstGeom prst="rect">
            <a:avLst/>
          </a:prstGeom>
          <a:noFill/>
          <a:ln w="9525">
            <a:noFill/>
            <a:miter lim="800000"/>
            <a:headEnd/>
            <a:tailEnd/>
          </a:ln>
        </p:spPr>
      </p:pic>
      <p:sp>
        <p:nvSpPr>
          <p:cNvPr id="8" name="Rectangle 7"/>
          <p:cNvSpPr/>
          <p:nvPr/>
        </p:nvSpPr>
        <p:spPr>
          <a:xfrm>
            <a:off x="719403" y="1268760"/>
            <a:ext cx="10657184" cy="707886"/>
          </a:xfrm>
          <a:prstGeom prst="rect">
            <a:avLst/>
          </a:prstGeom>
        </p:spPr>
        <p:txBody>
          <a:bodyPr wrap="square">
            <a:spAutoFit/>
          </a:bodyPr>
          <a:lstStyle/>
          <a:p>
            <a:r>
              <a:rPr lang="lv-LV" sz="2200" dirty="0" smtClean="0"/>
              <a:t>University of Latvia </a:t>
            </a:r>
            <a:r>
              <a:rPr lang="lv-LV" sz="2200" dirty="0" err="1" smtClean="0"/>
              <a:t>ranked</a:t>
            </a:r>
            <a:r>
              <a:rPr lang="lv-LV" sz="2200" dirty="0" smtClean="0"/>
              <a:t> </a:t>
            </a:r>
            <a:r>
              <a:rPr lang="lv-LV" sz="2200" dirty="0" err="1" smtClean="0"/>
              <a:t>by</a:t>
            </a:r>
            <a:r>
              <a:rPr lang="lv-LV" sz="2200" dirty="0" smtClean="0"/>
              <a:t> </a:t>
            </a:r>
            <a:r>
              <a:rPr lang="lv-LV" sz="2200" dirty="0" err="1" smtClean="0"/>
              <a:t>its</a:t>
            </a:r>
            <a:r>
              <a:rPr lang="lv-LV" sz="2200" dirty="0" smtClean="0"/>
              <a:t> international </a:t>
            </a:r>
            <a:r>
              <a:rPr lang="lv-LV" sz="2200" dirty="0" err="1" smtClean="0"/>
              <a:t>orientation</a:t>
            </a:r>
            <a:r>
              <a:rPr lang="lv-LV" sz="2200" dirty="0" smtClean="0"/>
              <a:t> (2014)</a:t>
            </a:r>
          </a:p>
          <a:p>
            <a:endParaRPr lang="lv-LV" dirty="0"/>
          </a:p>
        </p:txBody>
      </p:sp>
      <p:pic>
        <p:nvPicPr>
          <p:cNvPr id="1030" name="Picture 6" descr="http://www.umultirank.org/phantom/128"/>
          <p:cNvPicPr>
            <a:picLocks noChangeAspect="1" noChangeArrowheads="1"/>
          </p:cNvPicPr>
          <p:nvPr/>
        </p:nvPicPr>
        <p:blipFill>
          <a:blip r:embed="rId4" cstate="print"/>
          <a:srcRect/>
          <a:stretch>
            <a:fillRect/>
          </a:stretch>
        </p:blipFill>
        <p:spPr bwMode="auto">
          <a:xfrm>
            <a:off x="9456373" y="5184576"/>
            <a:ext cx="2231232" cy="1673424"/>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QS Top </a:t>
            </a:r>
            <a:r>
              <a:rPr lang="lv-LV" dirty="0" err="1" smtClean="0"/>
              <a:t>Universities</a:t>
            </a:r>
            <a:r>
              <a:rPr lang="lv-LV" dirty="0" smtClean="0"/>
              <a:t>: </a:t>
            </a:r>
            <a:r>
              <a:rPr lang="lv-LV" dirty="0" smtClean="0">
                <a:solidFill>
                  <a:srgbClr val="FF0000"/>
                </a:solidFill>
              </a:rPr>
              <a:t>701-800</a:t>
            </a:r>
            <a:endParaRPr lang="lv-LV" dirty="0"/>
          </a:p>
        </p:txBody>
      </p:sp>
      <p:sp>
        <p:nvSpPr>
          <p:cNvPr id="3" name="Content Placeholder 2"/>
          <p:cNvSpPr>
            <a:spLocks noGrp="1"/>
          </p:cNvSpPr>
          <p:nvPr>
            <p:ph idx="1"/>
          </p:nvPr>
        </p:nvSpPr>
        <p:spPr/>
        <p:txBody>
          <a:bodyPr>
            <a:normAutofit/>
          </a:bodyPr>
          <a:lstStyle/>
          <a:p>
            <a:r>
              <a:rPr lang="lv-LV" sz="2800" dirty="0" smtClean="0"/>
              <a:t>701+</a:t>
            </a:r>
          </a:p>
          <a:p>
            <a:r>
              <a:rPr lang="lv-LV" sz="2800" dirty="0" err="1" smtClean="0"/>
              <a:t>from</a:t>
            </a:r>
            <a:r>
              <a:rPr lang="lv-LV" sz="2800" dirty="0" smtClean="0"/>
              <a:t> 22 000 </a:t>
            </a:r>
            <a:r>
              <a:rPr lang="lv-LV" sz="2800" dirty="0" err="1" smtClean="0"/>
              <a:t>HEIs</a:t>
            </a:r>
            <a:r>
              <a:rPr lang="lv-LV" sz="2800" dirty="0" smtClean="0"/>
              <a:t> </a:t>
            </a:r>
            <a:r>
              <a:rPr lang="lv-LV" sz="2800" dirty="0" err="1" smtClean="0"/>
              <a:t>listed</a:t>
            </a:r>
            <a:endParaRPr lang="lv-LV" sz="2800" dirty="0" smtClean="0"/>
          </a:p>
          <a:p>
            <a:r>
              <a:rPr lang="lv-LV" sz="2800" dirty="0" smtClean="0"/>
              <a:t>top 3,5% in </a:t>
            </a:r>
            <a:r>
              <a:rPr lang="lv-LV" sz="2800" dirty="0" err="1" smtClean="0"/>
              <a:t>the</a:t>
            </a:r>
            <a:r>
              <a:rPr lang="lv-LV" sz="2800" dirty="0" smtClean="0"/>
              <a:t> </a:t>
            </a:r>
            <a:r>
              <a:rPr lang="lv-LV" sz="2800" dirty="0" err="1" smtClean="0"/>
              <a:t>world</a:t>
            </a:r>
            <a:r>
              <a:rPr lang="lv-LV" sz="2800" dirty="0" smtClean="0"/>
              <a:t> </a:t>
            </a:r>
            <a:r>
              <a:rPr lang="lv-LV" sz="2600" b="1" dirty="0" smtClean="0"/>
              <a:t>(NB! Tartu University – top 3%)</a:t>
            </a:r>
            <a:endParaRPr lang="lv-LV" sz="2600" b="1" dirty="0"/>
          </a:p>
        </p:txBody>
      </p:sp>
      <p:sp>
        <p:nvSpPr>
          <p:cNvPr id="4" name="Rectangle 3"/>
          <p:cNvSpPr/>
          <p:nvPr/>
        </p:nvSpPr>
        <p:spPr>
          <a:xfrm>
            <a:off x="1295466" y="3356993"/>
            <a:ext cx="10465163" cy="2031325"/>
          </a:xfrm>
          <a:prstGeom prst="rect">
            <a:avLst/>
          </a:prstGeom>
        </p:spPr>
        <p:txBody>
          <a:bodyPr wrap="square">
            <a:spAutoFit/>
          </a:bodyPr>
          <a:lstStyle/>
          <a:p>
            <a:r>
              <a:rPr lang="lv-LV" b="1" dirty="0" err="1" smtClean="0">
                <a:solidFill>
                  <a:srgbClr val="FF0000"/>
                </a:solidFill>
              </a:rPr>
              <a:t>Compare</a:t>
            </a:r>
            <a:endParaRPr lang="lv-LV" b="1" dirty="0" smtClean="0">
              <a:solidFill>
                <a:srgbClr val="FF0000"/>
              </a:solidFill>
            </a:endParaRPr>
          </a:p>
          <a:p>
            <a:pPr>
              <a:buFont typeface="Wingdings" pitchFamily="2" charset="2"/>
              <a:buChar char="ü"/>
            </a:pPr>
            <a:r>
              <a:rPr lang="lv-LV" dirty="0" smtClean="0"/>
              <a:t>University of Latvia (17 000 students; QS Top-700-800) 65 </a:t>
            </a:r>
            <a:r>
              <a:rPr lang="lv-LV" dirty="0" err="1" smtClean="0"/>
              <a:t>mio</a:t>
            </a:r>
            <a:r>
              <a:rPr lang="lv-LV" dirty="0" smtClean="0"/>
              <a:t> EUR </a:t>
            </a:r>
            <a:r>
              <a:rPr lang="lv-LV" dirty="0" err="1" smtClean="0"/>
              <a:t>turnover</a:t>
            </a:r>
            <a:endParaRPr lang="lv-LV" dirty="0" smtClean="0"/>
          </a:p>
          <a:p>
            <a:pPr>
              <a:buFont typeface="Wingdings" pitchFamily="2" charset="2"/>
              <a:buChar char="ü"/>
            </a:pPr>
            <a:r>
              <a:rPr lang="lv-LV" dirty="0" err="1" smtClean="0"/>
              <a:t>University</a:t>
            </a:r>
            <a:r>
              <a:rPr lang="lv-LV" dirty="0" smtClean="0"/>
              <a:t> </a:t>
            </a:r>
            <a:r>
              <a:rPr lang="lv-LV" dirty="0" err="1" smtClean="0"/>
              <a:t>of</a:t>
            </a:r>
            <a:r>
              <a:rPr lang="lv-LV" dirty="0" smtClean="0"/>
              <a:t> Tartu (17 000 students; QS Top -460-470) 146 </a:t>
            </a:r>
            <a:r>
              <a:rPr lang="lv-LV" dirty="0" err="1" smtClean="0"/>
              <a:t>mio</a:t>
            </a:r>
            <a:r>
              <a:rPr lang="lv-LV" dirty="0" smtClean="0"/>
              <a:t> EUR</a:t>
            </a:r>
          </a:p>
          <a:p>
            <a:pPr>
              <a:buFont typeface="Wingdings" pitchFamily="2" charset="2"/>
              <a:buChar char="ü"/>
            </a:pPr>
            <a:r>
              <a:rPr lang="lv-LV" dirty="0" err="1" smtClean="0"/>
              <a:t>Humboldt-Universität</a:t>
            </a:r>
            <a:r>
              <a:rPr lang="lv-LV" dirty="0" smtClean="0"/>
              <a:t> </a:t>
            </a:r>
            <a:r>
              <a:rPr lang="lv-LV" dirty="0" err="1" smtClean="0"/>
              <a:t>zu</a:t>
            </a:r>
            <a:r>
              <a:rPr lang="lv-LV" dirty="0" smtClean="0"/>
              <a:t> </a:t>
            </a:r>
            <a:r>
              <a:rPr lang="lv-LV" dirty="0" err="1" smtClean="0"/>
              <a:t>Berlin</a:t>
            </a:r>
            <a:r>
              <a:rPr lang="lv-LV" dirty="0" smtClean="0"/>
              <a:t> (17 000 students; QS Top-126) 340 </a:t>
            </a:r>
            <a:r>
              <a:rPr lang="lv-LV" dirty="0" err="1" smtClean="0"/>
              <a:t>mio</a:t>
            </a:r>
            <a:r>
              <a:rPr lang="lv-LV" dirty="0" smtClean="0"/>
              <a:t> EUR</a:t>
            </a:r>
          </a:p>
          <a:p>
            <a:pPr>
              <a:buFont typeface="Wingdings" pitchFamily="2" charset="2"/>
              <a:buChar char="ü"/>
            </a:pPr>
            <a:r>
              <a:rPr lang="lv-LV" dirty="0" err="1" smtClean="0"/>
              <a:t>Total</a:t>
            </a:r>
            <a:r>
              <a:rPr lang="lv-LV" dirty="0" smtClean="0"/>
              <a:t> </a:t>
            </a:r>
            <a:r>
              <a:rPr lang="lv-LV" dirty="0" err="1" smtClean="0"/>
              <a:t>public</a:t>
            </a:r>
            <a:r>
              <a:rPr lang="lv-LV" dirty="0" smtClean="0"/>
              <a:t> </a:t>
            </a:r>
            <a:r>
              <a:rPr lang="lv-LV" dirty="0" err="1" smtClean="0"/>
              <a:t>higher</a:t>
            </a:r>
            <a:r>
              <a:rPr lang="lv-LV" dirty="0" smtClean="0"/>
              <a:t> </a:t>
            </a:r>
            <a:r>
              <a:rPr lang="lv-LV" dirty="0" err="1" smtClean="0"/>
              <a:t>education</a:t>
            </a:r>
            <a:r>
              <a:rPr lang="lv-LV" dirty="0" smtClean="0"/>
              <a:t> </a:t>
            </a:r>
            <a:r>
              <a:rPr lang="lv-LV" dirty="0" err="1" smtClean="0"/>
              <a:t>funding</a:t>
            </a:r>
            <a:r>
              <a:rPr lang="lv-LV" dirty="0" smtClean="0"/>
              <a:t> </a:t>
            </a:r>
            <a:r>
              <a:rPr lang="lv-LV" dirty="0" err="1" smtClean="0"/>
              <a:t>in</a:t>
            </a:r>
            <a:r>
              <a:rPr lang="lv-LV" dirty="0" smtClean="0"/>
              <a:t> </a:t>
            </a:r>
            <a:r>
              <a:rPr lang="lv-LV" dirty="0" err="1" smtClean="0"/>
              <a:t>Latvia</a:t>
            </a:r>
            <a:r>
              <a:rPr lang="lv-LV" dirty="0" smtClean="0"/>
              <a:t> = 110 </a:t>
            </a:r>
            <a:r>
              <a:rPr lang="lv-LV" dirty="0" err="1" smtClean="0"/>
              <a:t>mio</a:t>
            </a:r>
            <a:r>
              <a:rPr lang="lv-LV" dirty="0" smtClean="0"/>
              <a:t> EUR (</a:t>
            </a:r>
            <a:r>
              <a:rPr lang="lv-LV" dirty="0" err="1" smtClean="0"/>
              <a:t>with</a:t>
            </a:r>
            <a:r>
              <a:rPr lang="lv-LV" dirty="0" smtClean="0"/>
              <a:t> EU </a:t>
            </a:r>
            <a:r>
              <a:rPr lang="lv-LV" dirty="0" err="1" smtClean="0"/>
              <a:t>Structural</a:t>
            </a:r>
            <a:r>
              <a:rPr lang="lv-LV" dirty="0" smtClean="0"/>
              <a:t> </a:t>
            </a:r>
            <a:r>
              <a:rPr lang="lv-LV" dirty="0" err="1" smtClean="0"/>
              <a:t>Funds</a:t>
            </a:r>
            <a:r>
              <a:rPr lang="lv-LV" dirty="0" smtClean="0"/>
              <a:t>; 60 </a:t>
            </a:r>
            <a:r>
              <a:rPr lang="lv-LV" dirty="0" err="1" smtClean="0"/>
              <a:t>mio</a:t>
            </a:r>
            <a:r>
              <a:rPr lang="lv-LV" dirty="0" smtClean="0"/>
              <a:t> EUR </a:t>
            </a:r>
            <a:r>
              <a:rPr lang="lv-LV" dirty="0" err="1" smtClean="0"/>
              <a:t>without</a:t>
            </a:r>
            <a:r>
              <a:rPr lang="lv-LV" dirty="0" smtClean="0"/>
              <a:t> EU SF)</a:t>
            </a:r>
          </a:p>
          <a:p>
            <a:endParaRPr lang="lv-LV" dirty="0"/>
          </a:p>
        </p:txBody>
      </p:sp>
      <p:pic>
        <p:nvPicPr>
          <p:cNvPr id="5" name="Picture 2" descr="http://www.lu.lv/fileadmin/user_upload/lu_portal/logo/lu-logo-anglju220X77.png"/>
          <p:cNvPicPr>
            <a:picLocks noChangeAspect="1" noChangeArrowheads="1"/>
          </p:cNvPicPr>
          <p:nvPr/>
        </p:nvPicPr>
        <p:blipFill>
          <a:blip r:embed="rId2" cstate="print"/>
          <a:srcRect/>
          <a:stretch>
            <a:fillRect/>
          </a:stretch>
        </p:blipFill>
        <p:spPr bwMode="auto">
          <a:xfrm>
            <a:off x="6480044" y="5229200"/>
            <a:ext cx="5415673" cy="1421616"/>
          </a:xfrm>
          <a:prstGeom prst="rect">
            <a:avLst/>
          </a:prstGeom>
          <a:noFill/>
        </p:spPr>
      </p:pic>
      <p:sp>
        <p:nvSpPr>
          <p:cNvPr id="6" name="Rectangle 5"/>
          <p:cNvSpPr/>
          <p:nvPr/>
        </p:nvSpPr>
        <p:spPr>
          <a:xfrm>
            <a:off x="719403" y="5373217"/>
            <a:ext cx="5184576" cy="707886"/>
          </a:xfrm>
          <a:prstGeom prst="rect">
            <a:avLst/>
          </a:prstGeom>
        </p:spPr>
        <p:txBody>
          <a:bodyPr wrap="square">
            <a:spAutoFit/>
          </a:bodyPr>
          <a:lstStyle/>
          <a:p>
            <a:pPr algn="ctr"/>
            <a:r>
              <a:rPr lang="lv-LV" sz="2000" dirty="0" err="1" smtClean="0">
                <a:solidFill>
                  <a:srgbClr val="FF0000"/>
                </a:solidFill>
              </a:rPr>
              <a:t>Is</a:t>
            </a:r>
            <a:r>
              <a:rPr lang="lv-LV" sz="2000" dirty="0" smtClean="0">
                <a:solidFill>
                  <a:srgbClr val="FF0000"/>
                </a:solidFill>
              </a:rPr>
              <a:t> </a:t>
            </a:r>
            <a:r>
              <a:rPr lang="lv-LV" sz="2000" dirty="0" err="1" smtClean="0">
                <a:solidFill>
                  <a:srgbClr val="FF0000"/>
                </a:solidFill>
              </a:rPr>
              <a:t>there</a:t>
            </a:r>
            <a:r>
              <a:rPr lang="lv-LV" sz="2000" dirty="0" smtClean="0">
                <a:solidFill>
                  <a:srgbClr val="FF0000"/>
                </a:solidFill>
              </a:rPr>
              <a:t> a </a:t>
            </a:r>
            <a:r>
              <a:rPr lang="lv-LV" sz="2000" dirty="0" err="1" smtClean="0">
                <a:solidFill>
                  <a:srgbClr val="FF0000"/>
                </a:solidFill>
              </a:rPr>
              <a:t>correlation</a:t>
            </a:r>
            <a:r>
              <a:rPr lang="lv-LV" sz="2000" dirty="0" smtClean="0">
                <a:solidFill>
                  <a:srgbClr val="FF0000"/>
                </a:solidFill>
              </a:rPr>
              <a:t> </a:t>
            </a:r>
            <a:r>
              <a:rPr lang="lv-LV" sz="2000" dirty="0" err="1" smtClean="0">
                <a:solidFill>
                  <a:srgbClr val="FF0000"/>
                </a:solidFill>
              </a:rPr>
              <a:t>between</a:t>
            </a:r>
            <a:r>
              <a:rPr lang="lv-LV" sz="2000" dirty="0" smtClean="0">
                <a:solidFill>
                  <a:srgbClr val="FF0000"/>
                </a:solidFill>
              </a:rPr>
              <a:t> </a:t>
            </a:r>
            <a:r>
              <a:rPr lang="lv-LV" sz="2000" dirty="0" err="1" smtClean="0">
                <a:solidFill>
                  <a:srgbClr val="FF0000"/>
                </a:solidFill>
              </a:rPr>
              <a:t>available</a:t>
            </a:r>
            <a:r>
              <a:rPr lang="lv-LV" sz="2000" dirty="0" smtClean="0">
                <a:solidFill>
                  <a:srgbClr val="FF0000"/>
                </a:solidFill>
              </a:rPr>
              <a:t> </a:t>
            </a:r>
            <a:r>
              <a:rPr lang="lv-LV" sz="2000" dirty="0" err="1" smtClean="0">
                <a:solidFill>
                  <a:srgbClr val="FF0000"/>
                </a:solidFill>
              </a:rPr>
              <a:t>funding</a:t>
            </a:r>
            <a:r>
              <a:rPr lang="lv-LV" sz="2000" dirty="0" smtClean="0">
                <a:solidFill>
                  <a:srgbClr val="FF0000"/>
                </a:solidFill>
              </a:rPr>
              <a:t> to </a:t>
            </a:r>
            <a:r>
              <a:rPr lang="lv-LV" sz="2000" dirty="0" err="1" smtClean="0">
                <a:solidFill>
                  <a:srgbClr val="FF0000"/>
                </a:solidFill>
              </a:rPr>
              <a:t>the</a:t>
            </a:r>
            <a:r>
              <a:rPr lang="lv-LV" sz="2000" dirty="0" smtClean="0">
                <a:solidFill>
                  <a:srgbClr val="FF0000"/>
                </a:solidFill>
              </a:rPr>
              <a:t> HE </a:t>
            </a:r>
            <a:r>
              <a:rPr lang="lv-LV" sz="2000" dirty="0" err="1" smtClean="0">
                <a:solidFill>
                  <a:srgbClr val="FF0000"/>
                </a:solidFill>
              </a:rPr>
              <a:t>and</a:t>
            </a:r>
            <a:r>
              <a:rPr lang="lv-LV" sz="2000" dirty="0" smtClean="0">
                <a:solidFill>
                  <a:srgbClr val="FF0000"/>
                </a:solidFill>
              </a:rPr>
              <a:t> </a:t>
            </a:r>
            <a:r>
              <a:rPr lang="lv-LV" sz="2000" dirty="0" err="1" smtClean="0">
                <a:solidFill>
                  <a:srgbClr val="FF0000"/>
                </a:solidFill>
              </a:rPr>
              <a:t>the</a:t>
            </a:r>
            <a:r>
              <a:rPr lang="lv-LV" sz="2000" dirty="0" smtClean="0">
                <a:solidFill>
                  <a:srgbClr val="FF0000"/>
                </a:solidFill>
              </a:rPr>
              <a:t> quality?</a:t>
            </a:r>
          </a:p>
        </p:txBody>
      </p:sp>
      <p:pic>
        <p:nvPicPr>
          <p:cNvPr id="1026" name="Picture 2"/>
          <p:cNvPicPr>
            <a:picLocks noChangeAspect="1" noChangeArrowheads="1"/>
          </p:cNvPicPr>
          <p:nvPr/>
        </p:nvPicPr>
        <p:blipFill>
          <a:blip r:embed="rId3" cstate="print"/>
          <a:srcRect/>
          <a:stretch>
            <a:fillRect/>
          </a:stretch>
        </p:blipFill>
        <p:spPr bwMode="auto">
          <a:xfrm>
            <a:off x="6667505" y="1285861"/>
            <a:ext cx="5118100" cy="100012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Perceived</a:t>
            </a:r>
            <a:r>
              <a:rPr lang="lv-LV" dirty="0" smtClean="0"/>
              <a:t> quality</a:t>
            </a:r>
            <a:endParaRPr lang="lv-LV" dirty="0"/>
          </a:p>
        </p:txBody>
      </p:sp>
      <p:sp>
        <p:nvSpPr>
          <p:cNvPr id="3" name="Content Placeholder 2"/>
          <p:cNvSpPr>
            <a:spLocks noGrp="1"/>
          </p:cNvSpPr>
          <p:nvPr>
            <p:ph idx="1"/>
          </p:nvPr>
        </p:nvSpPr>
        <p:spPr>
          <a:xfrm>
            <a:off x="335360" y="1556792"/>
            <a:ext cx="11329259" cy="5040560"/>
          </a:xfrm>
        </p:spPr>
        <p:txBody>
          <a:bodyPr>
            <a:normAutofit/>
          </a:bodyPr>
          <a:lstStyle/>
          <a:p>
            <a:pPr>
              <a:buNone/>
            </a:pPr>
            <a:r>
              <a:rPr lang="lv-LV" dirty="0" err="1" smtClean="0"/>
              <a:t>Would</a:t>
            </a:r>
            <a:r>
              <a:rPr lang="lv-LV" dirty="0" smtClean="0"/>
              <a:t> </a:t>
            </a:r>
            <a:r>
              <a:rPr lang="lv-LV" dirty="0" err="1" smtClean="0"/>
              <a:t>your</a:t>
            </a:r>
            <a:r>
              <a:rPr lang="lv-LV" dirty="0" smtClean="0"/>
              <a:t> </a:t>
            </a:r>
            <a:r>
              <a:rPr lang="lv-LV" dirty="0" err="1" smtClean="0"/>
              <a:t>perceived</a:t>
            </a:r>
            <a:r>
              <a:rPr lang="lv-LV" dirty="0" smtClean="0"/>
              <a:t> quality of </a:t>
            </a:r>
            <a:r>
              <a:rPr lang="lv-LV" dirty="0" err="1" smtClean="0"/>
              <a:t>the</a:t>
            </a:r>
            <a:r>
              <a:rPr lang="lv-LV" dirty="0" smtClean="0"/>
              <a:t> </a:t>
            </a:r>
            <a:r>
              <a:rPr lang="lv-LV" dirty="0" err="1" smtClean="0"/>
              <a:t>studies</a:t>
            </a:r>
            <a:r>
              <a:rPr lang="lv-LV" dirty="0" smtClean="0"/>
              <a:t> </a:t>
            </a:r>
            <a:r>
              <a:rPr lang="lv-LV" dirty="0" err="1" smtClean="0"/>
              <a:t>at</a:t>
            </a:r>
            <a:r>
              <a:rPr lang="lv-LV" dirty="0" smtClean="0"/>
              <a:t> </a:t>
            </a:r>
            <a:r>
              <a:rPr lang="lv-LV" dirty="0" err="1" smtClean="0"/>
              <a:t>the</a:t>
            </a:r>
            <a:r>
              <a:rPr lang="lv-LV" dirty="0" smtClean="0"/>
              <a:t> University of Latvia </a:t>
            </a:r>
            <a:r>
              <a:rPr lang="lv-LV" dirty="0" err="1" smtClean="0"/>
              <a:t>be</a:t>
            </a:r>
            <a:r>
              <a:rPr lang="lv-LV" dirty="0" smtClean="0"/>
              <a:t> </a:t>
            </a:r>
            <a:r>
              <a:rPr lang="lv-LV" dirty="0" err="1" smtClean="0"/>
              <a:t>influenced</a:t>
            </a:r>
            <a:r>
              <a:rPr lang="lv-LV" dirty="0" smtClean="0"/>
              <a:t> </a:t>
            </a:r>
            <a:r>
              <a:rPr lang="lv-LV" dirty="0" err="1" smtClean="0"/>
              <a:t>by</a:t>
            </a:r>
            <a:r>
              <a:rPr lang="lv-LV" dirty="0" smtClean="0"/>
              <a:t> </a:t>
            </a:r>
            <a:r>
              <a:rPr lang="lv-LV" dirty="0" err="1" smtClean="0"/>
              <a:t>the</a:t>
            </a:r>
            <a:r>
              <a:rPr lang="lv-LV" dirty="0" smtClean="0"/>
              <a:t> </a:t>
            </a:r>
            <a:r>
              <a:rPr lang="lv-LV" dirty="0" err="1" smtClean="0"/>
              <a:t>fact</a:t>
            </a:r>
            <a:r>
              <a:rPr lang="lv-LV" dirty="0" smtClean="0"/>
              <a:t> </a:t>
            </a:r>
            <a:r>
              <a:rPr lang="lv-LV" dirty="0" err="1" smtClean="0"/>
              <a:t>that</a:t>
            </a:r>
            <a:r>
              <a:rPr lang="lv-LV" dirty="0" smtClean="0"/>
              <a:t> </a:t>
            </a:r>
            <a:r>
              <a:rPr lang="lv-LV" dirty="0" err="1" smtClean="0"/>
              <a:t>the</a:t>
            </a:r>
            <a:r>
              <a:rPr lang="lv-LV" dirty="0" smtClean="0"/>
              <a:t> </a:t>
            </a:r>
            <a:r>
              <a:rPr lang="lv-LV" dirty="0" err="1" smtClean="0"/>
              <a:t>studies</a:t>
            </a:r>
            <a:r>
              <a:rPr lang="lv-LV" dirty="0" smtClean="0"/>
              <a:t> ..</a:t>
            </a:r>
          </a:p>
          <a:p>
            <a:pPr lvl="1"/>
            <a:endParaRPr lang="lv-LV" dirty="0" smtClean="0"/>
          </a:p>
          <a:p>
            <a:pPr lvl="1"/>
            <a:r>
              <a:rPr lang="lv-LV" dirty="0" err="1" smtClean="0"/>
              <a:t>cost</a:t>
            </a:r>
            <a:r>
              <a:rPr lang="lv-LV" dirty="0" smtClean="0"/>
              <a:t> 20 000 EUR per </a:t>
            </a:r>
            <a:r>
              <a:rPr lang="lv-LV" dirty="0" err="1" smtClean="0"/>
              <a:t>year</a:t>
            </a:r>
            <a:endParaRPr lang="lv-LV" dirty="0" smtClean="0"/>
          </a:p>
          <a:p>
            <a:pPr lvl="1"/>
            <a:r>
              <a:rPr lang="lv-LV" dirty="0" err="1" smtClean="0"/>
              <a:t>are</a:t>
            </a:r>
            <a:r>
              <a:rPr lang="lv-LV" dirty="0" smtClean="0"/>
              <a:t> </a:t>
            </a:r>
            <a:r>
              <a:rPr lang="lv-LV" dirty="0" err="1" smtClean="0"/>
              <a:t>totally</a:t>
            </a:r>
            <a:r>
              <a:rPr lang="lv-LV" dirty="0" smtClean="0"/>
              <a:t> </a:t>
            </a:r>
            <a:r>
              <a:rPr lang="lv-LV" dirty="0" err="1" smtClean="0"/>
              <a:t>free</a:t>
            </a:r>
            <a:endParaRPr lang="lv-LV" dirty="0" smtClean="0"/>
          </a:p>
          <a:p>
            <a:pPr lvl="1"/>
            <a:r>
              <a:rPr lang="lv-LV" dirty="0" smtClean="0"/>
              <a:t>6000 EUR per </a:t>
            </a:r>
            <a:r>
              <a:rPr lang="lv-LV" dirty="0" err="1" smtClean="0"/>
              <a:t>year</a:t>
            </a:r>
            <a:r>
              <a:rPr lang="lv-LV" dirty="0" smtClean="0"/>
              <a:t>, </a:t>
            </a:r>
            <a:r>
              <a:rPr lang="lv-LV" dirty="0" err="1" smtClean="0"/>
              <a:t>some</a:t>
            </a:r>
            <a:r>
              <a:rPr lang="lv-LV" dirty="0" smtClean="0"/>
              <a:t> </a:t>
            </a:r>
            <a:r>
              <a:rPr lang="lv-LV" dirty="0" err="1" smtClean="0"/>
              <a:t>benefits</a:t>
            </a:r>
            <a:endParaRPr lang="lv-LV" dirty="0" smtClean="0"/>
          </a:p>
          <a:p>
            <a:pPr lvl="1"/>
            <a:r>
              <a:rPr lang="lv-LV" dirty="0" err="1" smtClean="0"/>
              <a:t>cost</a:t>
            </a:r>
            <a:r>
              <a:rPr lang="lv-LV" dirty="0" smtClean="0"/>
              <a:t>  100 EUR per </a:t>
            </a:r>
            <a:r>
              <a:rPr lang="lv-LV" dirty="0" err="1" smtClean="0"/>
              <a:t>year</a:t>
            </a:r>
            <a:r>
              <a:rPr lang="lv-LV" dirty="0" smtClean="0"/>
              <a:t>, </a:t>
            </a:r>
            <a:r>
              <a:rPr lang="lv-LV" dirty="0" err="1" smtClean="0"/>
              <a:t>but</a:t>
            </a:r>
            <a:r>
              <a:rPr lang="lv-LV" dirty="0" smtClean="0"/>
              <a:t> </a:t>
            </a:r>
            <a:r>
              <a:rPr lang="lv-LV" dirty="0" err="1" smtClean="0"/>
              <a:t>public</a:t>
            </a:r>
            <a:r>
              <a:rPr lang="lv-LV" dirty="0" smtClean="0"/>
              <a:t> </a:t>
            </a:r>
            <a:r>
              <a:rPr lang="lv-LV" dirty="0" err="1" smtClean="0"/>
              <a:t>transport</a:t>
            </a:r>
            <a:r>
              <a:rPr lang="lv-LV" dirty="0" smtClean="0"/>
              <a:t> </a:t>
            </a:r>
            <a:r>
              <a:rPr lang="lv-LV" dirty="0" err="1" smtClean="0"/>
              <a:t>then</a:t>
            </a:r>
            <a:r>
              <a:rPr lang="lv-LV" dirty="0" smtClean="0"/>
              <a:t> </a:t>
            </a:r>
            <a:r>
              <a:rPr lang="lv-LV" dirty="0" err="1" smtClean="0"/>
              <a:t>is</a:t>
            </a:r>
            <a:r>
              <a:rPr lang="lv-LV" dirty="0" smtClean="0"/>
              <a:t> for </a:t>
            </a:r>
            <a:r>
              <a:rPr lang="lv-LV" dirty="0" err="1" smtClean="0"/>
              <a:t>free</a:t>
            </a:r>
            <a:endParaRPr lang="lv-LV" dirty="0" smtClean="0"/>
          </a:p>
          <a:p>
            <a:pPr lvl="1"/>
            <a:r>
              <a:rPr lang="lv-LV" dirty="0" err="1" smtClean="0"/>
              <a:t>cost</a:t>
            </a:r>
            <a:r>
              <a:rPr lang="lv-LV" dirty="0" smtClean="0"/>
              <a:t>  100 EUR per </a:t>
            </a:r>
            <a:r>
              <a:rPr lang="lv-LV" dirty="0" err="1" smtClean="0"/>
              <a:t>year</a:t>
            </a:r>
            <a:r>
              <a:rPr lang="lv-LV" dirty="0" smtClean="0"/>
              <a:t>, </a:t>
            </a:r>
            <a:r>
              <a:rPr lang="lv-LV" dirty="0" err="1" smtClean="0"/>
              <a:t>but</a:t>
            </a:r>
            <a:r>
              <a:rPr lang="lv-LV" dirty="0" smtClean="0"/>
              <a:t> </a:t>
            </a:r>
            <a:r>
              <a:rPr lang="lv-LV" dirty="0" err="1" smtClean="0"/>
              <a:t>allow</a:t>
            </a:r>
            <a:r>
              <a:rPr lang="lv-LV" dirty="0" smtClean="0"/>
              <a:t> </a:t>
            </a:r>
            <a:r>
              <a:rPr lang="lv-LV" dirty="0" err="1" smtClean="0"/>
              <a:t>free</a:t>
            </a:r>
            <a:r>
              <a:rPr lang="lv-LV" dirty="0" smtClean="0"/>
              <a:t> </a:t>
            </a:r>
            <a:r>
              <a:rPr lang="lv-LV" dirty="0" err="1" smtClean="0"/>
              <a:t>parking</a:t>
            </a:r>
            <a:r>
              <a:rPr lang="lv-LV" dirty="0" smtClean="0"/>
              <a:t> </a:t>
            </a:r>
            <a:r>
              <a:rPr lang="lv-LV" dirty="0" err="1" smtClean="0"/>
              <a:t>everywhere</a:t>
            </a:r>
            <a:r>
              <a:rPr lang="lv-LV" dirty="0" smtClean="0"/>
              <a:t> in Riga </a:t>
            </a:r>
            <a:r>
              <a:rPr lang="lv-LV" dirty="0" err="1" smtClean="0"/>
              <a:t>center</a:t>
            </a:r>
            <a:endParaRPr lang="lv-LV" dirty="0" smtClean="0"/>
          </a:p>
          <a:p>
            <a:pPr lvl="1"/>
            <a:r>
              <a:rPr lang="lv-LV" dirty="0" smtClean="0"/>
              <a:t>742 EUR per </a:t>
            </a:r>
            <a:r>
              <a:rPr lang="lv-LV" dirty="0" err="1" smtClean="0"/>
              <a:t>year</a:t>
            </a:r>
            <a:endParaRPr lang="lv-LV" dirty="0" smtClean="0"/>
          </a:p>
          <a:p>
            <a:pPr lvl="1"/>
            <a:r>
              <a:rPr lang="lv-LV" dirty="0" smtClean="0"/>
              <a:t>1500 EUR per </a:t>
            </a:r>
            <a:r>
              <a:rPr lang="lv-LV" dirty="0" err="1" smtClean="0"/>
              <a:t>year</a:t>
            </a:r>
            <a:r>
              <a:rPr lang="lv-LV" dirty="0" smtClean="0"/>
              <a:t>, 30% </a:t>
            </a:r>
            <a:r>
              <a:rPr lang="lv-LV" dirty="0" err="1" smtClean="0"/>
              <a:t>reduction</a:t>
            </a:r>
            <a:r>
              <a:rPr lang="lv-LV" dirty="0" smtClean="0"/>
              <a:t> </a:t>
            </a:r>
            <a:r>
              <a:rPr lang="lv-LV" dirty="0" err="1" smtClean="0"/>
              <a:t>on</a:t>
            </a:r>
            <a:r>
              <a:rPr lang="lv-LV" dirty="0" smtClean="0"/>
              <a:t> </a:t>
            </a:r>
            <a:r>
              <a:rPr lang="lv-LV" dirty="0" err="1" smtClean="0"/>
              <a:t>public</a:t>
            </a:r>
            <a:r>
              <a:rPr lang="lv-LV" dirty="0" smtClean="0"/>
              <a:t> </a:t>
            </a:r>
            <a:r>
              <a:rPr lang="lv-LV" dirty="0" err="1" smtClean="0"/>
              <a:t>transportation</a:t>
            </a:r>
            <a:r>
              <a:rPr lang="lv-LV" dirty="0" smtClean="0"/>
              <a:t> </a:t>
            </a:r>
            <a:r>
              <a:rPr lang="lv-LV" dirty="0" err="1" smtClean="0"/>
              <a:t>costs</a:t>
            </a:r>
            <a:endParaRPr lang="lv-LV" dirty="0" smtClean="0"/>
          </a:p>
          <a:p>
            <a:pPr lvl="1"/>
            <a:r>
              <a:rPr lang="lv-LV" dirty="0" err="1" smtClean="0"/>
              <a:t>are</a:t>
            </a:r>
            <a:r>
              <a:rPr lang="lv-LV" dirty="0" smtClean="0"/>
              <a:t> for </a:t>
            </a:r>
            <a:r>
              <a:rPr lang="lv-LV" dirty="0" err="1" smtClean="0"/>
              <a:t>free</a:t>
            </a:r>
            <a:r>
              <a:rPr lang="lv-LV" dirty="0" smtClean="0"/>
              <a:t> </a:t>
            </a:r>
            <a:r>
              <a:rPr lang="lv-LV" dirty="0" err="1" smtClean="0"/>
              <a:t>as</a:t>
            </a:r>
            <a:r>
              <a:rPr lang="lv-LV" dirty="0" smtClean="0"/>
              <a:t> </a:t>
            </a:r>
            <a:r>
              <a:rPr lang="lv-LV" dirty="0" err="1" smtClean="0"/>
              <a:t>long</a:t>
            </a:r>
            <a:r>
              <a:rPr lang="lv-LV" dirty="0" smtClean="0"/>
              <a:t> </a:t>
            </a:r>
            <a:r>
              <a:rPr lang="lv-LV" dirty="0" err="1" smtClean="0"/>
              <a:t>as</a:t>
            </a:r>
            <a:r>
              <a:rPr lang="lv-LV" dirty="0" smtClean="0"/>
              <a:t> </a:t>
            </a:r>
            <a:r>
              <a:rPr lang="lv-LV" dirty="0" err="1" smtClean="0"/>
              <a:t>you</a:t>
            </a:r>
            <a:r>
              <a:rPr lang="lv-LV" dirty="0" smtClean="0"/>
              <a:t> </a:t>
            </a:r>
            <a:r>
              <a:rPr lang="lv-LV" dirty="0" err="1" smtClean="0"/>
              <a:t>do</a:t>
            </a:r>
            <a:r>
              <a:rPr lang="lv-LV" dirty="0" smtClean="0"/>
              <a:t> </a:t>
            </a:r>
            <a:r>
              <a:rPr lang="lv-LV" dirty="0" err="1" smtClean="0"/>
              <a:t>not</a:t>
            </a:r>
            <a:r>
              <a:rPr lang="lv-LV" dirty="0" smtClean="0"/>
              <a:t> </a:t>
            </a:r>
            <a:r>
              <a:rPr lang="lv-LV" dirty="0" err="1" smtClean="0"/>
              <a:t>have</a:t>
            </a:r>
            <a:r>
              <a:rPr lang="lv-LV" dirty="0" smtClean="0"/>
              <a:t> to </a:t>
            </a:r>
            <a:r>
              <a:rPr lang="lv-LV" dirty="0" err="1" smtClean="0"/>
              <a:t>pay</a:t>
            </a:r>
            <a:r>
              <a:rPr lang="lv-LV" dirty="0" smtClean="0"/>
              <a:t> for </a:t>
            </a:r>
            <a:r>
              <a:rPr lang="lv-LV" dirty="0" err="1" smtClean="0"/>
              <a:t>them</a:t>
            </a:r>
            <a:r>
              <a:rPr lang="lv-LV" dirty="0" smtClean="0"/>
              <a:t> </a:t>
            </a:r>
            <a:r>
              <a:rPr lang="lv-LV" dirty="0" err="1" smtClean="0"/>
              <a:t>on</a:t>
            </a:r>
            <a:r>
              <a:rPr lang="lv-LV" dirty="0" smtClean="0"/>
              <a:t> </a:t>
            </a:r>
            <a:r>
              <a:rPr lang="lv-LV" dirty="0" err="1" smtClean="0"/>
              <a:t>merit</a:t>
            </a:r>
            <a:r>
              <a:rPr lang="lv-LV" dirty="0" smtClean="0"/>
              <a:t> </a:t>
            </a:r>
            <a:r>
              <a:rPr lang="lv-LV" dirty="0" err="1" smtClean="0"/>
              <a:t>basis</a:t>
            </a:r>
            <a:r>
              <a:rPr lang="lv-LV" dirty="0" smtClean="0"/>
              <a:t>, 1500 EUR </a:t>
            </a:r>
            <a:r>
              <a:rPr lang="lv-LV" dirty="0" err="1" smtClean="0"/>
              <a:t>otherwise</a:t>
            </a:r>
            <a:endParaRPr lang="lv-LV"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49652" y="473120"/>
            <a:ext cx="6780994" cy="1200329"/>
          </a:xfrm>
          <a:prstGeom prst="rect">
            <a:avLst/>
          </a:prstGeom>
          <a:noFill/>
        </p:spPr>
        <p:txBody>
          <a:bodyPr wrap="square" rtlCol="0">
            <a:spAutoFit/>
          </a:bodyPr>
          <a:lstStyle/>
          <a:p>
            <a:pPr algn="ctr"/>
            <a:r>
              <a:rPr lang="pl-PL" sz="4000" b="1" dirty="0" smtClean="0">
                <a:solidFill>
                  <a:srgbClr val="002060"/>
                </a:solidFill>
              </a:rPr>
              <a:t>EFFECTIVE TEACHING</a:t>
            </a:r>
          </a:p>
          <a:p>
            <a:pPr algn="ctr"/>
            <a:r>
              <a:rPr lang="pl-PL" sz="3200" b="1" dirty="0">
                <a:solidFill>
                  <a:srgbClr val="002060"/>
                </a:solidFill>
              </a:rPr>
              <a:t>f</a:t>
            </a:r>
            <a:r>
              <a:rPr lang="pl-PL" sz="3200" b="1" dirty="0" smtClean="0">
                <a:solidFill>
                  <a:srgbClr val="002060"/>
                </a:solidFill>
              </a:rPr>
              <a:t>rom </a:t>
            </a:r>
            <a:r>
              <a:rPr lang="pl-PL" sz="3200" b="1" dirty="0" err="1" smtClean="0">
                <a:solidFill>
                  <a:srgbClr val="002060"/>
                </a:solidFill>
              </a:rPr>
              <a:t>objectives</a:t>
            </a:r>
            <a:r>
              <a:rPr lang="pl-PL" sz="3200" b="1" dirty="0" smtClean="0">
                <a:solidFill>
                  <a:srgbClr val="002060"/>
                </a:solidFill>
              </a:rPr>
              <a:t> to </a:t>
            </a:r>
            <a:r>
              <a:rPr lang="pl-PL" sz="3200" b="1" dirty="0" err="1" smtClean="0">
                <a:solidFill>
                  <a:srgbClr val="002060"/>
                </a:solidFill>
              </a:rPr>
              <a:t>outcomes</a:t>
            </a:r>
            <a:endParaRPr lang="en-GB" sz="3200" b="1" dirty="0">
              <a:solidFill>
                <a:srgbClr val="002060"/>
              </a:solidFill>
            </a:endParaRPr>
          </a:p>
        </p:txBody>
      </p:sp>
      <p:sp>
        <p:nvSpPr>
          <p:cNvPr id="23" name="pole tekstowe 22"/>
          <p:cNvSpPr txBox="1"/>
          <p:nvPr/>
        </p:nvSpPr>
        <p:spPr>
          <a:xfrm>
            <a:off x="391001" y="3021587"/>
            <a:ext cx="4152497" cy="2092881"/>
          </a:xfrm>
          <a:prstGeom prst="rect">
            <a:avLst/>
          </a:prstGeom>
          <a:noFill/>
        </p:spPr>
        <p:txBody>
          <a:bodyPr wrap="square" rtlCol="0">
            <a:spAutoFit/>
          </a:bodyPr>
          <a:lstStyle/>
          <a:p>
            <a:pPr fontAlgn="base"/>
            <a:r>
              <a:rPr lang="en-US" b="1" dirty="0"/>
              <a:t>Objectives</a:t>
            </a:r>
          </a:p>
          <a:p>
            <a:pPr marL="285750" indent="-285750" fontAlgn="base">
              <a:buFont typeface="Arial" panose="020B0604020202020204" pitchFamily="34" charset="0"/>
              <a:buChar char="•"/>
            </a:pPr>
            <a:r>
              <a:rPr lang="en-US" sz="1600" dirty="0" smtClean="0"/>
              <a:t>describe </a:t>
            </a:r>
            <a:r>
              <a:rPr lang="en-US" sz="1600" dirty="0"/>
              <a:t>the goals and intentions of the </a:t>
            </a:r>
            <a:r>
              <a:rPr lang="pl-PL" sz="1600" dirty="0" smtClean="0"/>
              <a:t>teacher</a:t>
            </a:r>
          </a:p>
          <a:p>
            <a:pPr marL="285750" indent="-285750" fontAlgn="base">
              <a:buFont typeface="Arial" panose="020B0604020202020204" pitchFamily="34" charset="0"/>
              <a:buChar char="•"/>
            </a:pPr>
            <a:r>
              <a:rPr lang="en-US" sz="1600" dirty="0" smtClean="0"/>
              <a:t>state </a:t>
            </a:r>
            <a:r>
              <a:rPr lang="en-US" sz="1600" dirty="0"/>
              <a:t>the  purpose and goals of the </a:t>
            </a:r>
            <a:r>
              <a:rPr lang="en-US" sz="1600" dirty="0" smtClean="0"/>
              <a:t>course</a:t>
            </a:r>
            <a:endParaRPr lang="pl-PL" sz="1600" dirty="0" smtClean="0"/>
          </a:p>
          <a:p>
            <a:pPr marL="285750" indent="-285750" fontAlgn="base">
              <a:buFont typeface="Arial" panose="020B0604020202020204" pitchFamily="34" charset="0"/>
              <a:buChar char="•"/>
            </a:pPr>
            <a:r>
              <a:rPr lang="en-US" sz="1600" dirty="0" smtClean="0"/>
              <a:t>focus </a:t>
            </a:r>
            <a:r>
              <a:rPr lang="en-US" sz="1600" dirty="0"/>
              <a:t>on </a:t>
            </a:r>
            <a:r>
              <a:rPr lang="en-US" sz="1600" dirty="0" smtClean="0"/>
              <a:t>content</a:t>
            </a:r>
            <a:endParaRPr lang="pl-PL" sz="1600" dirty="0"/>
          </a:p>
          <a:p>
            <a:pPr marL="285750" indent="-285750" fontAlgn="base">
              <a:buFont typeface="Arial" panose="020B0604020202020204" pitchFamily="34" charset="0"/>
              <a:buChar char="•"/>
            </a:pPr>
            <a:r>
              <a:rPr lang="en-US" sz="1600" dirty="0" smtClean="0"/>
              <a:t>describe </a:t>
            </a:r>
            <a:r>
              <a:rPr lang="en-US" sz="1600" dirty="0"/>
              <a:t>what the staff and faculty will </a:t>
            </a:r>
            <a:r>
              <a:rPr lang="en-US" sz="1600" dirty="0" smtClean="0"/>
              <a:t>do</a:t>
            </a:r>
            <a:endParaRPr lang="pl-PL" sz="1600" dirty="0" smtClean="0"/>
          </a:p>
          <a:p>
            <a:pPr marL="285750" indent="-285750" fontAlgn="base">
              <a:buFont typeface="Arial" panose="020B0604020202020204" pitchFamily="34" charset="0"/>
              <a:buChar char="•"/>
            </a:pPr>
            <a:r>
              <a:rPr lang="en-US" sz="1600" dirty="0" smtClean="0"/>
              <a:t>can </a:t>
            </a:r>
            <a:r>
              <a:rPr lang="en-US" sz="1600" dirty="0"/>
              <a:t>often be numerous, specific, and </a:t>
            </a:r>
            <a:r>
              <a:rPr lang="en-US" sz="1600" dirty="0" smtClean="0"/>
              <a:t>detailed</a:t>
            </a:r>
            <a:endParaRPr lang="en-GB" sz="1600" dirty="0"/>
          </a:p>
        </p:txBody>
      </p:sp>
      <p:sp>
        <p:nvSpPr>
          <p:cNvPr id="24" name="pole tekstowe 23"/>
          <p:cNvSpPr txBox="1"/>
          <p:nvPr/>
        </p:nvSpPr>
        <p:spPr>
          <a:xfrm>
            <a:off x="7992610" y="3678661"/>
            <a:ext cx="4553609" cy="2369880"/>
          </a:xfrm>
          <a:prstGeom prst="rect">
            <a:avLst/>
          </a:prstGeom>
          <a:noFill/>
        </p:spPr>
        <p:txBody>
          <a:bodyPr wrap="square" rtlCol="0">
            <a:spAutoFit/>
          </a:bodyPr>
          <a:lstStyle/>
          <a:p>
            <a:pPr fontAlgn="base"/>
            <a:r>
              <a:rPr lang="pl-PL" b="1" dirty="0" err="1" smtClean="0"/>
              <a:t>Outcomes</a:t>
            </a:r>
            <a:endParaRPr lang="pl-PL" b="1" dirty="0" smtClean="0"/>
          </a:p>
          <a:p>
            <a:pPr marL="285750" indent="-285750" fontAlgn="base">
              <a:buFont typeface="Arial" panose="020B0604020202020204" pitchFamily="34" charset="0"/>
              <a:buChar char="•"/>
            </a:pPr>
            <a:r>
              <a:rPr lang="en-US" sz="1600" dirty="0" smtClean="0"/>
              <a:t>the </a:t>
            </a:r>
            <a:r>
              <a:rPr lang="en-US" sz="1600" dirty="0"/>
              <a:t>evidence that </a:t>
            </a:r>
            <a:r>
              <a:rPr lang="en-US" sz="1600" dirty="0" smtClean="0"/>
              <a:t>objectives </a:t>
            </a:r>
            <a:r>
              <a:rPr lang="en-US" sz="1600" dirty="0"/>
              <a:t>were </a:t>
            </a:r>
            <a:r>
              <a:rPr lang="en-US" sz="1600" dirty="0" smtClean="0"/>
              <a:t>achieved</a:t>
            </a:r>
            <a:endParaRPr lang="pl-PL" sz="1600" dirty="0" smtClean="0"/>
          </a:p>
          <a:p>
            <a:pPr marL="285750" indent="-285750" fontAlgn="base">
              <a:buFont typeface="Arial" panose="020B0604020202020204" pitchFamily="34" charset="0"/>
              <a:buChar char="•"/>
            </a:pPr>
            <a:r>
              <a:rPr lang="pl-PL" sz="1600" dirty="0" smtClean="0"/>
              <a:t>de</a:t>
            </a:r>
            <a:r>
              <a:rPr lang="en-US" sz="1600" dirty="0" err="1" smtClean="0"/>
              <a:t>scri</a:t>
            </a:r>
            <a:r>
              <a:rPr lang="pl-PL" sz="1600" dirty="0" smtClean="0"/>
              <a:t>be </a:t>
            </a:r>
            <a:r>
              <a:rPr lang="pl-PL" sz="1600" dirty="0" err="1" smtClean="0"/>
              <a:t>sk</a:t>
            </a:r>
            <a:r>
              <a:rPr lang="en-US" sz="1600" dirty="0" smtClean="0"/>
              <a:t>ills</a:t>
            </a:r>
            <a:r>
              <a:rPr lang="en-US" sz="1600" dirty="0"/>
              <a:t>, competencies, and knowledge that students have achieved and can demonstrate upon successfully completing a </a:t>
            </a:r>
            <a:r>
              <a:rPr lang="en-US" sz="1600" dirty="0" smtClean="0"/>
              <a:t>course</a:t>
            </a:r>
            <a:endParaRPr lang="pl-PL" sz="1600" dirty="0" smtClean="0"/>
          </a:p>
          <a:p>
            <a:pPr marL="285750" indent="-285750" fontAlgn="base">
              <a:buFont typeface="Arial" panose="020B0604020202020204" pitchFamily="34" charset="0"/>
              <a:buChar char="•"/>
            </a:pPr>
            <a:r>
              <a:rPr lang="en-US" sz="1600" dirty="0" smtClean="0"/>
              <a:t>clear </a:t>
            </a:r>
            <a:r>
              <a:rPr lang="en-US" sz="1600" dirty="0"/>
              <a:t>and measurable criteria for guiding the teaching, learning, and assessment </a:t>
            </a:r>
            <a:r>
              <a:rPr lang="en-US" sz="1600" dirty="0" smtClean="0"/>
              <a:t>process</a:t>
            </a:r>
            <a:endParaRPr lang="en-US" sz="1600" dirty="0"/>
          </a:p>
          <a:p>
            <a:endParaRPr lang="en-GB" dirty="0"/>
          </a:p>
        </p:txBody>
      </p:sp>
      <p:grpSp>
        <p:nvGrpSpPr>
          <p:cNvPr id="28" name="Grupa 27"/>
          <p:cNvGrpSpPr/>
          <p:nvPr/>
        </p:nvGrpSpPr>
        <p:grpSpPr>
          <a:xfrm>
            <a:off x="3660361" y="551497"/>
            <a:ext cx="8128000" cy="5418667"/>
            <a:chOff x="573284" y="863155"/>
            <a:chExt cx="8128000" cy="5418667"/>
          </a:xfrm>
        </p:grpSpPr>
        <p:graphicFrame>
          <p:nvGraphicFramePr>
            <p:cNvPr id="26" name="Diagram 25"/>
            <p:cNvGraphicFramePr/>
            <p:nvPr>
              <p:extLst>
                <p:ext uri="{D42A27DB-BD31-4B8C-83A1-F6EECF244321}">
                  <p14:modId xmlns:p14="http://schemas.microsoft.com/office/powerpoint/2010/main" val="2179590340"/>
                </p:ext>
              </p:extLst>
            </p:nvPr>
          </p:nvGraphicFramePr>
          <p:xfrm>
            <a:off x="573284" y="86315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pole tekstowe 26"/>
            <p:cNvSpPr txBox="1"/>
            <p:nvPr/>
          </p:nvSpPr>
          <p:spPr>
            <a:xfrm>
              <a:off x="1602154" y="4767916"/>
              <a:ext cx="1328615" cy="646331"/>
            </a:xfrm>
            <a:prstGeom prst="rect">
              <a:avLst/>
            </a:prstGeom>
            <a:noFill/>
          </p:spPr>
          <p:txBody>
            <a:bodyPr wrap="square" rtlCol="0">
              <a:spAutoFit/>
            </a:bodyPr>
            <a:lstStyle/>
            <a:p>
              <a:r>
                <a:rPr lang="pl-PL" b="1" dirty="0" err="1" smtClean="0"/>
                <a:t>Objectives</a:t>
              </a:r>
              <a:r>
                <a:rPr lang="pl-PL" b="1" dirty="0" smtClean="0"/>
                <a:t> and </a:t>
              </a:r>
              <a:r>
                <a:rPr lang="pl-PL" b="1" dirty="0" err="1" smtClean="0"/>
                <a:t>content</a:t>
              </a:r>
              <a:endParaRPr lang="en-GB" b="1" dirty="0"/>
            </a:p>
          </p:txBody>
        </p:sp>
      </p:grpSp>
      <p:sp>
        <p:nvSpPr>
          <p:cNvPr id="3" name="Symbol zastępczy numeru slajdu 2"/>
          <p:cNvSpPr>
            <a:spLocks noGrp="1"/>
          </p:cNvSpPr>
          <p:nvPr>
            <p:ph type="sldNum" sz="quarter" idx="12"/>
          </p:nvPr>
        </p:nvSpPr>
        <p:spPr/>
        <p:txBody>
          <a:bodyPr/>
          <a:lstStyle/>
          <a:p>
            <a:fld id="{E7704CCE-B153-441B-8970-8F1A63A922F2}" type="slidenum">
              <a:rPr lang="en-GB" smtClean="0"/>
              <a:pPr/>
              <a:t>7</a:t>
            </a:fld>
            <a:endParaRPr lang="en-GB"/>
          </a:p>
        </p:txBody>
      </p:sp>
      <p:sp>
        <p:nvSpPr>
          <p:cNvPr id="12" name="Rectangle 11"/>
          <p:cNvSpPr/>
          <p:nvPr/>
        </p:nvSpPr>
        <p:spPr>
          <a:xfrm>
            <a:off x="8547371" y="284814"/>
            <a:ext cx="3116094" cy="1477328"/>
          </a:xfrm>
          <a:prstGeom prst="rect">
            <a:avLst/>
          </a:prstGeom>
        </p:spPr>
        <p:txBody>
          <a:bodyPr wrap="square">
            <a:spAutoFit/>
          </a:bodyPr>
          <a:lstStyle/>
          <a:p>
            <a:r>
              <a:rPr lang="en-GB" dirty="0" smtClean="0">
                <a:solidFill>
                  <a:srgbClr val="00B050"/>
                </a:solidFill>
              </a:rPr>
              <a:t>higher-level thinking skills that integrate course content and activities “apply organic synthesis in a environment friendly way”</a:t>
            </a:r>
            <a:endParaRPr lang="en-GB" dirty="0">
              <a:solidFill>
                <a:srgbClr val="00B050"/>
              </a:solidFill>
            </a:endParaRPr>
          </a:p>
        </p:txBody>
      </p:sp>
      <p:sp>
        <p:nvSpPr>
          <p:cNvPr id="13" name="Rectangle 12"/>
          <p:cNvSpPr/>
          <p:nvPr/>
        </p:nvSpPr>
        <p:spPr>
          <a:xfrm>
            <a:off x="4293142" y="5252406"/>
            <a:ext cx="3116094" cy="646331"/>
          </a:xfrm>
          <a:prstGeom prst="rect">
            <a:avLst/>
          </a:prstGeom>
        </p:spPr>
        <p:txBody>
          <a:bodyPr wrap="square">
            <a:spAutoFit/>
          </a:bodyPr>
          <a:lstStyle/>
          <a:p>
            <a:r>
              <a:rPr lang="en-GB" dirty="0" smtClean="0">
                <a:solidFill>
                  <a:srgbClr val="00B050"/>
                </a:solidFill>
              </a:rPr>
              <a:t>Intentions of the professor “teach organic synthesis”</a:t>
            </a:r>
            <a:endParaRPr lang="en-GB" dirty="0">
              <a:solidFill>
                <a:srgbClr val="00B050"/>
              </a:solidFill>
            </a:endParaRPr>
          </a:p>
        </p:txBody>
      </p:sp>
      <p:sp>
        <p:nvSpPr>
          <p:cNvPr id="14"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extLst>
      <p:ext uri="{BB962C8B-B14F-4D97-AF65-F5344CB8AC3E}">
        <p14:creationId xmlns:p14="http://schemas.microsoft.com/office/powerpoint/2010/main" val="3125571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8182" y="5661248"/>
            <a:ext cx="4177141" cy="923330"/>
          </a:xfrm>
          <a:prstGeom prst="rect">
            <a:avLst/>
          </a:prstGeom>
        </p:spPr>
        <p:txBody>
          <a:bodyPr wrap="square">
            <a:spAutoFit/>
          </a:bodyPr>
          <a:lstStyle/>
          <a:p>
            <a:pPr algn="ctr"/>
            <a:r>
              <a:rPr lang="lv-LV" dirty="0" err="1" smtClean="0">
                <a:solidFill>
                  <a:srgbClr val="FF0000"/>
                </a:solidFill>
              </a:rPr>
              <a:t>Please</a:t>
            </a:r>
            <a:r>
              <a:rPr lang="lv-LV" dirty="0" smtClean="0">
                <a:solidFill>
                  <a:srgbClr val="FF0000"/>
                </a:solidFill>
              </a:rPr>
              <a:t> </a:t>
            </a:r>
            <a:r>
              <a:rPr lang="lv-LV" dirty="0" err="1" smtClean="0">
                <a:solidFill>
                  <a:srgbClr val="FF0000"/>
                </a:solidFill>
              </a:rPr>
              <a:t>describe</a:t>
            </a:r>
            <a:r>
              <a:rPr lang="lv-LV" dirty="0" smtClean="0">
                <a:solidFill>
                  <a:srgbClr val="FF0000"/>
                </a:solidFill>
              </a:rPr>
              <a:t> </a:t>
            </a:r>
            <a:r>
              <a:rPr lang="lv-LV" dirty="0" err="1" smtClean="0">
                <a:solidFill>
                  <a:srgbClr val="FF0000"/>
                </a:solidFill>
              </a:rPr>
              <a:t>the</a:t>
            </a:r>
            <a:r>
              <a:rPr lang="lv-LV" dirty="0" smtClean="0">
                <a:solidFill>
                  <a:srgbClr val="FF0000"/>
                </a:solidFill>
              </a:rPr>
              <a:t> </a:t>
            </a:r>
            <a:r>
              <a:rPr lang="lv-LV" dirty="0" err="1" smtClean="0">
                <a:solidFill>
                  <a:srgbClr val="FF0000"/>
                </a:solidFill>
              </a:rPr>
              <a:t>profile</a:t>
            </a:r>
            <a:r>
              <a:rPr lang="lv-LV" dirty="0" smtClean="0">
                <a:solidFill>
                  <a:srgbClr val="FF0000"/>
                </a:solidFill>
              </a:rPr>
              <a:t> of </a:t>
            </a:r>
            <a:r>
              <a:rPr lang="lv-LV" dirty="0" err="1" smtClean="0">
                <a:solidFill>
                  <a:srgbClr val="FF0000"/>
                </a:solidFill>
              </a:rPr>
              <a:t>the</a:t>
            </a:r>
            <a:r>
              <a:rPr lang="lv-LV" dirty="0" smtClean="0">
                <a:solidFill>
                  <a:srgbClr val="FF0000"/>
                </a:solidFill>
              </a:rPr>
              <a:t> student, </a:t>
            </a:r>
            <a:r>
              <a:rPr lang="lv-LV" dirty="0" err="1" smtClean="0">
                <a:solidFill>
                  <a:srgbClr val="FF0000"/>
                </a:solidFill>
              </a:rPr>
              <a:t>that</a:t>
            </a:r>
            <a:r>
              <a:rPr lang="lv-LV" dirty="0" smtClean="0">
                <a:solidFill>
                  <a:srgbClr val="FF0000"/>
                </a:solidFill>
              </a:rPr>
              <a:t> </a:t>
            </a:r>
            <a:r>
              <a:rPr lang="lv-LV" dirty="0" err="1" smtClean="0">
                <a:solidFill>
                  <a:srgbClr val="FF0000"/>
                </a:solidFill>
              </a:rPr>
              <a:t>can</a:t>
            </a:r>
            <a:r>
              <a:rPr lang="lv-LV" dirty="0" smtClean="0">
                <a:solidFill>
                  <a:srgbClr val="FF0000"/>
                </a:solidFill>
              </a:rPr>
              <a:t> </a:t>
            </a:r>
            <a:r>
              <a:rPr lang="lv-LV" dirty="0" err="1" smtClean="0">
                <a:solidFill>
                  <a:srgbClr val="FF0000"/>
                </a:solidFill>
              </a:rPr>
              <a:t>afford</a:t>
            </a:r>
            <a:r>
              <a:rPr lang="lv-LV" dirty="0" smtClean="0">
                <a:solidFill>
                  <a:srgbClr val="FF0000"/>
                </a:solidFill>
              </a:rPr>
              <a:t>  </a:t>
            </a:r>
            <a:r>
              <a:rPr lang="lv-LV" dirty="0" err="1" smtClean="0">
                <a:solidFill>
                  <a:srgbClr val="FF0000"/>
                </a:solidFill>
              </a:rPr>
              <a:t>studying</a:t>
            </a:r>
            <a:r>
              <a:rPr lang="lv-LV" dirty="0" smtClean="0">
                <a:solidFill>
                  <a:srgbClr val="FF0000"/>
                </a:solidFill>
              </a:rPr>
              <a:t> </a:t>
            </a:r>
            <a:r>
              <a:rPr lang="lv-LV" u="sng" dirty="0" err="1" smtClean="0">
                <a:solidFill>
                  <a:srgbClr val="FF0000"/>
                </a:solidFill>
              </a:rPr>
              <a:t>one</a:t>
            </a:r>
            <a:r>
              <a:rPr lang="lv-LV" u="sng" dirty="0" smtClean="0">
                <a:solidFill>
                  <a:srgbClr val="FF0000"/>
                </a:solidFill>
              </a:rPr>
              <a:t> </a:t>
            </a:r>
            <a:r>
              <a:rPr lang="lv-LV" u="sng" dirty="0" err="1" smtClean="0">
                <a:solidFill>
                  <a:srgbClr val="FF0000"/>
                </a:solidFill>
              </a:rPr>
              <a:t>year</a:t>
            </a:r>
            <a:r>
              <a:rPr lang="lv-LV" u="sng" dirty="0" smtClean="0">
                <a:solidFill>
                  <a:srgbClr val="FF0000"/>
                </a:solidFill>
              </a:rPr>
              <a:t> </a:t>
            </a:r>
            <a:r>
              <a:rPr lang="lv-LV" dirty="0" smtClean="0">
                <a:solidFill>
                  <a:srgbClr val="FF0000"/>
                </a:solidFill>
              </a:rPr>
              <a:t>in </a:t>
            </a:r>
            <a:r>
              <a:rPr lang="lv-LV" dirty="0" err="1" smtClean="0">
                <a:solidFill>
                  <a:srgbClr val="FF0000"/>
                </a:solidFill>
              </a:rPr>
              <a:t>Harvard</a:t>
            </a:r>
            <a:r>
              <a:rPr lang="lv-LV" dirty="0" smtClean="0">
                <a:solidFill>
                  <a:srgbClr val="FF0000"/>
                </a:solidFill>
              </a:rPr>
              <a:t>. </a:t>
            </a:r>
          </a:p>
        </p:txBody>
      </p:sp>
      <p:pic>
        <p:nvPicPr>
          <p:cNvPr id="5" name="Picture 2"/>
          <p:cNvPicPr>
            <a:picLocks noChangeAspect="1" noChangeArrowheads="1"/>
          </p:cNvPicPr>
          <p:nvPr/>
        </p:nvPicPr>
        <p:blipFill>
          <a:blip r:embed="rId2" cstate="print"/>
          <a:srcRect/>
          <a:stretch>
            <a:fillRect/>
          </a:stretch>
        </p:blipFill>
        <p:spPr bwMode="auto">
          <a:xfrm>
            <a:off x="0" y="576064"/>
            <a:ext cx="7347061" cy="5733256"/>
          </a:xfrm>
          <a:prstGeom prst="rect">
            <a:avLst/>
          </a:prstGeom>
          <a:noFill/>
          <a:ln w="9525">
            <a:noFill/>
            <a:miter lim="800000"/>
            <a:headEnd/>
            <a:tailEnd/>
          </a:ln>
        </p:spPr>
      </p:pic>
      <p:sp>
        <p:nvSpPr>
          <p:cNvPr id="7" name="Rectangle 6"/>
          <p:cNvSpPr/>
          <p:nvPr/>
        </p:nvSpPr>
        <p:spPr>
          <a:xfrm>
            <a:off x="8016214" y="2420889"/>
            <a:ext cx="3360373" cy="1292662"/>
          </a:xfrm>
          <a:prstGeom prst="rect">
            <a:avLst/>
          </a:prstGeom>
        </p:spPr>
        <p:txBody>
          <a:bodyPr wrap="square">
            <a:spAutoFit/>
          </a:bodyPr>
          <a:lstStyle/>
          <a:p>
            <a:r>
              <a:rPr lang="lv-LV" sz="2600" dirty="0" err="1" smtClean="0">
                <a:solidFill>
                  <a:srgbClr val="FF0000"/>
                </a:solidFill>
              </a:rPr>
              <a:t>What</a:t>
            </a:r>
            <a:r>
              <a:rPr lang="lv-LV" sz="2600" dirty="0" smtClean="0">
                <a:solidFill>
                  <a:srgbClr val="FF0000"/>
                </a:solidFill>
              </a:rPr>
              <a:t> </a:t>
            </a:r>
            <a:r>
              <a:rPr lang="lv-LV" sz="2600" dirty="0" err="1" smtClean="0">
                <a:solidFill>
                  <a:srgbClr val="FF0000"/>
                </a:solidFill>
              </a:rPr>
              <a:t>are</a:t>
            </a:r>
            <a:r>
              <a:rPr lang="lv-LV" sz="2600" dirty="0" smtClean="0">
                <a:solidFill>
                  <a:srgbClr val="FF0000"/>
                </a:solidFill>
              </a:rPr>
              <a:t> </a:t>
            </a:r>
            <a:r>
              <a:rPr lang="lv-LV" sz="2600" dirty="0" err="1" smtClean="0">
                <a:solidFill>
                  <a:srgbClr val="FF0000"/>
                </a:solidFill>
              </a:rPr>
              <a:t>the</a:t>
            </a:r>
            <a:r>
              <a:rPr lang="lv-LV" sz="2600" dirty="0" smtClean="0">
                <a:solidFill>
                  <a:srgbClr val="FF0000"/>
                </a:solidFill>
              </a:rPr>
              <a:t> </a:t>
            </a:r>
            <a:r>
              <a:rPr lang="lv-LV" sz="2600" dirty="0" err="1" smtClean="0">
                <a:solidFill>
                  <a:srgbClr val="FF0000"/>
                </a:solidFill>
              </a:rPr>
              <a:t>job</a:t>
            </a:r>
            <a:r>
              <a:rPr lang="lv-LV" sz="2600" dirty="0" smtClean="0">
                <a:solidFill>
                  <a:srgbClr val="FF0000"/>
                </a:solidFill>
              </a:rPr>
              <a:t> </a:t>
            </a:r>
            <a:r>
              <a:rPr lang="lv-LV" sz="2600" dirty="0" err="1" smtClean="0">
                <a:solidFill>
                  <a:srgbClr val="FF0000"/>
                </a:solidFill>
              </a:rPr>
              <a:t>prospectives</a:t>
            </a:r>
            <a:r>
              <a:rPr lang="lv-LV" sz="2600" dirty="0" smtClean="0">
                <a:solidFill>
                  <a:srgbClr val="FF0000"/>
                </a:solidFill>
              </a:rPr>
              <a:t> of </a:t>
            </a:r>
            <a:r>
              <a:rPr lang="lv-LV" sz="2600" dirty="0" err="1" smtClean="0">
                <a:solidFill>
                  <a:srgbClr val="FF0000"/>
                </a:solidFill>
              </a:rPr>
              <a:t>Harward</a:t>
            </a:r>
            <a:r>
              <a:rPr lang="lv-LV" sz="2600" dirty="0" smtClean="0">
                <a:solidFill>
                  <a:srgbClr val="FF0000"/>
                </a:solidFill>
              </a:rPr>
              <a:t> </a:t>
            </a:r>
            <a:r>
              <a:rPr lang="lv-LV" sz="2600" dirty="0" err="1" smtClean="0">
                <a:solidFill>
                  <a:srgbClr val="FF0000"/>
                </a:solidFill>
              </a:rPr>
              <a:t>graduate</a:t>
            </a:r>
            <a:r>
              <a:rPr lang="lv-LV" sz="2600" dirty="0" smtClean="0">
                <a:solidFill>
                  <a:srgbClr val="FF0000"/>
                </a:solidFill>
              </a:rPr>
              <a:t>?</a:t>
            </a:r>
            <a:endParaRPr lang="lv-LV" sz="26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Consider</a:t>
            </a:r>
            <a:r>
              <a:rPr lang="lv-LV" dirty="0" smtClean="0"/>
              <a:t>..</a:t>
            </a:r>
            <a:endParaRPr lang="lv-LV" dirty="0"/>
          </a:p>
        </p:txBody>
      </p:sp>
      <p:sp>
        <p:nvSpPr>
          <p:cNvPr id="3" name="Content Placeholder 2"/>
          <p:cNvSpPr>
            <a:spLocks noGrp="1"/>
          </p:cNvSpPr>
          <p:nvPr>
            <p:ph idx="1"/>
          </p:nvPr>
        </p:nvSpPr>
        <p:spPr/>
        <p:txBody>
          <a:bodyPr/>
          <a:lstStyle/>
          <a:p>
            <a:r>
              <a:rPr lang="lv-LV" dirty="0" err="1" smtClean="0"/>
              <a:t>Which</a:t>
            </a:r>
            <a:r>
              <a:rPr lang="lv-LV" dirty="0" smtClean="0"/>
              <a:t> </a:t>
            </a:r>
            <a:r>
              <a:rPr lang="lv-LV" dirty="0" err="1" smtClean="0"/>
              <a:t>market</a:t>
            </a:r>
            <a:r>
              <a:rPr lang="lv-LV" dirty="0" smtClean="0"/>
              <a:t> </a:t>
            </a:r>
            <a:r>
              <a:rPr lang="lv-LV" dirty="0" err="1" smtClean="0"/>
              <a:t>would</a:t>
            </a:r>
            <a:r>
              <a:rPr lang="lv-LV" dirty="0" smtClean="0"/>
              <a:t> </a:t>
            </a:r>
            <a:r>
              <a:rPr lang="lv-LV" dirty="0" err="1" smtClean="0"/>
              <a:t>consider</a:t>
            </a:r>
            <a:r>
              <a:rPr lang="lv-LV" dirty="0" smtClean="0"/>
              <a:t> </a:t>
            </a:r>
            <a:r>
              <a:rPr lang="lv-LV" dirty="0" err="1" smtClean="0"/>
              <a:t>us</a:t>
            </a:r>
            <a:r>
              <a:rPr lang="lv-LV" dirty="0" smtClean="0"/>
              <a:t> </a:t>
            </a:r>
            <a:r>
              <a:rPr lang="lv-LV" dirty="0" err="1" smtClean="0"/>
              <a:t>attractive</a:t>
            </a:r>
            <a:r>
              <a:rPr lang="lv-LV" dirty="0" smtClean="0"/>
              <a:t> </a:t>
            </a:r>
            <a:r>
              <a:rPr lang="lv-LV" dirty="0" err="1" smtClean="0"/>
              <a:t>enough</a:t>
            </a:r>
            <a:r>
              <a:rPr lang="lv-LV" dirty="0" smtClean="0"/>
              <a:t> to </a:t>
            </a:r>
            <a:r>
              <a:rPr lang="lv-LV" dirty="0" err="1" smtClean="0"/>
              <a:t>pay</a:t>
            </a:r>
            <a:r>
              <a:rPr lang="lv-LV" dirty="0" smtClean="0"/>
              <a:t> </a:t>
            </a:r>
            <a:r>
              <a:rPr lang="lv-LV" dirty="0" err="1" smtClean="0"/>
              <a:t>tuition</a:t>
            </a:r>
            <a:r>
              <a:rPr lang="lv-LV" dirty="0" smtClean="0"/>
              <a:t> </a:t>
            </a:r>
            <a:r>
              <a:rPr lang="lv-LV" dirty="0" err="1" smtClean="0"/>
              <a:t>fees</a:t>
            </a:r>
            <a:r>
              <a:rPr lang="lv-LV" dirty="0" smtClean="0"/>
              <a:t>?</a:t>
            </a:r>
          </a:p>
          <a:p>
            <a:r>
              <a:rPr lang="lv-LV" dirty="0" err="1" smtClean="0"/>
              <a:t>Which</a:t>
            </a:r>
            <a:r>
              <a:rPr lang="lv-LV" dirty="0" smtClean="0"/>
              <a:t> </a:t>
            </a:r>
            <a:r>
              <a:rPr lang="lv-LV" dirty="0" err="1" smtClean="0"/>
              <a:t>countries</a:t>
            </a:r>
            <a:r>
              <a:rPr lang="lv-LV" dirty="0" smtClean="0"/>
              <a:t> </a:t>
            </a:r>
            <a:r>
              <a:rPr lang="lv-LV" dirty="0" err="1" smtClean="0"/>
              <a:t>are</a:t>
            </a:r>
            <a:r>
              <a:rPr lang="lv-LV" dirty="0" smtClean="0"/>
              <a:t> </a:t>
            </a:r>
            <a:r>
              <a:rPr lang="lv-LV" dirty="0" err="1" smtClean="0"/>
              <a:t>our</a:t>
            </a:r>
            <a:r>
              <a:rPr lang="lv-LV" dirty="0" smtClean="0"/>
              <a:t> </a:t>
            </a:r>
            <a:r>
              <a:rPr lang="lv-LV" dirty="0" err="1" smtClean="0"/>
              <a:t>closest</a:t>
            </a:r>
            <a:r>
              <a:rPr lang="lv-LV" dirty="0" smtClean="0"/>
              <a:t> </a:t>
            </a:r>
            <a:r>
              <a:rPr lang="lv-LV" dirty="0" err="1" smtClean="0"/>
              <a:t>competitors</a:t>
            </a:r>
            <a:r>
              <a:rPr lang="lv-LV" dirty="0" smtClean="0"/>
              <a:t> </a:t>
            </a:r>
            <a:r>
              <a:rPr lang="lv-LV" dirty="0" err="1" smtClean="0"/>
              <a:t>on</a:t>
            </a:r>
            <a:r>
              <a:rPr lang="lv-LV" dirty="0" smtClean="0"/>
              <a:t> </a:t>
            </a:r>
            <a:r>
              <a:rPr lang="lv-LV" dirty="0" err="1" smtClean="0"/>
              <a:t>those</a:t>
            </a:r>
            <a:r>
              <a:rPr lang="lv-LV" dirty="0" smtClean="0"/>
              <a:t> </a:t>
            </a:r>
            <a:r>
              <a:rPr lang="lv-LV" dirty="0" err="1" smtClean="0"/>
              <a:t>markets</a:t>
            </a:r>
            <a:r>
              <a:rPr lang="lv-LV" dirty="0" smtClean="0"/>
              <a:t>?</a:t>
            </a:r>
          </a:p>
          <a:p>
            <a:r>
              <a:rPr lang="lv-LV" dirty="0" err="1" smtClean="0"/>
              <a:t>Is</a:t>
            </a:r>
            <a:r>
              <a:rPr lang="lv-LV" dirty="0" smtClean="0"/>
              <a:t> it </a:t>
            </a:r>
            <a:r>
              <a:rPr lang="lv-LV" dirty="0" err="1" smtClean="0"/>
              <a:t>possible</a:t>
            </a:r>
            <a:r>
              <a:rPr lang="lv-LV" dirty="0" smtClean="0"/>
              <a:t> to </a:t>
            </a:r>
            <a:r>
              <a:rPr lang="lv-LV" dirty="0" err="1" smtClean="0"/>
              <a:t>export</a:t>
            </a:r>
            <a:r>
              <a:rPr lang="lv-LV" dirty="0" smtClean="0"/>
              <a:t> to </a:t>
            </a:r>
            <a:r>
              <a:rPr lang="lv-LV" dirty="0" err="1" smtClean="0"/>
              <a:t>that</a:t>
            </a:r>
            <a:r>
              <a:rPr lang="lv-LV" dirty="0" smtClean="0"/>
              <a:t> </a:t>
            </a:r>
            <a:r>
              <a:rPr lang="lv-LV" dirty="0" err="1" smtClean="0"/>
              <a:t>country</a:t>
            </a:r>
            <a:r>
              <a:rPr lang="lv-LV" dirty="0" smtClean="0"/>
              <a:t> </a:t>
            </a:r>
            <a:r>
              <a:rPr lang="lv-LV" dirty="0" err="1" smtClean="0"/>
              <a:t>or</a:t>
            </a:r>
            <a:r>
              <a:rPr lang="lv-LV" dirty="0" smtClean="0"/>
              <a:t> </a:t>
            </a:r>
            <a:r>
              <a:rPr lang="lv-LV" dirty="0" err="1" smtClean="0"/>
              <a:t>we</a:t>
            </a:r>
            <a:r>
              <a:rPr lang="lv-LV" dirty="0" smtClean="0"/>
              <a:t> </a:t>
            </a:r>
            <a:r>
              <a:rPr lang="lv-LV" dirty="0" err="1" smtClean="0"/>
              <a:t>shall</a:t>
            </a:r>
            <a:r>
              <a:rPr lang="lv-LV" dirty="0" smtClean="0"/>
              <a:t> </a:t>
            </a:r>
            <a:r>
              <a:rPr lang="lv-LV" dirty="0" err="1" smtClean="0"/>
              <a:t>have</a:t>
            </a:r>
            <a:r>
              <a:rPr lang="lv-LV" dirty="0" smtClean="0"/>
              <a:t> a </a:t>
            </a:r>
            <a:r>
              <a:rPr lang="lv-LV" dirty="0" err="1" smtClean="0"/>
              <a:t>franchise</a:t>
            </a:r>
            <a:r>
              <a:rPr lang="lv-LV" dirty="0" smtClean="0"/>
              <a:t>?</a:t>
            </a:r>
          </a:p>
          <a:p>
            <a:r>
              <a:rPr lang="en-GB" dirty="0" smtClean="0"/>
              <a:t>What is </a:t>
            </a:r>
            <a:r>
              <a:rPr lang="lv-LV" dirty="0" err="1" smtClean="0"/>
              <a:t>our</a:t>
            </a:r>
            <a:r>
              <a:rPr lang="lv-LV" dirty="0" smtClean="0"/>
              <a:t> </a:t>
            </a:r>
            <a:r>
              <a:rPr lang="en-GB" dirty="0" smtClean="0"/>
              <a:t>competitive advantage</a:t>
            </a:r>
            <a:r>
              <a:rPr lang="lv-LV" dirty="0" smtClean="0"/>
              <a:t> </a:t>
            </a:r>
            <a:r>
              <a:rPr lang="lv-LV" dirty="0" err="1" smtClean="0"/>
              <a:t>when</a:t>
            </a:r>
            <a:r>
              <a:rPr lang="lv-LV" dirty="0" smtClean="0"/>
              <a:t> </a:t>
            </a:r>
            <a:r>
              <a:rPr lang="lv-LV" dirty="0" err="1" smtClean="0"/>
              <a:t>compared</a:t>
            </a:r>
            <a:r>
              <a:rPr lang="lv-LV" dirty="0" smtClean="0"/>
              <a:t> to </a:t>
            </a:r>
            <a:r>
              <a:rPr lang="lv-LV" dirty="0" err="1" smtClean="0"/>
              <a:t>those</a:t>
            </a:r>
            <a:r>
              <a:rPr lang="lv-LV" dirty="0" smtClean="0"/>
              <a:t> </a:t>
            </a:r>
            <a:r>
              <a:rPr lang="lv-LV" dirty="0" err="1" smtClean="0"/>
              <a:t>countries</a:t>
            </a:r>
            <a:r>
              <a:rPr lang="lv-LV" dirty="0" smtClean="0"/>
              <a:t>?</a:t>
            </a:r>
            <a:endParaRPr lang="lv-LV" dirty="0" smtClean="0">
              <a:solidFill>
                <a:srgbClr val="FF0000"/>
              </a:solidFill>
            </a:endParaRPr>
          </a:p>
          <a:p>
            <a:endParaRPr lang="lv-LV"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Core</a:t>
            </a:r>
            <a:r>
              <a:rPr lang="lv-LV" dirty="0" smtClean="0"/>
              <a:t> </a:t>
            </a:r>
            <a:r>
              <a:rPr lang="lv-LV" dirty="0" err="1" smtClean="0"/>
              <a:t>content</a:t>
            </a:r>
            <a:r>
              <a:rPr lang="lv-LV" dirty="0" smtClean="0"/>
              <a:t>: </a:t>
            </a:r>
            <a:r>
              <a:rPr lang="lv-LV" dirty="0" err="1" smtClean="0"/>
              <a:t>part</a:t>
            </a:r>
            <a:r>
              <a:rPr lang="lv-LV" dirty="0" smtClean="0"/>
              <a:t> 1</a:t>
            </a:r>
            <a:endParaRPr lang="lv-LV" dirty="0"/>
          </a:p>
        </p:txBody>
      </p:sp>
      <p:sp>
        <p:nvSpPr>
          <p:cNvPr id="3" name="Content Placeholder 2"/>
          <p:cNvSpPr>
            <a:spLocks noGrp="1"/>
          </p:cNvSpPr>
          <p:nvPr>
            <p:ph idx="1"/>
          </p:nvPr>
        </p:nvSpPr>
        <p:spPr/>
        <p:txBody>
          <a:bodyPr>
            <a:normAutofit/>
          </a:bodyPr>
          <a:lstStyle/>
          <a:p>
            <a:r>
              <a:rPr lang="en-GB" dirty="0" smtClean="0"/>
              <a:t>What is internationalization and business globalization? </a:t>
            </a:r>
            <a:endParaRPr lang="lv-LV" dirty="0" smtClean="0"/>
          </a:p>
          <a:p>
            <a:r>
              <a:rPr lang="en-GB" dirty="0" smtClean="0"/>
              <a:t>What is International Business? Ways of International Business (Affiliated undertaking, joint venture, franchising, offshore production, export, import).</a:t>
            </a:r>
            <a:endParaRPr lang="lv-LV" dirty="0" smtClean="0"/>
          </a:p>
          <a:p>
            <a:r>
              <a:rPr lang="en-GB" dirty="0" smtClean="0"/>
              <a:t>What is competitive advantage? Types of competitive advantages: internal and external, tactic and strategic, natural and artificial, high level and low level. Life cycle of the competitive advantage and life cycle theory of the product. </a:t>
            </a:r>
            <a:endParaRPr lang="lv-LV" dirty="0" smtClean="0"/>
          </a:p>
          <a:p>
            <a:endParaRPr lang="lv-LV"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91149" cy="4525963"/>
          </a:xfrm>
        </p:spPr>
        <p:txBody>
          <a:bodyPr>
            <a:normAutofit/>
          </a:bodyPr>
          <a:lstStyle/>
          <a:p>
            <a:r>
              <a:rPr lang="lv-LV" dirty="0" err="1" smtClean="0"/>
              <a:t>Bachelor</a:t>
            </a:r>
            <a:r>
              <a:rPr lang="lv-LV" dirty="0" smtClean="0"/>
              <a:t> </a:t>
            </a:r>
            <a:r>
              <a:rPr lang="lv-LV" dirty="0" err="1" smtClean="0"/>
              <a:t>of</a:t>
            </a:r>
            <a:r>
              <a:rPr lang="lv-LV" dirty="0" smtClean="0"/>
              <a:t> </a:t>
            </a:r>
            <a:r>
              <a:rPr lang="lv-LV" dirty="0" err="1" smtClean="0"/>
              <a:t>International</a:t>
            </a:r>
            <a:r>
              <a:rPr lang="lv-LV" dirty="0" smtClean="0"/>
              <a:t> </a:t>
            </a:r>
            <a:r>
              <a:rPr lang="lv-LV" dirty="0" err="1" smtClean="0"/>
              <a:t>Economic</a:t>
            </a:r>
            <a:r>
              <a:rPr lang="lv-LV" dirty="0" smtClean="0"/>
              <a:t> </a:t>
            </a:r>
            <a:r>
              <a:rPr lang="lv-LV" dirty="0" err="1" smtClean="0"/>
              <a:t>Relations</a:t>
            </a:r>
            <a:endParaRPr lang="lv-LV" dirty="0" smtClean="0"/>
          </a:p>
          <a:p>
            <a:r>
              <a:rPr lang="lv-LV" dirty="0" err="1" smtClean="0">
                <a:solidFill>
                  <a:srgbClr val="FF0000"/>
                </a:solidFill>
              </a:rPr>
              <a:t>M.sc</a:t>
            </a:r>
            <a:r>
              <a:rPr lang="lv-LV" dirty="0" smtClean="0">
                <a:solidFill>
                  <a:srgbClr val="FF0000"/>
                </a:solidFill>
              </a:rPr>
              <a:t>. </a:t>
            </a:r>
            <a:r>
              <a:rPr lang="lv-LV" dirty="0" err="1" smtClean="0">
                <a:solidFill>
                  <a:srgbClr val="FF0000"/>
                </a:solidFill>
              </a:rPr>
              <a:t>Multimedia</a:t>
            </a:r>
            <a:r>
              <a:rPr lang="lv-LV" dirty="0" smtClean="0">
                <a:solidFill>
                  <a:srgbClr val="FF0000"/>
                </a:solidFill>
              </a:rPr>
              <a:t> </a:t>
            </a:r>
            <a:r>
              <a:rPr lang="lv-LV" dirty="0" err="1" smtClean="0">
                <a:solidFill>
                  <a:srgbClr val="FF0000"/>
                </a:solidFill>
              </a:rPr>
              <a:t>Management</a:t>
            </a:r>
            <a:endParaRPr lang="lv-LV" dirty="0" smtClean="0">
              <a:solidFill>
                <a:srgbClr val="FF0000"/>
              </a:solidFill>
            </a:endParaRPr>
          </a:p>
          <a:p>
            <a:endParaRPr lang="lv-LV" dirty="0" smtClean="0"/>
          </a:p>
          <a:p>
            <a:endParaRPr lang="lv-LV" dirty="0" smtClean="0"/>
          </a:p>
        </p:txBody>
      </p:sp>
      <p:sp>
        <p:nvSpPr>
          <p:cNvPr id="4" name="Content Placeholder 2"/>
          <p:cNvSpPr txBox="1">
            <a:spLocks/>
          </p:cNvSpPr>
          <p:nvPr/>
        </p:nvSpPr>
        <p:spPr>
          <a:xfrm>
            <a:off x="7277147" y="1617681"/>
            <a:ext cx="405764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Business</a:t>
            </a:r>
            <a:r>
              <a:rPr kumimoji="0" lang="lv-LV" sz="32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opportunities</a:t>
            </a: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ight Arrow 4"/>
          <p:cNvSpPr/>
          <p:nvPr/>
        </p:nvSpPr>
        <p:spPr>
          <a:xfrm>
            <a:off x="4667240" y="1785926"/>
            <a:ext cx="2381267"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itle 1"/>
          <p:cNvSpPr txBox="1">
            <a:spLocks/>
          </p:cNvSpPr>
          <p:nvPr/>
        </p:nvSpPr>
        <p:spPr>
          <a:xfrm>
            <a:off x="609600" y="274638"/>
            <a:ext cx="9963181"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4400" b="0" i="0" u="none" strike="noStrike" kern="1200" cap="none" spc="0" normalizeH="0" baseline="0" noProof="0" smtClean="0">
                <a:ln>
                  <a:noFill/>
                </a:ln>
                <a:solidFill>
                  <a:schemeClr val="tx1"/>
                </a:solidFill>
                <a:effectLst/>
                <a:uLnTx/>
                <a:uFillTx/>
                <a:latin typeface="+mj-lt"/>
                <a:ea typeface="+mj-ea"/>
                <a:cs typeface="+mj-cs"/>
              </a:rPr>
              <a:t>about me             about course</a:t>
            </a:r>
            <a:endParaRPr kumimoji="0" lang="lv-LV"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91149" cy="4525963"/>
          </a:xfrm>
        </p:spPr>
        <p:txBody>
          <a:bodyPr>
            <a:normAutofit/>
          </a:bodyPr>
          <a:lstStyle/>
          <a:p>
            <a:r>
              <a:rPr lang="lv-LV" dirty="0" err="1" smtClean="0"/>
              <a:t>Bachelor</a:t>
            </a:r>
            <a:r>
              <a:rPr lang="lv-LV" dirty="0" smtClean="0"/>
              <a:t> </a:t>
            </a:r>
            <a:r>
              <a:rPr lang="lv-LV" dirty="0" err="1" smtClean="0"/>
              <a:t>of</a:t>
            </a:r>
            <a:r>
              <a:rPr lang="lv-LV" dirty="0" smtClean="0"/>
              <a:t> </a:t>
            </a:r>
            <a:r>
              <a:rPr lang="lv-LV" dirty="0" err="1" smtClean="0"/>
              <a:t>International</a:t>
            </a:r>
            <a:r>
              <a:rPr lang="lv-LV" dirty="0" smtClean="0"/>
              <a:t> </a:t>
            </a:r>
            <a:r>
              <a:rPr lang="lv-LV" dirty="0" err="1" smtClean="0"/>
              <a:t>Economic</a:t>
            </a:r>
            <a:r>
              <a:rPr lang="lv-LV" dirty="0" smtClean="0"/>
              <a:t> </a:t>
            </a:r>
            <a:r>
              <a:rPr lang="lv-LV" dirty="0" err="1" smtClean="0"/>
              <a:t>Relations</a:t>
            </a:r>
            <a:endParaRPr lang="lv-LV" dirty="0" smtClean="0"/>
          </a:p>
          <a:p>
            <a:r>
              <a:rPr lang="lv-LV" dirty="0" err="1" smtClean="0"/>
              <a:t>M.sc</a:t>
            </a:r>
            <a:r>
              <a:rPr lang="lv-LV" dirty="0" smtClean="0"/>
              <a:t>. </a:t>
            </a:r>
            <a:r>
              <a:rPr lang="lv-LV" dirty="0" err="1" smtClean="0"/>
              <a:t>Multimedia</a:t>
            </a:r>
            <a:r>
              <a:rPr lang="lv-LV" dirty="0" smtClean="0"/>
              <a:t> </a:t>
            </a:r>
            <a:r>
              <a:rPr lang="lv-LV" dirty="0" err="1" smtClean="0"/>
              <a:t>Management</a:t>
            </a:r>
            <a:endParaRPr lang="lv-LV" dirty="0" smtClean="0"/>
          </a:p>
          <a:p>
            <a:endParaRPr lang="lv-LV" dirty="0" smtClean="0"/>
          </a:p>
          <a:p>
            <a:endParaRPr lang="lv-LV" dirty="0" smtClean="0"/>
          </a:p>
        </p:txBody>
      </p:sp>
      <p:sp>
        <p:nvSpPr>
          <p:cNvPr id="4" name="Content Placeholder 2"/>
          <p:cNvSpPr txBox="1">
            <a:spLocks/>
          </p:cNvSpPr>
          <p:nvPr/>
        </p:nvSpPr>
        <p:spPr>
          <a:xfrm>
            <a:off x="7277147" y="1617681"/>
            <a:ext cx="405764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Business</a:t>
            </a:r>
            <a:r>
              <a:rPr kumimoji="0" lang="lv-LV" sz="32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opportunities</a:t>
            </a: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0" i="0" u="none" strike="noStrike" kern="1200" cap="none" spc="0" normalizeH="0" baseline="0" noProof="0" dirty="0" smtClean="0">
                <a:ln>
                  <a:noFill/>
                </a:ln>
                <a:solidFill>
                  <a:srgbClr val="FF0000"/>
                </a:solidFill>
                <a:effectLst/>
                <a:uLnTx/>
                <a:uFillTx/>
                <a:latin typeface="+mn-lt"/>
                <a:ea typeface="+mn-ea"/>
                <a:cs typeface="+mn-cs"/>
              </a:rPr>
              <a:t>2.Environment: </a:t>
            </a:r>
            <a:r>
              <a:rPr kumimoji="0" lang="lv-LV" sz="3200" b="0" i="0" u="none" strike="noStrike" kern="1200" cap="none" spc="0" normalizeH="0" baseline="0" noProof="0" dirty="0" err="1" smtClean="0">
                <a:ln>
                  <a:noFill/>
                </a:ln>
                <a:solidFill>
                  <a:srgbClr val="FF0000"/>
                </a:solidFill>
                <a:effectLst/>
                <a:uLnTx/>
                <a:uFillTx/>
                <a:latin typeface="+mn-lt"/>
                <a:ea typeface="+mn-ea"/>
                <a:cs typeface="+mn-cs"/>
              </a:rPr>
              <a:t>consumer</a:t>
            </a:r>
            <a:endParaRPr kumimoji="0" lang="lv-LV"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ight Arrow 4"/>
          <p:cNvSpPr/>
          <p:nvPr/>
        </p:nvSpPr>
        <p:spPr>
          <a:xfrm>
            <a:off x="4667240" y="1785926"/>
            <a:ext cx="2381267"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ight Arrow 5"/>
          <p:cNvSpPr/>
          <p:nvPr/>
        </p:nvSpPr>
        <p:spPr>
          <a:xfrm>
            <a:off x="5333995" y="3214686"/>
            <a:ext cx="1714512"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itle 1"/>
          <p:cNvSpPr txBox="1">
            <a:spLocks/>
          </p:cNvSpPr>
          <p:nvPr/>
        </p:nvSpPr>
        <p:spPr>
          <a:xfrm>
            <a:off x="609600" y="274638"/>
            <a:ext cx="9963181"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4400" b="0" i="0" u="none" strike="noStrike" kern="1200" cap="none" spc="0" normalizeH="0" baseline="0" noProof="0" smtClean="0">
                <a:ln>
                  <a:noFill/>
                </a:ln>
                <a:solidFill>
                  <a:schemeClr val="tx1"/>
                </a:solidFill>
                <a:effectLst/>
                <a:uLnTx/>
                <a:uFillTx/>
                <a:latin typeface="+mj-lt"/>
                <a:ea typeface="+mj-ea"/>
                <a:cs typeface="+mj-cs"/>
              </a:rPr>
              <a:t>about me             about course</a:t>
            </a:r>
            <a:endParaRPr kumimoji="0" lang="lv-LV"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part</a:t>
            </a:r>
            <a:r>
              <a:rPr lang="lv-LV" dirty="0" smtClean="0"/>
              <a:t> 2</a:t>
            </a:r>
            <a:endParaRPr lang="lv-LV" dirty="0"/>
          </a:p>
        </p:txBody>
      </p:sp>
      <p:sp>
        <p:nvSpPr>
          <p:cNvPr id="3" name="Content Placeholder 2"/>
          <p:cNvSpPr>
            <a:spLocks noGrp="1"/>
          </p:cNvSpPr>
          <p:nvPr>
            <p:ph idx="1"/>
          </p:nvPr>
        </p:nvSpPr>
        <p:spPr/>
        <p:txBody>
          <a:bodyPr/>
          <a:lstStyle/>
          <a:p>
            <a:pPr lvl="0">
              <a:buNone/>
            </a:pPr>
            <a:r>
              <a:rPr lang="lv-LV" dirty="0" err="1" smtClean="0"/>
              <a:t>Environment</a:t>
            </a:r>
            <a:r>
              <a:rPr lang="lv-LV" dirty="0" smtClean="0"/>
              <a:t>: </a:t>
            </a:r>
            <a:r>
              <a:rPr lang="lv-LV" dirty="0" err="1" smtClean="0"/>
              <a:t>consumer</a:t>
            </a:r>
            <a:endParaRPr lang="lv-LV" dirty="0" smtClean="0"/>
          </a:p>
          <a:p>
            <a:r>
              <a:rPr lang="lv-LV" dirty="0" err="1" smtClean="0"/>
              <a:t>Apply</a:t>
            </a:r>
            <a:r>
              <a:rPr lang="lv-LV" dirty="0" smtClean="0"/>
              <a:t> </a:t>
            </a:r>
            <a:r>
              <a:rPr lang="lv-LV" dirty="0" err="1" smtClean="0"/>
              <a:t>the</a:t>
            </a:r>
            <a:r>
              <a:rPr lang="lv-LV" dirty="0" smtClean="0"/>
              <a:t> </a:t>
            </a:r>
            <a:r>
              <a:rPr lang="lv-LV" dirty="0" err="1" smtClean="0"/>
              <a:t>basics</a:t>
            </a:r>
            <a:r>
              <a:rPr lang="lv-LV" dirty="0" smtClean="0"/>
              <a:t> </a:t>
            </a:r>
            <a:r>
              <a:rPr lang="lv-LV" dirty="0" err="1" smtClean="0"/>
              <a:t>of</a:t>
            </a:r>
            <a:r>
              <a:rPr lang="lv-LV" dirty="0" smtClean="0"/>
              <a:t> </a:t>
            </a:r>
            <a:r>
              <a:rPr lang="lv-LV" dirty="0" err="1" smtClean="0"/>
              <a:t>consumer</a:t>
            </a:r>
            <a:r>
              <a:rPr lang="lv-LV" dirty="0" smtClean="0"/>
              <a:t> </a:t>
            </a:r>
            <a:r>
              <a:rPr lang="lv-LV" dirty="0" err="1" smtClean="0"/>
              <a:t>perception</a:t>
            </a:r>
            <a:r>
              <a:rPr lang="lv-LV" dirty="0" smtClean="0"/>
              <a:t> to </a:t>
            </a:r>
            <a:r>
              <a:rPr lang="lv-LV" dirty="0" err="1" smtClean="0"/>
              <a:t>create</a:t>
            </a:r>
            <a:r>
              <a:rPr lang="lv-LV" dirty="0" smtClean="0"/>
              <a:t> </a:t>
            </a:r>
            <a:r>
              <a:rPr lang="lv-LV" dirty="0" err="1" smtClean="0"/>
              <a:t>the</a:t>
            </a:r>
            <a:r>
              <a:rPr lang="lv-LV" dirty="0" smtClean="0"/>
              <a:t> </a:t>
            </a:r>
            <a:r>
              <a:rPr lang="lv-LV" dirty="0" err="1" smtClean="0"/>
              <a:t>product</a:t>
            </a:r>
            <a:r>
              <a:rPr lang="lv-LV" dirty="0" smtClean="0"/>
              <a:t>/</a:t>
            </a:r>
            <a:r>
              <a:rPr lang="lv-LV" dirty="0" err="1" smtClean="0"/>
              <a:t>service</a:t>
            </a:r>
            <a:endParaRPr lang="lv-LV" dirty="0" smtClean="0"/>
          </a:p>
          <a:p>
            <a:r>
              <a:rPr lang="lv-LV" dirty="0" err="1" smtClean="0"/>
              <a:t>See</a:t>
            </a:r>
            <a:r>
              <a:rPr lang="lv-LV" dirty="0" smtClean="0"/>
              <a:t> </a:t>
            </a:r>
            <a:r>
              <a:rPr lang="lv-LV" dirty="0" err="1" smtClean="0"/>
              <a:t>what</a:t>
            </a:r>
            <a:r>
              <a:rPr lang="lv-LV" dirty="0" smtClean="0"/>
              <a:t> </a:t>
            </a:r>
            <a:r>
              <a:rPr lang="lv-LV" dirty="0" err="1" smtClean="0"/>
              <a:t>is</a:t>
            </a:r>
            <a:r>
              <a:rPr lang="lv-LV" dirty="0" smtClean="0"/>
              <a:t> </a:t>
            </a:r>
            <a:r>
              <a:rPr lang="lv-LV" dirty="0" err="1" smtClean="0"/>
              <a:t>common</a:t>
            </a:r>
            <a:r>
              <a:rPr lang="lv-LV" dirty="0" smtClean="0"/>
              <a:t> to </a:t>
            </a:r>
            <a:r>
              <a:rPr lang="lv-LV" dirty="0" err="1" smtClean="0"/>
              <a:t>all</a:t>
            </a:r>
            <a:r>
              <a:rPr lang="lv-LV" dirty="0" smtClean="0"/>
              <a:t> </a:t>
            </a:r>
            <a:r>
              <a:rPr lang="lv-LV" dirty="0" err="1" smtClean="0"/>
              <a:t>global</a:t>
            </a:r>
            <a:r>
              <a:rPr lang="lv-LV" dirty="0" smtClean="0"/>
              <a:t> </a:t>
            </a:r>
            <a:r>
              <a:rPr lang="lv-LV" dirty="0" err="1" smtClean="0"/>
              <a:t>customers</a:t>
            </a:r>
            <a:r>
              <a:rPr lang="lv-LV" dirty="0" smtClean="0"/>
              <a:t> </a:t>
            </a:r>
            <a:r>
              <a:rPr lang="lv-LV" dirty="0" err="1" smtClean="0"/>
              <a:t>and</a:t>
            </a:r>
            <a:r>
              <a:rPr lang="lv-LV" dirty="0" smtClean="0"/>
              <a:t> </a:t>
            </a:r>
            <a:r>
              <a:rPr lang="lv-LV" dirty="0" err="1" smtClean="0"/>
              <a:t>what</a:t>
            </a:r>
            <a:r>
              <a:rPr lang="lv-LV" dirty="0" smtClean="0"/>
              <a:t> </a:t>
            </a:r>
            <a:r>
              <a:rPr lang="lv-LV" dirty="0" err="1" smtClean="0"/>
              <a:t>is</a:t>
            </a:r>
            <a:r>
              <a:rPr lang="lv-LV" dirty="0" smtClean="0"/>
              <a:t> </a:t>
            </a:r>
            <a:r>
              <a:rPr lang="lv-LV" dirty="0" err="1" smtClean="0"/>
              <a:t>the</a:t>
            </a:r>
            <a:r>
              <a:rPr lang="lv-LV" dirty="0" smtClean="0"/>
              <a:t> </a:t>
            </a:r>
            <a:r>
              <a:rPr lang="lv-LV" dirty="0" err="1" smtClean="0"/>
              <a:t>difference</a:t>
            </a:r>
            <a:r>
              <a:rPr lang="lv-LV" dirty="0" smtClean="0"/>
              <a:t> </a:t>
            </a:r>
            <a:r>
              <a:rPr lang="lv-LV" dirty="0" err="1" smtClean="0"/>
              <a:t>among</a:t>
            </a:r>
            <a:r>
              <a:rPr lang="lv-LV" dirty="0" smtClean="0"/>
              <a:t> </a:t>
            </a:r>
            <a:r>
              <a:rPr lang="lv-LV" dirty="0" err="1" smtClean="0"/>
              <a:t>customers</a:t>
            </a:r>
            <a:r>
              <a:rPr lang="lv-LV" dirty="0" smtClean="0"/>
              <a:t> </a:t>
            </a:r>
            <a:r>
              <a:rPr lang="lv-LV" dirty="0" err="1" smtClean="0"/>
              <a:t>globally</a:t>
            </a:r>
            <a:endParaRPr lang="lv-LV" dirty="0" smtClean="0"/>
          </a:p>
          <a:p>
            <a:r>
              <a:rPr lang="lv-LV" dirty="0" err="1" smtClean="0"/>
              <a:t>See</a:t>
            </a:r>
            <a:r>
              <a:rPr lang="lv-LV" dirty="0" smtClean="0"/>
              <a:t> </a:t>
            </a:r>
            <a:r>
              <a:rPr lang="lv-LV" dirty="0" err="1" smtClean="0"/>
              <a:t>the</a:t>
            </a:r>
            <a:r>
              <a:rPr lang="lv-LV" dirty="0" smtClean="0"/>
              <a:t> </a:t>
            </a:r>
            <a:r>
              <a:rPr lang="lv-LV" dirty="0" err="1" smtClean="0"/>
              <a:t>consequences</a:t>
            </a:r>
            <a:r>
              <a:rPr lang="lv-LV" dirty="0" smtClean="0"/>
              <a:t> </a:t>
            </a:r>
            <a:r>
              <a:rPr lang="lv-LV" dirty="0" err="1" smtClean="0"/>
              <a:t>of</a:t>
            </a:r>
            <a:r>
              <a:rPr lang="lv-LV" dirty="0" smtClean="0"/>
              <a:t> </a:t>
            </a:r>
            <a:r>
              <a:rPr lang="lv-LV" dirty="0" err="1" smtClean="0"/>
              <a:t>the</a:t>
            </a:r>
            <a:r>
              <a:rPr lang="lv-LV" dirty="0" smtClean="0"/>
              <a:t> </a:t>
            </a:r>
            <a:r>
              <a:rPr lang="lv-LV" dirty="0" err="1" smtClean="0"/>
              <a:t>decision</a:t>
            </a:r>
            <a:r>
              <a:rPr lang="lv-LV" dirty="0" smtClean="0"/>
              <a:t> </a:t>
            </a:r>
          </a:p>
          <a:p>
            <a:pPr>
              <a:buNone/>
            </a:pPr>
            <a:r>
              <a:rPr lang="lv-LV" dirty="0" smtClean="0"/>
              <a:t> </a:t>
            </a:r>
          </a:p>
          <a:p>
            <a:endParaRPr lang="lv-LV" dirty="0"/>
          </a:p>
        </p:txBody>
      </p:sp>
      <p:sp>
        <p:nvSpPr>
          <p:cNvPr id="4" name="Rectangle 3"/>
          <p:cNvSpPr/>
          <p:nvPr/>
        </p:nvSpPr>
        <p:spPr>
          <a:xfrm>
            <a:off x="3047979" y="5786455"/>
            <a:ext cx="8763061" cy="800219"/>
          </a:xfrm>
          <a:prstGeom prst="rect">
            <a:avLst/>
          </a:prstGeom>
        </p:spPr>
        <p:txBody>
          <a:bodyPr wrap="square">
            <a:spAutoFit/>
          </a:bodyPr>
          <a:lstStyle/>
          <a:p>
            <a:pPr algn="r"/>
            <a:r>
              <a:rPr lang="lv-LV" sz="2300" b="1" dirty="0" smtClean="0">
                <a:solidFill>
                  <a:srgbClr val="FF0000"/>
                </a:solidFill>
              </a:rPr>
              <a:t>I </a:t>
            </a:r>
            <a:r>
              <a:rPr lang="lv-LV" sz="2300" b="1" dirty="0" err="1" smtClean="0">
                <a:solidFill>
                  <a:srgbClr val="FF0000"/>
                </a:solidFill>
              </a:rPr>
              <a:t>have</a:t>
            </a:r>
            <a:r>
              <a:rPr lang="lv-LV" sz="2300" b="1" dirty="0" smtClean="0">
                <a:solidFill>
                  <a:srgbClr val="FF0000"/>
                </a:solidFill>
              </a:rPr>
              <a:t> a </a:t>
            </a:r>
            <a:r>
              <a:rPr lang="lv-LV" sz="2300" b="1" dirty="0" err="1" smtClean="0">
                <a:solidFill>
                  <a:srgbClr val="FF0000"/>
                </a:solidFill>
              </a:rPr>
              <a:t>nice</a:t>
            </a:r>
            <a:r>
              <a:rPr lang="lv-LV" sz="2300" b="1" dirty="0" smtClean="0">
                <a:solidFill>
                  <a:srgbClr val="FF0000"/>
                </a:solidFill>
              </a:rPr>
              <a:t> </a:t>
            </a:r>
            <a:r>
              <a:rPr lang="lv-LV" sz="2300" b="1" dirty="0" err="1" smtClean="0">
                <a:solidFill>
                  <a:srgbClr val="FF0000"/>
                </a:solidFill>
              </a:rPr>
              <a:t>product</a:t>
            </a:r>
            <a:r>
              <a:rPr lang="lv-LV" sz="2300" b="1" dirty="0" smtClean="0">
                <a:solidFill>
                  <a:srgbClr val="FF0000"/>
                </a:solidFill>
              </a:rPr>
              <a:t>. </a:t>
            </a:r>
          </a:p>
          <a:p>
            <a:pPr algn="r"/>
            <a:r>
              <a:rPr lang="lv-LV" sz="2300" dirty="0" err="1" smtClean="0">
                <a:solidFill>
                  <a:srgbClr val="FF0000"/>
                </a:solidFill>
              </a:rPr>
              <a:t>Do</a:t>
            </a:r>
            <a:r>
              <a:rPr lang="lv-LV" sz="2300" dirty="0" smtClean="0">
                <a:solidFill>
                  <a:srgbClr val="FF0000"/>
                </a:solidFill>
              </a:rPr>
              <a:t> </a:t>
            </a:r>
            <a:r>
              <a:rPr lang="lv-LV" sz="2300" dirty="0" err="1" smtClean="0">
                <a:solidFill>
                  <a:srgbClr val="FF0000"/>
                </a:solidFill>
              </a:rPr>
              <a:t>You</a:t>
            </a:r>
            <a:r>
              <a:rPr lang="lv-LV" sz="2300" dirty="0" smtClean="0">
                <a:solidFill>
                  <a:srgbClr val="FF0000"/>
                </a:solidFill>
              </a:rPr>
              <a:t> </a:t>
            </a:r>
            <a:r>
              <a:rPr lang="lv-LV" sz="2300" dirty="0" err="1" smtClean="0">
                <a:solidFill>
                  <a:srgbClr val="FF0000"/>
                </a:solidFill>
              </a:rPr>
              <a:t>think</a:t>
            </a:r>
            <a:r>
              <a:rPr lang="lv-LV" sz="2300" dirty="0" smtClean="0">
                <a:solidFill>
                  <a:srgbClr val="FF0000"/>
                </a:solidFill>
              </a:rPr>
              <a:t> it </a:t>
            </a:r>
            <a:r>
              <a:rPr lang="lv-LV" sz="2300" dirty="0" err="1" smtClean="0">
                <a:solidFill>
                  <a:srgbClr val="FF0000"/>
                </a:solidFill>
              </a:rPr>
              <a:t>could</a:t>
            </a:r>
            <a:r>
              <a:rPr lang="lv-LV" sz="2300" dirty="0" smtClean="0">
                <a:solidFill>
                  <a:srgbClr val="FF0000"/>
                </a:solidFill>
              </a:rPr>
              <a:t> </a:t>
            </a:r>
            <a:r>
              <a:rPr lang="lv-LV" sz="2300" dirty="0" err="1" smtClean="0">
                <a:solidFill>
                  <a:srgbClr val="FF0000"/>
                </a:solidFill>
              </a:rPr>
              <a:t>be</a:t>
            </a:r>
            <a:r>
              <a:rPr lang="lv-LV" sz="2300" dirty="0" smtClean="0">
                <a:solidFill>
                  <a:srgbClr val="FF0000"/>
                </a:solidFill>
              </a:rPr>
              <a:t> </a:t>
            </a:r>
            <a:r>
              <a:rPr lang="lv-LV" sz="2300" dirty="0" err="1" smtClean="0">
                <a:solidFill>
                  <a:srgbClr val="FF0000"/>
                </a:solidFill>
              </a:rPr>
              <a:t>sold</a:t>
            </a:r>
            <a:r>
              <a:rPr lang="lv-LV" sz="2300" dirty="0" smtClean="0">
                <a:solidFill>
                  <a:srgbClr val="FF0000"/>
                </a:solidFill>
              </a:rPr>
              <a:t> </a:t>
            </a:r>
            <a:r>
              <a:rPr lang="lv-LV" sz="2300" dirty="0" err="1" smtClean="0">
                <a:solidFill>
                  <a:srgbClr val="FF0000"/>
                </a:solidFill>
              </a:rPr>
              <a:t>internationally</a:t>
            </a:r>
            <a:r>
              <a:rPr lang="lv-LV" sz="2300" dirty="0" smtClean="0">
                <a:solidFill>
                  <a:srgbClr val="FF0000"/>
                </a:solidFill>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76211" y="714357"/>
            <a:ext cx="4102100" cy="4608513"/>
          </a:xfrm>
          <a:prstGeom prst="rect">
            <a:avLst/>
          </a:prstGeom>
          <a:noFill/>
          <a:ln w="9525">
            <a:noFill/>
            <a:round/>
            <a:headEnd/>
            <a:tailEnd/>
          </a:ln>
        </p:spPr>
      </p:pic>
      <p:pic>
        <p:nvPicPr>
          <p:cNvPr id="5" name="Picture 4"/>
          <p:cNvPicPr>
            <a:picLocks noChangeAspect="1" noChangeArrowheads="1"/>
          </p:cNvPicPr>
          <p:nvPr/>
        </p:nvPicPr>
        <p:blipFill>
          <a:blip r:embed="rId3" cstate="print"/>
          <a:srcRect/>
          <a:stretch>
            <a:fillRect/>
          </a:stretch>
        </p:blipFill>
        <p:spPr bwMode="auto">
          <a:xfrm>
            <a:off x="4952992" y="714356"/>
            <a:ext cx="6148040" cy="3417900"/>
          </a:xfrm>
          <a:prstGeom prst="rect">
            <a:avLst/>
          </a:prstGeom>
          <a:noFill/>
          <a:ln w="9525">
            <a:noFill/>
            <a:round/>
            <a:headEnd/>
            <a:tailEnd/>
          </a:ln>
        </p:spPr>
      </p:pic>
      <p:pic>
        <p:nvPicPr>
          <p:cNvPr id="18434" name="Picture 2" descr="https://encrypted-tbn1.gstatic.com/images?q=tbn:ANd9GcQC1DnV2slttGM3nwdik0nX_mfMGcGkqgyyuBHlj3hJ1do-SkuI"/>
          <p:cNvPicPr>
            <a:picLocks noChangeAspect="1" noChangeArrowheads="1"/>
          </p:cNvPicPr>
          <p:nvPr/>
        </p:nvPicPr>
        <p:blipFill>
          <a:blip r:embed="rId4" cstate="print"/>
          <a:srcRect/>
          <a:stretch>
            <a:fillRect/>
          </a:stretch>
        </p:blipFill>
        <p:spPr bwMode="auto">
          <a:xfrm>
            <a:off x="7524761" y="4643447"/>
            <a:ext cx="3289300" cy="1847851"/>
          </a:xfrm>
          <a:prstGeom prst="rect">
            <a:avLst/>
          </a:prstGeom>
          <a:noFill/>
        </p:spPr>
      </p:pic>
      <p:sp>
        <p:nvSpPr>
          <p:cNvPr id="7" name="Rectangle 6"/>
          <p:cNvSpPr/>
          <p:nvPr/>
        </p:nvSpPr>
        <p:spPr>
          <a:xfrm>
            <a:off x="285709" y="5643579"/>
            <a:ext cx="6096000" cy="646331"/>
          </a:xfrm>
          <a:prstGeom prst="rect">
            <a:avLst/>
          </a:prstGeom>
        </p:spPr>
        <p:txBody>
          <a:bodyPr>
            <a:spAutoFit/>
          </a:bodyPr>
          <a:lstStyle/>
          <a:p>
            <a:r>
              <a:rPr lang="lv-LV" dirty="0" err="1" smtClean="0">
                <a:solidFill>
                  <a:schemeClr val="accent3">
                    <a:lumMod val="75000"/>
                  </a:schemeClr>
                </a:solidFill>
              </a:rPr>
              <a:t>Apply</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basics</a:t>
            </a:r>
            <a:r>
              <a:rPr lang="lv-LV" dirty="0" smtClean="0">
                <a:solidFill>
                  <a:schemeClr val="accent3">
                    <a:lumMod val="75000"/>
                  </a:schemeClr>
                </a:solidFill>
              </a:rPr>
              <a:t> </a:t>
            </a:r>
            <a:r>
              <a:rPr lang="lv-LV" dirty="0" err="1" smtClean="0">
                <a:solidFill>
                  <a:schemeClr val="accent3">
                    <a:lumMod val="75000"/>
                  </a:schemeClr>
                </a:solidFill>
              </a:rPr>
              <a:t>of</a:t>
            </a:r>
            <a:r>
              <a:rPr lang="lv-LV" dirty="0" smtClean="0">
                <a:solidFill>
                  <a:schemeClr val="accent3">
                    <a:lumMod val="75000"/>
                  </a:schemeClr>
                </a:solidFill>
              </a:rPr>
              <a:t> </a:t>
            </a:r>
            <a:r>
              <a:rPr lang="lv-LV" dirty="0" err="1" smtClean="0">
                <a:solidFill>
                  <a:schemeClr val="accent3">
                    <a:lumMod val="75000"/>
                  </a:schemeClr>
                </a:solidFill>
              </a:rPr>
              <a:t>consumer</a:t>
            </a:r>
            <a:r>
              <a:rPr lang="lv-LV" dirty="0" smtClean="0">
                <a:solidFill>
                  <a:schemeClr val="accent3">
                    <a:lumMod val="75000"/>
                  </a:schemeClr>
                </a:solidFill>
              </a:rPr>
              <a:t> </a:t>
            </a:r>
            <a:r>
              <a:rPr lang="lv-LV" dirty="0" err="1" smtClean="0">
                <a:solidFill>
                  <a:schemeClr val="accent3">
                    <a:lumMod val="75000"/>
                  </a:schemeClr>
                </a:solidFill>
              </a:rPr>
              <a:t>perception</a:t>
            </a:r>
            <a:r>
              <a:rPr lang="lv-LV" dirty="0" smtClean="0">
                <a:solidFill>
                  <a:schemeClr val="accent3">
                    <a:lumMod val="75000"/>
                  </a:schemeClr>
                </a:solidFill>
              </a:rPr>
              <a:t> to </a:t>
            </a:r>
            <a:r>
              <a:rPr lang="lv-LV" dirty="0" err="1" smtClean="0">
                <a:solidFill>
                  <a:schemeClr val="accent3">
                    <a:lumMod val="75000"/>
                  </a:schemeClr>
                </a:solidFill>
              </a:rPr>
              <a:t>create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product</a:t>
            </a:r>
            <a:r>
              <a:rPr lang="lv-LV" dirty="0" smtClean="0">
                <a:solidFill>
                  <a:schemeClr val="accent3">
                    <a:lumMod val="75000"/>
                  </a:schemeClr>
                </a:solidFill>
              </a:rPr>
              <a:t>/</a:t>
            </a:r>
            <a:r>
              <a:rPr lang="lv-LV" dirty="0" err="1" smtClean="0">
                <a:solidFill>
                  <a:schemeClr val="accent3">
                    <a:lumMod val="75000"/>
                  </a:schemeClr>
                </a:solidFill>
              </a:rPr>
              <a:t>service</a:t>
            </a:r>
            <a:endParaRPr lang="lv-LV" dirty="0" smtClean="0">
              <a:solidFill>
                <a:schemeClr val="accent3">
                  <a:lumMod val="75000"/>
                </a:schemeClr>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How</a:t>
            </a:r>
            <a:r>
              <a:rPr lang="lv-LV" dirty="0" smtClean="0"/>
              <a:t> </a:t>
            </a:r>
            <a:r>
              <a:rPr lang="lv-LV" dirty="0" err="1" smtClean="0"/>
              <a:t>will</a:t>
            </a:r>
            <a:r>
              <a:rPr lang="lv-LV" dirty="0" smtClean="0"/>
              <a:t> </a:t>
            </a:r>
            <a:r>
              <a:rPr lang="lv-LV" dirty="0" err="1" smtClean="0"/>
              <a:t>be</a:t>
            </a:r>
            <a:r>
              <a:rPr lang="lv-LV" dirty="0" smtClean="0"/>
              <a:t> </a:t>
            </a:r>
            <a:r>
              <a:rPr lang="lv-LV" dirty="0" err="1" smtClean="0"/>
              <a:t>the</a:t>
            </a:r>
            <a:r>
              <a:rPr lang="lv-LV" dirty="0" smtClean="0"/>
              <a:t> </a:t>
            </a:r>
            <a:r>
              <a:rPr lang="lv-LV" dirty="0" err="1" smtClean="0"/>
              <a:t>Company</a:t>
            </a:r>
            <a:r>
              <a:rPr lang="lv-LV" dirty="0" smtClean="0"/>
              <a:t> </a:t>
            </a:r>
            <a:r>
              <a:rPr lang="lv-LV" dirty="0" err="1" smtClean="0"/>
              <a:t>perceived</a:t>
            </a:r>
            <a:r>
              <a:rPr lang="lv-LV" dirty="0" smtClean="0"/>
              <a:t>?</a:t>
            </a:r>
            <a:endParaRPr lang="lv-LV" dirty="0"/>
          </a:p>
        </p:txBody>
      </p:sp>
      <p:sp>
        <p:nvSpPr>
          <p:cNvPr id="3" name="Content Placeholder 2"/>
          <p:cNvSpPr>
            <a:spLocks noGrp="1"/>
          </p:cNvSpPr>
          <p:nvPr>
            <p:ph idx="1"/>
          </p:nvPr>
        </p:nvSpPr>
        <p:spPr/>
        <p:txBody>
          <a:bodyPr/>
          <a:lstStyle/>
          <a:p>
            <a:r>
              <a:rPr lang="lv-LV" dirty="0" err="1" smtClean="0"/>
              <a:t>The</a:t>
            </a:r>
            <a:r>
              <a:rPr lang="lv-LV" dirty="0" smtClean="0"/>
              <a:t> </a:t>
            </a:r>
            <a:r>
              <a:rPr lang="lv-LV" dirty="0" err="1" smtClean="0"/>
              <a:t>only</a:t>
            </a:r>
            <a:r>
              <a:rPr lang="lv-LV" dirty="0" smtClean="0"/>
              <a:t> </a:t>
            </a:r>
            <a:r>
              <a:rPr lang="lv-LV" dirty="0" err="1" smtClean="0"/>
              <a:t>university</a:t>
            </a:r>
            <a:r>
              <a:rPr lang="lv-LV" dirty="0" smtClean="0"/>
              <a:t> </a:t>
            </a:r>
            <a:r>
              <a:rPr lang="lv-LV" dirty="0" err="1" smtClean="0"/>
              <a:t>from</a:t>
            </a:r>
            <a:r>
              <a:rPr lang="lv-LV" dirty="0" smtClean="0"/>
              <a:t> Latvia </a:t>
            </a:r>
            <a:r>
              <a:rPr lang="lv-LV" dirty="0" err="1" smtClean="0"/>
              <a:t>ranked</a:t>
            </a:r>
            <a:r>
              <a:rPr lang="lv-LV" dirty="0" smtClean="0"/>
              <a:t> in QS Top </a:t>
            </a:r>
            <a:r>
              <a:rPr lang="lv-LV" dirty="0" err="1" smtClean="0"/>
              <a:t>Universities</a:t>
            </a:r>
            <a:endParaRPr lang="lv-LV" dirty="0" smtClean="0"/>
          </a:p>
          <a:p>
            <a:r>
              <a:rPr lang="lv-LV" dirty="0" err="1" smtClean="0"/>
              <a:t>The</a:t>
            </a:r>
            <a:r>
              <a:rPr lang="lv-LV" dirty="0" smtClean="0"/>
              <a:t> </a:t>
            </a:r>
            <a:r>
              <a:rPr lang="lv-LV" b="1" dirty="0" err="1" smtClean="0">
                <a:solidFill>
                  <a:srgbClr val="FF0000"/>
                </a:solidFill>
              </a:rPr>
              <a:t>only</a:t>
            </a:r>
            <a:r>
              <a:rPr lang="lv-LV" dirty="0" smtClean="0"/>
              <a:t> </a:t>
            </a:r>
            <a:r>
              <a:rPr lang="lv-LV" dirty="0" err="1" smtClean="0"/>
              <a:t>university</a:t>
            </a:r>
            <a:r>
              <a:rPr lang="lv-LV" dirty="0" smtClean="0"/>
              <a:t> </a:t>
            </a:r>
            <a:r>
              <a:rPr lang="lv-LV" dirty="0" err="1" smtClean="0"/>
              <a:t>from</a:t>
            </a:r>
            <a:r>
              <a:rPr lang="lv-LV" dirty="0" smtClean="0"/>
              <a:t> Latvia </a:t>
            </a:r>
            <a:r>
              <a:rPr lang="lv-LV" dirty="0" err="1" smtClean="0"/>
              <a:t>ranked</a:t>
            </a:r>
            <a:r>
              <a:rPr lang="lv-LV" dirty="0" smtClean="0"/>
              <a:t> in QS Top </a:t>
            </a:r>
            <a:r>
              <a:rPr lang="lv-LV" dirty="0" err="1" smtClean="0"/>
              <a:t>Universities</a:t>
            </a:r>
            <a:endParaRPr lang="lv-LV" dirty="0" smtClean="0"/>
          </a:p>
          <a:p>
            <a:r>
              <a:rPr lang="lv-LV" dirty="0" err="1" smtClean="0"/>
              <a:t>The</a:t>
            </a:r>
            <a:r>
              <a:rPr lang="lv-LV" dirty="0" smtClean="0"/>
              <a:t> </a:t>
            </a:r>
            <a:r>
              <a:rPr lang="lv-LV" dirty="0" err="1" smtClean="0"/>
              <a:t>only</a:t>
            </a:r>
            <a:r>
              <a:rPr lang="lv-LV" dirty="0" smtClean="0"/>
              <a:t> </a:t>
            </a:r>
            <a:r>
              <a:rPr lang="lv-LV" b="1" dirty="0" err="1" smtClean="0">
                <a:solidFill>
                  <a:srgbClr val="FF0000"/>
                </a:solidFill>
              </a:rPr>
              <a:t>university</a:t>
            </a:r>
            <a:r>
              <a:rPr lang="lv-LV" dirty="0" smtClean="0"/>
              <a:t> </a:t>
            </a:r>
            <a:r>
              <a:rPr lang="lv-LV" dirty="0" err="1" smtClean="0"/>
              <a:t>from</a:t>
            </a:r>
            <a:r>
              <a:rPr lang="lv-LV" dirty="0" smtClean="0"/>
              <a:t> Latvia </a:t>
            </a:r>
            <a:r>
              <a:rPr lang="lv-LV" dirty="0" err="1" smtClean="0"/>
              <a:t>ranked</a:t>
            </a:r>
            <a:r>
              <a:rPr lang="lv-LV" dirty="0" smtClean="0"/>
              <a:t> in QS Top </a:t>
            </a:r>
            <a:r>
              <a:rPr lang="lv-LV" dirty="0" err="1" smtClean="0"/>
              <a:t>Universities</a:t>
            </a:r>
            <a:endParaRPr lang="lv-LV" dirty="0" smtClean="0"/>
          </a:p>
          <a:p>
            <a:r>
              <a:rPr lang="lv-LV" dirty="0" err="1" smtClean="0"/>
              <a:t>The</a:t>
            </a:r>
            <a:r>
              <a:rPr lang="lv-LV" dirty="0" smtClean="0"/>
              <a:t> </a:t>
            </a:r>
            <a:r>
              <a:rPr lang="lv-LV" dirty="0" err="1" smtClean="0"/>
              <a:t>only</a:t>
            </a:r>
            <a:r>
              <a:rPr lang="lv-LV" dirty="0" smtClean="0"/>
              <a:t> </a:t>
            </a:r>
            <a:r>
              <a:rPr lang="lv-LV" dirty="0" err="1" smtClean="0"/>
              <a:t>university</a:t>
            </a:r>
            <a:r>
              <a:rPr lang="lv-LV" dirty="0" smtClean="0"/>
              <a:t> </a:t>
            </a:r>
            <a:r>
              <a:rPr lang="lv-LV" b="1" dirty="0" err="1" smtClean="0">
                <a:solidFill>
                  <a:srgbClr val="FF0000"/>
                </a:solidFill>
              </a:rPr>
              <a:t>from</a:t>
            </a:r>
            <a:r>
              <a:rPr lang="lv-LV" b="1" dirty="0" smtClean="0">
                <a:solidFill>
                  <a:srgbClr val="FF0000"/>
                </a:solidFill>
              </a:rPr>
              <a:t> Latvia </a:t>
            </a:r>
            <a:r>
              <a:rPr lang="lv-LV" dirty="0" err="1" smtClean="0"/>
              <a:t>ranked</a:t>
            </a:r>
            <a:r>
              <a:rPr lang="lv-LV" dirty="0" smtClean="0"/>
              <a:t> in QS Top </a:t>
            </a:r>
            <a:r>
              <a:rPr lang="lv-LV" dirty="0" err="1" smtClean="0"/>
              <a:t>Universities</a:t>
            </a:r>
            <a:endParaRPr lang="lv-LV" dirty="0" smtClean="0"/>
          </a:p>
          <a:p>
            <a:endParaRPr lang="lv-LV" dirty="0" smtClean="0"/>
          </a:p>
          <a:p>
            <a:endParaRPr lang="lv-LV" dirty="0" smtClean="0">
              <a:solidFill>
                <a:srgbClr val="FF0000"/>
              </a:solidFill>
            </a:endParaRPr>
          </a:p>
          <a:p>
            <a:endParaRPr lang="lv-LV" dirty="0" smtClean="0">
              <a:solidFill>
                <a:srgbClr val="FF0000"/>
              </a:solidFill>
            </a:endParaRPr>
          </a:p>
          <a:p>
            <a:endParaRPr lang="lv-LV" dirty="0"/>
          </a:p>
        </p:txBody>
      </p:sp>
      <p:sp>
        <p:nvSpPr>
          <p:cNvPr id="5" name="Rectangle 4"/>
          <p:cNvSpPr/>
          <p:nvPr/>
        </p:nvSpPr>
        <p:spPr>
          <a:xfrm>
            <a:off x="5327915" y="5877273"/>
            <a:ext cx="6096000" cy="646331"/>
          </a:xfrm>
          <a:prstGeom prst="rect">
            <a:avLst/>
          </a:prstGeom>
        </p:spPr>
        <p:txBody>
          <a:bodyPr>
            <a:spAutoFit/>
          </a:bodyPr>
          <a:lstStyle/>
          <a:p>
            <a:r>
              <a:rPr lang="lv-LV" dirty="0" err="1" smtClean="0">
                <a:solidFill>
                  <a:schemeClr val="accent3">
                    <a:lumMod val="75000"/>
                  </a:schemeClr>
                </a:solidFill>
              </a:rPr>
              <a:t>Apply</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basics</a:t>
            </a:r>
            <a:r>
              <a:rPr lang="lv-LV" dirty="0" smtClean="0">
                <a:solidFill>
                  <a:schemeClr val="accent3">
                    <a:lumMod val="75000"/>
                  </a:schemeClr>
                </a:solidFill>
              </a:rPr>
              <a:t> </a:t>
            </a:r>
            <a:r>
              <a:rPr lang="lv-LV" dirty="0" err="1" smtClean="0">
                <a:solidFill>
                  <a:schemeClr val="accent3">
                    <a:lumMod val="75000"/>
                  </a:schemeClr>
                </a:solidFill>
              </a:rPr>
              <a:t>of</a:t>
            </a:r>
            <a:r>
              <a:rPr lang="lv-LV" dirty="0" smtClean="0">
                <a:solidFill>
                  <a:schemeClr val="accent3">
                    <a:lumMod val="75000"/>
                  </a:schemeClr>
                </a:solidFill>
              </a:rPr>
              <a:t> </a:t>
            </a:r>
            <a:r>
              <a:rPr lang="lv-LV" dirty="0" err="1" smtClean="0">
                <a:solidFill>
                  <a:schemeClr val="accent3">
                    <a:lumMod val="75000"/>
                  </a:schemeClr>
                </a:solidFill>
              </a:rPr>
              <a:t>consumer</a:t>
            </a:r>
            <a:r>
              <a:rPr lang="lv-LV" dirty="0" smtClean="0">
                <a:solidFill>
                  <a:schemeClr val="accent3">
                    <a:lumMod val="75000"/>
                  </a:schemeClr>
                </a:solidFill>
              </a:rPr>
              <a:t> </a:t>
            </a:r>
            <a:r>
              <a:rPr lang="lv-LV" dirty="0" err="1" smtClean="0">
                <a:solidFill>
                  <a:schemeClr val="accent3">
                    <a:lumMod val="75000"/>
                  </a:schemeClr>
                </a:solidFill>
              </a:rPr>
              <a:t>perception</a:t>
            </a:r>
            <a:r>
              <a:rPr lang="lv-LV" dirty="0" smtClean="0">
                <a:solidFill>
                  <a:schemeClr val="accent3">
                    <a:lumMod val="75000"/>
                  </a:schemeClr>
                </a:solidFill>
              </a:rPr>
              <a:t> to </a:t>
            </a:r>
            <a:r>
              <a:rPr lang="lv-LV" dirty="0" err="1" smtClean="0">
                <a:solidFill>
                  <a:schemeClr val="accent3">
                    <a:lumMod val="75000"/>
                  </a:schemeClr>
                </a:solidFill>
              </a:rPr>
              <a:t>create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product</a:t>
            </a:r>
            <a:r>
              <a:rPr lang="lv-LV" dirty="0" smtClean="0">
                <a:solidFill>
                  <a:schemeClr val="accent3">
                    <a:lumMod val="75000"/>
                  </a:schemeClr>
                </a:solidFill>
              </a:rPr>
              <a:t>/</a:t>
            </a:r>
            <a:r>
              <a:rPr lang="lv-LV" dirty="0" err="1" smtClean="0">
                <a:solidFill>
                  <a:schemeClr val="accent3">
                    <a:lumMod val="75000"/>
                  </a:schemeClr>
                </a:solidFill>
              </a:rPr>
              <a:t>service</a:t>
            </a:r>
            <a:endParaRPr lang="lv-LV" dirty="0" smtClean="0">
              <a:solidFill>
                <a:schemeClr val="accent3">
                  <a:lumMod val="75000"/>
                </a:schemeClr>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data:image/jpeg;base64,/9j/4AAQSkZJRgABAQAAAQABAAD/2wCEAAkGBhAPEBUUEBQQFBAUEBAQDw8UFRAUEA8PFBQVFBQQFBQXHCYeFxkjGRQUHy8gIycpLCwsFR4xNTAqNSYrLCkBCQoKDgwOFA8PFCkcHBwpKSkpKSkpKSkpKSkpKSkpKSkpKSkpKSkpKSkpKSkpKSkpKSkpKSkpKSkpKSkpKSkpKf/AABEIAPYAzQMBIgACEQEDEQH/xAAbAAACAgMBAAAAAAAAAAAAAAACBAMFAAEGB//EAE0QAAEDAQIHCgkJBgYDAQAAAAEAAgMRBCEFEjFBUXHRBhMiU2GBkZKhsSMyM1JygpOywQcUJEJDYnOi8BUWNMLS4URUY4Oz8RfD4qP/xAAZAQEBAQEBAQAAAAAAAAAAAAAAAQIDBAX/xAAfEQEBAQABBQEBAQAAAAAAAAAAARECAxIhMUFRMnH/2gAMAwEAAhEDEQA/AO1RIap/BViEziHVoG1uy1J/7WAdnwPI9odVoBFRUm/XRRy2JzDS48ozq6o1lGgCgLWitCSDVIvZRxGhzh2k/FLcFcWkZQVpWVEDoGnMpoSWJh1l0HpUboHBXRGsWyFpBixYsQaIWkS0Qg0sWwFooNFCiWig0gRoUGkJRLRQCUBRlAUAOQFG5RoGgVHbpXthdiOc0ktbwSRXLlpqKIFE9mMw+mzuciV0OBgDBG6gxiwEnPXPek5C4WiWrjiYrHBuZpzmg0pzA3kGcgI/M5RD+Jd6DPilGoZmP8VzDyBwr0KQxFIQMDonhwBFH5RXMUvbLNvLQY8dmQHFLqG4X4taKYatsTUtiE8irTaJWyPZjhwYQBjNGMaioqRRMxzyZ2tOouG1DTPzY56Ja0wsaRXPoUnz+njNc3lucFBarUxxFDpzXoalZZ4zp6VJ80j5ekqCO0AaehSi2N09wWjRfNI+X8yz5vFo95a+eszuHS3agltMbmkF9K5wRVQ0e8R6D0PWbxH5p6HoHWtnnila5hfzLDbIs7h1v7oakbZ4zkb7y380j83sO1Qst8LcjhTWtnC8AyvZ0hDU3zWPzOwrDZY/M7EscO2Yfax9ZqyPDlneQ1skZcbg0OFShrdpszRG44tCK0upS+guVWVc2p1Ync912Z1PgqYooSgKMoCgByjJRuUbkRK1ynYeC7XH3uHxSYemIXVa/ka13MHDaqOiwQfAt9b3ig/xJ5Y2e8VmBneBGt3vFaP8T/tN947UpCtl8R/r9yYwg3gJWz+K/wBfuKlntGNG00pjNa4DPeMiIy0xnfXkAZWk9UIxHKB4vReon2pxeSGgghpPCvBFBovTrbZpa78p+KgUdM8ZWnnCVkkJkc3MK07FY2m1NNMoy5QQq9z2mUkEUoe4IhKXA2+ZXvoMlCAanMSBfco/3aZnfL1yrthFMo00urkW6qVVGNzEfnSddyIblotMnXcrsFSAIKMblIfv9ZyMblIfv9Yq8ARAIuKE7kID5/WS824GzOymTmcNi6gBbITEecYS+TqzMBIdP1mn+VL4K3Mx2W1QljnnGeahxFLm4+jSF3OFRcVR2u602b8R/wDxOWkdTaT4J+t3vqmJVxavJP1u99UxKNtEoHIiUBKgByjJRuKiJQAHp/A87RLR1MVzXNNaU00NdSqg5FVGXYNtLIxixmPFoaAOBOMTkAvrnzrTj9JH4X86X3OnwHrv+CmlP0hn4Z7HhWqTiNMf1+4qPGLoojd5Jh6QNqls/lHeme9abgmlwLgAbgDdQZBqT4lTOZw3UF2OQNFExiJduD3AXE9u1AYJQbnOURNaiWi7t10VNDEDK6o4QdyXjOac6sXwzedXWAUvFZZN+IJGepoMlxRLDcMTReAK6bqqSqwRYoy15gFGSo0lBUjXJdpUrSip2uRAqJrkYKqpWlbKBpRVRHO4btp3xsTcpaXvdnDRmHKTRV9oYPnFnN9RLQEkn7F9c6nt/wDFSckYA6f7Je0H6RB+Kf8AhftVR1Ns8k7WffVISrm3eSdrPvqjqjQiUBK05yElQacVGSicVE4oIQiqgaiCMum3OHwJ/Ed3BTzn6RH6Ene0pXc4fBu9M9zVPafLRapR2NVogi8q70z3q3YVTt8q70j3q0BQT44UbnLS0ooqpOTyx1HuCbSTj4Y6j3Ig5ciXcp5TclzlUG2qQFRBSNRUrSpAogVIEipGlESgC2VWXOYWixZi7M9lK6HC+irrQ76TZ/xn/wDEVd4WNxXO2gfTrNStKzkippUNYAac5VHZW7yLtf8A7FQ1V7hE+Bdr/nVBVGmEoXFYShJUAuKjcURKjKAQiCEIkZdBudPAd6Y93+yYtZ8NDrlH5QlNzx4L/Sb3FM20+Fh9N46WII6+Fd6SswVVv8s7WFYAoJcZbqo1sIujqkZHASknQb+ZOJC23Pd6DvdKIyS3RUHhI+s3alzbovPj6zVSG2g/V7GoHTjQOhqYL4W+LjI+s3ajGEIuMj6zdq5l0rfNHQFE+ceaOgKYmuuGEIuMj67dqkbhGLjI+uzauHdaR5regbFE61jQ3oGxMXXoDbfFxkfWZtRm3RcZH1mbV5ybZyN6AgdauQKprscKWphBo5h1OaqUAOtkBBBDd9rTNjYlO5U7ZK5grLAvlRkyjvQ12mEvIu1/zqgKvcInwJ1/zqhKa20UKIlA5ADlE4qV6hcEGBEEAKIIyu9zxuf6nxTdvPDh/G72uSWAD4/qntKbt7r4vx2docgGbyzubuThtTQSLyQASALhXIKk6EnaPLHUO5SCKjnHO52N+VoA6AgYNq+70kDuqtNtJOQN1VOxRrKogzaX8nQfiUpJMXSEV+rQ3aWlM41cvSlXR0mF2UVPVIHegrHWFRyWNX0kCWkhQUb7Il5LOrx8KTmiQUU0KUc1W9qYqx4vVZQFqzFUhWggyNhLmgZXODa6KrprDZWte2nnDXlXOxt4QIytcHDmzK+sNpxpG6x3qLHSYQ8idY95UZV3b/In0h7ypCo3AoXIkLlVRuUblK9QuKDQCMIQiajK1wEaF+od6dwjkj5J4/iEhgU8J3o/EJzCPit/FiP5kG7V5U6gmXG/mHcErbbpfVCne7JcTcMmpAZFcnQhWNY45qa1JvBOUjmG1ERgJaMkTnQQynNWqsGwNGknlS04pKKaB3FFalnJAuIrpyhQPlHKikeblA+Q/oBEBJMPvfrmSc0o+8mHzOGjoCXktLxo6rdiCstUg0u7VVSFtcrukq+lt8gyFvUZsSbsKyjO3qR/0qsqnGby9JWAt5e1WhwvN5w6sexa/a0x+uehmxAjAb86uME+OyuUlppz5Um21PceE4noTmDT4Zt/1gO1Fjq7f5E+kPeKpSrjCPkT6Q94qnKzXRpAUSFyoB6hcFM5QvQaCkagCIIysMD+OfRPeE9hHyfrxH84SGCjwz6J+CcwifBO9Q/nagkwgfCj0QnYjcNQSGEfKN9FOxHgjUnwTVW6oKrdUBVSdp8q3UE2EpafKN1BArLLqS738relSvhZS6gGatVA6FukfmRlE950t7UpK86W9qafZ2+c382xLvsjPPb0P2IK+cnSO1IPJ0jtVrLYY88jBzP2JZ2DYuOj6suxEIGukdq2NY7U4cGw8e3qSbEJsEA+2B/25FRBFJflCs8FOrIw6XN70iLPGDc6vqkd6fwWAJmAZKjNnqhHVYR8j6w7yqYlW+ED4L1h8VTqOrKoXLa04oI3KJ6lcoXINtR0QhEFUhvBx8JzO7k5hA+Cf6IPQ4FJWHxxz9xTlt8lJ+G7uUpUuEjwmej8U5AeCNSSwkb2ak3ZfECRE4K2hW6ordUlO479fWhY0N0VrUpyqTtEgMwboYHV5a0RCcr6JZ8nIUU7X5Cb6u77lAXO0oy1JJyHoSsknIehSvc/SlZC7zkQtO/kPQk3ych6ExO52lJvJ0oaLfDoPQtb4dBQEnShLjpVQxFLerXBLvDM9Id6pIga5SrjArSJGAkVq00vyVoix1duPghrb8VUlWltPgRrb8VVqOrSFyIlAUAuULlK5ROQbCNAiCoZsZ4Y5+5O2vyb/wAN/uqvsp4Y1p6a9jvQf7pRKkt54MZ+78Am7KeCOfvSNrNYoj90e6E5Yr2DWVPiGaraGi2osDLeErOalhz5K6inKJCbxh6WxFLzyOqfFynMEu+Z2hvVCimmdU1y4zua80HRRQumcq46lfaH6G9VqgfbHj6rOo1RvmcoHyOzoaKTCUo+rH7NnxSxwxMM0Xs4tix7icqVlGtVO4x+25v9P2cWxC7DE5zs6kX9KRPOtFwVNN/PJHHhEdDR3BWGB3EzsJP1gOaqpWEK1wA7wrRnDwNYyg9HclWOrth8CNY7iq5WFr8k3W3uKrqrLswoCiQuQA5QuUr1E5EbqiBUeNqWCQaR0hVTMB4Q1qwN4Op3ulVcDxjC8ZRnCsmm/wDX6zojJz9HhP3W+6E5YTwOcpKQ/RotTe6nwTeDjwOf4KBvGWYyCqyqyqUOSE7uENYTgKr7SeFzhAhaJG477nXOP1hTuS5ezzXdYbFPaG+Ef6XwSpIW3DQumjztd1hsS77RHXyb+v8A/KKRKmS/IjO02x8Rysd7T+yjmdDxbj/uHYo4xVA9tMiLtRSWiAfYHnlfsUDrdBxA9rKoppzyKNpFKm5DU4tMZBpEG+vIe8q0wE4GVlGgGoGfJoVFjZaK73PeUZrC1VldRbHeCbrb3KvqnbcfBN9X3VXY6w7jLkBK0XKN0mpEE5yic5C6UaR0hRmRDHO4fsNqtD6MYRE3xRjMGMc7yKqq/di1+Yeszar798WcTJ1o1n75s4mTrRrPmNYprJgK0xSRve0hrZYySSynjjlXpzDwvW+K5G2WK0WzenNxYmNLXmJ9S8uDq4xxajJSg5V1bDwh6Q71qII/wkesfEJvBh4B1juSf+FbyOPvOTODDwTzKfA5VZVAtrnqtmUAEnIASVV2u1DGyFOzOGLTlHRWqpprWwuob76LydbrXjc4114cJfNFa5wHuy3gHpCUkloMhTbrGZH4z+C24BovcaCnMpLXYatAZitAJOe/nW+j1ufLlJXPqdPjJbFRv50digc4k/8ASsXYIf5w7UP7Fd5ze1e55Mqu4QN2RRStfTKVbjAzvOHatOwI4/XHahlURac61NGKClcl9SMvJRWku59x+t3pKbADxnPQquVXAXG9Xu58eEZ6XwVUMFOBvJpoornA0WLI3X8Eq8Z5W2G7bHFCwyODQS0Amt5xTdcqP9v2XjB0P2J3dZguS0wRNjLQQ8OOMSLsQi6mtcu3cTPnfF+fYuVz9eiJ8P2uz2iOjJG7401Zc4Y2ltSB+gqZ25q1eYelm1WX7kS8ZH0P2Kymt7rFExswMmVokZSlBkDsa+tO5Nz0OYO5u0+Yelm1WuCWWqBmI6IuFat4TKt0jLkUzt2UXFydLFE7djFxcnS1Xb+GGv3Bi42boj2KuwvgmLB5jeHOleX1bE/FDSAPGOLflorCw7tHTSNY2AlziAKPyaSeDkAUmFdyUtpkL3TNqbmjFdRrczRektFYPlBl4iPrO2LvQ+8awVxB3AP42PquXZNuA0gDuV8fEND+GPJI8dEjlPgs3HmUA/h5OSaT/kO1Q2W3iKlQSHEC6l1ASs25NJPK5S89ta3X2JOXCgd4tR+uRJOsz5D4zQPWPYvD1OtfXF348P1htZLqNvvOfTeTqU9jsIF+V2d/waPigjsrY7hfncSKY1/i8gT7ZgQuM4/a3RCIIJJGtykDRlQz2xjBVxoP1k0rzHDvypyOlIs8bRG3ggyAlziMrqBwoOReno8b3bHPn6emfOGecOh2xEJGaex2xeP/APky1+bD1Xf1rbflNtuiEeo4/wAy9vlwx7E0t09jtiINby9V+xebYD3V4VtgcYfm1GENdjMdlIJGQ8itha8OH61j9mdqncva7Pexy9V+xYWt5eq7YuO3zDh+0sg/2lBbLThyKN7zLZyGMc8tETakNFTSo5E7p+na7R9mjdlB6rkuLA1hxml11biPivKD8pmEuMZ7KLYsj+UPCEho6djBp3qI81wWtTteoYYke2Fr2XljC4x5pOB4tRkOdcb+/wDJxLOs9MWPd2DG0PbI8gAEgsoTS/LfQ8qUwfuQNqbvsUjGxue+jHNcXMvPBdS7R2LH+tNnd7LxLOs9LW7dc+ZhY+GPFPK+oOZw5VaD5OpM8zOZjtqL/wAdnjh7M/1JO1WWbchBKxr2SyFrmhwuZn5ubmW3bh4uMk6GJpsEuDLO4+XjDwaeIYwbia31FadKrnbvxxP/AOn/AMqefgi3IyQWXHdO9u/FxYAAXBrBlo4XXnRoC6QbprJxn5X7F5wLHaeJn9nJsWxY7TxM/s5Ni3ia9IG6WycYOq/YmxKHCovBFQdIIqF5Y6yzjLDN7OTYvR8GOO8RVBB3mOoNQQcUVCZiLhl8Mo/1X94PxVbOeCPTHa16sbM6sU4+/X8jCq6d3BHpDucFjn/FWe24wnrHRVzHp+xlfOeg29grWgKqML7p7NZXYj5GCQiuIfqjS6gu1Ku3YbrDZGYkQLrQ8EtIaXCJvGGmfQF5c6SRzy6RsrnEkucWvJJOetF6el0u7zWOXLHpz90VlkrSZjpCCGNvvdTgtaKaVwQ3GWs/YydLNqY3Nsx7VEHMLW4+MXOBa0YoJvJuGRemQth8+Lrs2rv/AB6c/by5u4S1n7F3Wj2qdnyf2zifzx/1L1RroeMi9ozajE0A+1i9pHtV76Y4zctGMFNeLYN630tMf18bEBDvErTxm5VeHdvYfPdzRv2Kr+UAB7Id58KQ+TGEfhC0ENvIZWgqM640Wa0cRN7KX+lWTfNTXoZ3e2HTJ7NyCTd3YSCDvxBBBG9m8G4jLoXACyWg/wCHn9lL/St/MLSf8NP7KXYr2Q2rCH5OZ5Wh8e8mN4DmEvoSw+KSKXGmZbPyW2r/AEeuf6V2G5PCTY7Kxlpc2B7S9oZKRE4xg1a4B9CRfSvIroYYsv8AmIPax7Vnarzyz/JzbWcTT8T+yvsCWWbBjJHWkDeDinwZx3MfXFri6DXLyBdN+2LL/mIPax7VFa8IWOVjmPngLHNLXDfI8h5/1RLbRU/v3Y9MvsztQu3eWPTL7M7VxkuBp8Y73FJIwOcGysY58cgBpjNc2oIQHAtp/wAvP7OTYr2wtdfPu5sTmlrhK5pBDhiZQcoyrmLHuUktIL7M6MxY7mtxyWyADIHNANDSiVOBbT/l5/ZybE1YGYQs+NvMVpZjUxqRvvpWmblVzPSPSw5bxisWLm0WwlbzBC+S84jC4DSRk7aKrwLKX2aJzjVxjaXHS7OVpYtRD1ot+8wzkCrnOiYwZsd7GgFxzC7QVxuEd0s8LOFiucXXUaA0EVu00WLFL7wK4J3azzTNjLIhWtXcK4AE5K8i7OzWqSlS4czR8Vixc+p0+MviNceVqXHOkrbXHSVixZVTbvHfQSMzpYgeYl3wXnTYRyLFi79P0xWzCNAWjCORYsXRiO4+ScYtonpngb2SDavS8c8qxYufL26cfTMcrMYrFiwrzr5WLKC6zyZyJYzqBa4e8VwsMaxYu3H1GKY3lBvSxYqj0n5NLcXWd8R+ykq0/dkvp0h3SuuJW1i5X22BzVC4LFig/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44036" name="AutoShape 4" descr="data:image/jpeg;base64,/9j/4AAQSkZJRgABAQAAAQABAAD/2wCEAAkGBhAPEBUUEBQQFBAUEBAQDw8UFRAUEA8PFBQVFBQQFBQXHCYeFxkjGRQUHy8gIycpLCwsFR4xNTAqNSYrLCkBCQoKDgwOFA8PFCkcHBwpKSkpKSkpKSkpKSkpKSkpKSkpKSkpKSkpKSkpKSkpKSkpKSkpKSkpKSkpKSkpKSkpKf/AABEIAPYAzQMBIgACEQEDEQH/xAAbAAACAgMBAAAAAAAAAAAAAAACBAMFAAEGB//EAE0QAAEDAQIHCgkJBgYDAQAAAAEAAgMRBCEFEjFBUXHRBhMiU2GBkZKhsSMyM1JygpOywQcUJEJDYnOi8BUWNMLS4URUY4Oz8RfD4qP/xAAZAQEBAQEBAQAAAAAAAAAAAAAAAQIDBAX/xAAfEQEBAQABBQEBAQAAAAAAAAAAARECAxIhMUFRMnH/2gAMAwEAAhEDEQA/AO1RIap/BViEziHVoG1uy1J/7WAdnwPI9odVoBFRUm/XRRy2JzDS48ozq6o1lGgCgLWitCSDVIvZRxGhzh2k/FLcFcWkZQVpWVEDoGnMpoSWJh1l0HpUboHBXRGsWyFpBixYsQaIWkS0Qg0sWwFooNFCiWig0gRoUGkJRLRQCUBRlAUAOQFG5RoGgVHbpXthdiOc0ktbwSRXLlpqKIFE9mMw+mzuciV0OBgDBG6gxiwEnPXPek5C4WiWrjiYrHBuZpzmg0pzA3kGcgI/M5RD+Jd6DPilGoZmP8VzDyBwr0KQxFIQMDonhwBFH5RXMUvbLNvLQY8dmQHFLqG4X4taKYatsTUtiE8irTaJWyPZjhwYQBjNGMaioqRRMxzyZ2tOouG1DTPzY56Ja0wsaRXPoUnz+njNc3lucFBarUxxFDpzXoalZZ4zp6VJ80j5ekqCO0AaehSi2N09wWjRfNI+X8yz5vFo95a+eszuHS3agltMbmkF9K5wRVQ0e8R6D0PWbxH5p6HoHWtnnila5hfzLDbIs7h1v7oakbZ4zkb7y380j83sO1Qst8LcjhTWtnC8AyvZ0hDU3zWPzOwrDZY/M7EscO2Yfax9ZqyPDlneQ1skZcbg0OFShrdpszRG44tCK0upS+guVWVc2p1Ync912Z1PgqYooSgKMoCgByjJRuUbkRK1ynYeC7XH3uHxSYemIXVa/ka13MHDaqOiwQfAt9b3ig/xJ5Y2e8VmBneBGt3vFaP8T/tN947UpCtl8R/r9yYwg3gJWz+K/wBfuKlntGNG00pjNa4DPeMiIy0xnfXkAZWk9UIxHKB4vReon2pxeSGgghpPCvBFBovTrbZpa78p+KgUdM8ZWnnCVkkJkc3MK07FY2m1NNMoy5QQq9z2mUkEUoe4IhKXA2+ZXvoMlCAanMSBfco/3aZnfL1yrthFMo00urkW6qVVGNzEfnSddyIblotMnXcrsFSAIKMblIfv9ZyMblIfv9Yq8ARAIuKE7kID5/WS824GzOymTmcNi6gBbITEecYS+TqzMBIdP1mn+VL4K3Mx2W1QljnnGeahxFLm4+jSF3OFRcVR2u602b8R/wDxOWkdTaT4J+t3vqmJVxavJP1u99UxKNtEoHIiUBKgByjJRuKiJQAHp/A87RLR1MVzXNNaU00NdSqg5FVGXYNtLIxixmPFoaAOBOMTkAvrnzrTj9JH4X86X3OnwHrv+CmlP0hn4Z7HhWqTiNMf1+4qPGLoojd5Jh6QNqls/lHeme9abgmlwLgAbgDdQZBqT4lTOZw3UF2OQNFExiJduD3AXE9u1AYJQbnOURNaiWi7t10VNDEDK6o4QdyXjOac6sXwzedXWAUvFZZN+IJGepoMlxRLDcMTReAK6bqqSqwRYoy15gFGSo0lBUjXJdpUrSip2uRAqJrkYKqpWlbKBpRVRHO4btp3xsTcpaXvdnDRmHKTRV9oYPnFnN9RLQEkn7F9c6nt/wDFSckYA6f7Je0H6RB+Kf8AhftVR1Ns8k7WffVISrm3eSdrPvqjqjQiUBK05yElQacVGSicVE4oIQiqgaiCMum3OHwJ/Ed3BTzn6RH6Ene0pXc4fBu9M9zVPafLRapR2NVogi8q70z3q3YVTt8q70j3q0BQT44UbnLS0ooqpOTyx1HuCbSTj4Y6j3Ig5ciXcp5TclzlUG2qQFRBSNRUrSpAogVIEipGlESgC2VWXOYWixZi7M9lK6HC+irrQ76TZ/xn/wDEVd4WNxXO2gfTrNStKzkippUNYAac5VHZW7yLtf8A7FQ1V7hE+Bdr/nVBVGmEoXFYShJUAuKjcURKjKAQiCEIkZdBudPAd6Y93+yYtZ8NDrlH5QlNzx4L/Sb3FM20+Fh9N46WII6+Fd6SswVVv8s7WFYAoJcZbqo1sIujqkZHASknQb+ZOJC23Pd6DvdKIyS3RUHhI+s3alzbovPj6zVSG2g/V7GoHTjQOhqYL4W+LjI+s3ajGEIuMj6zdq5l0rfNHQFE+ceaOgKYmuuGEIuMj67dqkbhGLjI+uzauHdaR5regbFE61jQ3oGxMXXoDbfFxkfWZtRm3RcZH1mbV5ybZyN6AgdauQKprscKWphBo5h1OaqUAOtkBBBDd9rTNjYlO5U7ZK5grLAvlRkyjvQ12mEvIu1/zqgKvcInwJ1/zqhKa20UKIlA5ADlE4qV6hcEGBEEAKIIyu9zxuf6nxTdvPDh/G72uSWAD4/qntKbt7r4vx2docgGbyzubuThtTQSLyQASALhXIKk6EnaPLHUO5SCKjnHO52N+VoA6AgYNq+70kDuqtNtJOQN1VOxRrKogzaX8nQfiUpJMXSEV+rQ3aWlM41cvSlXR0mF2UVPVIHegrHWFRyWNX0kCWkhQUb7Il5LOrx8KTmiQUU0KUc1W9qYqx4vVZQFqzFUhWggyNhLmgZXODa6KrprDZWte2nnDXlXOxt4QIytcHDmzK+sNpxpG6x3qLHSYQ8idY95UZV3b/In0h7ypCo3AoXIkLlVRuUblK9QuKDQCMIQiajK1wEaF+od6dwjkj5J4/iEhgU8J3o/EJzCPit/FiP5kG7V5U6gmXG/mHcErbbpfVCne7JcTcMmpAZFcnQhWNY45qa1JvBOUjmG1ERgJaMkTnQQynNWqsGwNGknlS04pKKaB3FFalnJAuIrpyhQPlHKikeblA+Q/oBEBJMPvfrmSc0o+8mHzOGjoCXktLxo6rdiCstUg0u7VVSFtcrukq+lt8gyFvUZsSbsKyjO3qR/0qsqnGby9JWAt5e1WhwvN5w6sexa/a0x+uehmxAjAb86uME+OyuUlppz5Um21PceE4noTmDT4Zt/1gO1Fjq7f5E+kPeKpSrjCPkT6Q94qnKzXRpAUSFyoB6hcFM5QvQaCkagCIIysMD+OfRPeE9hHyfrxH84SGCjwz6J+CcwifBO9Q/nagkwgfCj0QnYjcNQSGEfKN9FOxHgjUnwTVW6oKrdUBVSdp8q3UE2EpafKN1BArLLqS738relSvhZS6gGatVA6FukfmRlE950t7UpK86W9qafZ2+c382xLvsjPPb0P2IK+cnSO1IPJ0jtVrLYY88jBzP2JZ2DYuOj6suxEIGukdq2NY7U4cGw8e3qSbEJsEA+2B/25FRBFJflCs8FOrIw6XN70iLPGDc6vqkd6fwWAJmAZKjNnqhHVYR8j6w7yqYlW+ED4L1h8VTqOrKoXLa04oI3KJ6lcoXINtR0QhEFUhvBx8JzO7k5hA+Cf6IPQ4FJWHxxz9xTlt8lJ+G7uUpUuEjwmej8U5AeCNSSwkb2ak3ZfECRE4K2hW6ordUlO479fWhY0N0VrUpyqTtEgMwboYHV5a0RCcr6JZ8nIUU7X5Cb6u77lAXO0oy1JJyHoSsknIehSvc/SlZC7zkQtO/kPQk3ych6ExO52lJvJ0oaLfDoPQtb4dBQEnShLjpVQxFLerXBLvDM9Id6pIga5SrjArSJGAkVq00vyVoix1duPghrb8VUlWltPgRrb8VVqOrSFyIlAUAuULlK5ROQbCNAiCoZsZ4Y5+5O2vyb/wAN/uqvsp4Y1p6a9jvQf7pRKkt54MZ+78Am7KeCOfvSNrNYoj90e6E5Yr2DWVPiGaraGi2osDLeErOalhz5K6inKJCbxh6WxFLzyOqfFynMEu+Z2hvVCimmdU1y4zua80HRRQumcq46lfaH6G9VqgfbHj6rOo1RvmcoHyOzoaKTCUo+rH7NnxSxwxMM0Xs4tix7icqVlGtVO4x+25v9P2cWxC7DE5zs6kX9KRPOtFwVNN/PJHHhEdDR3BWGB3EzsJP1gOaqpWEK1wA7wrRnDwNYyg9HclWOrth8CNY7iq5WFr8k3W3uKrqrLswoCiQuQA5QuUr1E5EbqiBUeNqWCQaR0hVTMB4Q1qwN4Op3ulVcDxjC8ZRnCsmm/wDX6zojJz9HhP3W+6E5YTwOcpKQ/RotTe6nwTeDjwOf4KBvGWYyCqyqyqUOSE7uENYTgKr7SeFzhAhaJG477nXOP1hTuS5ezzXdYbFPaG+Ef6XwSpIW3DQumjztd1hsS77RHXyb+v8A/KKRKmS/IjO02x8Rysd7T+yjmdDxbj/uHYo4xVA9tMiLtRSWiAfYHnlfsUDrdBxA9rKoppzyKNpFKm5DU4tMZBpEG+vIe8q0wE4GVlGgGoGfJoVFjZaK73PeUZrC1VldRbHeCbrb3KvqnbcfBN9X3VXY6w7jLkBK0XKN0mpEE5yic5C6UaR0hRmRDHO4fsNqtD6MYRE3xRjMGMc7yKqq/di1+Yeszar798WcTJ1o1n75s4mTrRrPmNYprJgK0xSRve0hrZYySSynjjlXpzDwvW+K5G2WK0WzenNxYmNLXmJ9S8uDq4xxajJSg5V1bDwh6Q71qII/wkesfEJvBh4B1juSf+FbyOPvOTODDwTzKfA5VZVAtrnqtmUAEnIASVV2u1DGyFOzOGLTlHRWqpprWwuob76LydbrXjc4114cJfNFa5wHuy3gHpCUkloMhTbrGZH4z+C24BovcaCnMpLXYatAZitAJOe/nW+j1ufLlJXPqdPjJbFRv50digc4k/8ASsXYIf5w7UP7Fd5ze1e55Mqu4QN2RRStfTKVbjAzvOHatOwI4/XHahlURac61NGKClcl9SMvJRWku59x+t3pKbADxnPQquVXAXG9Xu58eEZ6XwVUMFOBvJpoornA0WLI3X8Eq8Z5W2G7bHFCwyODQS0Amt5xTdcqP9v2XjB0P2J3dZguS0wRNjLQQ8OOMSLsQi6mtcu3cTPnfF+fYuVz9eiJ8P2uz2iOjJG7401Zc4Y2ltSB+gqZ25q1eYelm1WX7kS8ZH0P2Kymt7rFExswMmVokZSlBkDsa+tO5Nz0OYO5u0+Yelm1WuCWWqBmI6IuFat4TKt0jLkUzt2UXFydLFE7djFxcnS1Xb+GGv3Bi42boj2KuwvgmLB5jeHOleX1bE/FDSAPGOLflorCw7tHTSNY2AlziAKPyaSeDkAUmFdyUtpkL3TNqbmjFdRrczRektFYPlBl4iPrO2LvQ+8awVxB3AP42PquXZNuA0gDuV8fEND+GPJI8dEjlPgs3HmUA/h5OSaT/kO1Q2W3iKlQSHEC6l1ASs25NJPK5S89ta3X2JOXCgd4tR+uRJOsz5D4zQPWPYvD1OtfXF348P1htZLqNvvOfTeTqU9jsIF+V2d/waPigjsrY7hfncSKY1/i8gT7ZgQuM4/a3RCIIJJGtykDRlQz2xjBVxoP1k0rzHDvypyOlIs8bRG3ggyAlziMrqBwoOReno8b3bHPn6emfOGecOh2xEJGaex2xeP/APky1+bD1Xf1rbflNtuiEeo4/wAy9vlwx7E0t09jtiINby9V+xebYD3V4VtgcYfm1GENdjMdlIJGQ8itha8OH61j9mdqncva7Pexy9V+xYWt5eq7YuO3zDh+0sg/2lBbLThyKN7zLZyGMc8tETakNFTSo5E7p+na7R9mjdlB6rkuLA1hxml11biPivKD8pmEuMZ7KLYsj+UPCEho6djBp3qI81wWtTteoYYke2Fr2XljC4x5pOB4tRkOdcb+/wDJxLOs9MWPd2DG0PbI8gAEgsoTS/LfQ8qUwfuQNqbvsUjGxue+jHNcXMvPBdS7R2LH+tNnd7LxLOs9LW7dc+ZhY+GPFPK+oOZw5VaD5OpM8zOZjtqL/wAdnjh7M/1JO1WWbchBKxr2SyFrmhwuZn5ubmW3bh4uMk6GJpsEuDLO4+XjDwaeIYwbia31FadKrnbvxxP/AOn/AMqefgi3IyQWXHdO9u/FxYAAXBrBlo4XXnRoC6QbprJxn5X7F5wLHaeJn9nJsWxY7TxM/s5Ni3ia9IG6WycYOq/YmxKHCovBFQdIIqF5Y6yzjLDN7OTYvR8GOO8RVBB3mOoNQQcUVCZiLhl8Mo/1X94PxVbOeCPTHa16sbM6sU4+/X8jCq6d3BHpDucFjn/FWe24wnrHRVzHp+xlfOeg29grWgKqML7p7NZXYj5GCQiuIfqjS6gu1Ku3YbrDZGYkQLrQ8EtIaXCJvGGmfQF5c6SRzy6RsrnEkucWvJJOetF6el0u7zWOXLHpz90VlkrSZjpCCGNvvdTgtaKaVwQ3GWs/YydLNqY3Nsx7VEHMLW4+MXOBa0YoJvJuGRemQth8+Lrs2rv/AB6c/by5u4S1n7F3Wj2qdnyf2zifzx/1L1RroeMi9ozajE0A+1i9pHtV76Y4zctGMFNeLYN630tMf18bEBDvErTxm5VeHdvYfPdzRv2Kr+UAB7Id58KQ+TGEfhC0ENvIZWgqM640Wa0cRN7KX+lWTfNTXoZ3e2HTJ7NyCTd3YSCDvxBBBG9m8G4jLoXACyWg/wCHn9lL/St/MLSf8NP7KXYr2Q2rCH5OZ5Wh8e8mN4DmEvoSw+KSKXGmZbPyW2r/AEeuf6V2G5PCTY7Kxlpc2B7S9oZKRE4xg1a4B9CRfSvIroYYsv8AmIPax7Vnarzyz/JzbWcTT8T+yvsCWWbBjJHWkDeDinwZx3MfXFri6DXLyBdN+2LL/mIPax7VFa8IWOVjmPngLHNLXDfI8h5/1RLbRU/v3Y9MvsztQu3eWPTL7M7VxkuBp8Y73FJIwOcGysY58cgBpjNc2oIQHAtp/wAvP7OTYr2wtdfPu5sTmlrhK5pBDhiZQcoyrmLHuUktIL7M6MxY7mtxyWyADIHNANDSiVOBbT/l5/ZybE1YGYQs+NvMVpZjUxqRvvpWmblVzPSPSw5bxisWLm0WwlbzBC+S84jC4DSRk7aKrwLKX2aJzjVxjaXHS7OVpYtRD1ot+8wzkCrnOiYwZsd7GgFxzC7QVxuEd0s8LOFiucXXUaA0EVu00WLFL7wK4J3azzTNjLIhWtXcK4AE5K8i7OzWqSlS4czR8Vixc+p0+MviNceVqXHOkrbXHSVixZVTbvHfQSMzpYgeYl3wXnTYRyLFi79P0xWzCNAWjCORYsXRiO4+ScYtonpngb2SDavS8c8qxYufL26cfTMcrMYrFiwrzr5WLKC6zyZyJYzqBa4e8VwsMaxYu3H1GKY3lBvSxYqj0n5NLcXWd8R+ykq0/dkvp0h3SuuJW1i5X22BzVC4LFig/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4038" name="Picture 6" descr="https://encrypted-tbn0.gstatic.com/images?q=tbn:ANd9GcSHyKxxird9cYsmt6Xux37NHWlUSzwpHgnCXXbT3p8QKcKH0UqBSA"/>
          <p:cNvPicPr>
            <a:picLocks noChangeAspect="1" noChangeArrowheads="1"/>
          </p:cNvPicPr>
          <p:nvPr/>
        </p:nvPicPr>
        <p:blipFill>
          <a:blip r:embed="rId2" cstate="print"/>
          <a:srcRect/>
          <a:stretch>
            <a:fillRect/>
          </a:stretch>
        </p:blipFill>
        <p:spPr bwMode="auto">
          <a:xfrm>
            <a:off x="952465" y="2643183"/>
            <a:ext cx="5323932" cy="2990859"/>
          </a:xfrm>
          <a:prstGeom prst="rect">
            <a:avLst/>
          </a:prstGeom>
          <a:noFill/>
        </p:spPr>
      </p:pic>
      <p:sp>
        <p:nvSpPr>
          <p:cNvPr id="44040" name="AutoShape 8" descr="data:image/jpeg;base64,/9j/4AAQSkZJRgABAQAAAQABAAD/2wCEAAkGBhISEBQUEBIUFRUUFRQQFRQUEBQVEBAUFBAVFBQQFBQXHCYeFxkjGRQUHy8gIycpLCwsFR4xNTAqNSYrLCkBCQoKDgwOGQ0PGjUkHyQ1NCk1KSopKTUtMjAsLCwsLCksLCw0KSkvLSksKS4sKTQsLCwsKSksKSwpLCksLCkpLP/AABEIALsBDQMBIgACEQEDEQH/xAAbAAABBQEBAAAAAAAAAAAAAAAEAQIDBQYAB//EAEYQAAECAwIIDAQDBQgDAAAAAAEAAgMEESExBRJBUVJhkdEGExQVIlNxgZKhsfAyk8HhFqLSB0JicoIjM0NjssLi8Rdzg//EABkBAQADAQEAAAAAAAAAAAAAAAABBAUDAv/EACERAQACAgICAgMAAAAAAAAAAAABAgMRBBIhMQWBMkFR/9oADAMBAAIRAxEAPwDeuKFmZfGGvJ2okpiCjLaEjKFwKsJ2WxrRePNV/kQgcE8KNrlI1A7FStanJUCYq7FUgKVBGWpMRS0XUQRYq4BSlqaGoG0XUUuKkLUEdF1FJRdRBHRdRSUXUQQvXAJ7hala1BHipC1SkLqIIcVcWqQtSOQQPTKKXFTXNQQlcE/ET2MQNxU5tSaC8qeFKF283DerSTlQ00GS1xpbS+09yAWSkA2hfaTdYcXuJscVrpWJjMadX2QMq3jBb8LhQAi62x/bWhGpF4KH9n3nzt+qCgITCFIUwhBGQgJ2WytvVgQmOagoY0egtvSMnEfNyIrqUYkmoIOWlKJ05kW2SaniRagCM7qXCfOZHCRbmS8gZmQRS8xjZEQEzk4bcm8YgmKbipoipREQPXFM4xdxiByRJxgXcYECrk3jAlDwg7FSppeF2OgUhIkx0mOgUphCdjJheg4qNxSuiJITMYgZ0HNYi4Mvn2b0SyVDRXKlhj1UB2LYezupRXshGEaHivt6PaHNpSuy9ZnCVeLIGX0QmD5iJQNEQsaL6UGW4HtKkbLFxXip+E23UN1+xOwYaMszk+iqWTJqRjVq0UBvbeC4m81CtZKxg22IKYhNKkomkIIyE2ilITcRBC5iEfCIKsxDXGXqgqGxiMilEY5lbS+B6itMpUowNqQUvHHMkMc5lecz6l3M2pBROik5EHEhmq1XMupDTGCKG5Bn2sTg1XowR7onDA/uiChxF3FlX/NHuiXmf3RBn8QpDDK0PM/uiTmj3RBnsQpQwq/5n90Sc0H2EFEWrsVXvNPuiTmr3RBQ4pXYhzK9OCvdE04L90QUhacybiFXnNhSc1oKPi0Rg+GeMb2/RW4wRYooctiOGetiCeLCoKm//tMl4ONWmevcdV+fYpIrc53BVs291wcaZWgkB3bS/wBNS8izmJVphtI/eGWwixrqEZCMah7FUxWQmAgFxOUMIp2GoI8kM+K6lKmmatmwel2pDRHkL1sEPnDQgGgvsJqdbnG0lDGIFASVG6DX/soNsQkxVNiJMVBFiJQxSUXUQNDVIxqQJ7EFnJt6AU5CZKDoBS0QNAS4qWiVA2ihjt6QRAUMUWoHiGncWnJUDOLS4icuQMxF2InpCEDMRJiKSiRBHiJpYpSElEERYmlilISEIISxIWKQhJRAgbYVRz3xK/bcVR4QbaUFfGeTfUIcwkQ9qZiIBnQQh4sBWIliVI2QzoKPiCi4OCCRVXMGRaMiI4tBac0Ozt89yacDuzt2HcvJofLGvB47GbmLiTdTLT1VlDmooFtv9TvqSfNB6NzK/SbsK7mV+k3YVhZaPU9Lo6yXU76ElHQYYcQAGGppUPurlINvkg1vMrtIbCntwO7SGwrIRpVrXEOFKWWiw6wVzZdhuDT3IN3ClyGgZu1SCEfddyxcvLQqWw2VreWBEclgdXC8DUGs4s6tqTE1jasryOX6uF4Gbkok4HVQflw9yDU2ZxtTHsBPxN2rNckgdVB+XD3JRIy5vhwvlw9yDTYw0m7V2ONJu0LOiSl+qg/Kh7l3I5fqoPyoW5BouMbpN8QXcY3Sb4gs9yOB1UH5ULcmmUgdVB+VD/Sg0XGt02eILuObps8QWb5JA6qD8qHuS8lgdXB+VC3INGYrdNniG9N41mmzxDes9yaB1cH5ULclECB1cH5UPcg0HGs02eIb13Gs02eIb1n+JgaEH5UPckMKBoQvlw9yDQY7OsZ4vuuLm6bPF91njCgaEL5cPcmcVA0IPy4e5Bo+jps8Q3pMVumzaN6zvFQNCF8tm5NMOBoQvlM3INLRumzaEFHwWHGvGt9fqqV8OBkZC+Uzcgo8CGTZDh0/9bB9EGi5ib1rffel5kHWN996yrpSHlazwN3JvJ4ei3wD6gBBruaR1jPfeu5qHWM996ys5KthuxTDbWgPwXV/p1ISYAxf7ttP5Gj1IPkg2gwX/mN996dzaOsb7715w6Ka2Q2bAfKhTC2Mbmt+Ud6Asw/dUmKryfwVW1o8kBChitCBXsQCw3EGxFQ5wgh2KKghwIvBBqCiRIjMkMkMx80EZmsZxJLwSak45tJym1SNcM+1ortpVKJQa13Ea0DDGcLmhw7XgjuBNUjcIO0B4nKyl5fFaDlJCPxdXkgoRP8A8A2uS8u/g83K/olAQZ/lp6vzcl5aer/1rQJUGd5U7qjsel5S/qjsetCuqgzpmX9Udj1GZmJ1J2PWmKYUGaMxE6g7HruPidQdj1pElUGdEWJ1B2PUgiROpPher9KEGf4yJ1R8Ll3GxOqPhetCmkIKDjn9WfA5N45/V/lctCm0QUHHP6v8rkjoz9D8jloFxQZwRIpuYO0w3U9VIw6WwAgDsV1HHR2eqCnpbpVGVAG57cx81CY4BqG+iJEDt2ruSjN6qNAOJPOPpbU0GZQPjuN9PCrMSg0QnclGiNgUikMY5SfRJj6/M71bRsVuQbAhS17rWg0/lKDYxJyBSxtDnpq7VTzLIbjUtb23H1VEIev6p4l8wPhQFxormHouFM1QVLAnhUF1Oy6upA8kOYpRBKCxizbCTi0AyCtaJvHjOhmSutTMlu1AbLxiaC8VHderEIKBCxWNzkgkoxA4JU1OCDkoCRKCgVcuXIEKY5SJpagYkCcWrg1BwCcEgCVAhC5KkIQIQkonJCgRIUqQoI5gdH3nVbHjmprXL6qzjfChZ6CCfedADyoewu5aPYNq50qMyhfKjX77kEsfCbSaijdQFiCiTznH4qDZ6Lnwcx8tycyQcbqeaAiXMIWucwnXQ+qNhT8MD4mbGqrdgt2YbVGcGv0TtG9BoGyAzAd4+6eJT3Q/VHTOEYLQALCBeALVRTGFGknpk9n2QHuggX+oQUSTaXWOArqqheW5m95P0THTbjlp2BBPEJYSK1plAsK4TKGEMnP2kpzIWdBYysUk5aVH1VigJegY0DOD61RnGIJAlqojEXCIgmXKIREvGIJQlUQiJ2OgeuTQ9dxiBy6ibxiq8JzMR0aBBgvxCS6NFcGsceJhimKA8EDGe4CtKqJnSYja1SJMddjqUFXJpiJMfWgckKbxiQxNaByQppiJpiIFjfCVWR4paSHeqPjROiUHOvDvNAM6a90TGxC437PVMdCzJRKH3YgMEiwH4ie4bEU0s7FUFj26Q7LUgnHjKD2i3yogvAxpuI2pRLqiGEiPiZsO9Tw8MsGVw1IK2821J2+anhyrjcKeauoODgPtb53IjEa0W0HabfOxBUwsGE31PojIeDwPspHzg/dFdZQMfCOuuoXd6AxwaNwtKDjFuT1qhDNOdd5b1LBlCbSgdBifvZK0RPLtSdCMIAAubZTPfs1qUOg52++5BByzUV3LNRRAMH+H33JcaD/Ds+yAblg1ruWjMURWDnHvuXVg5x77kEInRmKXlw1qbGg5x5rseDnGwoIhPt1qqm+EwqRDt/i3ZEdhlrHS8QQz0y3o0FC41HRqbAvOpmPEhkMe0ttrRwIrSoPbfkzqryL2r4hqfH8WmaZm0/TbS+GQ4VdEdbmAp32KHnQNiOiBxc5zRDtpQNbUgCgykknuVTgcCMWguoLRaaACl/vMn4XlOJcBWostzC+5UO1/e5bEcHj9uswt5fhG4kVpQmnYcgVozCIcKiubvWIdLRaA4uK0kUxiGl5rYGtPSN94C2WCQxsP+0NpONTFqRYAanPYrXHyXtbU+mX8hgw443T3/E/LdR2JDO6ip+Pg+2pOUQfbVfY6HlmoppndXmpzNQPYXcrg+wEA/LdSQzpzIgzkHV4fukM9C9t+6AZ87ZaPNQxDim1GPwhBpb6fdROjw3UFdooKbUCQY7dXfZ5oxsVpv3oGLIZrOy49yFIe27y3FBd8S03e+5QxJEG8A9o3qth4RzjZYfNGwMIVud3FBFFwWNY9NyFdgx1bxsVyycGUU1hSUabahAdPYRhNApZQZAMyzsxPAmot7ShXOqdI5zuSskXPNt2wDvQQvmXONL9X7qngSDjabvLuRrJaHDbVxAAym7sAvKDmcLk2Q+iLsc/GdQzICX8XCvvyNHxHuyd6DjTrnahmGX+Y5UIDW7LlyntRUKWynYgdLwatoRZXytRXNjde1OhEUFM+9GoAebm69q7m1mY7UdRcgC5uZmO0pRg5mbzKMAS0QB82s0fMpwwazR8yjAnAIAubmaI2lVPCPg/CfCJIALbe00AszFaSir40oI7nNdcASLclLHbalcc9oivl2w9u3arzGBguYri47qGlrLC634aUq0qyjYMjNJc5rycnGRC8Nsv13A2616VgvBkK+lT2ehU0zglhyWC2mdZO7S1bcq9p8ywfBuSc6NWNVxLTeK29q1XN7NAKaLDZDALWh2S7LeBVQ4Lwg2M11PiY4sc3K03jaKFX+JkiY6/tnZ6T+ZOQM0Au5AzQCNSFXVUGZFmiNiTkLNEIxIUAnImaI803kLdEeaMSIA4km0N+EIGahUNfdit43wlBzLgSgChTjm3GzMbvsjoU8x1juidd23IhYkqDcgosMi8ILmNg8OzGt2vsOVARsHuF1uo3oeWn3M+E9xtaVaS+FmPIa8YpNmdpP0QV7JlzLCSNRu2ots9Za3YjY8kDq1G7eEG/BXaOy0ILKFg9rb7fT7ps5OshDpG3I0XjtyN9VZTGDYjhRjwzXSp21FFUv4GPJqYtv8n/ACQUk3hJ0U20xQahourdXWe1MhQi4q+ZwMcD/eA/0Ef7kbD4OuaKAjwnegpYcANFSoYsdXUXgzEd/iN8Js80yHwSfW17T/Sd6CvkWmlTnVnVE/h99AMZthBuOvepeZn5xsKAFKjuZn5xsK7md+cIAglRvMz84813M787fNAEClqjRgh+dvnuXc0Pzt89yAQFZThJOzsoHPlWNiwyDWocYkG0kAgHpMBJoddDdU7Y4IiZ2+e5AT/ByYeei9gbmJdXtPRXi9IvGpdMd5pO4eVcGf2oxoDyJvjIjDWwYuOwlwNQTaW3ihNi08f9scq51BDj0sAcGNxiCOlUF1lDtVxH/Z3EifGIDtbmknaWJst+zRzPhEu3sZbtxVWnjRK7blVt5mvk3B2FjPMo2C+HAtBdFo2JFB/dYxpNAcriewZriBBaxoaxrWtFzWtDWjuFiSU4Kx2GvGM1jpWjYrLmd+cea74sdaRqqlkyTf2BSVR/Mz9IbF3MrtIbDvXVzV9UlVY8yO0hsO9dzI7S/L90FbVISrMYDOl5fddzGdLy+6CpjHolVs7CINR7otM/ARIpjeSbE4P1vf8AlQZWHMkIpuK8K2icEWn993cAlZwTA/xH7G7kGemJDMq+K0tsW4GAM7nHuG5RR+CzHXl3cQPooGWlMMvZYek3MRd2ZR3K5lsLw3D4i3VSvp9QER+DIWk/xD9KUcDYWk/aNyCsZw8j5YcL84+qsJbhZGd/hQ9rlioHxBaWXPR7q3KRdROErmi1rewE27kM7huRZxQP9Z3LOTUU0rU1JtOVdg9gJt92INdA4VOcLYNP/pb/AKV0Thi1t8InseNloVLMGjbNQ23qth2vtUbGyg8KwWgmC4VNKY7dtyn/ABG3Qd4mlZsjo94UikaAcJGaDtrd6d+ImaD/AMu9Z1Kg0Q4Rw9F+xv6kv4ih6L9jf1LOLgg0n4ihaL9jf1JfxFCzP8Lf1LOJpKDRP4UwW3h/gH6kNE4cyzb+M+WP1LMzSpZ+9Buz+0GVzRflj9ST/wAhyuaL8tv6l5sUrUHpsLhzLuubF8DR/uRDOFUI3NibG/qXnkhcriVQa38Rw9B/5d6Q8JGaDtrVnlyC/PCVvVu8QTDwlb1Z8Y3KiKRBenhJ/lfn/wCKb+JT1Y8Z/SqRNUwLl/CVwFeLb4ioZrhRFaKiGw/1OrktsVXE+FNDqi3X6KAbC4YvN7GDxGndVTP4QxadEQ89zqeqy04KOssRko81pqr5IC5jhbMtNrYfgd+pdC4XRXZW6wGCvdVRTTAQa5gVno9jjSy0oNhz5FcOi8eBtmoiliCjYZmwbIg+W3cqmFGcGhwNtL1JEnXg2OyA3BB//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44042" name="AutoShape 10" descr="data:image/jpeg;base64,/9j/4AAQSkZJRgABAQAAAQABAAD/2wCEAAkGBhISEBQUEBIUFRUUFRQQFRQUEBQVEBAUFBAVFBQQFBQXHCYeFxkjGRQUHy8gIycpLCwsFR4xNTAqNSYrLCkBCQoKDgwOGQ0PGjUkHyQ1NCk1KSopKTUtMjAsLCwsLCksLCw0KSkvLSksKS4sKTQsLCwsKSksKSwpLCksLCkpLP/AABEIALsBDQMBIgACEQEDEQH/xAAbAAABBQEBAAAAAAAAAAAAAAAEAQIDBQYAB//EAEYQAAECAwIIDAQDBQgDAAAAAAEAAgMEESExBRJBUVJhkdEGExQVIlNxgZKhsfAyk8HhFqLSB0JicoIjM0NjssLi8Rdzg//EABkBAQADAQEAAAAAAAAAAAAAAAABBAUDAv/EACERAQACAgICAgMAAAAAAAAAAAABAgMRBBIhMQWBMkFR/9oADAMBAAIRAxEAPwDeuKFmZfGGvJ2okpiCjLaEjKFwKsJ2WxrRePNV/kQgcE8KNrlI1A7FStanJUCYq7FUgKVBGWpMRS0XUQRYq4BSlqaGoG0XUUuKkLUEdF1FJRdRBHRdRSUXUQQvXAJ7hala1BHipC1SkLqIIcVcWqQtSOQQPTKKXFTXNQQlcE/ET2MQNxU5tSaC8qeFKF283DerSTlQ00GS1xpbS+09yAWSkA2hfaTdYcXuJscVrpWJjMadX2QMq3jBb8LhQAi62x/bWhGpF4KH9n3nzt+qCgITCFIUwhBGQgJ2WytvVgQmOagoY0egtvSMnEfNyIrqUYkmoIOWlKJ05kW2SaniRagCM7qXCfOZHCRbmS8gZmQRS8xjZEQEzk4bcm8YgmKbipoipREQPXFM4xdxiByRJxgXcYECrk3jAlDwg7FSppeF2OgUhIkx0mOgUphCdjJheg4qNxSuiJITMYgZ0HNYi4Mvn2b0SyVDRXKlhj1UB2LYezupRXshGEaHivt6PaHNpSuy9ZnCVeLIGX0QmD5iJQNEQsaL6UGW4HtKkbLFxXip+E23UN1+xOwYaMszk+iqWTJqRjVq0UBvbeC4m81CtZKxg22IKYhNKkomkIIyE2ilITcRBC5iEfCIKsxDXGXqgqGxiMilEY5lbS+B6itMpUowNqQUvHHMkMc5lecz6l3M2pBROik5EHEhmq1XMupDTGCKG5Bn2sTg1XowR7onDA/uiChxF3FlX/NHuiXmf3RBn8QpDDK0PM/uiTmj3RBnsQpQwq/5n90Sc0H2EFEWrsVXvNPuiTmr3RBQ4pXYhzK9OCvdE04L90QUhacybiFXnNhSc1oKPi0Rg+GeMb2/RW4wRYooctiOGetiCeLCoKm//tMl4ONWmevcdV+fYpIrc53BVs291wcaZWgkB3bS/wBNS8izmJVphtI/eGWwixrqEZCMah7FUxWQmAgFxOUMIp2GoI8kM+K6lKmmatmwel2pDRHkL1sEPnDQgGgvsJqdbnG0lDGIFASVG6DX/soNsQkxVNiJMVBFiJQxSUXUQNDVIxqQJ7EFnJt6AU5CZKDoBS0QNAS4qWiVA2ihjt6QRAUMUWoHiGncWnJUDOLS4icuQMxF2InpCEDMRJiKSiRBHiJpYpSElEERYmlilISEIISxIWKQhJRAgbYVRz3xK/bcVR4QbaUFfGeTfUIcwkQ9qZiIBnQQh4sBWIliVI2QzoKPiCi4OCCRVXMGRaMiI4tBac0Ozt89yacDuzt2HcvJofLGvB47GbmLiTdTLT1VlDmooFtv9TvqSfNB6NzK/SbsK7mV+k3YVhZaPU9Lo6yXU76ElHQYYcQAGGppUPurlINvkg1vMrtIbCntwO7SGwrIRpVrXEOFKWWiw6wVzZdhuDT3IN3ClyGgZu1SCEfddyxcvLQqWw2VreWBEclgdXC8DUGs4s6tqTE1jasryOX6uF4Gbkok4HVQflw9yDU2ZxtTHsBPxN2rNckgdVB+XD3JRIy5vhwvlw9yDTYw0m7V2ONJu0LOiSl+qg/Kh7l3I5fqoPyoW5BouMbpN8QXcY3Sb4gs9yOB1UH5ULcmmUgdVB+VD/Sg0XGt02eILuObps8QWb5JA6qD8qHuS8lgdXB+VC3INGYrdNniG9N41mmzxDes9yaB1cH5ULclECB1cH5UPcg0HGs02eIb13Gs02eIb1n+JgaEH5UPckMKBoQvlw9yDQY7OsZ4vuuLm6bPF91njCgaEL5cPcmcVA0IPy4e5Bo+jps8Q3pMVumzaN6zvFQNCF8tm5NMOBoQvlM3INLRumzaEFHwWHGvGt9fqqV8OBkZC+Uzcgo8CGTZDh0/9bB9EGi5ib1rffel5kHWN996yrpSHlazwN3JvJ4ei3wD6gBBruaR1jPfeu5qHWM996ys5KthuxTDbWgPwXV/p1ISYAxf7ttP5Gj1IPkg2gwX/mN996dzaOsb7715w6Ka2Q2bAfKhTC2Mbmt+Ud6Asw/dUmKryfwVW1o8kBChitCBXsQCw3EGxFQ5wgh2KKghwIvBBqCiRIjMkMkMx80EZmsZxJLwSak45tJym1SNcM+1ortpVKJQa13Ea0DDGcLmhw7XgjuBNUjcIO0B4nKyl5fFaDlJCPxdXkgoRP8A8A2uS8u/g83K/olAQZ/lp6vzcl5aer/1rQJUGd5U7qjsel5S/qjsetCuqgzpmX9Udj1GZmJ1J2PWmKYUGaMxE6g7HruPidQdj1pElUGdEWJ1B2PUgiROpPher9KEGf4yJ1R8Ll3GxOqPhetCmkIKDjn9WfA5N45/V/lctCm0QUHHP6v8rkjoz9D8jloFxQZwRIpuYO0w3U9VIw6WwAgDsV1HHR2eqCnpbpVGVAG57cx81CY4BqG+iJEDt2ruSjN6qNAOJPOPpbU0GZQPjuN9PCrMSg0QnclGiNgUikMY5SfRJj6/M71bRsVuQbAhS17rWg0/lKDYxJyBSxtDnpq7VTzLIbjUtb23H1VEIev6p4l8wPhQFxormHouFM1QVLAnhUF1Oy6upA8kOYpRBKCxizbCTi0AyCtaJvHjOhmSutTMlu1AbLxiaC8VHderEIKBCxWNzkgkoxA4JU1OCDkoCRKCgVcuXIEKY5SJpagYkCcWrg1BwCcEgCVAhC5KkIQIQkonJCgRIUqQoI5gdH3nVbHjmprXL6qzjfChZ6CCfedADyoewu5aPYNq50qMyhfKjX77kEsfCbSaijdQFiCiTznH4qDZ6Lnwcx8tycyQcbqeaAiXMIWucwnXQ+qNhT8MD4mbGqrdgt2YbVGcGv0TtG9BoGyAzAd4+6eJT3Q/VHTOEYLQALCBeALVRTGFGknpk9n2QHuggX+oQUSTaXWOArqqheW5m95P0THTbjlp2BBPEJYSK1plAsK4TKGEMnP2kpzIWdBYysUk5aVH1VigJegY0DOD61RnGIJAlqojEXCIgmXKIREvGIJQlUQiJ2OgeuTQ9dxiBy6ibxiq8JzMR0aBBgvxCS6NFcGsceJhimKA8EDGe4CtKqJnSYja1SJMddjqUFXJpiJMfWgckKbxiQxNaByQppiJpiIFjfCVWR4paSHeqPjROiUHOvDvNAM6a90TGxC437PVMdCzJRKH3YgMEiwH4ie4bEU0s7FUFj26Q7LUgnHjKD2i3yogvAxpuI2pRLqiGEiPiZsO9Tw8MsGVw1IK2821J2+anhyrjcKeauoODgPtb53IjEa0W0HabfOxBUwsGE31PojIeDwPspHzg/dFdZQMfCOuuoXd6AxwaNwtKDjFuT1qhDNOdd5b1LBlCbSgdBifvZK0RPLtSdCMIAAubZTPfs1qUOg52++5BByzUV3LNRRAMH+H33JcaD/Ds+yAblg1ruWjMURWDnHvuXVg5x77kEInRmKXlw1qbGg5x5rseDnGwoIhPt1qqm+EwqRDt/i3ZEdhlrHS8QQz0y3o0FC41HRqbAvOpmPEhkMe0ttrRwIrSoPbfkzqryL2r4hqfH8WmaZm0/TbS+GQ4VdEdbmAp32KHnQNiOiBxc5zRDtpQNbUgCgykknuVTgcCMWguoLRaaACl/vMn4XlOJcBWostzC+5UO1/e5bEcHj9uswt5fhG4kVpQmnYcgVozCIcKiubvWIdLRaA4uK0kUxiGl5rYGtPSN94C2WCQxsP+0NpONTFqRYAanPYrXHyXtbU+mX8hgw443T3/E/LdR2JDO6ip+Pg+2pOUQfbVfY6HlmoppndXmpzNQPYXcrg+wEA/LdSQzpzIgzkHV4fukM9C9t+6AZ87ZaPNQxDim1GPwhBpb6fdROjw3UFdooKbUCQY7dXfZ5oxsVpv3oGLIZrOy49yFIe27y3FBd8S03e+5QxJEG8A9o3qth4RzjZYfNGwMIVud3FBFFwWNY9NyFdgx1bxsVyycGUU1hSUabahAdPYRhNApZQZAMyzsxPAmot7ShXOqdI5zuSskXPNt2wDvQQvmXONL9X7qngSDjabvLuRrJaHDbVxAAym7sAvKDmcLk2Q+iLsc/GdQzICX8XCvvyNHxHuyd6DjTrnahmGX+Y5UIDW7LlyntRUKWynYgdLwatoRZXytRXNjde1OhEUFM+9GoAebm69q7m1mY7UdRcgC5uZmO0pRg5mbzKMAS0QB82s0fMpwwazR8yjAnAIAubmaI2lVPCPg/CfCJIALbe00AszFaSir40oI7nNdcASLclLHbalcc9oivl2w9u3arzGBguYri47qGlrLC634aUq0qyjYMjNJc5rycnGRC8Nsv13A2616VgvBkK+lT2ehU0zglhyWC2mdZO7S1bcq9p8ywfBuSc6NWNVxLTeK29q1XN7NAKaLDZDALWh2S7LeBVQ4Lwg2M11PiY4sc3K03jaKFX+JkiY6/tnZ6T+ZOQM0Au5AzQCNSFXVUGZFmiNiTkLNEIxIUAnImaI803kLdEeaMSIA4km0N+EIGahUNfdit43wlBzLgSgChTjm3GzMbvsjoU8x1juidd23IhYkqDcgosMi8ILmNg8OzGt2vsOVARsHuF1uo3oeWn3M+E9xtaVaS+FmPIa8YpNmdpP0QV7JlzLCSNRu2ots9Za3YjY8kDq1G7eEG/BXaOy0ILKFg9rb7fT7ps5OshDpG3I0XjtyN9VZTGDYjhRjwzXSp21FFUv4GPJqYtv8n/ACQUk3hJ0U20xQahourdXWe1MhQi4q+ZwMcD/eA/0Ef7kbD4OuaKAjwnegpYcANFSoYsdXUXgzEd/iN8Js80yHwSfW17T/Sd6CvkWmlTnVnVE/h99AMZthBuOvepeZn5xsKAFKjuZn5xsK7md+cIAglRvMz84813M787fNAEClqjRgh+dvnuXc0Pzt89yAQFZThJOzsoHPlWNiwyDWocYkG0kAgHpMBJoddDdU7Y4IiZ2+e5AT/ByYeei9gbmJdXtPRXi9IvGpdMd5pO4eVcGf2oxoDyJvjIjDWwYuOwlwNQTaW3ihNi08f9scq51BDj0sAcGNxiCOlUF1lDtVxH/Z3EifGIDtbmknaWJst+zRzPhEu3sZbtxVWnjRK7blVt5mvk3B2FjPMo2C+HAtBdFo2JFB/dYxpNAcriewZriBBaxoaxrWtFzWtDWjuFiSU4Kx2GvGM1jpWjYrLmd+cea74sdaRqqlkyTf2BSVR/Mz9IbF3MrtIbDvXVzV9UlVY8yO0hsO9dzI7S/L90FbVISrMYDOl5fddzGdLy+6CpjHolVs7CINR7otM/ARIpjeSbE4P1vf8AlQZWHMkIpuK8K2icEWn993cAlZwTA/xH7G7kGemJDMq+K0tsW4GAM7nHuG5RR+CzHXl3cQPooGWlMMvZYek3MRd2ZR3K5lsLw3D4i3VSvp9QER+DIWk/xD9KUcDYWk/aNyCsZw8j5YcL84+qsJbhZGd/hQ9rlioHxBaWXPR7q3KRdROErmi1rewE27kM7huRZxQP9Z3LOTUU0rU1JtOVdg9gJt92INdA4VOcLYNP/pb/AKV0Thi1t8InseNloVLMGjbNQ23qth2vtUbGyg8KwWgmC4VNKY7dtyn/ABG3Qd4mlZsjo94UikaAcJGaDtrd6d+ImaD/AMu9Z1Kg0Q4Rw9F+xv6kv4ih6L9jf1LOLgg0n4ihaL9jf1JfxFCzP8Lf1LOJpKDRP4UwW3h/gH6kNE4cyzb+M+WP1LMzSpZ+9Buz+0GVzRflj9ST/wAhyuaL8tv6l5sUrUHpsLhzLuubF8DR/uRDOFUI3NibG/qXnkhcriVQa38Rw9B/5d6Q8JGaDtrVnlyC/PCVvVu8QTDwlb1Z8Y3KiKRBenhJ/lfn/wCKb+JT1Y8Z/SqRNUwLl/CVwFeLb4ioZrhRFaKiGw/1OrktsVXE+FNDqi3X6KAbC4YvN7GDxGndVTP4QxadEQ89zqeqy04KOssRko81pqr5IC5jhbMtNrYfgd+pdC4XRXZW6wGCvdVRTTAQa5gVno9jjSy0oNhz5FcOi8eBtmoiliCjYZmwbIg+W3cqmFGcGhwNtL1JEnXg2OyA3BB//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44044" name="AutoShape 12" descr="data:image/jpeg;base64,/9j/4AAQSkZJRgABAQAAAQABAAD/2wCEAAkGBhAQEBAPEA8QDxAPEBAPDg8PEBAQDw8PFBAVFBQQFBIXGyYeFxkjGRQUHy8gIycpLCwsFR4xNTAqNSYrLCkBCQoKDQwOFQwPFCkYFBgpKSkpKSkpKSkpKSkpKSkpKSkpKSkpKSkpKSkpKSkpKSkpKSkpKSkpKSkpKSkpKSkpKf/AABEIAOAA4QMBIgACEQEDEQH/xAAbAAABBQEBAAAAAAAAAAAAAAAAAQIDBAUGB//EAEQQAAECAgUHCAcGBgIDAAAAAAEAAgMRBCExUXEFEkFhgZGxEzJScqHB0fAUIjNCYpKyU4KTwtLhBhUjY6Lxo9NDZHP/xAAXAQEBAQEAAAAAAAAAAAAAAAAAAQID/8QAGxEBAQEAAwEBAAAAAAAAAAAAAAERAhIxQSH/2gAMAwEAAhEDEQA/APcUKhlamPhhubITJBmJ6FlnKcU++dgA4BanHR0aFy0SlRJ89+j33XJBS4nTf87vFXqmuqQuYFLidN/zu8U4UuJ03/MfFTqa6VC5v0uJ03/MU70yJ03/ADFOquiQueFMidN29L6bE6bt6dR0CFgemxOm7ej02J03didRvprngWkDEyWGKbE6buxNiRnOlnEulZOSdRvcq28bwk5Vt4XPRIWe0sJeGmohj3MmLptIKbR6G2ECG53rEE5znxDUPiJlsTqOkZEBsIOCcueEeXvOGw+CX0n4zu/ZMHQIXPGlDpnd+yT0tvTO4+CYOimkmue9Lb0zud4I9Lb0zud4J1HQ5wvCTPF43rn/AEtvSO5/gl9Kb0nbn+CYN/lBeN6OUF43hYQpAvduf4JzYk9J/wAhxCYNp0ZorzhvSseCJitZMK202LRohqKYJ0IQsjKy+PVZ1jwWQ1bGXx6jev8AlKx2Lpx8Smxrd3BcjlHKmU+WiCAaK2E1xawRGPc+Qqm43k3Lro/hwVGjUcEvPxO4rcSuYGU8s9KhfhxE4ZVyzfQfkirrfRhcj0YXJ+I5T+a5Z/8AR+SKgZWy1dQflirrBRxcneji5FcmMrZa6NA3RvFKMr5a+zoG6N4rrRRxclFHFyDkxlfLX2eT/wDm8U9uU8uGyFk7fH/UurFHFymhwAg44ZUy59jk/fH/AFJ7MqZb0wMny1OjfqXYCAFKyALlBnZCpcaKycZjIb2kh7WTLZi4k2LWL5E3yqVSgNa0xbBOLE+pXHSqrxUqhkQ6fBSSPkqMHuKllOuagSvyUlfkozNaMw3oFr8lEz5KMw3ozCgJm7tRM3dqMwpCDVOtAwRipC6YOxRRrRglB7kU6GK9netCiCo49wVCHbs71oUWzapfD6mQhCwM3L3s29cfSVisW3l32Y644FYrF04+JTY/cFToprf1jxVyPowHFZsCJMxM11bYhBkRaLWmoytW4lX5omqcovSGBu+WtPaH6TOyx0vyoi0ClmowduNqWaipAU4FRhyUFUSgqZhVcFSsKglaVK0quCm0mnMhMz3mQmGgATc5zjJrWjSSdCB1CdXE/wDrF+sq29unSfALHyFTxGa52bm5z3uzTIkTcTI61pxGSkQBuUqpCRVoq7kx8YSMpTlVMGU5VT1KuI0TPAIBBMrArhZ5kgrQaQc0Z+bnyGfmA5mdpzZ1yxUnLN1bk7k9Q3JOTHRCBRFbqSiINSZyY6IRmjo9qC5RZFzQQJEEy3qekwWtEwACS0T2rPhxC0ggSIEhYalYZHLzJxMrZSAs1rOCGPaMErfBFIFbcO9KzTs71Q5lpw71oUbm7Vnw7TsWhRubtKl8X6lQhCwM7Lnsh128CsVi28t+y+81YrF04+JTaRowHFcZRTSoOUKS70WM+jR4gm+G0uk4NAEQCdekGWq6vtKRYMO8rno+XjCiRIeYCA6ogV1gGutaiVpcsOhF/Bi/pS8t8EX8GJ4LMb/EZPudn7p4/iB3Q871f1PxpCN/bi/hP8E4Rf7cb8M96zRl93Q4Jwy87ocEF/0j+3F+Vg4uSik/24l3/it+dZ38208mEOywZezHZ4IrVER32MX/AIv1qRsd32MXfA/7Fk/z6J0RvHgmRP4hjAEhjSdALgBvzU/T8bbYj/sYnzQP+xYOXMjU2lRWEMbCgQfWYDFZnviH3zmmqQqAnffUyH/FdIHOggYGY3gKzC/iaI6oAV6E/U2LmQ8kRoNT82RmKnTrkT3Fb7hUMFk5OpMR0y9xOkCqQwWubG4LNahgZ6zcVYc1QttGKsOUEeakzU9IgbmIzE9CBghp7WSIwPBKEgt2HggbTBLM6vemM04jvUlPtZ1VGzvU+B0K12zuWjR+aNvFZ0G12zuWjA5o28Uvi/UiEIWBQy17I9ZvFYjFuZZ9icW8VhsXTj4lFIsGH5iuQylBnHiYj6QuvpFgw/MuZp0uWfiPpC3Gahg0VTiiqWC/VwUvK6u0KogbRU8UVTCLqHzBLy2obwioxRUr6LUVMyLgNpUnKYdqgrtoqZSKJJpMjostV5sYDXsKSNGBYbdGhBiQnDSC0q/RM0GsA7E3lG+8JY2b1PBa3TZbUrRo5OFq2DY3BZOTbFrGxuHesVojecMVYcq7OcMVYcoGpEqRAJUiVAqQW7DwQgW7CgMoWt6qih96lp/Ob1RxUTLNqnxT4NrsQtCBzR50rPg+9iFoweaFL4fT0IQsillgf0XYt+oLCYt7K3sX/d+oLBYunHxKWPYMDxXLZT9s/wC7YJ+6F1MezeueprJxXfd4BbjNQQp3HcpgcdwVqBCVgQkGeHHXuTg/rbloCCniEgoMfidieItzXFXxDS8koqk6kOtzcK6go3x3FpEhLHuVp59U3gFUIkI5ortkJGzFVEAiCcpifRBmZYK1CgNNlumX+lXfk3PJbm5xbLZOwg7LVo0XI5Y0uER5Ep5rpEi8TtQi7kwVGvsWsRU3DvWVQGrRaajYZVaVmtJGCsYqYkKsXVWKZrhKw7lA5ImzbfLsShlxQKlTc0omUDkgtPVPBGdqQDWeqUCU4+s3qDiU1lm09ySku9YamgIYahie5A+B72PitGDzQs2Bpx8VpQuaMFm+L9PQhCyKmVfYv2fUFgQ1v5U9i/AcQufhrfHxKdGs39yw6X7U4N4LcjWb+5YNPeBFM52NXSM1co7grOcFnQY2Kn5Y60FsOShypiKdaUF2tBdD1I16psJu3qVmdqUUsVs51VqlCpAY6ZExW3N1kiR7DvVtznV1gbK1n0oEgzPAKos0SkARnGdQhMYaveDyavOlaXpYzSaqwe9czmkio4TnLerUKqWdPDRsUw1r0KIr5NWNfZJUcnASVyIyyVVWhRopiailiUsNbUJnQJyntkoGF2cAZEHVWreYgQRgdKUEKMwR5CTkdfagnHmspwJvPFVcx16XPcEFzbwTQ0SBmZyd+XxKhhxzpTmxJki4cZeCgKRztg4JG6NqSLzjsSt0YFCJKPpx7ytOHYMAsyj6ce9acOwYBZ5L9OQhCyKuUx/Sf1e9c9DXRZR9lE6pXOQyt8Up8WzfwWDlE/1fut71vRLN/Bc7lhhMUSPuDiV0jNTwXjyCpuWbr3FUYNHN/YPBTto+vh4IiwI7bjuKcKQ24qAQh0jvKXMHS7T4oqwKSLinCl/D2hVg1t6e3M8hBIaSbhvUDoZcCDKSna5tx3J2cDaHHFBnNgAX71KzNsrSvIBrk0mydU0NGlEaeTbDatYipuCycnaVrnRgs1qGMZ6zcVZc1Qs5wxVgqKiLU3MUqSSCLMSFpU0kSQQZpuUsKGJOJFYza9qeGpelsQVonOKe2wedKY/nFPbYPOlFh1HsWoywYBZdHsWo2wYLPIKhCFkV8oeyidQ8FzUMrpcoeyidR3BcwwrfFKmfZv4Lncte1bbzBp+IrojZ5uWNlOj5z2mYBDZVkASmdJXSM1ThH4f8lMJ3DeU6HA+JnzKYQh0m/wCXgjOVEGm4J4YdW5TCGLxuKe1gv/x/dFyoOTN/YnCGbyrAYNe4JwaLnbx4JpitmaygtkJ1qyQOjvcUhsPqt2kkcUMUQwHQnQaOZyBAFxs2XKWDSZEZzGS1NFVWtaNHihzgA0CZlOTbibtSaYfQIDm1Gwy0CtaBWfk6I4n1zMgyBkBVNX1lsgNYxVoqqLRirRUDUqRKgEISoBNvxCcmX4oK7+cVI2wedKjdzjintNXnWlWH0exajbAsyj2LUCzyAhCFkQU72UTqO+krlIZXWU32cTqP+krkoa3xSrIs83FZGU2+u3A8VrtsOI4FZeUee3A8VtDITFO2GmwWVKdrVURjULNck8TuG9A7zxTs5QEjq7Uoabxu/dAJTwimuab+xStZMIAUsIVbEGZSISkoD3B7ZVymZGr3SO9TRdKZRh/UHVd3KouUI+uet3q8VRoPOPW71eWa0BaMVaKqttGKtFQNQhCBUIQgCmpXGpIPBUVzzjinN0pptOKc2wqKlo9gWosuj2BaizyQIQhZVDS/Zv6jvpK5KEuwjtm1wGlpHYuRhtW+KVOyw7O9ZeUD67MDxC1GCo7O9Y2WHkGHK53ctxKswnVKYOWbAiHQVMxxNU/9qosNiCpP5QKiHJ4dcmC6IgRywVNj661KXNlpmDvHiEFtsUXqRkZsrHabtiow34rQ9KaG16STVK+5RVZ7hWZEgSsTaM4GIKpeqeKSFSJTEptcJESt3aU+jtAeXVyAkJiRIvkqizRDIk/EeKvz0qhRQa8SVczeKzWkg0G6tT56rGy1WGWaNygVEk0t1pPWQPSqLOOlOBQK+xA8E15Mk5vggrm04lKLEhtOJSizzcip6NYFprPooqC0FnkgQhCyoWFlSh5r84WPrwdp8VuqCm0fPYRptbiFZcHPyq3LEyuDOHL4hL5VuaDsWdSaOH5vrAFu21dYzWbChuGkDt7lMxpv7Fbh0AdInBpUzaC34uwK6mM8QxcpA1aAojejvKeKO3ot7SmrjODU9rFoiH1R91PDde4BTTFBsI3HcrLIZu7FPLWU4DzMoYrQ6O6c5cE80eudW9WQ0XJwU1VeCM02iU9yslVKWCQZWyMpWqOg0lz80BkUOkJzhvzSQK/WAlvUF0uVhkQSlWqhfeK9yc6sSBlMawd4QWsCiZVWGCABXUAJkznVbPSpGxCEE+ciq5R8qNIThqKCON53KSBYFFF8eClgWBUQ6TtSjT50JBpThYfOhRYt0UVBX1RotjdnFXlmpAhCFlQhCEGBloCFnxDPNIz6hM21iXm1ZkKlAlrZO9ZmfOVQFVRN9fYuujUdrxJ7Q4XFRQsnwm2Q27RPitzkmOeBUsKE53NBdgCV0YYBYAMAnJ2VgtyfFPuHaQFI3JUTUMT4LaQp2oyhkh2lze0p7cj3v3N/daSFNootySy9x3eClbk6GNBOJKsoTaIm0Rg90bRPinCC3ot3BPQoEASoQgZEgtdzgDiqcXJLTzSW6jWFfQmjFiUOIzRMfDWNyi5S8dy31HFo7Xc5oOvTvWuwxZi9KVci5JHuulqPiqkSjRGWgyvFYWtETop2BW4FgVNzp6Dj+yswIolKde5VDBpS6D50JBpTiJA+dCixcotjdivKjRfd2K8s8kgQhCyoQhCAQhCAQhCAQhCAQhCAQhCAQhCAQhCAQhCAQhCAQhCCGJRGOtaJ3ioqnGyQDZJwucFpIV0Y5gllUi0XWt7atya81V+C2iFA+hMPu7phXRBRjW3Yryih0drbJ6pqVS3QIQhQf//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44046" name="AutoShape 14" descr="data:image/jpeg;base64,/9j/4AAQSkZJRgABAQAAAQABAAD/2wCEAAkGBhAQEBAPEA8QDxAPEBAPDg8PEBAQDw8PFBAVFBQQFBIXGyYeFxkjGRQUHy8gIycpLCwsFR4xNTAqNSYrLCkBCQoKDQwOFQwPFCkYFBgpKSkpKSkpKSkpKSkpKSkpKSkpKSkpKSkpKSkpKSkpKSkpKSkpKSkpKSkpKSkpKSkpKf/AABEIAOAA4QMBIgACEQEDEQH/xAAbAAABBQEBAAAAAAAAAAAAAAAAAQIDBAUGB//EAEQQAAECAgUHCAcGBgIDAAAAAAEAAgMRBCExUXEFEkFhgZGxEzJScqHB0fAUIjNCYpKyU4KTwtLhBhUjY6Lxo9NDZHP/xAAXAQEBAQEAAAAAAAAAAAAAAAAAAQID/8QAGxEBAQEAAwEBAAAAAAAAAAAAAAERAhIxQSH/2gAMAwEAAhEDEQA/APcUKhlamPhhubITJBmJ6FlnKcU++dgA4BanHR0aFy0SlRJ89+j33XJBS4nTf87vFXqmuqQuYFLidN/zu8U4UuJ03/MfFTqa6VC5v0uJ03/MU70yJ03/ADFOquiQueFMidN29L6bE6bt6dR0CFgemxOm7ej02J03didRvprngWkDEyWGKbE6buxNiRnOlnEulZOSdRvcq28bwk5Vt4XPRIWe0sJeGmohj3MmLptIKbR6G2ECG53rEE5znxDUPiJlsTqOkZEBsIOCcueEeXvOGw+CX0n4zu/ZMHQIXPGlDpnd+yT0tvTO4+CYOimkmue9Lb0zud4I9Lb0zud4J1HQ5wvCTPF43rn/AEtvSO5/gl9Kb0nbn+CYN/lBeN6OUF43hYQpAvduf4JzYk9J/wAhxCYNp0ZorzhvSseCJitZMK202LRohqKYJ0IQsjKy+PVZ1jwWQ1bGXx6jev8AlKx2Lpx8Smxrd3BcjlHKmU+WiCAaK2E1xawRGPc+Qqm43k3Lro/hwVGjUcEvPxO4rcSuYGU8s9KhfhxE4ZVyzfQfkirrfRhcj0YXJ+I5T+a5Z/8AR+SKgZWy1dQflirrBRxcneji5FcmMrZa6NA3RvFKMr5a+zoG6N4rrRRxclFHFyDkxlfLX2eT/wDm8U9uU8uGyFk7fH/UurFHFymhwAg44ZUy59jk/fH/AFJ7MqZb0wMny1OjfqXYCAFKyALlBnZCpcaKycZjIb2kh7WTLZi4k2LWL5E3yqVSgNa0xbBOLE+pXHSqrxUqhkQ6fBSSPkqMHuKllOuagSvyUlfkozNaMw3oFr8lEz5KMw3ozCgJm7tRM3dqMwpCDVOtAwRipC6YOxRRrRglB7kU6GK9netCiCo49wVCHbs71oUWzapfD6mQhCwM3L3s29cfSVisW3l32Y644FYrF04+JTY/cFToprf1jxVyPowHFZsCJMxM11bYhBkRaLWmoytW4lX5omqcovSGBu+WtPaH6TOyx0vyoi0ClmowduNqWaipAU4FRhyUFUSgqZhVcFSsKglaVK0quCm0mnMhMz3mQmGgATc5zjJrWjSSdCB1CdXE/wDrF+sq29unSfALHyFTxGa52bm5z3uzTIkTcTI61pxGSkQBuUqpCRVoq7kx8YSMpTlVMGU5VT1KuI0TPAIBBMrArhZ5kgrQaQc0Z+bnyGfmA5mdpzZ1yxUnLN1bk7k9Q3JOTHRCBRFbqSiINSZyY6IRmjo9qC5RZFzQQJEEy3qekwWtEwACS0T2rPhxC0ggSIEhYalYZHLzJxMrZSAs1rOCGPaMErfBFIFbcO9KzTs71Q5lpw71oUbm7Vnw7TsWhRubtKl8X6lQhCwM7Lnsh128CsVi28t+y+81YrF04+JTaRowHFcZRTSoOUKS70WM+jR4gm+G0uk4NAEQCdekGWq6vtKRYMO8rno+XjCiRIeYCA6ogV1gGutaiVpcsOhF/Bi/pS8t8EX8GJ4LMb/EZPudn7p4/iB3Q871f1PxpCN/bi/hP8E4Rf7cb8M96zRl93Q4Jwy87ocEF/0j+3F+Vg4uSik/24l3/it+dZ38208mEOywZezHZ4IrVER32MX/AIv1qRsd32MXfA/7Fk/z6J0RvHgmRP4hjAEhjSdALgBvzU/T8bbYj/sYnzQP+xYOXMjU2lRWEMbCgQfWYDFZnviH3zmmqQqAnffUyH/FdIHOggYGY3gKzC/iaI6oAV6E/U2LmQ8kRoNT82RmKnTrkT3Fb7hUMFk5OpMR0y9xOkCqQwWubG4LNahgZ6zcVYc1QttGKsOUEeakzU9IgbmIzE9CBghp7WSIwPBKEgt2HggbTBLM6vemM04jvUlPtZ1VGzvU+B0K12zuWjR+aNvFZ0G12zuWjA5o28Uvi/UiEIWBQy17I9ZvFYjFuZZ9icW8VhsXTj4lFIsGH5iuQylBnHiYj6QuvpFgw/MuZp0uWfiPpC3Gahg0VTiiqWC/VwUvK6u0KogbRU8UVTCLqHzBLy2obwioxRUr6LUVMyLgNpUnKYdqgrtoqZSKJJpMjostV5sYDXsKSNGBYbdGhBiQnDSC0q/RM0GsA7E3lG+8JY2b1PBa3TZbUrRo5OFq2DY3BZOTbFrGxuHesVojecMVYcq7OcMVYcoGpEqRAJUiVAqQW7DwQgW7CgMoWt6qih96lp/Ob1RxUTLNqnxT4NrsQtCBzR50rPg+9iFoweaFL4fT0IQsillgf0XYt+oLCYt7K3sX/d+oLBYunHxKWPYMDxXLZT9s/wC7YJ+6F1MezeueprJxXfd4BbjNQQp3HcpgcdwVqBCVgQkGeHHXuTg/rbloCCniEgoMfidieItzXFXxDS8koqk6kOtzcK6go3x3FpEhLHuVp59U3gFUIkI5ortkJGzFVEAiCcpifRBmZYK1CgNNlumX+lXfk3PJbm5xbLZOwg7LVo0XI5Y0uER5Ep5rpEi8TtQi7kwVGvsWsRU3DvWVQGrRaajYZVaVmtJGCsYqYkKsXVWKZrhKw7lA5ImzbfLsShlxQKlTc0omUDkgtPVPBGdqQDWeqUCU4+s3qDiU1lm09ySku9YamgIYahie5A+B72PitGDzQs2Bpx8VpQuaMFm+L9PQhCyKmVfYv2fUFgQ1v5U9i/AcQufhrfHxKdGs39yw6X7U4N4LcjWb+5YNPeBFM52NXSM1co7grOcFnQY2Kn5Y60FsOShypiKdaUF2tBdD1I16psJu3qVmdqUUsVs51VqlCpAY6ZExW3N1kiR7DvVtznV1gbK1n0oEgzPAKos0SkARnGdQhMYaveDyavOlaXpYzSaqwe9czmkio4TnLerUKqWdPDRsUw1r0KIr5NWNfZJUcnASVyIyyVVWhRopiailiUsNbUJnQJyntkoGF2cAZEHVWreYgQRgdKUEKMwR5CTkdfagnHmspwJvPFVcx16XPcEFzbwTQ0SBmZyd+XxKhhxzpTmxJki4cZeCgKRztg4JG6NqSLzjsSt0YFCJKPpx7ytOHYMAsyj6ce9acOwYBZ5L9OQhCyKuUx/Sf1e9c9DXRZR9lE6pXOQyt8Up8WzfwWDlE/1fut71vRLN/Bc7lhhMUSPuDiV0jNTwXjyCpuWbr3FUYNHN/YPBTto+vh4IiwI7bjuKcKQ24qAQh0jvKXMHS7T4oqwKSLinCl/D2hVg1t6e3M8hBIaSbhvUDoZcCDKSna5tx3J2cDaHHFBnNgAX71KzNsrSvIBrk0mydU0NGlEaeTbDatYipuCycnaVrnRgs1qGMZ6zcVZc1Qs5wxVgqKiLU3MUqSSCLMSFpU0kSQQZpuUsKGJOJFYza9qeGpelsQVonOKe2wedKY/nFPbYPOlFh1HsWoywYBZdHsWo2wYLPIKhCFkV8oeyidQ8FzUMrpcoeyidR3BcwwrfFKmfZv4Lncte1bbzBp+IrojZ5uWNlOj5z2mYBDZVkASmdJXSM1ThH4f8lMJ3DeU6HA+JnzKYQh0m/wCXgjOVEGm4J4YdW5TCGLxuKe1gv/x/dFyoOTN/YnCGbyrAYNe4JwaLnbx4JpitmaygtkJ1qyQOjvcUhsPqt2kkcUMUQwHQnQaOZyBAFxs2XKWDSZEZzGS1NFVWtaNHihzgA0CZlOTbibtSaYfQIDm1Gwy0CtaBWfk6I4n1zMgyBkBVNX1lsgNYxVoqqLRirRUDUqRKgEISoBNvxCcmX4oK7+cVI2wedKjdzjintNXnWlWH0exajbAsyj2LUCzyAhCFkQU72UTqO+krlIZXWU32cTqP+krkoa3xSrIs83FZGU2+u3A8VrtsOI4FZeUee3A8VtDITFO2GmwWVKdrVURjULNck8TuG9A7zxTs5QEjq7Uoabxu/dAJTwimuab+xStZMIAUsIVbEGZSISkoD3B7ZVymZGr3SO9TRdKZRh/UHVd3KouUI+uet3q8VRoPOPW71eWa0BaMVaKqttGKtFQNQhCBUIQgCmpXGpIPBUVzzjinN0pptOKc2wqKlo9gWosuj2BaizyQIQhZVDS/Zv6jvpK5KEuwjtm1wGlpHYuRhtW+KVOyw7O9ZeUD67MDxC1GCo7O9Y2WHkGHK53ctxKswnVKYOWbAiHQVMxxNU/9qosNiCpP5QKiHJ4dcmC6IgRywVNj661KXNlpmDvHiEFtsUXqRkZsrHabtiow34rQ9KaG16STVK+5RVZ7hWZEgSsTaM4GIKpeqeKSFSJTEptcJESt3aU+jtAeXVyAkJiRIvkqizRDIk/EeKvz0qhRQa8SVczeKzWkg0G6tT56rGy1WGWaNygVEk0t1pPWQPSqLOOlOBQK+xA8E15Mk5vggrm04lKLEhtOJSizzcip6NYFprPooqC0FnkgQhCyoWFlSh5r84WPrwdp8VuqCm0fPYRptbiFZcHPyq3LEyuDOHL4hL5VuaDsWdSaOH5vrAFu21dYzWbChuGkDt7lMxpv7Fbh0AdInBpUzaC34uwK6mM8QxcpA1aAojejvKeKO3ot7SmrjODU9rFoiH1R91PDde4BTTFBsI3HcrLIZu7FPLWU4DzMoYrQ6O6c5cE80eudW9WQ0XJwU1VeCM02iU9yslVKWCQZWyMpWqOg0lz80BkUOkJzhvzSQK/WAlvUF0uVhkQSlWqhfeK9yc6sSBlMawd4QWsCiZVWGCABXUAJkznVbPSpGxCEE+ciq5R8qNIThqKCON53KSBYFFF8eClgWBUQ6TtSjT50JBpThYfOhRYt0UVBX1RotjdnFXlmpAhCFlQhCEGBloCFnxDPNIz6hM21iXm1ZkKlAlrZO9ZmfOVQFVRN9fYuujUdrxJ7Q4XFRQsnwm2Q27RPitzkmOeBUsKE53NBdgCV0YYBYAMAnJ2VgtyfFPuHaQFI3JUTUMT4LaQp2oyhkh2lze0p7cj3v3N/daSFNootySy9x3eClbk6GNBOJKsoTaIm0Rg90bRPinCC3ot3BPQoEASoQgZEgtdzgDiqcXJLTzSW6jWFfQmjFiUOIzRMfDWNyi5S8dy31HFo7Xc5oOvTvWuwxZi9KVci5JHuulqPiqkSjRGWgyvFYWtETop2BW4FgVNzp6Dj+yswIolKde5VDBpS6D50JBpTiJA+dCixcotjdivKjRfd2K8s8kgQhCyoQhCAQhCAQhCAQhCAQhCAQhCAQhCAQhCAQhCAQhCAQhCCGJRGOtaJ3ioqnGyQDZJwucFpIV0Y5gllUi0XWt7atya81V+C2iFA+hMPu7phXRBRjW3Yryih0drbJ6pqVS3QIQhQf//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44048" name="AutoShape 16" descr="data:image/jpeg;base64,/9j/4AAQSkZJRgABAQAAAQABAAD/2wCEAAkGBhISEBQUEBIUFRUUFRQQFRQUEBQVEBAUFBAVFBQQFBQXHCYeFxkjGRQUHy8gIycpLCwsFR4xNTAqNSYrLCkBCQoKDgwOGQ0PGjUkHyQ1NCk1KSopKTUtMjAsLCwsLCksLCw0KSkvLSksKS4sKTQsLCwsKSksKSwpLCksLCkpLP/AABEIALsBDQMBIgACEQEDEQH/xAAbAAABBQEBAAAAAAAAAAAAAAAEAQIDBQYAB//EAEYQAAECAwIIDAQDBQgDAAAAAAEAAgMEESExBRJBUVJhkdEGExQVIlNxgZKhsfAyk8HhFqLSB0JicoIjM0NjssLi8Rdzg//EABkBAQADAQEAAAAAAAAAAAAAAAABBAUDAv/EACERAQACAgICAgMAAAAAAAAAAAABAgMRBBIhMQWBMkFR/9oADAMBAAIRAxEAPwDeuKFmZfGGvJ2okpiCjLaEjKFwKsJ2WxrRePNV/kQgcE8KNrlI1A7FStanJUCYq7FUgKVBGWpMRS0XUQRYq4BSlqaGoG0XUUuKkLUEdF1FJRdRBHRdRSUXUQQvXAJ7hala1BHipC1SkLqIIcVcWqQtSOQQPTKKXFTXNQQlcE/ET2MQNxU5tSaC8qeFKF283DerSTlQ00GS1xpbS+09yAWSkA2hfaTdYcXuJscVrpWJjMadX2QMq3jBb8LhQAi62x/bWhGpF4KH9n3nzt+qCgITCFIUwhBGQgJ2WytvVgQmOagoY0egtvSMnEfNyIrqUYkmoIOWlKJ05kW2SaniRagCM7qXCfOZHCRbmS8gZmQRS8xjZEQEzk4bcm8YgmKbipoipREQPXFM4xdxiByRJxgXcYECrk3jAlDwg7FSppeF2OgUhIkx0mOgUphCdjJheg4qNxSuiJITMYgZ0HNYi4Mvn2b0SyVDRXKlhj1UB2LYezupRXshGEaHivt6PaHNpSuy9ZnCVeLIGX0QmD5iJQNEQsaL6UGW4HtKkbLFxXip+E23UN1+xOwYaMszk+iqWTJqRjVq0UBvbeC4m81CtZKxg22IKYhNKkomkIIyE2ilITcRBC5iEfCIKsxDXGXqgqGxiMilEY5lbS+B6itMpUowNqQUvHHMkMc5lecz6l3M2pBROik5EHEhmq1XMupDTGCKG5Bn2sTg1XowR7onDA/uiChxF3FlX/NHuiXmf3RBn8QpDDK0PM/uiTmj3RBnsQpQwq/5n90Sc0H2EFEWrsVXvNPuiTmr3RBQ4pXYhzK9OCvdE04L90QUhacybiFXnNhSc1oKPi0Rg+GeMb2/RW4wRYooctiOGetiCeLCoKm//tMl4ONWmevcdV+fYpIrc53BVs291wcaZWgkB3bS/wBNS8izmJVphtI/eGWwixrqEZCMah7FUxWQmAgFxOUMIp2GoI8kM+K6lKmmatmwel2pDRHkL1sEPnDQgGgvsJqdbnG0lDGIFASVG6DX/soNsQkxVNiJMVBFiJQxSUXUQNDVIxqQJ7EFnJt6AU5CZKDoBS0QNAS4qWiVA2ihjt6QRAUMUWoHiGncWnJUDOLS4icuQMxF2InpCEDMRJiKSiRBHiJpYpSElEERYmlilISEIISxIWKQhJRAgbYVRz3xK/bcVR4QbaUFfGeTfUIcwkQ9qZiIBnQQh4sBWIliVI2QzoKPiCi4OCCRVXMGRaMiI4tBac0Ozt89yacDuzt2HcvJofLGvB47GbmLiTdTLT1VlDmooFtv9TvqSfNB6NzK/SbsK7mV+k3YVhZaPU9Lo6yXU76ElHQYYcQAGGppUPurlINvkg1vMrtIbCntwO7SGwrIRpVrXEOFKWWiw6wVzZdhuDT3IN3ClyGgZu1SCEfddyxcvLQqWw2VreWBEclgdXC8DUGs4s6tqTE1jasryOX6uF4Gbkok4HVQflw9yDU2ZxtTHsBPxN2rNckgdVB+XD3JRIy5vhwvlw9yDTYw0m7V2ONJu0LOiSl+qg/Kh7l3I5fqoPyoW5BouMbpN8QXcY3Sb4gs9yOB1UH5ULcmmUgdVB+VD/Sg0XGt02eILuObps8QWb5JA6qD8qHuS8lgdXB+VC3INGYrdNniG9N41mmzxDes9yaB1cH5ULclECB1cH5UPcg0HGs02eIb13Gs02eIb1n+JgaEH5UPckMKBoQvlw9yDQY7OsZ4vuuLm6bPF91njCgaEL5cPcmcVA0IPy4e5Bo+jps8Q3pMVumzaN6zvFQNCF8tm5NMOBoQvlM3INLRumzaEFHwWHGvGt9fqqV8OBkZC+Uzcgo8CGTZDh0/9bB9EGi5ib1rffel5kHWN996yrpSHlazwN3JvJ4ei3wD6gBBruaR1jPfeu5qHWM996ys5KthuxTDbWgPwXV/p1ISYAxf7ttP5Gj1IPkg2gwX/mN996dzaOsb7715w6Ka2Q2bAfKhTC2Mbmt+Ud6Asw/dUmKryfwVW1o8kBChitCBXsQCw3EGxFQ5wgh2KKghwIvBBqCiRIjMkMkMx80EZmsZxJLwSak45tJym1SNcM+1ortpVKJQa13Ea0DDGcLmhw7XgjuBNUjcIO0B4nKyl5fFaDlJCPxdXkgoRP8A8A2uS8u/g83K/olAQZ/lp6vzcl5aer/1rQJUGd5U7qjsel5S/qjsetCuqgzpmX9Udj1GZmJ1J2PWmKYUGaMxE6g7HruPidQdj1pElUGdEWJ1B2PUgiROpPher9KEGf4yJ1R8Ll3GxOqPhetCmkIKDjn9WfA5N45/V/lctCm0QUHHP6v8rkjoz9D8jloFxQZwRIpuYO0w3U9VIw6WwAgDsV1HHR2eqCnpbpVGVAG57cx81CY4BqG+iJEDt2ruSjN6qNAOJPOPpbU0GZQPjuN9PCrMSg0QnclGiNgUikMY5SfRJj6/M71bRsVuQbAhS17rWg0/lKDYxJyBSxtDnpq7VTzLIbjUtb23H1VEIev6p4l8wPhQFxormHouFM1QVLAnhUF1Oy6upA8kOYpRBKCxizbCTi0AyCtaJvHjOhmSutTMlu1AbLxiaC8VHderEIKBCxWNzkgkoxA4JU1OCDkoCRKCgVcuXIEKY5SJpagYkCcWrg1BwCcEgCVAhC5KkIQIQkonJCgRIUqQoI5gdH3nVbHjmprXL6qzjfChZ6CCfedADyoewu5aPYNq50qMyhfKjX77kEsfCbSaijdQFiCiTznH4qDZ6Lnwcx8tycyQcbqeaAiXMIWucwnXQ+qNhT8MD4mbGqrdgt2YbVGcGv0TtG9BoGyAzAd4+6eJT3Q/VHTOEYLQALCBeALVRTGFGknpk9n2QHuggX+oQUSTaXWOArqqheW5m95P0THTbjlp2BBPEJYSK1plAsK4TKGEMnP2kpzIWdBYysUk5aVH1VigJegY0DOD61RnGIJAlqojEXCIgmXKIREvGIJQlUQiJ2OgeuTQ9dxiBy6ibxiq8JzMR0aBBgvxCS6NFcGsceJhimKA8EDGe4CtKqJnSYja1SJMddjqUFXJpiJMfWgckKbxiQxNaByQppiJpiIFjfCVWR4paSHeqPjROiUHOvDvNAM6a90TGxC437PVMdCzJRKH3YgMEiwH4ie4bEU0s7FUFj26Q7LUgnHjKD2i3yogvAxpuI2pRLqiGEiPiZsO9Tw8MsGVw1IK2821J2+anhyrjcKeauoODgPtb53IjEa0W0HabfOxBUwsGE31PojIeDwPspHzg/dFdZQMfCOuuoXd6AxwaNwtKDjFuT1qhDNOdd5b1LBlCbSgdBifvZK0RPLtSdCMIAAubZTPfs1qUOg52++5BByzUV3LNRRAMH+H33JcaD/Ds+yAblg1ruWjMURWDnHvuXVg5x77kEInRmKXlw1qbGg5x5rseDnGwoIhPt1qqm+EwqRDt/i3ZEdhlrHS8QQz0y3o0FC41HRqbAvOpmPEhkMe0ttrRwIrSoPbfkzqryL2r4hqfH8WmaZm0/TbS+GQ4VdEdbmAp32KHnQNiOiBxc5zRDtpQNbUgCgykknuVTgcCMWguoLRaaACl/vMn4XlOJcBWostzC+5UO1/e5bEcHj9uswt5fhG4kVpQmnYcgVozCIcKiubvWIdLRaA4uK0kUxiGl5rYGtPSN94C2WCQxsP+0NpONTFqRYAanPYrXHyXtbU+mX8hgw443T3/E/LdR2JDO6ip+Pg+2pOUQfbVfY6HlmoppndXmpzNQPYXcrg+wEA/LdSQzpzIgzkHV4fukM9C9t+6AZ87ZaPNQxDim1GPwhBpb6fdROjw3UFdooKbUCQY7dXfZ5oxsVpv3oGLIZrOy49yFIe27y3FBd8S03e+5QxJEG8A9o3qth4RzjZYfNGwMIVud3FBFFwWNY9NyFdgx1bxsVyycGUU1hSUabahAdPYRhNApZQZAMyzsxPAmot7ShXOqdI5zuSskXPNt2wDvQQvmXONL9X7qngSDjabvLuRrJaHDbVxAAym7sAvKDmcLk2Q+iLsc/GdQzICX8XCvvyNHxHuyd6DjTrnahmGX+Y5UIDW7LlyntRUKWynYgdLwatoRZXytRXNjde1OhEUFM+9GoAebm69q7m1mY7UdRcgC5uZmO0pRg5mbzKMAS0QB82s0fMpwwazR8yjAnAIAubmaI2lVPCPg/CfCJIALbe00AszFaSir40oI7nNdcASLclLHbalcc9oivl2w9u3arzGBguYri47qGlrLC634aUq0qyjYMjNJc5rycnGRC8Nsv13A2616VgvBkK+lT2ehU0zglhyWC2mdZO7S1bcq9p8ywfBuSc6NWNVxLTeK29q1XN7NAKaLDZDALWh2S7LeBVQ4Lwg2M11PiY4sc3K03jaKFX+JkiY6/tnZ6T+ZOQM0Au5AzQCNSFXVUGZFmiNiTkLNEIxIUAnImaI803kLdEeaMSIA4km0N+EIGahUNfdit43wlBzLgSgChTjm3GzMbvsjoU8x1juidd23IhYkqDcgosMi8ILmNg8OzGt2vsOVARsHuF1uo3oeWn3M+E9xtaVaS+FmPIa8YpNmdpP0QV7JlzLCSNRu2ots9Za3YjY8kDq1G7eEG/BXaOy0ILKFg9rb7fT7ps5OshDpG3I0XjtyN9VZTGDYjhRjwzXSp21FFUv4GPJqYtv8n/ACQUk3hJ0U20xQahourdXWe1MhQi4q+ZwMcD/eA/0Ef7kbD4OuaKAjwnegpYcANFSoYsdXUXgzEd/iN8Js80yHwSfW17T/Sd6CvkWmlTnVnVE/h99AMZthBuOvepeZn5xsKAFKjuZn5xsK7md+cIAglRvMz84813M787fNAEClqjRgh+dvnuXc0Pzt89yAQFZThJOzsoHPlWNiwyDWocYkG0kAgHpMBJoddDdU7Y4IiZ2+e5AT/ByYeei9gbmJdXtPRXi9IvGpdMd5pO4eVcGf2oxoDyJvjIjDWwYuOwlwNQTaW3ihNi08f9scq51BDj0sAcGNxiCOlUF1lDtVxH/Z3EifGIDtbmknaWJst+zRzPhEu3sZbtxVWnjRK7blVt5mvk3B2FjPMo2C+HAtBdFo2JFB/dYxpNAcriewZriBBaxoaxrWtFzWtDWjuFiSU4Kx2GvGM1jpWjYrLmd+cea74sdaRqqlkyTf2BSVR/Mz9IbF3MrtIbDvXVzV9UlVY8yO0hsO9dzI7S/L90FbVISrMYDOl5fddzGdLy+6CpjHolVs7CINR7otM/ARIpjeSbE4P1vf8AlQZWHMkIpuK8K2icEWn993cAlZwTA/xH7G7kGemJDMq+K0tsW4GAM7nHuG5RR+CzHXl3cQPooGWlMMvZYek3MRd2ZR3K5lsLw3D4i3VSvp9QER+DIWk/xD9KUcDYWk/aNyCsZw8j5YcL84+qsJbhZGd/hQ9rlioHxBaWXPR7q3KRdROErmi1rewE27kM7huRZxQP9Z3LOTUU0rU1JtOVdg9gJt92INdA4VOcLYNP/pb/AKV0Thi1t8InseNloVLMGjbNQ23qth2vtUbGyg8KwWgmC4VNKY7dtyn/ABG3Qd4mlZsjo94UikaAcJGaDtrd6d+ImaD/AMu9Z1Kg0Q4Rw9F+xv6kv4ih6L9jf1LOLgg0n4ihaL9jf1JfxFCzP8Lf1LOJpKDRP4UwW3h/gH6kNE4cyzb+M+WP1LMzSpZ+9Buz+0GVzRflj9ST/wAhyuaL8tv6l5sUrUHpsLhzLuubF8DR/uRDOFUI3NibG/qXnkhcriVQa38Rw9B/5d6Q8JGaDtrVnlyC/PCVvVu8QTDwlb1Z8Y3KiKRBenhJ/lfn/wCKb+JT1Y8Z/SqRNUwLl/CVwFeLb4ioZrhRFaKiGw/1OrktsVXE+FNDqi3X6KAbC4YvN7GDxGndVTP4QxadEQ89zqeqy04KOssRko81pqr5IC5jhbMtNrYfgd+pdC4XRXZW6wGCvdVRTTAQa5gVno9jjSy0oNhz5FcOi8eBtmoiliCjYZmwbIg+W3cqmFGcGhwNtL1JEnXg2OyA3BB//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44052" name="AutoShape 20" descr="data:image/jpeg;base64,/9j/4AAQSkZJRgABAQAAAQABAAD/2wCEAAkGBhAPEBUUEBQQFBAUEBAQDw8UFRAUEA8PFBQVFBQQFBQXHCYeFxkjGRQUHy8gIycpLCwsFR4xNTAqNSYrLCkBCQoKDgwOFA8PFCkcHBwpKSkpKSkpKSkpKSkpKSkpKSkpKSkpKSkpKSkpKSkpKSkpKSkpKSkpKSkpKSkpKSkpKf/AABEIAPYAzQMBIgACEQEDEQH/xAAbAAACAgMBAAAAAAAAAAAAAAACBAMFAAEGB//EAE0QAAEDAQIHCgkJBgYDAQAAAAEAAgMRBCEFEjFBUXHRBhMiU2GBkZKhsSMyM1JygpOywQcUJEJDYnOi8BUWNMLS4URUY4Oz8RfD4qP/xAAZAQEBAQEBAQAAAAAAAAAAAAAAAQIDBAX/xAAfEQEBAQABBQEBAQAAAAAAAAAAARECAxIhMUFRMnH/2gAMAwEAAhEDEQA/AO1RIap/BViEziHVoG1uy1J/7WAdnwPI9odVoBFRUm/XRRy2JzDS48ozq6o1lGgCgLWitCSDVIvZRxGhzh2k/FLcFcWkZQVpWVEDoGnMpoSWJh1l0HpUboHBXRGsWyFpBixYsQaIWkS0Qg0sWwFooNFCiWig0gRoUGkJRLRQCUBRlAUAOQFG5RoGgVHbpXthdiOc0ktbwSRXLlpqKIFE9mMw+mzuciV0OBgDBG6gxiwEnPXPek5C4WiWrjiYrHBuZpzmg0pzA3kGcgI/M5RD+Jd6DPilGoZmP8VzDyBwr0KQxFIQMDonhwBFH5RXMUvbLNvLQY8dmQHFLqG4X4taKYatsTUtiE8irTaJWyPZjhwYQBjNGMaioqRRMxzyZ2tOouG1DTPzY56Ja0wsaRXPoUnz+njNc3lucFBarUxxFDpzXoalZZ4zp6VJ80j5ekqCO0AaehSi2N09wWjRfNI+X8yz5vFo95a+eszuHS3agltMbmkF9K5wRVQ0e8R6D0PWbxH5p6HoHWtnnila5hfzLDbIs7h1v7oakbZ4zkb7y380j83sO1Qst8LcjhTWtnC8AyvZ0hDU3zWPzOwrDZY/M7EscO2Yfax9ZqyPDlneQ1skZcbg0OFShrdpszRG44tCK0upS+guVWVc2p1Ync912Z1PgqYooSgKMoCgByjJRuUbkRK1ynYeC7XH3uHxSYemIXVa/ka13MHDaqOiwQfAt9b3ig/xJ5Y2e8VmBneBGt3vFaP8T/tN947UpCtl8R/r9yYwg3gJWz+K/wBfuKlntGNG00pjNa4DPeMiIy0xnfXkAZWk9UIxHKB4vReon2pxeSGgghpPCvBFBovTrbZpa78p+KgUdM8ZWnnCVkkJkc3MK07FY2m1NNMoy5QQq9z2mUkEUoe4IhKXA2+ZXvoMlCAanMSBfco/3aZnfL1yrthFMo00urkW6qVVGNzEfnSddyIblotMnXcrsFSAIKMblIfv9ZyMblIfv9Yq8ARAIuKE7kID5/WS824GzOymTmcNi6gBbITEecYS+TqzMBIdP1mn+VL4K3Mx2W1QljnnGeahxFLm4+jSF3OFRcVR2u602b8R/wDxOWkdTaT4J+t3vqmJVxavJP1u99UxKNtEoHIiUBKgByjJRuKiJQAHp/A87RLR1MVzXNNaU00NdSqg5FVGXYNtLIxixmPFoaAOBOMTkAvrnzrTj9JH4X86X3OnwHrv+CmlP0hn4Z7HhWqTiNMf1+4qPGLoojd5Jh6QNqls/lHeme9abgmlwLgAbgDdQZBqT4lTOZw3UF2OQNFExiJduD3AXE9u1AYJQbnOURNaiWi7t10VNDEDK6o4QdyXjOac6sXwzedXWAUvFZZN+IJGepoMlxRLDcMTReAK6bqqSqwRYoy15gFGSo0lBUjXJdpUrSip2uRAqJrkYKqpWlbKBpRVRHO4btp3xsTcpaXvdnDRmHKTRV9oYPnFnN9RLQEkn7F9c6nt/wDFSckYA6f7Je0H6RB+Kf8AhftVR1Ns8k7WffVISrm3eSdrPvqjqjQiUBK05yElQacVGSicVE4oIQiqgaiCMum3OHwJ/Ed3BTzn6RH6Ene0pXc4fBu9M9zVPafLRapR2NVogi8q70z3q3YVTt8q70j3q0BQT44UbnLS0ooqpOTyx1HuCbSTj4Y6j3Ig5ciXcp5TclzlUG2qQFRBSNRUrSpAogVIEipGlESgC2VWXOYWixZi7M9lK6HC+irrQ76TZ/xn/wDEVd4WNxXO2gfTrNStKzkippUNYAac5VHZW7yLtf8A7FQ1V7hE+Bdr/nVBVGmEoXFYShJUAuKjcURKjKAQiCEIkZdBudPAd6Y93+yYtZ8NDrlH5QlNzx4L/Sb3FM20+Fh9N46WII6+Fd6SswVVv8s7WFYAoJcZbqo1sIujqkZHASknQb+ZOJC23Pd6DvdKIyS3RUHhI+s3alzbovPj6zVSG2g/V7GoHTjQOhqYL4W+LjI+s3ajGEIuMj6zdq5l0rfNHQFE+ceaOgKYmuuGEIuMj67dqkbhGLjI+uzauHdaR5regbFE61jQ3oGxMXXoDbfFxkfWZtRm3RcZH1mbV5ybZyN6AgdauQKprscKWphBo5h1OaqUAOtkBBBDd9rTNjYlO5U7ZK5grLAvlRkyjvQ12mEvIu1/zqgKvcInwJ1/zqhKa20UKIlA5ADlE4qV6hcEGBEEAKIIyu9zxuf6nxTdvPDh/G72uSWAD4/qntKbt7r4vx2docgGbyzubuThtTQSLyQASALhXIKk6EnaPLHUO5SCKjnHO52N+VoA6AgYNq+70kDuqtNtJOQN1VOxRrKogzaX8nQfiUpJMXSEV+rQ3aWlM41cvSlXR0mF2UVPVIHegrHWFRyWNX0kCWkhQUb7Il5LOrx8KTmiQUU0KUc1W9qYqx4vVZQFqzFUhWggyNhLmgZXODa6KrprDZWte2nnDXlXOxt4QIytcHDmzK+sNpxpG6x3qLHSYQ8idY95UZV3b/In0h7ypCo3AoXIkLlVRuUblK9QuKDQCMIQiajK1wEaF+od6dwjkj5J4/iEhgU8J3o/EJzCPit/FiP5kG7V5U6gmXG/mHcErbbpfVCne7JcTcMmpAZFcnQhWNY45qa1JvBOUjmG1ERgJaMkTnQQynNWqsGwNGknlS04pKKaB3FFalnJAuIrpyhQPlHKikeblA+Q/oBEBJMPvfrmSc0o+8mHzOGjoCXktLxo6rdiCstUg0u7VVSFtcrukq+lt8gyFvUZsSbsKyjO3qR/0qsqnGby9JWAt5e1WhwvN5w6sexa/a0x+uehmxAjAb86uME+OyuUlppz5Um21PceE4noTmDT4Zt/1gO1Fjq7f5E+kPeKpSrjCPkT6Q94qnKzXRpAUSFyoB6hcFM5QvQaCkagCIIysMD+OfRPeE9hHyfrxH84SGCjwz6J+CcwifBO9Q/nagkwgfCj0QnYjcNQSGEfKN9FOxHgjUnwTVW6oKrdUBVSdp8q3UE2EpafKN1BArLLqS738relSvhZS6gGatVA6FukfmRlE950t7UpK86W9qafZ2+c382xLvsjPPb0P2IK+cnSO1IPJ0jtVrLYY88jBzP2JZ2DYuOj6suxEIGukdq2NY7U4cGw8e3qSbEJsEA+2B/25FRBFJflCs8FOrIw6XN70iLPGDc6vqkd6fwWAJmAZKjNnqhHVYR8j6w7yqYlW+ED4L1h8VTqOrKoXLa04oI3KJ6lcoXINtR0QhEFUhvBx8JzO7k5hA+Cf6IPQ4FJWHxxz9xTlt8lJ+G7uUpUuEjwmej8U5AeCNSSwkb2ak3ZfECRE4K2hW6ordUlO479fWhY0N0VrUpyqTtEgMwboYHV5a0RCcr6JZ8nIUU7X5Cb6u77lAXO0oy1JJyHoSsknIehSvc/SlZC7zkQtO/kPQk3ych6ExO52lJvJ0oaLfDoPQtb4dBQEnShLjpVQxFLerXBLvDM9Id6pIga5SrjArSJGAkVq00vyVoix1duPghrb8VUlWltPgRrb8VVqOrSFyIlAUAuULlK5ROQbCNAiCoZsZ4Y5+5O2vyb/wAN/uqvsp4Y1p6a9jvQf7pRKkt54MZ+78Am7KeCOfvSNrNYoj90e6E5Yr2DWVPiGaraGi2osDLeErOalhz5K6inKJCbxh6WxFLzyOqfFynMEu+Z2hvVCimmdU1y4zua80HRRQumcq46lfaH6G9VqgfbHj6rOo1RvmcoHyOzoaKTCUo+rH7NnxSxwxMM0Xs4tix7icqVlGtVO4x+25v9P2cWxC7DE5zs6kX9KRPOtFwVNN/PJHHhEdDR3BWGB3EzsJP1gOaqpWEK1wA7wrRnDwNYyg9HclWOrth8CNY7iq5WFr8k3W3uKrqrLswoCiQuQA5QuUr1E5EbqiBUeNqWCQaR0hVTMB4Q1qwN4Op3ulVcDxjC8ZRnCsmm/wDX6zojJz9HhP3W+6E5YTwOcpKQ/RotTe6nwTeDjwOf4KBvGWYyCqyqyqUOSE7uENYTgKr7SeFzhAhaJG477nXOP1hTuS5ezzXdYbFPaG+Ef6XwSpIW3DQumjztd1hsS77RHXyb+v8A/KKRKmS/IjO02x8Rysd7T+yjmdDxbj/uHYo4xVA9tMiLtRSWiAfYHnlfsUDrdBxA9rKoppzyKNpFKm5DU4tMZBpEG+vIe8q0wE4GVlGgGoGfJoVFjZaK73PeUZrC1VldRbHeCbrb3KvqnbcfBN9X3VXY6w7jLkBK0XKN0mpEE5yic5C6UaR0hRmRDHO4fsNqtD6MYRE3xRjMGMc7yKqq/di1+Yeszar798WcTJ1o1n75s4mTrRrPmNYprJgK0xSRve0hrZYySSynjjlXpzDwvW+K5G2WK0WzenNxYmNLXmJ9S8uDq4xxajJSg5V1bDwh6Q71qII/wkesfEJvBh4B1juSf+FbyOPvOTODDwTzKfA5VZVAtrnqtmUAEnIASVV2u1DGyFOzOGLTlHRWqpprWwuob76LydbrXjc4114cJfNFa5wHuy3gHpCUkloMhTbrGZH4z+C24BovcaCnMpLXYatAZitAJOe/nW+j1ufLlJXPqdPjJbFRv50digc4k/8ASsXYIf5w7UP7Fd5ze1e55Mqu4QN2RRStfTKVbjAzvOHatOwI4/XHahlURac61NGKClcl9SMvJRWku59x+t3pKbADxnPQquVXAXG9Xu58eEZ6XwVUMFOBvJpoornA0WLI3X8Eq8Z5W2G7bHFCwyODQS0Amt5xTdcqP9v2XjB0P2J3dZguS0wRNjLQQ8OOMSLsQi6mtcu3cTPnfF+fYuVz9eiJ8P2uz2iOjJG7401Zc4Y2ltSB+gqZ25q1eYelm1WX7kS8ZH0P2Kymt7rFExswMmVokZSlBkDsa+tO5Nz0OYO5u0+Yelm1WuCWWqBmI6IuFat4TKt0jLkUzt2UXFydLFE7djFxcnS1Xb+GGv3Bi42boj2KuwvgmLB5jeHOleX1bE/FDSAPGOLflorCw7tHTSNY2AlziAKPyaSeDkAUmFdyUtpkL3TNqbmjFdRrczRektFYPlBl4iPrO2LvQ+8awVxB3AP42PquXZNuA0gDuV8fEND+GPJI8dEjlPgs3HmUA/h5OSaT/kO1Q2W3iKlQSHEC6l1ASs25NJPK5S89ta3X2JOXCgd4tR+uRJOsz5D4zQPWPYvD1OtfXF348P1htZLqNvvOfTeTqU9jsIF+V2d/waPigjsrY7hfncSKY1/i8gT7ZgQuM4/a3RCIIJJGtykDRlQz2xjBVxoP1k0rzHDvypyOlIs8bRG3ggyAlziMrqBwoOReno8b3bHPn6emfOGecOh2xEJGaex2xeP/APky1+bD1Xf1rbflNtuiEeo4/wAy9vlwx7E0t09jtiINby9V+xebYD3V4VtgcYfm1GENdjMdlIJGQ8itha8OH61j9mdqncva7Pexy9V+xYWt5eq7YuO3zDh+0sg/2lBbLThyKN7zLZyGMc8tETakNFTSo5E7p+na7R9mjdlB6rkuLA1hxml11biPivKD8pmEuMZ7KLYsj+UPCEho6djBp3qI81wWtTteoYYke2Fr2XljC4x5pOB4tRkOdcb+/wDJxLOs9MWPd2DG0PbI8gAEgsoTS/LfQ8qUwfuQNqbvsUjGxue+jHNcXMvPBdS7R2LH+tNnd7LxLOs9LW7dc+ZhY+GPFPK+oOZw5VaD5OpM8zOZjtqL/wAdnjh7M/1JO1WWbchBKxr2SyFrmhwuZn5ubmW3bh4uMk6GJpsEuDLO4+XjDwaeIYwbia31FadKrnbvxxP/AOn/AMqefgi3IyQWXHdO9u/FxYAAXBrBlo4XXnRoC6QbprJxn5X7F5wLHaeJn9nJsWxY7TxM/s5Ni3ia9IG6WycYOq/YmxKHCovBFQdIIqF5Y6yzjLDN7OTYvR8GOO8RVBB3mOoNQQcUVCZiLhl8Mo/1X94PxVbOeCPTHa16sbM6sU4+/X8jCq6d3BHpDucFjn/FWe24wnrHRVzHp+xlfOeg29grWgKqML7p7NZXYj5GCQiuIfqjS6gu1Ku3YbrDZGYkQLrQ8EtIaXCJvGGmfQF5c6SRzy6RsrnEkucWvJJOetF6el0u7zWOXLHpz90VlkrSZjpCCGNvvdTgtaKaVwQ3GWs/YydLNqY3Nsx7VEHMLW4+MXOBa0YoJvJuGRemQth8+Lrs2rv/AB6c/by5u4S1n7F3Wj2qdnyf2zifzx/1L1RroeMi9ozajE0A+1i9pHtV76Y4zctGMFNeLYN630tMf18bEBDvErTxm5VeHdvYfPdzRv2Kr+UAB7Id58KQ+TGEfhC0ENvIZWgqM640Wa0cRN7KX+lWTfNTXoZ3e2HTJ7NyCTd3YSCDvxBBBG9m8G4jLoXACyWg/wCHn9lL/St/MLSf8NP7KXYr2Q2rCH5OZ5Wh8e8mN4DmEvoSw+KSKXGmZbPyW2r/AEeuf6V2G5PCTY7Kxlpc2B7S9oZKRE4xg1a4B9CRfSvIroYYsv8AmIPax7Vnarzyz/JzbWcTT8T+yvsCWWbBjJHWkDeDinwZx3MfXFri6DXLyBdN+2LL/mIPax7VFa8IWOVjmPngLHNLXDfI8h5/1RLbRU/v3Y9MvsztQu3eWPTL7M7VxkuBp8Y73FJIwOcGysY58cgBpjNc2oIQHAtp/wAvP7OTYr2wtdfPu5sTmlrhK5pBDhiZQcoyrmLHuUktIL7M6MxY7mtxyWyADIHNANDSiVOBbT/l5/ZybE1YGYQs+NvMVpZjUxqRvvpWmblVzPSPSw5bxisWLm0WwlbzBC+S84jC4DSRk7aKrwLKX2aJzjVxjaXHS7OVpYtRD1ot+8wzkCrnOiYwZsd7GgFxzC7QVxuEd0s8LOFiucXXUaA0EVu00WLFL7wK4J3azzTNjLIhWtXcK4AE5K8i7OzWqSlS4czR8Vixc+p0+MviNceVqXHOkrbXHSVixZVTbvHfQSMzpYgeYl3wXnTYRyLFi79P0xWzCNAWjCORYsXRiO4+ScYtonpngb2SDavS8c8qxYufL26cfTMcrMYrFiwrzr5WLKC6zyZyJYzqBa4e8VwsMaxYu3H1GKY3lBvSxYqj0n5NLcXWd8R+ykq0/dkvp0h3SuuJW1i5X22BzVC4LFig/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4054" name="Picture 22" descr="http://www.allaboutyou.com/cm/allaboutyou/images/1T/or_04c08cfe12059446407532.jpg"/>
          <p:cNvPicPr>
            <a:picLocks noChangeAspect="1" noChangeArrowheads="1"/>
          </p:cNvPicPr>
          <p:nvPr/>
        </p:nvPicPr>
        <p:blipFill>
          <a:blip r:embed="rId3" cstate="print"/>
          <a:srcRect/>
          <a:stretch>
            <a:fillRect/>
          </a:stretch>
        </p:blipFill>
        <p:spPr bwMode="auto">
          <a:xfrm>
            <a:off x="7334259" y="857233"/>
            <a:ext cx="3810000" cy="3429001"/>
          </a:xfrm>
          <a:prstGeom prst="rect">
            <a:avLst/>
          </a:prstGeom>
          <a:noFill/>
        </p:spPr>
      </p:pic>
      <p:sp>
        <p:nvSpPr>
          <p:cNvPr id="15" name="Rectangle 14"/>
          <p:cNvSpPr/>
          <p:nvPr/>
        </p:nvSpPr>
        <p:spPr>
          <a:xfrm>
            <a:off x="285709" y="357167"/>
            <a:ext cx="6096000" cy="646331"/>
          </a:xfrm>
          <a:prstGeom prst="rect">
            <a:avLst/>
          </a:prstGeom>
        </p:spPr>
        <p:txBody>
          <a:bodyPr>
            <a:spAutoFit/>
          </a:bodyPr>
          <a:lstStyle/>
          <a:p>
            <a:r>
              <a:rPr lang="lv-LV" dirty="0" smtClean="0">
                <a:solidFill>
                  <a:schemeClr val="accent3">
                    <a:lumMod val="75000"/>
                  </a:schemeClr>
                </a:solidFill>
              </a:rPr>
              <a:t>To </a:t>
            </a:r>
            <a:r>
              <a:rPr lang="lv-LV" dirty="0" err="1" smtClean="0">
                <a:solidFill>
                  <a:schemeClr val="accent3">
                    <a:lumMod val="75000"/>
                  </a:schemeClr>
                </a:solidFill>
              </a:rPr>
              <a:t>what</a:t>
            </a:r>
            <a:r>
              <a:rPr lang="lv-LV" dirty="0" smtClean="0">
                <a:solidFill>
                  <a:schemeClr val="accent3">
                    <a:lumMod val="75000"/>
                  </a:schemeClr>
                </a:solidFill>
              </a:rPr>
              <a:t> </a:t>
            </a:r>
            <a:r>
              <a:rPr lang="lv-LV" dirty="0" err="1" smtClean="0">
                <a:solidFill>
                  <a:schemeClr val="accent3">
                    <a:lumMod val="75000"/>
                  </a:schemeClr>
                </a:solidFill>
              </a:rPr>
              <a:t>extent</a:t>
            </a:r>
            <a:r>
              <a:rPr lang="lv-LV" dirty="0" smtClean="0">
                <a:solidFill>
                  <a:schemeClr val="accent3">
                    <a:lumMod val="75000"/>
                  </a:schemeClr>
                </a:solidFill>
              </a:rPr>
              <a:t> </a:t>
            </a:r>
            <a:r>
              <a:rPr lang="lv-LV" dirty="0" err="1" smtClean="0">
                <a:solidFill>
                  <a:schemeClr val="accent3">
                    <a:lumMod val="75000"/>
                  </a:schemeClr>
                </a:solidFill>
              </a:rPr>
              <a:t>are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p>
          <a:p>
            <a:r>
              <a:rPr lang="lv-LV" dirty="0" err="1" smtClean="0">
                <a:solidFill>
                  <a:schemeClr val="accent3">
                    <a:lumMod val="75000"/>
                  </a:schemeClr>
                </a:solidFill>
              </a:rPr>
              <a:t>customers</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same</a:t>
            </a:r>
            <a:r>
              <a:rPr lang="lv-LV" dirty="0" smtClean="0">
                <a:solidFill>
                  <a:schemeClr val="accent3">
                    <a:lumMod val="75000"/>
                  </a:schemeClr>
                </a:solidFill>
              </a:rPr>
              <a:t> </a:t>
            </a:r>
            <a:r>
              <a:rPr lang="lv-LV" dirty="0" err="1" smtClean="0">
                <a:solidFill>
                  <a:schemeClr val="accent3">
                    <a:lumMod val="75000"/>
                  </a:schemeClr>
                </a:solidFill>
              </a:rPr>
              <a:t>around</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globe</a:t>
            </a:r>
            <a:r>
              <a:rPr lang="lv-LV" dirty="0" smtClean="0">
                <a:solidFill>
                  <a:schemeClr val="accent3">
                    <a:lumMod val="75000"/>
                  </a:schemeClr>
                </a:solidFill>
              </a:rPr>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09" y="357167"/>
            <a:ext cx="6096000" cy="646331"/>
          </a:xfrm>
          <a:prstGeom prst="rect">
            <a:avLst/>
          </a:prstGeom>
        </p:spPr>
        <p:txBody>
          <a:bodyPr>
            <a:spAutoFit/>
          </a:bodyPr>
          <a:lstStyle/>
          <a:p>
            <a:r>
              <a:rPr lang="lv-LV" dirty="0" smtClean="0">
                <a:solidFill>
                  <a:schemeClr val="accent3">
                    <a:lumMod val="75000"/>
                  </a:schemeClr>
                </a:solidFill>
              </a:rPr>
              <a:t>To </a:t>
            </a:r>
            <a:r>
              <a:rPr lang="lv-LV" dirty="0" err="1" smtClean="0">
                <a:solidFill>
                  <a:schemeClr val="accent3">
                    <a:lumMod val="75000"/>
                  </a:schemeClr>
                </a:solidFill>
              </a:rPr>
              <a:t>what</a:t>
            </a:r>
            <a:r>
              <a:rPr lang="lv-LV" dirty="0" smtClean="0">
                <a:solidFill>
                  <a:schemeClr val="accent3">
                    <a:lumMod val="75000"/>
                  </a:schemeClr>
                </a:solidFill>
              </a:rPr>
              <a:t> </a:t>
            </a:r>
            <a:r>
              <a:rPr lang="lv-LV" dirty="0" err="1" smtClean="0">
                <a:solidFill>
                  <a:schemeClr val="accent3">
                    <a:lumMod val="75000"/>
                  </a:schemeClr>
                </a:solidFill>
              </a:rPr>
              <a:t>extent</a:t>
            </a:r>
            <a:r>
              <a:rPr lang="lv-LV" dirty="0" smtClean="0">
                <a:solidFill>
                  <a:schemeClr val="accent3">
                    <a:lumMod val="75000"/>
                  </a:schemeClr>
                </a:solidFill>
              </a:rPr>
              <a:t> </a:t>
            </a:r>
            <a:r>
              <a:rPr lang="lv-LV" dirty="0" err="1" smtClean="0">
                <a:solidFill>
                  <a:schemeClr val="accent3">
                    <a:lumMod val="75000"/>
                  </a:schemeClr>
                </a:solidFill>
              </a:rPr>
              <a:t>are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p>
          <a:p>
            <a:r>
              <a:rPr lang="lv-LV" dirty="0" err="1" smtClean="0">
                <a:solidFill>
                  <a:schemeClr val="accent3">
                    <a:lumMod val="75000"/>
                  </a:schemeClr>
                </a:solidFill>
              </a:rPr>
              <a:t>customers</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same</a:t>
            </a:r>
            <a:r>
              <a:rPr lang="lv-LV" dirty="0" smtClean="0">
                <a:solidFill>
                  <a:schemeClr val="accent3">
                    <a:lumMod val="75000"/>
                  </a:schemeClr>
                </a:solidFill>
              </a:rPr>
              <a:t> </a:t>
            </a:r>
            <a:r>
              <a:rPr lang="lv-LV" dirty="0" err="1" smtClean="0">
                <a:solidFill>
                  <a:schemeClr val="accent3">
                    <a:lumMod val="75000"/>
                  </a:schemeClr>
                </a:solidFill>
              </a:rPr>
              <a:t>around</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globe</a:t>
            </a:r>
            <a:r>
              <a:rPr lang="lv-LV" dirty="0" smtClean="0">
                <a:solidFill>
                  <a:schemeClr val="accent3">
                    <a:lumMod val="75000"/>
                  </a:schemeClr>
                </a:solidFill>
              </a:rPr>
              <a:t>?</a:t>
            </a:r>
          </a:p>
        </p:txBody>
      </p:sp>
      <p:pic>
        <p:nvPicPr>
          <p:cNvPr id="5" name="Picture 4" descr="300_65888"/>
          <p:cNvPicPr>
            <a:picLocks noChangeAspect="1" noChangeArrowheads="1"/>
          </p:cNvPicPr>
          <p:nvPr/>
        </p:nvPicPr>
        <p:blipFill>
          <a:blip r:embed="rId2" cstate="print"/>
          <a:srcRect/>
          <a:stretch>
            <a:fillRect/>
          </a:stretch>
        </p:blipFill>
        <p:spPr bwMode="auto">
          <a:xfrm>
            <a:off x="5884333" y="0"/>
            <a:ext cx="6307667" cy="6858000"/>
          </a:xfrm>
          <a:prstGeom prst="rect">
            <a:avLst/>
          </a:prstGeom>
          <a:noFill/>
          <a:ln w="9525">
            <a:noFill/>
            <a:miter lim="800000"/>
            <a:headEnd/>
            <a:tailEnd/>
          </a:ln>
        </p:spPr>
      </p:pic>
      <p:pic>
        <p:nvPicPr>
          <p:cNvPr id="9" name="Picture 18" descr="https://encrypted-tbn0.gstatic.com/images?q=tbn:ANd9GcQEdUfM4XTF3S3fnlsfNowugBZy5uHt23AT0Qv7y14hW-pYa5wY"/>
          <p:cNvPicPr>
            <a:picLocks noChangeAspect="1" noChangeArrowheads="1"/>
          </p:cNvPicPr>
          <p:nvPr/>
        </p:nvPicPr>
        <p:blipFill>
          <a:blip r:embed="rId3" cstate="print"/>
          <a:srcRect/>
          <a:stretch>
            <a:fillRect/>
          </a:stretch>
        </p:blipFill>
        <p:spPr bwMode="auto">
          <a:xfrm>
            <a:off x="1523969" y="2214554"/>
            <a:ext cx="3416300" cy="17811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704CCE-B153-441B-8970-8F1A63A922F2}" type="slidenum">
              <a:rPr lang="en-GB" smtClean="0"/>
              <a:pPr/>
              <a:t>8</a:t>
            </a:fld>
            <a:endParaRPr lang="en-GB"/>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145" y="740911"/>
            <a:ext cx="4572000" cy="38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31656" y="4755612"/>
            <a:ext cx="2071702" cy="923330"/>
          </a:xfrm>
          <a:prstGeom prst="rect">
            <a:avLst/>
          </a:prstGeom>
          <a:noFill/>
        </p:spPr>
        <p:txBody>
          <a:bodyPr wrap="square" rtlCol="0">
            <a:spAutoFit/>
          </a:bodyPr>
          <a:lstStyle/>
          <a:p>
            <a:pPr algn="ctr"/>
            <a:r>
              <a:rPr lang="lv-LV" dirty="0" err="1" smtClean="0"/>
              <a:t>what</a:t>
            </a:r>
            <a:r>
              <a:rPr lang="lv-LV" dirty="0" smtClean="0"/>
              <a:t> </a:t>
            </a:r>
            <a:r>
              <a:rPr lang="lv-LV" dirty="0" err="1" smtClean="0"/>
              <a:t>we</a:t>
            </a:r>
            <a:r>
              <a:rPr lang="lv-LV" dirty="0" smtClean="0"/>
              <a:t> </a:t>
            </a:r>
            <a:r>
              <a:rPr lang="lv-LV" dirty="0" err="1" smtClean="0"/>
              <a:t>learn</a:t>
            </a:r>
            <a:r>
              <a:rPr lang="lv-LV" dirty="0" smtClean="0"/>
              <a:t> </a:t>
            </a:r>
            <a:r>
              <a:rPr lang="lv-LV" dirty="0" err="1" smtClean="0"/>
              <a:t>and</a:t>
            </a:r>
            <a:r>
              <a:rPr lang="lv-LV" dirty="0" smtClean="0"/>
              <a:t> </a:t>
            </a:r>
            <a:r>
              <a:rPr lang="lv-LV" dirty="0" err="1" smtClean="0"/>
              <a:t>remember</a:t>
            </a:r>
            <a:r>
              <a:rPr lang="lv-LV" dirty="0" smtClean="0"/>
              <a:t> 2 </a:t>
            </a:r>
            <a:r>
              <a:rPr lang="lv-LV" dirty="0" err="1" smtClean="0"/>
              <a:t>weeks</a:t>
            </a:r>
            <a:r>
              <a:rPr lang="lv-LV" dirty="0" smtClean="0"/>
              <a:t> </a:t>
            </a:r>
            <a:r>
              <a:rPr lang="lv-LV" dirty="0" err="1" smtClean="0"/>
              <a:t>later</a:t>
            </a:r>
            <a:endParaRPr lang="lv-LV" dirty="0"/>
          </a:p>
        </p:txBody>
      </p:sp>
      <p:sp>
        <p:nvSpPr>
          <p:cNvPr id="8" name="TextBox 7"/>
          <p:cNvSpPr txBox="1"/>
          <p:nvPr/>
        </p:nvSpPr>
        <p:spPr>
          <a:xfrm>
            <a:off x="6819089" y="1809345"/>
            <a:ext cx="4824919" cy="646331"/>
          </a:xfrm>
          <a:prstGeom prst="rect">
            <a:avLst/>
          </a:prstGeom>
          <a:noFill/>
        </p:spPr>
        <p:txBody>
          <a:bodyPr wrap="square" rtlCol="0">
            <a:spAutoFit/>
          </a:bodyPr>
          <a:lstStyle/>
          <a:p>
            <a:r>
              <a:rPr lang="en-GB" b="1" dirty="0" smtClean="0">
                <a:solidFill>
                  <a:srgbClr val="FF0000"/>
                </a:solidFill>
              </a:rPr>
              <a:t>How can we apply this knowledge when designing our course?</a:t>
            </a:r>
            <a:endParaRPr lang="en-GB" b="1" dirty="0">
              <a:solidFill>
                <a:srgbClr val="FF0000"/>
              </a:solidFill>
            </a:endParaRPr>
          </a:p>
        </p:txBody>
      </p:sp>
      <p:sp>
        <p:nvSpPr>
          <p:cNvPr id="9" name="Rectangle 8"/>
          <p:cNvSpPr/>
          <p:nvPr/>
        </p:nvSpPr>
        <p:spPr>
          <a:xfrm>
            <a:off x="7097950" y="3057197"/>
            <a:ext cx="3116094" cy="369332"/>
          </a:xfrm>
          <a:prstGeom prst="rect">
            <a:avLst/>
          </a:prstGeom>
        </p:spPr>
        <p:txBody>
          <a:bodyPr wrap="square">
            <a:spAutoFit/>
          </a:bodyPr>
          <a:lstStyle/>
          <a:p>
            <a:r>
              <a:rPr lang="en-GB" dirty="0" smtClean="0">
                <a:solidFill>
                  <a:srgbClr val="00B050"/>
                </a:solidFill>
              </a:rPr>
              <a:t>Teaching others?</a:t>
            </a:r>
            <a:endParaRPr lang="en-GB" dirty="0">
              <a:solidFill>
                <a:srgbClr val="00B050"/>
              </a:solidFill>
            </a:endParaRPr>
          </a:p>
        </p:txBody>
      </p:sp>
      <p:sp>
        <p:nvSpPr>
          <p:cNvPr id="10" name="Symbol zastępczy stopki 4"/>
          <p:cNvSpPr>
            <a:spLocks noGrp="1"/>
          </p:cNvSpPr>
          <p:nvPr>
            <p:ph type="ftr" sz="quarter" idx="11"/>
          </p:nvPr>
        </p:nvSpPr>
        <p:spPr>
          <a:xfrm>
            <a:off x="4038600" y="6356350"/>
            <a:ext cx="4114800" cy="365125"/>
          </a:xfrm>
        </p:spPr>
        <p:txBody>
          <a:bodyPr/>
          <a:lstStyle/>
          <a:p>
            <a:r>
              <a:rPr lang="lv-LV" dirty="0" err="1" smtClean="0"/>
              <a:t>Source</a:t>
            </a:r>
            <a:r>
              <a:rPr lang="lv-LV" dirty="0" smtClean="0"/>
              <a:t>: </a:t>
            </a:r>
            <a:r>
              <a:rPr lang="lv-LV" dirty="0" err="1" smtClean="0"/>
              <a:t>presentation</a:t>
            </a:r>
            <a:r>
              <a:rPr lang="lv-LV" dirty="0" smtClean="0"/>
              <a:t> </a:t>
            </a:r>
            <a:r>
              <a:rPr lang="lv-LV" dirty="0" err="1" smtClean="0"/>
              <a:t>of</a:t>
            </a:r>
            <a:r>
              <a:rPr lang="lv-LV" dirty="0" smtClean="0"/>
              <a:t> </a:t>
            </a:r>
            <a:r>
              <a:rPr lang="lv-LV" dirty="0" err="1" smtClean="0"/>
              <a:t>Agnieszka</a:t>
            </a:r>
            <a:r>
              <a:rPr lang="lv-LV" dirty="0" smtClean="0"/>
              <a:t> </a:t>
            </a:r>
            <a:r>
              <a:rPr lang="lv-LV" dirty="0" err="1" smtClean="0"/>
              <a:t>Mrozek</a:t>
            </a:r>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How</a:t>
            </a:r>
            <a:r>
              <a:rPr lang="lv-LV" dirty="0" smtClean="0"/>
              <a:t> </a:t>
            </a:r>
            <a:r>
              <a:rPr lang="lv-LV" dirty="0" err="1" smtClean="0"/>
              <a:t>will</a:t>
            </a:r>
            <a:r>
              <a:rPr lang="lv-LV" dirty="0" smtClean="0"/>
              <a:t> </a:t>
            </a:r>
            <a:r>
              <a:rPr lang="lv-LV" dirty="0" err="1" smtClean="0"/>
              <a:t>be</a:t>
            </a:r>
            <a:r>
              <a:rPr lang="lv-LV" dirty="0" smtClean="0"/>
              <a:t> </a:t>
            </a:r>
            <a:r>
              <a:rPr lang="lv-LV" dirty="0" err="1" smtClean="0"/>
              <a:t>the</a:t>
            </a:r>
            <a:r>
              <a:rPr lang="lv-LV" dirty="0" smtClean="0"/>
              <a:t> </a:t>
            </a:r>
            <a:r>
              <a:rPr lang="lv-LV" dirty="0" err="1" smtClean="0"/>
              <a:t>Company</a:t>
            </a:r>
            <a:r>
              <a:rPr lang="lv-LV" dirty="0" smtClean="0"/>
              <a:t> </a:t>
            </a:r>
            <a:r>
              <a:rPr lang="lv-LV" dirty="0" err="1" smtClean="0"/>
              <a:t>perceived</a:t>
            </a:r>
            <a:r>
              <a:rPr lang="lv-LV" dirty="0" smtClean="0"/>
              <a:t>?</a:t>
            </a:r>
            <a:endParaRPr lang="lv-LV" dirty="0"/>
          </a:p>
        </p:txBody>
      </p:sp>
      <p:sp>
        <p:nvSpPr>
          <p:cNvPr id="3" name="Content Placeholder 2"/>
          <p:cNvSpPr>
            <a:spLocks noGrp="1"/>
          </p:cNvSpPr>
          <p:nvPr>
            <p:ph idx="1"/>
          </p:nvPr>
        </p:nvSpPr>
        <p:spPr/>
        <p:txBody>
          <a:bodyPr/>
          <a:lstStyle/>
          <a:p>
            <a:r>
              <a:rPr lang="lv-LV" dirty="0" err="1" smtClean="0"/>
              <a:t>The</a:t>
            </a:r>
            <a:r>
              <a:rPr lang="lv-LV" dirty="0" smtClean="0"/>
              <a:t> </a:t>
            </a:r>
            <a:r>
              <a:rPr lang="lv-LV" dirty="0" err="1" smtClean="0"/>
              <a:t>only</a:t>
            </a:r>
            <a:r>
              <a:rPr lang="lv-LV" dirty="0" smtClean="0"/>
              <a:t> </a:t>
            </a:r>
            <a:r>
              <a:rPr lang="lv-LV" dirty="0" err="1" smtClean="0"/>
              <a:t>university</a:t>
            </a:r>
            <a:r>
              <a:rPr lang="lv-LV" dirty="0" smtClean="0"/>
              <a:t> </a:t>
            </a:r>
            <a:r>
              <a:rPr lang="lv-LV" dirty="0" err="1" smtClean="0"/>
              <a:t>from</a:t>
            </a:r>
            <a:r>
              <a:rPr lang="lv-LV" dirty="0" smtClean="0"/>
              <a:t> Latvia </a:t>
            </a:r>
            <a:r>
              <a:rPr lang="lv-LV" dirty="0" err="1" smtClean="0"/>
              <a:t>ranked</a:t>
            </a:r>
            <a:r>
              <a:rPr lang="lv-LV" dirty="0" smtClean="0"/>
              <a:t> in QS Top </a:t>
            </a:r>
            <a:r>
              <a:rPr lang="lv-LV" dirty="0" err="1" smtClean="0"/>
              <a:t>Universities</a:t>
            </a:r>
            <a:endParaRPr lang="lv-LV" dirty="0" smtClean="0"/>
          </a:p>
          <a:p>
            <a:r>
              <a:rPr lang="lv-LV" dirty="0" smtClean="0"/>
              <a:t>It </a:t>
            </a:r>
            <a:r>
              <a:rPr lang="lv-LV" dirty="0" err="1" smtClean="0"/>
              <a:t>is</a:t>
            </a:r>
            <a:r>
              <a:rPr lang="lv-LV" dirty="0" smtClean="0"/>
              <a:t> </a:t>
            </a:r>
            <a:r>
              <a:rPr lang="lv-LV" dirty="0" err="1" smtClean="0"/>
              <a:t>not</a:t>
            </a:r>
            <a:r>
              <a:rPr lang="lv-LV" dirty="0" smtClean="0"/>
              <a:t> </a:t>
            </a:r>
            <a:r>
              <a:rPr lang="lv-LV" dirty="0" err="1" smtClean="0"/>
              <a:t>ranked</a:t>
            </a:r>
            <a:r>
              <a:rPr lang="lv-LV" dirty="0" smtClean="0"/>
              <a:t> in </a:t>
            </a:r>
            <a:r>
              <a:rPr lang="lv-LV" dirty="0" err="1" smtClean="0"/>
              <a:t>any</a:t>
            </a:r>
            <a:r>
              <a:rPr lang="lv-LV" dirty="0" smtClean="0"/>
              <a:t> of </a:t>
            </a:r>
            <a:r>
              <a:rPr lang="lv-LV" dirty="0" err="1" smtClean="0"/>
              <a:t>worlds</a:t>
            </a:r>
            <a:r>
              <a:rPr lang="lv-LV" dirty="0" smtClean="0"/>
              <a:t> </a:t>
            </a:r>
            <a:r>
              <a:rPr lang="lv-LV" dirty="0" err="1" smtClean="0"/>
              <a:t>most</a:t>
            </a:r>
            <a:r>
              <a:rPr lang="lv-LV" dirty="0" smtClean="0"/>
              <a:t> </a:t>
            </a:r>
            <a:r>
              <a:rPr lang="lv-LV" dirty="0" err="1" smtClean="0"/>
              <a:t>influential</a:t>
            </a:r>
            <a:r>
              <a:rPr lang="lv-LV" dirty="0" smtClean="0"/>
              <a:t> HEI </a:t>
            </a:r>
            <a:r>
              <a:rPr lang="lv-LV" dirty="0" err="1" smtClean="0"/>
              <a:t>rankings</a:t>
            </a:r>
            <a:r>
              <a:rPr lang="lv-LV" dirty="0" smtClean="0"/>
              <a:t> (</a:t>
            </a:r>
            <a:r>
              <a:rPr lang="lv-LV" dirty="0" err="1" smtClean="0"/>
              <a:t>Shanghai</a:t>
            </a:r>
            <a:r>
              <a:rPr lang="lv-LV" dirty="0" smtClean="0"/>
              <a:t>, THE, QS)</a:t>
            </a:r>
          </a:p>
          <a:p>
            <a:pPr marL="342900" lvl="1" indent="-342900">
              <a:buFont typeface="Arial" panose="020B0604020202020204" pitchFamily="34" charset="0"/>
              <a:buChar char="•"/>
            </a:pPr>
            <a:r>
              <a:rPr lang="lv-LV" sz="3200" dirty="0" err="1" smtClean="0"/>
              <a:t>Ranked</a:t>
            </a:r>
            <a:r>
              <a:rPr lang="lv-LV" sz="3200" dirty="0" smtClean="0"/>
              <a:t> </a:t>
            </a:r>
            <a:r>
              <a:rPr lang="lv-LV" sz="3200" dirty="0" err="1" smtClean="0"/>
              <a:t>among</a:t>
            </a:r>
            <a:r>
              <a:rPr lang="lv-LV" sz="3200" dirty="0" smtClean="0"/>
              <a:t> </a:t>
            </a:r>
            <a:r>
              <a:rPr lang="lv-LV" sz="3200" dirty="0" smtClean="0">
                <a:solidFill>
                  <a:srgbClr val="FF0000"/>
                </a:solidFill>
              </a:rPr>
              <a:t>Top 3,5% </a:t>
            </a:r>
            <a:r>
              <a:rPr lang="lv-LV" sz="3200" dirty="0" err="1" smtClean="0"/>
              <a:t>universities</a:t>
            </a:r>
            <a:r>
              <a:rPr lang="lv-LV" sz="3200" dirty="0" smtClean="0"/>
              <a:t> in </a:t>
            </a:r>
            <a:r>
              <a:rPr lang="lv-LV" sz="3200" dirty="0" err="1" smtClean="0"/>
              <a:t>the</a:t>
            </a:r>
            <a:r>
              <a:rPr lang="lv-LV" sz="3200" dirty="0" smtClean="0"/>
              <a:t> </a:t>
            </a:r>
            <a:r>
              <a:rPr lang="lv-LV" sz="3200" dirty="0" err="1" smtClean="0"/>
              <a:t>world</a:t>
            </a:r>
            <a:endParaRPr lang="lv-LV" sz="3200" dirty="0" smtClean="0"/>
          </a:p>
          <a:p>
            <a:endParaRPr lang="lv-LV" dirty="0" smtClean="0"/>
          </a:p>
          <a:p>
            <a:endParaRPr lang="lv-LV" dirty="0" smtClean="0"/>
          </a:p>
          <a:p>
            <a:endParaRPr lang="lv-LV" dirty="0" smtClean="0">
              <a:solidFill>
                <a:srgbClr val="FF0000"/>
              </a:solidFill>
            </a:endParaRPr>
          </a:p>
          <a:p>
            <a:endParaRPr lang="lv-LV" dirty="0" smtClean="0">
              <a:solidFill>
                <a:srgbClr val="FF0000"/>
              </a:solidFill>
            </a:endParaRPr>
          </a:p>
          <a:p>
            <a:endParaRPr lang="lv-LV" dirty="0"/>
          </a:p>
        </p:txBody>
      </p:sp>
      <p:sp>
        <p:nvSpPr>
          <p:cNvPr id="6" name="Rectangle 5"/>
          <p:cNvSpPr/>
          <p:nvPr/>
        </p:nvSpPr>
        <p:spPr>
          <a:xfrm>
            <a:off x="5519936" y="5805265"/>
            <a:ext cx="6096000" cy="646331"/>
          </a:xfrm>
          <a:prstGeom prst="rect">
            <a:avLst/>
          </a:prstGeom>
        </p:spPr>
        <p:txBody>
          <a:bodyPr>
            <a:spAutoFit/>
          </a:bodyPr>
          <a:lstStyle/>
          <a:p>
            <a:r>
              <a:rPr lang="lv-LV" dirty="0" smtClean="0">
                <a:solidFill>
                  <a:schemeClr val="accent3">
                    <a:lumMod val="75000"/>
                  </a:schemeClr>
                </a:solidFill>
              </a:rPr>
              <a:t>To </a:t>
            </a:r>
            <a:r>
              <a:rPr lang="lv-LV" dirty="0" err="1" smtClean="0">
                <a:solidFill>
                  <a:schemeClr val="accent3">
                    <a:lumMod val="75000"/>
                  </a:schemeClr>
                </a:solidFill>
              </a:rPr>
              <a:t>what</a:t>
            </a:r>
            <a:r>
              <a:rPr lang="lv-LV" dirty="0" smtClean="0">
                <a:solidFill>
                  <a:schemeClr val="accent3">
                    <a:lumMod val="75000"/>
                  </a:schemeClr>
                </a:solidFill>
              </a:rPr>
              <a:t> </a:t>
            </a:r>
            <a:r>
              <a:rPr lang="lv-LV" dirty="0" err="1" smtClean="0">
                <a:solidFill>
                  <a:schemeClr val="accent3">
                    <a:lumMod val="75000"/>
                  </a:schemeClr>
                </a:solidFill>
              </a:rPr>
              <a:t>extent</a:t>
            </a:r>
            <a:r>
              <a:rPr lang="lv-LV" dirty="0" smtClean="0">
                <a:solidFill>
                  <a:schemeClr val="accent3">
                    <a:lumMod val="75000"/>
                  </a:schemeClr>
                </a:solidFill>
              </a:rPr>
              <a:t> </a:t>
            </a:r>
            <a:r>
              <a:rPr lang="lv-LV" dirty="0" err="1" smtClean="0">
                <a:solidFill>
                  <a:schemeClr val="accent3">
                    <a:lumMod val="75000"/>
                  </a:schemeClr>
                </a:solidFill>
              </a:rPr>
              <a:t>are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p>
          <a:p>
            <a:r>
              <a:rPr lang="lv-LV" dirty="0" err="1" smtClean="0">
                <a:solidFill>
                  <a:schemeClr val="accent3">
                    <a:lumMod val="75000"/>
                  </a:schemeClr>
                </a:solidFill>
              </a:rPr>
              <a:t>customers</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same</a:t>
            </a:r>
            <a:r>
              <a:rPr lang="lv-LV" dirty="0" smtClean="0">
                <a:solidFill>
                  <a:schemeClr val="accent3">
                    <a:lumMod val="75000"/>
                  </a:schemeClr>
                </a:solidFill>
              </a:rPr>
              <a:t> </a:t>
            </a:r>
            <a:r>
              <a:rPr lang="lv-LV" dirty="0" err="1" smtClean="0">
                <a:solidFill>
                  <a:schemeClr val="accent3">
                    <a:lumMod val="75000"/>
                  </a:schemeClr>
                </a:solidFill>
              </a:rPr>
              <a:t>around</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globe</a:t>
            </a:r>
            <a:r>
              <a:rPr lang="lv-LV" dirty="0" smtClean="0">
                <a:solidFill>
                  <a:schemeClr val="accent3">
                    <a:lumMod val="75000"/>
                  </a:schemeClr>
                </a:solidFill>
              </a:rPr>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4095737" y="1714488"/>
            <a:ext cx="4104217" cy="4103688"/>
          </a:xfrm>
          <a:prstGeom prst="rect">
            <a:avLst/>
          </a:prstGeom>
          <a:noFill/>
          <a:ln w="9525">
            <a:noFill/>
            <a:round/>
            <a:headEnd/>
            <a:tailEnd/>
          </a:ln>
        </p:spPr>
      </p:pic>
      <p:sp>
        <p:nvSpPr>
          <p:cNvPr id="6" name="Rectangle 5"/>
          <p:cNvSpPr/>
          <p:nvPr/>
        </p:nvSpPr>
        <p:spPr>
          <a:xfrm>
            <a:off x="3047979" y="571480"/>
            <a:ext cx="6096000" cy="369332"/>
          </a:xfrm>
          <a:prstGeom prst="rect">
            <a:avLst/>
          </a:prstGeom>
        </p:spPr>
        <p:txBody>
          <a:bodyPr>
            <a:spAutoFit/>
          </a:bodyPr>
          <a:lstStyle/>
          <a:p>
            <a:pPr algn="ctr"/>
            <a:r>
              <a:rPr lang="lv-LV" dirty="0" err="1" smtClean="0">
                <a:solidFill>
                  <a:schemeClr val="accent3">
                    <a:lumMod val="75000"/>
                  </a:schemeClr>
                </a:solidFill>
              </a:rPr>
              <a:t>See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consequences</a:t>
            </a:r>
            <a:r>
              <a:rPr lang="lv-LV" dirty="0" smtClean="0">
                <a:solidFill>
                  <a:schemeClr val="accent3">
                    <a:lumMod val="75000"/>
                  </a:schemeClr>
                </a:solidFill>
              </a:rPr>
              <a:t> </a:t>
            </a:r>
            <a:r>
              <a:rPr lang="lv-LV" dirty="0" err="1" smtClean="0">
                <a:solidFill>
                  <a:schemeClr val="accent3">
                    <a:lumMod val="75000"/>
                  </a:schemeClr>
                </a:solidFill>
              </a:rPr>
              <a:t>of</a:t>
            </a:r>
            <a:r>
              <a:rPr lang="lv-LV" dirty="0" smtClean="0">
                <a:solidFill>
                  <a:schemeClr val="accent3">
                    <a:lumMod val="75000"/>
                  </a:schemeClr>
                </a:solidFill>
              </a:rPr>
              <a:t> </a:t>
            </a:r>
            <a:r>
              <a:rPr lang="lv-LV" dirty="0" err="1" smtClean="0">
                <a:solidFill>
                  <a:schemeClr val="accent3">
                    <a:lumMod val="75000"/>
                  </a:schemeClr>
                </a:solidFill>
              </a:rPr>
              <a:t>decision</a:t>
            </a:r>
            <a:endParaRPr lang="lv-LV" dirty="0" smtClean="0">
              <a:solidFill>
                <a:schemeClr val="accent3">
                  <a:lumMod val="7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How</a:t>
            </a:r>
            <a:r>
              <a:rPr lang="lv-LV" dirty="0" smtClean="0"/>
              <a:t> </a:t>
            </a:r>
            <a:r>
              <a:rPr lang="lv-LV" dirty="0" err="1" smtClean="0"/>
              <a:t>will</a:t>
            </a:r>
            <a:r>
              <a:rPr lang="lv-LV" dirty="0" smtClean="0"/>
              <a:t> </a:t>
            </a:r>
            <a:r>
              <a:rPr lang="lv-LV" dirty="0" err="1" smtClean="0"/>
              <a:t>be</a:t>
            </a:r>
            <a:r>
              <a:rPr lang="lv-LV" dirty="0" smtClean="0"/>
              <a:t> </a:t>
            </a:r>
            <a:r>
              <a:rPr lang="lv-LV" dirty="0" err="1" smtClean="0"/>
              <a:t>the</a:t>
            </a:r>
            <a:r>
              <a:rPr lang="lv-LV" dirty="0" smtClean="0"/>
              <a:t> </a:t>
            </a:r>
            <a:r>
              <a:rPr lang="lv-LV" dirty="0" err="1" smtClean="0"/>
              <a:t>Company</a:t>
            </a:r>
            <a:r>
              <a:rPr lang="lv-LV" dirty="0" smtClean="0"/>
              <a:t> </a:t>
            </a:r>
            <a:r>
              <a:rPr lang="lv-LV" dirty="0" err="1" smtClean="0"/>
              <a:t>perceived</a:t>
            </a:r>
            <a:r>
              <a:rPr lang="lv-LV" dirty="0" smtClean="0"/>
              <a:t>?</a:t>
            </a:r>
            <a:endParaRPr lang="lv-LV" dirty="0"/>
          </a:p>
        </p:txBody>
      </p:sp>
      <p:sp>
        <p:nvSpPr>
          <p:cNvPr id="3" name="Content Placeholder 2"/>
          <p:cNvSpPr>
            <a:spLocks noGrp="1"/>
          </p:cNvSpPr>
          <p:nvPr>
            <p:ph idx="1"/>
          </p:nvPr>
        </p:nvSpPr>
        <p:spPr>
          <a:xfrm>
            <a:off x="623392" y="1628800"/>
            <a:ext cx="10972800" cy="5229200"/>
          </a:xfrm>
        </p:spPr>
        <p:txBody>
          <a:bodyPr>
            <a:normAutofit lnSpcReduction="10000"/>
          </a:bodyPr>
          <a:lstStyle/>
          <a:p>
            <a:r>
              <a:rPr lang="lv-LV" dirty="0" err="1" smtClean="0"/>
              <a:t>Ranked</a:t>
            </a:r>
            <a:r>
              <a:rPr lang="lv-LV" dirty="0" smtClean="0"/>
              <a:t> </a:t>
            </a:r>
            <a:r>
              <a:rPr lang="lv-LV" dirty="0" err="1" smtClean="0"/>
              <a:t>badly</a:t>
            </a:r>
            <a:endParaRPr lang="lv-LV" dirty="0" smtClean="0"/>
          </a:p>
          <a:p>
            <a:r>
              <a:rPr lang="lv-LV" dirty="0" err="1" smtClean="0"/>
              <a:t>Not</a:t>
            </a:r>
            <a:r>
              <a:rPr lang="lv-LV" dirty="0" smtClean="0"/>
              <a:t> </a:t>
            </a:r>
            <a:r>
              <a:rPr lang="lv-LV" dirty="0" err="1" smtClean="0"/>
              <a:t>ranked</a:t>
            </a:r>
            <a:r>
              <a:rPr lang="lv-LV" dirty="0" smtClean="0"/>
              <a:t> </a:t>
            </a:r>
            <a:r>
              <a:rPr lang="lv-LV" dirty="0" err="1" smtClean="0"/>
              <a:t>at</a:t>
            </a:r>
            <a:r>
              <a:rPr lang="lv-LV" dirty="0" smtClean="0"/>
              <a:t> </a:t>
            </a:r>
            <a:r>
              <a:rPr lang="lv-LV" dirty="0" err="1" smtClean="0"/>
              <a:t>all</a:t>
            </a:r>
            <a:endParaRPr lang="lv-LV" dirty="0" smtClean="0"/>
          </a:p>
          <a:p>
            <a:endParaRPr lang="lv-LV" dirty="0" smtClean="0"/>
          </a:p>
          <a:p>
            <a:endParaRPr lang="lv-LV" dirty="0" smtClean="0"/>
          </a:p>
          <a:p>
            <a:endParaRPr lang="lv-LV" dirty="0" smtClean="0"/>
          </a:p>
          <a:p>
            <a:pPr lvl="8">
              <a:buNone/>
            </a:pPr>
            <a:r>
              <a:rPr lang="lv-LV" dirty="0" smtClean="0"/>
              <a:t>                                        </a:t>
            </a:r>
            <a:r>
              <a:rPr lang="lv-LV" dirty="0" err="1" smtClean="0"/>
              <a:t>webometrics</a:t>
            </a:r>
            <a:r>
              <a:rPr lang="lv-LV" dirty="0" smtClean="0"/>
              <a:t>* 2014</a:t>
            </a:r>
          </a:p>
          <a:p>
            <a:pPr>
              <a:buNone/>
            </a:pPr>
            <a:r>
              <a:rPr lang="lv-LV" sz="2800" dirty="0" err="1" smtClean="0">
                <a:solidFill>
                  <a:srgbClr val="FF0000"/>
                </a:solidFill>
              </a:rPr>
              <a:t>when</a:t>
            </a:r>
            <a:r>
              <a:rPr lang="lv-LV" sz="2800" dirty="0" smtClean="0">
                <a:solidFill>
                  <a:srgbClr val="FF0000"/>
                </a:solidFill>
              </a:rPr>
              <a:t> </a:t>
            </a:r>
            <a:r>
              <a:rPr lang="lv-LV" sz="2800" dirty="0" err="1" smtClean="0">
                <a:solidFill>
                  <a:srgbClr val="FF0000"/>
                </a:solidFill>
              </a:rPr>
              <a:t>communicated</a:t>
            </a:r>
            <a:r>
              <a:rPr lang="lv-LV" sz="2800" dirty="0" smtClean="0">
                <a:solidFill>
                  <a:srgbClr val="FF0000"/>
                </a:solidFill>
              </a:rPr>
              <a:t> </a:t>
            </a:r>
            <a:r>
              <a:rPr lang="lv-LV" sz="2800" dirty="0" err="1" smtClean="0">
                <a:solidFill>
                  <a:srgbClr val="FF0000"/>
                </a:solidFill>
              </a:rPr>
              <a:t>as</a:t>
            </a:r>
            <a:r>
              <a:rPr lang="lv-LV" sz="2800" dirty="0" smtClean="0">
                <a:solidFill>
                  <a:srgbClr val="FF0000"/>
                </a:solidFill>
              </a:rPr>
              <a:t>..</a:t>
            </a:r>
          </a:p>
          <a:p>
            <a:pPr lvl="1"/>
            <a:r>
              <a:rPr lang="lv-LV" dirty="0" err="1" smtClean="0"/>
              <a:t>Ranked</a:t>
            </a:r>
            <a:r>
              <a:rPr lang="lv-LV" dirty="0" smtClean="0"/>
              <a:t> QS Top </a:t>
            </a:r>
            <a:r>
              <a:rPr lang="lv-LV" dirty="0" err="1" smtClean="0"/>
              <a:t>Universities</a:t>
            </a:r>
            <a:r>
              <a:rPr lang="lv-LV" dirty="0" smtClean="0"/>
              <a:t>: </a:t>
            </a:r>
            <a:r>
              <a:rPr lang="lv-LV" dirty="0" smtClean="0">
                <a:solidFill>
                  <a:srgbClr val="FF0000"/>
                </a:solidFill>
              </a:rPr>
              <a:t>701-800</a:t>
            </a:r>
          </a:p>
          <a:p>
            <a:pPr lvl="1"/>
            <a:r>
              <a:rPr lang="lv-LV" dirty="0" err="1" smtClean="0"/>
              <a:t>Ranked</a:t>
            </a:r>
            <a:r>
              <a:rPr lang="lv-LV" dirty="0" smtClean="0"/>
              <a:t> QS Top </a:t>
            </a:r>
            <a:r>
              <a:rPr lang="lv-LV" dirty="0" err="1" smtClean="0"/>
              <a:t>Universities</a:t>
            </a:r>
            <a:r>
              <a:rPr lang="lv-LV" dirty="0" smtClean="0"/>
              <a:t>: </a:t>
            </a:r>
            <a:r>
              <a:rPr lang="lv-LV" dirty="0" smtClean="0">
                <a:solidFill>
                  <a:srgbClr val="FF0000"/>
                </a:solidFill>
              </a:rPr>
              <a:t>701+</a:t>
            </a:r>
          </a:p>
          <a:p>
            <a:pPr lvl="1"/>
            <a:r>
              <a:rPr lang="lv-LV" dirty="0" err="1" smtClean="0"/>
              <a:t>Ranked</a:t>
            </a:r>
            <a:r>
              <a:rPr lang="lv-LV" dirty="0" smtClean="0"/>
              <a:t> QS Top </a:t>
            </a:r>
            <a:r>
              <a:rPr lang="lv-LV" dirty="0" err="1" smtClean="0"/>
              <a:t>Universities</a:t>
            </a:r>
            <a:r>
              <a:rPr lang="lv-LV" dirty="0" smtClean="0"/>
              <a:t>: </a:t>
            </a:r>
            <a:r>
              <a:rPr lang="lv-LV" dirty="0" smtClean="0">
                <a:solidFill>
                  <a:srgbClr val="FF0000"/>
                </a:solidFill>
              </a:rPr>
              <a:t>701-800 </a:t>
            </a:r>
            <a:r>
              <a:rPr lang="lv-LV" dirty="0" err="1" smtClean="0"/>
              <a:t>among</a:t>
            </a:r>
            <a:r>
              <a:rPr lang="lv-LV" dirty="0" smtClean="0"/>
              <a:t> 22 000 </a:t>
            </a:r>
            <a:r>
              <a:rPr lang="lv-LV" dirty="0" err="1" smtClean="0"/>
              <a:t>listed</a:t>
            </a:r>
            <a:endParaRPr lang="lv-LV" dirty="0" smtClean="0"/>
          </a:p>
          <a:p>
            <a:pPr lvl="1"/>
            <a:r>
              <a:rPr lang="lv-LV" dirty="0" err="1" smtClean="0"/>
              <a:t>Ranked</a:t>
            </a:r>
            <a:r>
              <a:rPr lang="lv-LV" dirty="0" smtClean="0"/>
              <a:t> </a:t>
            </a:r>
            <a:r>
              <a:rPr lang="lv-LV" dirty="0" err="1" smtClean="0"/>
              <a:t>among</a:t>
            </a:r>
            <a:r>
              <a:rPr lang="lv-LV" dirty="0" smtClean="0"/>
              <a:t> </a:t>
            </a:r>
            <a:r>
              <a:rPr lang="lv-LV" dirty="0" smtClean="0">
                <a:solidFill>
                  <a:srgbClr val="FF0000"/>
                </a:solidFill>
              </a:rPr>
              <a:t>Top 3,5% </a:t>
            </a:r>
            <a:r>
              <a:rPr lang="lv-LV" dirty="0" err="1" smtClean="0"/>
              <a:t>universities</a:t>
            </a:r>
            <a:r>
              <a:rPr lang="lv-LV" dirty="0" smtClean="0"/>
              <a:t> in </a:t>
            </a:r>
            <a:r>
              <a:rPr lang="lv-LV" dirty="0" err="1" smtClean="0"/>
              <a:t>the</a:t>
            </a:r>
            <a:r>
              <a:rPr lang="lv-LV" dirty="0" smtClean="0"/>
              <a:t> </a:t>
            </a:r>
            <a:r>
              <a:rPr lang="lv-LV" dirty="0" err="1" smtClean="0"/>
              <a:t>world</a:t>
            </a:r>
            <a:endParaRPr lang="lv-LV" dirty="0" smtClean="0"/>
          </a:p>
          <a:p>
            <a:pPr lvl="1"/>
            <a:r>
              <a:rPr lang="lv-LV" dirty="0" err="1" smtClean="0"/>
              <a:t>The</a:t>
            </a:r>
            <a:r>
              <a:rPr lang="lv-LV" dirty="0" smtClean="0"/>
              <a:t> </a:t>
            </a:r>
            <a:r>
              <a:rPr lang="lv-LV" dirty="0" err="1" smtClean="0"/>
              <a:t>only</a:t>
            </a:r>
            <a:r>
              <a:rPr lang="lv-LV" dirty="0" smtClean="0"/>
              <a:t> </a:t>
            </a:r>
            <a:r>
              <a:rPr lang="lv-LV" dirty="0" err="1" smtClean="0"/>
              <a:t>university</a:t>
            </a:r>
            <a:r>
              <a:rPr lang="lv-LV" dirty="0" smtClean="0"/>
              <a:t> </a:t>
            </a:r>
            <a:r>
              <a:rPr lang="lv-LV" dirty="0" err="1" smtClean="0"/>
              <a:t>from</a:t>
            </a:r>
            <a:r>
              <a:rPr lang="lv-LV" dirty="0" smtClean="0"/>
              <a:t> Latvia </a:t>
            </a:r>
            <a:r>
              <a:rPr lang="lv-LV" dirty="0" err="1" smtClean="0"/>
              <a:t>ranked</a:t>
            </a:r>
            <a:r>
              <a:rPr lang="lv-LV" dirty="0" smtClean="0"/>
              <a:t> in QS Top </a:t>
            </a:r>
            <a:r>
              <a:rPr lang="lv-LV" dirty="0" err="1" smtClean="0"/>
              <a:t>Universities</a:t>
            </a:r>
            <a:endParaRPr lang="lv-LV" dirty="0" smtClean="0"/>
          </a:p>
          <a:p>
            <a:pPr lvl="1"/>
            <a:endParaRPr lang="lv-LV" dirty="0" smtClean="0"/>
          </a:p>
          <a:p>
            <a:endParaRPr lang="lv-LV" dirty="0" smtClean="0">
              <a:solidFill>
                <a:srgbClr val="FF0000"/>
              </a:solidFill>
            </a:endParaRPr>
          </a:p>
          <a:p>
            <a:endParaRPr lang="lv-LV" dirty="0" smtClean="0">
              <a:solidFill>
                <a:srgbClr val="FF0000"/>
              </a:solidFill>
            </a:endParaRPr>
          </a:p>
          <a:p>
            <a:endParaRPr lang="lv-LV" dirty="0"/>
          </a:p>
        </p:txBody>
      </p:sp>
      <p:sp>
        <p:nvSpPr>
          <p:cNvPr id="4" name="Rectangle 3"/>
          <p:cNvSpPr/>
          <p:nvPr/>
        </p:nvSpPr>
        <p:spPr>
          <a:xfrm>
            <a:off x="431371" y="2852937"/>
            <a:ext cx="3552395" cy="369332"/>
          </a:xfrm>
          <a:prstGeom prst="rect">
            <a:avLst/>
          </a:prstGeom>
        </p:spPr>
        <p:txBody>
          <a:bodyPr wrap="square">
            <a:spAutoFit/>
          </a:bodyPr>
          <a:lstStyle/>
          <a:p>
            <a:pPr algn="ctr"/>
            <a:r>
              <a:rPr lang="lv-LV" dirty="0" err="1" smtClean="0">
                <a:solidFill>
                  <a:schemeClr val="accent3">
                    <a:lumMod val="75000"/>
                  </a:schemeClr>
                </a:solidFill>
              </a:rPr>
              <a:t>See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consequences</a:t>
            </a:r>
            <a:r>
              <a:rPr lang="lv-LV" dirty="0" smtClean="0">
                <a:solidFill>
                  <a:schemeClr val="accent3">
                    <a:lumMod val="75000"/>
                  </a:schemeClr>
                </a:solidFill>
              </a:rPr>
              <a:t> </a:t>
            </a:r>
            <a:r>
              <a:rPr lang="lv-LV" dirty="0" err="1" smtClean="0">
                <a:solidFill>
                  <a:schemeClr val="accent3">
                    <a:lumMod val="75000"/>
                  </a:schemeClr>
                </a:solidFill>
              </a:rPr>
              <a:t>of</a:t>
            </a:r>
            <a:r>
              <a:rPr lang="lv-LV" dirty="0" smtClean="0">
                <a:solidFill>
                  <a:schemeClr val="accent3">
                    <a:lumMod val="75000"/>
                  </a:schemeClr>
                </a:solidFill>
              </a:rPr>
              <a:t> </a:t>
            </a:r>
            <a:r>
              <a:rPr lang="lv-LV" dirty="0" err="1" smtClean="0">
                <a:solidFill>
                  <a:schemeClr val="accent3">
                    <a:lumMod val="75000"/>
                  </a:schemeClr>
                </a:solidFill>
              </a:rPr>
              <a:t>decision</a:t>
            </a:r>
            <a:endParaRPr lang="lv-LV" dirty="0" smtClean="0">
              <a:solidFill>
                <a:schemeClr val="accent3">
                  <a:lumMod val="75000"/>
                </a:schemeClr>
              </a:solidFill>
            </a:endParaRPr>
          </a:p>
        </p:txBody>
      </p:sp>
      <p:pic>
        <p:nvPicPr>
          <p:cNvPr id="114691" name="Picture 3"/>
          <p:cNvPicPr>
            <a:picLocks noChangeAspect="1" noChangeArrowheads="1"/>
          </p:cNvPicPr>
          <p:nvPr/>
        </p:nvPicPr>
        <p:blipFill>
          <a:blip r:embed="rId2" cstate="print"/>
          <a:srcRect/>
          <a:stretch>
            <a:fillRect/>
          </a:stretch>
        </p:blipFill>
        <p:spPr bwMode="auto">
          <a:xfrm>
            <a:off x="4943872" y="1628800"/>
            <a:ext cx="5664200" cy="20193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Core</a:t>
            </a:r>
            <a:r>
              <a:rPr lang="lv-LV" dirty="0" smtClean="0"/>
              <a:t> </a:t>
            </a:r>
            <a:r>
              <a:rPr lang="lv-LV" dirty="0" err="1" smtClean="0"/>
              <a:t>content</a:t>
            </a:r>
            <a:r>
              <a:rPr lang="lv-LV" dirty="0" smtClean="0"/>
              <a:t>: </a:t>
            </a:r>
            <a:r>
              <a:rPr lang="lv-LV" dirty="0" err="1" smtClean="0"/>
              <a:t>part</a:t>
            </a:r>
            <a:r>
              <a:rPr lang="lv-LV" dirty="0" smtClean="0"/>
              <a:t> 2</a:t>
            </a:r>
            <a:endParaRPr lang="lv-LV" dirty="0"/>
          </a:p>
        </p:txBody>
      </p:sp>
      <p:sp>
        <p:nvSpPr>
          <p:cNvPr id="3" name="Content Placeholder 2"/>
          <p:cNvSpPr>
            <a:spLocks noGrp="1"/>
          </p:cNvSpPr>
          <p:nvPr>
            <p:ph idx="1"/>
          </p:nvPr>
        </p:nvSpPr>
        <p:spPr/>
        <p:txBody>
          <a:bodyPr>
            <a:normAutofit/>
          </a:bodyPr>
          <a:lstStyle/>
          <a:p>
            <a:r>
              <a:rPr lang="en-GB" dirty="0" smtClean="0"/>
              <a:t>Consumer Behaviour. </a:t>
            </a:r>
            <a:r>
              <a:rPr lang="lv-LV" dirty="0" err="1" smtClean="0"/>
              <a:t>Basics</a:t>
            </a:r>
            <a:r>
              <a:rPr lang="lv-LV" dirty="0" smtClean="0"/>
              <a:t> </a:t>
            </a:r>
            <a:r>
              <a:rPr lang="lv-LV" dirty="0" err="1" smtClean="0"/>
              <a:t>of</a:t>
            </a:r>
            <a:r>
              <a:rPr lang="lv-LV" dirty="0" smtClean="0"/>
              <a:t> h</a:t>
            </a:r>
            <a:r>
              <a:rPr lang="en-GB" dirty="0" err="1" smtClean="0"/>
              <a:t>uman</a:t>
            </a:r>
            <a:r>
              <a:rPr lang="en-GB" dirty="0" smtClean="0"/>
              <a:t> perception. Impact of environmental stimuli (e.g. culture, demographic etc.) on human perception of the product. Black box model.  Global consumer trends.</a:t>
            </a:r>
            <a:endParaRPr lang="lv-LV" dirty="0" smtClean="0"/>
          </a:p>
          <a:p>
            <a:r>
              <a:rPr lang="en-GB" dirty="0" smtClean="0"/>
              <a:t>Consumer perception of the product and its constituents. Changing the environment and product setting in order to make the product attractive.</a:t>
            </a:r>
            <a:endParaRPr lang="lv-LV" dirty="0" smtClean="0"/>
          </a:p>
          <a:p>
            <a:endParaRPr lang="lv-LV"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91149" cy="4525963"/>
          </a:xfrm>
        </p:spPr>
        <p:txBody>
          <a:bodyPr>
            <a:normAutofit/>
          </a:bodyPr>
          <a:lstStyle/>
          <a:p>
            <a:r>
              <a:rPr lang="lv-LV" dirty="0" err="1" smtClean="0"/>
              <a:t>Bachelor</a:t>
            </a:r>
            <a:r>
              <a:rPr lang="lv-LV" dirty="0" smtClean="0"/>
              <a:t> </a:t>
            </a:r>
            <a:r>
              <a:rPr lang="lv-LV" dirty="0" err="1" smtClean="0"/>
              <a:t>of</a:t>
            </a:r>
            <a:r>
              <a:rPr lang="lv-LV" dirty="0" smtClean="0"/>
              <a:t> </a:t>
            </a:r>
            <a:r>
              <a:rPr lang="lv-LV" dirty="0" err="1" smtClean="0"/>
              <a:t>International</a:t>
            </a:r>
            <a:r>
              <a:rPr lang="lv-LV" dirty="0" smtClean="0"/>
              <a:t> </a:t>
            </a:r>
            <a:r>
              <a:rPr lang="lv-LV" dirty="0" err="1" smtClean="0"/>
              <a:t>Economic</a:t>
            </a:r>
            <a:r>
              <a:rPr lang="lv-LV" dirty="0" smtClean="0"/>
              <a:t> </a:t>
            </a:r>
            <a:r>
              <a:rPr lang="lv-LV" dirty="0" err="1" smtClean="0"/>
              <a:t>Relations</a:t>
            </a:r>
            <a:endParaRPr lang="lv-LV" dirty="0" smtClean="0"/>
          </a:p>
          <a:p>
            <a:r>
              <a:rPr lang="lv-LV" dirty="0" err="1" smtClean="0"/>
              <a:t>M.sc</a:t>
            </a:r>
            <a:r>
              <a:rPr lang="lv-LV" dirty="0" smtClean="0"/>
              <a:t>. </a:t>
            </a:r>
            <a:r>
              <a:rPr lang="lv-LV" dirty="0" err="1" smtClean="0"/>
              <a:t>Multimedia</a:t>
            </a:r>
            <a:r>
              <a:rPr lang="lv-LV" dirty="0" smtClean="0"/>
              <a:t> </a:t>
            </a:r>
            <a:r>
              <a:rPr lang="lv-LV" dirty="0" err="1" smtClean="0"/>
              <a:t>Management</a:t>
            </a:r>
            <a:endParaRPr lang="lv-LV" dirty="0" smtClean="0"/>
          </a:p>
          <a:p>
            <a:r>
              <a:rPr lang="lv-LV" dirty="0" err="1" smtClean="0">
                <a:solidFill>
                  <a:srgbClr val="FF0000"/>
                </a:solidFill>
              </a:rPr>
              <a:t>Dr.sc.admin</a:t>
            </a:r>
            <a:r>
              <a:rPr lang="lv-LV" dirty="0" smtClean="0">
                <a:solidFill>
                  <a:srgbClr val="FF0000"/>
                </a:solidFill>
              </a:rPr>
              <a:t>. </a:t>
            </a:r>
            <a:r>
              <a:rPr lang="lv-LV" dirty="0" err="1" smtClean="0">
                <a:solidFill>
                  <a:srgbClr val="FF0000"/>
                </a:solidFill>
              </a:rPr>
              <a:t>in</a:t>
            </a:r>
            <a:r>
              <a:rPr lang="lv-LV" dirty="0" smtClean="0">
                <a:solidFill>
                  <a:srgbClr val="FF0000"/>
                </a:solidFill>
              </a:rPr>
              <a:t> </a:t>
            </a:r>
            <a:r>
              <a:rPr lang="lv-LV" dirty="0" err="1" smtClean="0">
                <a:solidFill>
                  <a:srgbClr val="FF0000"/>
                </a:solidFill>
              </a:rPr>
              <a:t>Educational</a:t>
            </a:r>
            <a:r>
              <a:rPr lang="lv-LV" dirty="0" smtClean="0">
                <a:solidFill>
                  <a:srgbClr val="FF0000"/>
                </a:solidFill>
              </a:rPr>
              <a:t> </a:t>
            </a:r>
            <a:r>
              <a:rPr lang="lv-LV" dirty="0" err="1" smtClean="0">
                <a:solidFill>
                  <a:srgbClr val="FF0000"/>
                </a:solidFill>
              </a:rPr>
              <a:t>Management</a:t>
            </a:r>
            <a:endParaRPr lang="lv-LV" dirty="0" smtClean="0">
              <a:solidFill>
                <a:srgbClr val="FF0000"/>
              </a:solidFill>
            </a:endParaRPr>
          </a:p>
          <a:p>
            <a:endParaRPr lang="lv-LV" dirty="0" smtClean="0"/>
          </a:p>
          <a:p>
            <a:endParaRPr lang="lv-LV" dirty="0" smtClean="0"/>
          </a:p>
        </p:txBody>
      </p:sp>
      <p:sp>
        <p:nvSpPr>
          <p:cNvPr id="4" name="Content Placeholder 2"/>
          <p:cNvSpPr txBox="1">
            <a:spLocks/>
          </p:cNvSpPr>
          <p:nvPr/>
        </p:nvSpPr>
        <p:spPr>
          <a:xfrm>
            <a:off x="7277147" y="1617681"/>
            <a:ext cx="405764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Business</a:t>
            </a:r>
            <a:r>
              <a:rPr kumimoji="0" lang="lv-LV" sz="32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opportunities</a:t>
            </a: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Environment</a:t>
            </a:r>
            <a:r>
              <a:rPr kumimoji="0" lang="lv-LV" sz="32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consumer</a:t>
            </a: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ight Arrow 4"/>
          <p:cNvSpPr/>
          <p:nvPr/>
        </p:nvSpPr>
        <p:spPr>
          <a:xfrm>
            <a:off x="4667240" y="1785926"/>
            <a:ext cx="2381267"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ight Arrow 5"/>
          <p:cNvSpPr/>
          <p:nvPr/>
        </p:nvSpPr>
        <p:spPr>
          <a:xfrm>
            <a:off x="5333995" y="3214686"/>
            <a:ext cx="1714512"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itle 1"/>
          <p:cNvSpPr>
            <a:spLocks noGrp="1"/>
          </p:cNvSpPr>
          <p:nvPr>
            <p:ph type="title"/>
          </p:nvPr>
        </p:nvSpPr>
        <p:spPr>
          <a:xfrm>
            <a:off x="609600" y="274638"/>
            <a:ext cx="9963181" cy="1143000"/>
          </a:xfrm>
        </p:spPr>
        <p:txBody>
          <a:bodyPr>
            <a:normAutofit/>
          </a:bodyPr>
          <a:lstStyle/>
          <a:p>
            <a:r>
              <a:rPr lang="lv-LV" dirty="0" err="1" smtClean="0"/>
              <a:t>about</a:t>
            </a:r>
            <a:r>
              <a:rPr lang="lv-LV" dirty="0" smtClean="0"/>
              <a:t> </a:t>
            </a:r>
            <a:r>
              <a:rPr lang="lv-LV" dirty="0" err="1" smtClean="0"/>
              <a:t>me</a:t>
            </a:r>
            <a:r>
              <a:rPr lang="lv-LV" dirty="0" smtClean="0"/>
              <a:t>             </a:t>
            </a:r>
            <a:r>
              <a:rPr lang="lv-LV" dirty="0" err="1" smtClean="0"/>
              <a:t>about</a:t>
            </a:r>
            <a:r>
              <a:rPr lang="lv-LV" dirty="0" smtClean="0"/>
              <a:t> </a:t>
            </a:r>
            <a:r>
              <a:rPr lang="lv-LV" dirty="0" err="1" smtClean="0"/>
              <a:t>course</a:t>
            </a:r>
            <a:endParaRPr lang="lv-LV"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91149" cy="4525963"/>
          </a:xfrm>
        </p:spPr>
        <p:txBody>
          <a:bodyPr>
            <a:normAutofit/>
          </a:bodyPr>
          <a:lstStyle/>
          <a:p>
            <a:r>
              <a:rPr lang="lv-LV" dirty="0" err="1" smtClean="0"/>
              <a:t>Bachelor</a:t>
            </a:r>
            <a:r>
              <a:rPr lang="lv-LV" dirty="0" smtClean="0"/>
              <a:t> </a:t>
            </a:r>
            <a:r>
              <a:rPr lang="lv-LV" dirty="0" err="1" smtClean="0"/>
              <a:t>of</a:t>
            </a:r>
            <a:r>
              <a:rPr lang="lv-LV" dirty="0" smtClean="0"/>
              <a:t> </a:t>
            </a:r>
            <a:r>
              <a:rPr lang="lv-LV" dirty="0" err="1" smtClean="0"/>
              <a:t>International</a:t>
            </a:r>
            <a:r>
              <a:rPr lang="lv-LV" dirty="0" smtClean="0"/>
              <a:t> </a:t>
            </a:r>
            <a:r>
              <a:rPr lang="lv-LV" dirty="0" err="1" smtClean="0"/>
              <a:t>Economic</a:t>
            </a:r>
            <a:r>
              <a:rPr lang="lv-LV" dirty="0" smtClean="0"/>
              <a:t> </a:t>
            </a:r>
            <a:r>
              <a:rPr lang="lv-LV" dirty="0" err="1" smtClean="0"/>
              <a:t>Relations</a:t>
            </a:r>
            <a:endParaRPr lang="lv-LV" dirty="0" smtClean="0"/>
          </a:p>
          <a:p>
            <a:r>
              <a:rPr lang="lv-LV" dirty="0" err="1" smtClean="0"/>
              <a:t>M.sc</a:t>
            </a:r>
            <a:r>
              <a:rPr lang="lv-LV" dirty="0" smtClean="0"/>
              <a:t>. </a:t>
            </a:r>
            <a:r>
              <a:rPr lang="lv-LV" dirty="0" err="1" smtClean="0"/>
              <a:t>Multimedia</a:t>
            </a:r>
            <a:r>
              <a:rPr lang="lv-LV" dirty="0" smtClean="0"/>
              <a:t> </a:t>
            </a:r>
            <a:r>
              <a:rPr lang="lv-LV" dirty="0" err="1" smtClean="0"/>
              <a:t>Management</a:t>
            </a:r>
            <a:endParaRPr lang="lv-LV" dirty="0" smtClean="0"/>
          </a:p>
          <a:p>
            <a:r>
              <a:rPr lang="lv-LV" dirty="0" err="1" smtClean="0"/>
              <a:t>Dr.sc.admin</a:t>
            </a:r>
            <a:r>
              <a:rPr lang="lv-LV" dirty="0" smtClean="0"/>
              <a:t>. </a:t>
            </a:r>
            <a:r>
              <a:rPr lang="lv-LV" dirty="0" err="1" smtClean="0"/>
              <a:t>in</a:t>
            </a:r>
            <a:r>
              <a:rPr lang="lv-LV" dirty="0" smtClean="0"/>
              <a:t> </a:t>
            </a:r>
            <a:r>
              <a:rPr lang="lv-LV" dirty="0" err="1" smtClean="0"/>
              <a:t>Educational</a:t>
            </a:r>
            <a:r>
              <a:rPr lang="lv-LV" dirty="0" smtClean="0"/>
              <a:t> </a:t>
            </a:r>
            <a:r>
              <a:rPr lang="lv-LV" dirty="0" err="1" smtClean="0"/>
              <a:t>Management</a:t>
            </a:r>
            <a:endParaRPr lang="lv-LV" dirty="0" smtClean="0"/>
          </a:p>
          <a:p>
            <a:endParaRPr lang="lv-LV" dirty="0" smtClean="0"/>
          </a:p>
          <a:p>
            <a:endParaRPr lang="lv-LV" dirty="0" smtClean="0"/>
          </a:p>
        </p:txBody>
      </p:sp>
      <p:sp>
        <p:nvSpPr>
          <p:cNvPr id="4" name="Content Placeholder 2"/>
          <p:cNvSpPr txBox="1">
            <a:spLocks/>
          </p:cNvSpPr>
          <p:nvPr/>
        </p:nvSpPr>
        <p:spPr>
          <a:xfrm>
            <a:off x="7277147" y="1617681"/>
            <a:ext cx="405764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Business</a:t>
            </a:r>
            <a:r>
              <a:rPr kumimoji="0" lang="lv-LV" sz="32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opportunities</a:t>
            </a: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Environment</a:t>
            </a:r>
            <a:r>
              <a:rPr kumimoji="0" lang="lv-LV" sz="32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consumer</a:t>
            </a: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0" i="0" u="none" strike="noStrike" kern="1200" cap="none" spc="0" normalizeH="0" baseline="0" noProof="0" dirty="0" smtClean="0">
                <a:ln>
                  <a:noFill/>
                </a:ln>
                <a:solidFill>
                  <a:srgbClr val="FF0000"/>
                </a:solidFill>
                <a:effectLst/>
                <a:uLnTx/>
                <a:uFillTx/>
                <a:latin typeface="+mn-lt"/>
                <a:ea typeface="+mn-ea"/>
                <a:cs typeface="+mn-cs"/>
              </a:rPr>
              <a:t>3. </a:t>
            </a:r>
            <a:r>
              <a:rPr kumimoji="0" lang="lv-LV" sz="3200" b="0" i="0" u="none" strike="noStrike" kern="1200" cap="none" spc="0" normalizeH="0" baseline="0" noProof="0" dirty="0" err="1" smtClean="0">
                <a:ln>
                  <a:noFill/>
                </a:ln>
                <a:solidFill>
                  <a:srgbClr val="FF0000"/>
                </a:solidFill>
                <a:effectLst/>
                <a:uLnTx/>
                <a:uFillTx/>
                <a:latin typeface="+mn-lt"/>
                <a:ea typeface="+mn-ea"/>
                <a:cs typeface="+mn-cs"/>
              </a:rPr>
              <a:t>Resources</a:t>
            </a:r>
            <a:r>
              <a:rPr kumimoji="0" lang="lv-LV" sz="3200" b="0" i="0" u="none" strike="noStrike" kern="1200" cap="none" spc="0" normalizeH="0" baseline="0" noProof="0" dirty="0" smtClean="0">
                <a:ln>
                  <a:noFill/>
                </a:ln>
                <a:solidFill>
                  <a:srgbClr val="FF0000"/>
                </a:solidFill>
                <a:effectLst/>
                <a:uLnTx/>
                <a:uFillTx/>
                <a:latin typeface="+mn-lt"/>
                <a:ea typeface="+mn-ea"/>
                <a:cs typeface="+mn-cs"/>
              </a:rPr>
              <a:t> </a:t>
            </a:r>
            <a:r>
              <a:rPr kumimoji="0" lang="lv-LV" sz="3200" b="0" i="0" u="none" strike="noStrike" kern="1200" cap="none" spc="0" normalizeH="0" baseline="0" noProof="0" dirty="0" err="1" smtClean="0">
                <a:ln>
                  <a:noFill/>
                </a:ln>
                <a:solidFill>
                  <a:srgbClr val="FF0000"/>
                </a:solidFill>
                <a:effectLst/>
                <a:uLnTx/>
                <a:uFillTx/>
                <a:latin typeface="+mn-lt"/>
                <a:ea typeface="+mn-ea"/>
                <a:cs typeface="+mn-cs"/>
              </a:rPr>
              <a:t>and</a:t>
            </a:r>
            <a:r>
              <a:rPr kumimoji="0" lang="lv-LV" sz="3200" b="0" i="0" u="none" strike="noStrike" kern="1200" cap="none" spc="0" normalizeH="0" baseline="0" noProof="0" dirty="0" smtClean="0">
                <a:ln>
                  <a:noFill/>
                </a:ln>
                <a:solidFill>
                  <a:srgbClr val="FF0000"/>
                </a:solidFill>
                <a:effectLst/>
                <a:uLnTx/>
                <a:uFillTx/>
                <a:latin typeface="+mn-lt"/>
                <a:ea typeface="+mn-ea"/>
                <a:cs typeface="+mn-cs"/>
              </a:rPr>
              <a:t> </a:t>
            </a:r>
            <a:r>
              <a:rPr kumimoji="0" lang="lv-LV" sz="3200" b="0" i="0" u="none" strike="noStrike" kern="1200" cap="none" spc="0" normalizeH="0" baseline="0" noProof="0" dirty="0" err="1" smtClean="0">
                <a:ln>
                  <a:noFill/>
                </a:ln>
                <a:solidFill>
                  <a:srgbClr val="FF0000"/>
                </a:solidFill>
                <a:effectLst/>
                <a:uLnTx/>
                <a:uFillTx/>
                <a:latin typeface="+mn-lt"/>
                <a:ea typeface="+mn-ea"/>
                <a:cs typeface="+mn-cs"/>
              </a:rPr>
              <a:t>tools</a:t>
            </a:r>
            <a:endParaRPr kumimoji="0" lang="lv-LV"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lv-LV"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ight Arrow 4"/>
          <p:cNvSpPr/>
          <p:nvPr/>
        </p:nvSpPr>
        <p:spPr>
          <a:xfrm>
            <a:off x="4667240" y="1785926"/>
            <a:ext cx="2381267"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ight Arrow 5"/>
          <p:cNvSpPr/>
          <p:nvPr/>
        </p:nvSpPr>
        <p:spPr>
          <a:xfrm>
            <a:off x="5333995" y="3214686"/>
            <a:ext cx="1714512"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ight Arrow 6"/>
          <p:cNvSpPr/>
          <p:nvPr/>
        </p:nvSpPr>
        <p:spPr>
          <a:xfrm>
            <a:off x="4952992" y="4286256"/>
            <a:ext cx="2190765"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itle 1"/>
          <p:cNvSpPr>
            <a:spLocks noGrp="1"/>
          </p:cNvSpPr>
          <p:nvPr>
            <p:ph type="title"/>
          </p:nvPr>
        </p:nvSpPr>
        <p:spPr>
          <a:xfrm>
            <a:off x="609600" y="274638"/>
            <a:ext cx="9963181" cy="1143000"/>
          </a:xfrm>
        </p:spPr>
        <p:txBody>
          <a:bodyPr>
            <a:normAutofit/>
          </a:bodyPr>
          <a:lstStyle/>
          <a:p>
            <a:r>
              <a:rPr lang="lv-LV" dirty="0" err="1" smtClean="0"/>
              <a:t>about</a:t>
            </a:r>
            <a:r>
              <a:rPr lang="lv-LV" dirty="0" smtClean="0"/>
              <a:t> </a:t>
            </a:r>
            <a:r>
              <a:rPr lang="lv-LV" dirty="0" err="1" smtClean="0"/>
              <a:t>me</a:t>
            </a:r>
            <a:r>
              <a:rPr lang="lv-LV" dirty="0" smtClean="0"/>
              <a:t>             </a:t>
            </a:r>
            <a:r>
              <a:rPr lang="lv-LV" dirty="0" err="1" smtClean="0"/>
              <a:t>about</a:t>
            </a:r>
            <a:r>
              <a:rPr lang="lv-LV" dirty="0" smtClean="0"/>
              <a:t> </a:t>
            </a:r>
            <a:r>
              <a:rPr lang="lv-LV" dirty="0" err="1" smtClean="0"/>
              <a:t>course</a:t>
            </a:r>
            <a:endParaRPr lang="lv-LV"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part</a:t>
            </a:r>
            <a:r>
              <a:rPr lang="lv-LV" dirty="0" smtClean="0"/>
              <a:t> 3</a:t>
            </a:r>
            <a:endParaRPr lang="lv-LV" dirty="0"/>
          </a:p>
        </p:txBody>
      </p:sp>
      <p:sp>
        <p:nvSpPr>
          <p:cNvPr id="3" name="Content Placeholder 2"/>
          <p:cNvSpPr>
            <a:spLocks noGrp="1"/>
          </p:cNvSpPr>
          <p:nvPr>
            <p:ph idx="1"/>
          </p:nvPr>
        </p:nvSpPr>
        <p:spPr/>
        <p:txBody>
          <a:bodyPr/>
          <a:lstStyle/>
          <a:p>
            <a:r>
              <a:rPr lang="lv-LV" dirty="0" err="1" smtClean="0"/>
              <a:t>What</a:t>
            </a:r>
            <a:r>
              <a:rPr lang="lv-LV" dirty="0" smtClean="0"/>
              <a:t> </a:t>
            </a:r>
            <a:r>
              <a:rPr lang="lv-LV" dirty="0" err="1" smtClean="0"/>
              <a:t>is</a:t>
            </a:r>
            <a:r>
              <a:rPr lang="lv-LV" dirty="0" smtClean="0"/>
              <a:t> </a:t>
            </a:r>
            <a:r>
              <a:rPr lang="lv-LV" dirty="0" err="1" smtClean="0"/>
              <a:t>the</a:t>
            </a:r>
            <a:r>
              <a:rPr lang="lv-LV" dirty="0" smtClean="0"/>
              <a:t> </a:t>
            </a:r>
            <a:r>
              <a:rPr lang="lv-LV" dirty="0" err="1" smtClean="0"/>
              <a:t>aim</a:t>
            </a:r>
            <a:r>
              <a:rPr lang="lv-LV" dirty="0" smtClean="0"/>
              <a:t>?</a:t>
            </a:r>
          </a:p>
          <a:p>
            <a:r>
              <a:rPr lang="lv-LV" dirty="0" err="1" smtClean="0"/>
              <a:t>What</a:t>
            </a:r>
            <a:r>
              <a:rPr lang="lv-LV" dirty="0" smtClean="0"/>
              <a:t> </a:t>
            </a:r>
            <a:r>
              <a:rPr lang="lv-LV" dirty="0" err="1" smtClean="0"/>
              <a:t>are</a:t>
            </a:r>
            <a:r>
              <a:rPr lang="lv-LV" dirty="0" smtClean="0"/>
              <a:t> </a:t>
            </a:r>
            <a:r>
              <a:rPr lang="lv-LV" dirty="0" err="1" smtClean="0"/>
              <a:t>the</a:t>
            </a:r>
            <a:r>
              <a:rPr lang="lv-LV" dirty="0" smtClean="0"/>
              <a:t> </a:t>
            </a:r>
            <a:r>
              <a:rPr lang="lv-LV" dirty="0" err="1" smtClean="0"/>
              <a:t>resources</a:t>
            </a:r>
            <a:r>
              <a:rPr lang="lv-LV" dirty="0" smtClean="0"/>
              <a:t>?</a:t>
            </a:r>
          </a:p>
          <a:p>
            <a:r>
              <a:rPr lang="lv-LV" dirty="0" err="1" smtClean="0"/>
              <a:t>Which</a:t>
            </a:r>
            <a:r>
              <a:rPr lang="lv-LV" dirty="0" smtClean="0"/>
              <a:t> </a:t>
            </a:r>
            <a:r>
              <a:rPr lang="lv-LV" dirty="0" err="1" smtClean="0"/>
              <a:t>strategy</a:t>
            </a:r>
            <a:r>
              <a:rPr lang="lv-LV" dirty="0" smtClean="0"/>
              <a:t> to </a:t>
            </a:r>
            <a:r>
              <a:rPr lang="lv-LV" dirty="0" err="1" smtClean="0"/>
              <a:t>choose</a:t>
            </a:r>
            <a:r>
              <a:rPr lang="lv-LV" dirty="0" smtClean="0"/>
              <a:t>?</a:t>
            </a:r>
          </a:p>
          <a:p>
            <a:r>
              <a:rPr lang="lv-LV" dirty="0" err="1" smtClean="0"/>
              <a:t>Which</a:t>
            </a:r>
            <a:r>
              <a:rPr lang="lv-LV" dirty="0" smtClean="0"/>
              <a:t> </a:t>
            </a:r>
            <a:r>
              <a:rPr lang="lv-LV" dirty="0" err="1" smtClean="0"/>
              <a:t>tools</a:t>
            </a:r>
            <a:r>
              <a:rPr lang="lv-LV" dirty="0" smtClean="0"/>
              <a:t> to </a:t>
            </a:r>
            <a:r>
              <a:rPr lang="lv-LV" dirty="0" err="1" smtClean="0"/>
              <a:t>use</a:t>
            </a:r>
            <a:r>
              <a:rPr lang="lv-LV" dirty="0" smtClean="0"/>
              <a:t>?</a:t>
            </a:r>
          </a:p>
          <a:p>
            <a:endParaRPr lang="lv-LV" dirty="0"/>
          </a:p>
        </p:txBody>
      </p:sp>
      <p:sp>
        <p:nvSpPr>
          <p:cNvPr id="5" name="Rectangle 4"/>
          <p:cNvSpPr/>
          <p:nvPr/>
        </p:nvSpPr>
        <p:spPr>
          <a:xfrm>
            <a:off x="3047979" y="5786455"/>
            <a:ext cx="8763061" cy="800219"/>
          </a:xfrm>
          <a:prstGeom prst="rect">
            <a:avLst/>
          </a:prstGeom>
        </p:spPr>
        <p:txBody>
          <a:bodyPr wrap="square">
            <a:spAutoFit/>
          </a:bodyPr>
          <a:lstStyle/>
          <a:p>
            <a:pPr algn="r"/>
            <a:r>
              <a:rPr lang="lv-LV" sz="2300" b="1" dirty="0" smtClean="0">
                <a:solidFill>
                  <a:srgbClr val="FF0000"/>
                </a:solidFill>
              </a:rPr>
              <a:t>I </a:t>
            </a:r>
            <a:r>
              <a:rPr lang="lv-LV" sz="2300" b="1" dirty="0" err="1" smtClean="0">
                <a:solidFill>
                  <a:srgbClr val="FF0000"/>
                </a:solidFill>
              </a:rPr>
              <a:t>have</a:t>
            </a:r>
            <a:r>
              <a:rPr lang="lv-LV" sz="2300" b="1" dirty="0" smtClean="0">
                <a:solidFill>
                  <a:srgbClr val="FF0000"/>
                </a:solidFill>
              </a:rPr>
              <a:t> a </a:t>
            </a:r>
            <a:r>
              <a:rPr lang="lv-LV" sz="2300" b="1" dirty="0" err="1" smtClean="0">
                <a:solidFill>
                  <a:srgbClr val="FF0000"/>
                </a:solidFill>
              </a:rPr>
              <a:t>nice</a:t>
            </a:r>
            <a:r>
              <a:rPr lang="lv-LV" sz="2300" b="1" dirty="0" smtClean="0">
                <a:solidFill>
                  <a:srgbClr val="FF0000"/>
                </a:solidFill>
              </a:rPr>
              <a:t> </a:t>
            </a:r>
            <a:r>
              <a:rPr lang="lv-LV" sz="2300" b="1" dirty="0" err="1" smtClean="0">
                <a:solidFill>
                  <a:srgbClr val="FF0000"/>
                </a:solidFill>
              </a:rPr>
              <a:t>product</a:t>
            </a:r>
            <a:r>
              <a:rPr lang="lv-LV" sz="2300" b="1" dirty="0" smtClean="0">
                <a:solidFill>
                  <a:srgbClr val="FF0000"/>
                </a:solidFill>
              </a:rPr>
              <a:t>. </a:t>
            </a:r>
          </a:p>
          <a:p>
            <a:pPr algn="r"/>
            <a:r>
              <a:rPr lang="lv-LV" sz="2300" dirty="0" err="1" smtClean="0">
                <a:solidFill>
                  <a:srgbClr val="FF0000"/>
                </a:solidFill>
              </a:rPr>
              <a:t>Do</a:t>
            </a:r>
            <a:r>
              <a:rPr lang="lv-LV" sz="2300" dirty="0" smtClean="0">
                <a:solidFill>
                  <a:srgbClr val="FF0000"/>
                </a:solidFill>
              </a:rPr>
              <a:t> </a:t>
            </a:r>
            <a:r>
              <a:rPr lang="lv-LV" sz="2300" dirty="0" err="1" smtClean="0">
                <a:solidFill>
                  <a:srgbClr val="FF0000"/>
                </a:solidFill>
              </a:rPr>
              <a:t>You</a:t>
            </a:r>
            <a:r>
              <a:rPr lang="lv-LV" sz="2300" dirty="0" smtClean="0">
                <a:solidFill>
                  <a:srgbClr val="FF0000"/>
                </a:solidFill>
              </a:rPr>
              <a:t> </a:t>
            </a:r>
            <a:r>
              <a:rPr lang="lv-LV" sz="2300" dirty="0" err="1" smtClean="0">
                <a:solidFill>
                  <a:srgbClr val="FF0000"/>
                </a:solidFill>
              </a:rPr>
              <a:t>think</a:t>
            </a:r>
            <a:r>
              <a:rPr lang="lv-LV" sz="2300" dirty="0" smtClean="0">
                <a:solidFill>
                  <a:srgbClr val="FF0000"/>
                </a:solidFill>
              </a:rPr>
              <a:t> it </a:t>
            </a:r>
            <a:r>
              <a:rPr lang="lv-LV" sz="2300" dirty="0" err="1" smtClean="0">
                <a:solidFill>
                  <a:srgbClr val="FF0000"/>
                </a:solidFill>
              </a:rPr>
              <a:t>could</a:t>
            </a:r>
            <a:r>
              <a:rPr lang="lv-LV" sz="2300" dirty="0" smtClean="0">
                <a:solidFill>
                  <a:srgbClr val="FF0000"/>
                </a:solidFill>
              </a:rPr>
              <a:t> </a:t>
            </a:r>
            <a:r>
              <a:rPr lang="lv-LV" sz="2300" dirty="0" err="1" smtClean="0">
                <a:solidFill>
                  <a:srgbClr val="FF0000"/>
                </a:solidFill>
              </a:rPr>
              <a:t>sell</a:t>
            </a:r>
            <a:r>
              <a:rPr lang="lv-LV" sz="2300" dirty="0" smtClean="0">
                <a:solidFill>
                  <a:srgbClr val="FF0000"/>
                </a:solidFill>
              </a:rPr>
              <a:t> </a:t>
            </a:r>
            <a:r>
              <a:rPr lang="lv-LV" sz="2300" dirty="0" err="1" smtClean="0">
                <a:solidFill>
                  <a:srgbClr val="FF0000"/>
                </a:solidFill>
              </a:rPr>
              <a:t>in</a:t>
            </a:r>
            <a:r>
              <a:rPr lang="lv-LV" sz="2300" dirty="0" smtClean="0">
                <a:solidFill>
                  <a:srgbClr val="FF0000"/>
                </a:solidFill>
              </a:rPr>
              <a:t> </a:t>
            </a:r>
            <a:r>
              <a:rPr lang="lv-LV" sz="2300" dirty="0" err="1" smtClean="0">
                <a:solidFill>
                  <a:srgbClr val="FF0000"/>
                </a:solidFill>
              </a:rPr>
              <a:t>China</a:t>
            </a:r>
            <a:r>
              <a:rPr lang="lv-LV" sz="2300" dirty="0" smtClean="0">
                <a:solidFill>
                  <a:srgbClr val="FF0000"/>
                </a:solidFill>
              </a:rPr>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712" y="4786322"/>
            <a:ext cx="10972800" cy="1785950"/>
          </a:xfrm>
        </p:spPr>
        <p:txBody>
          <a:bodyPr/>
          <a:lstStyle/>
          <a:p>
            <a:r>
              <a:rPr lang="lv-LV" dirty="0" err="1" smtClean="0"/>
              <a:t>Environment</a:t>
            </a:r>
            <a:r>
              <a:rPr lang="lv-LV" dirty="0" smtClean="0"/>
              <a:t> </a:t>
            </a:r>
            <a:r>
              <a:rPr lang="lv-LV" dirty="0" err="1" smtClean="0"/>
              <a:t>is</a:t>
            </a:r>
            <a:r>
              <a:rPr lang="lv-LV" dirty="0" smtClean="0"/>
              <a:t> </a:t>
            </a:r>
            <a:r>
              <a:rPr lang="lv-LV" dirty="0" err="1" smtClean="0"/>
              <a:t>complex</a:t>
            </a:r>
            <a:endParaRPr lang="lv-LV" dirty="0" smtClean="0"/>
          </a:p>
          <a:p>
            <a:r>
              <a:rPr lang="lv-LV" dirty="0" err="1" smtClean="0"/>
              <a:t>Knowing</a:t>
            </a:r>
            <a:r>
              <a:rPr lang="lv-LV" dirty="0" smtClean="0"/>
              <a:t> </a:t>
            </a:r>
            <a:r>
              <a:rPr lang="lv-LV" dirty="0" err="1" smtClean="0"/>
              <a:t>the</a:t>
            </a:r>
            <a:r>
              <a:rPr lang="lv-LV" dirty="0" smtClean="0"/>
              <a:t> </a:t>
            </a:r>
            <a:r>
              <a:rPr lang="lv-LV" dirty="0" err="1" smtClean="0"/>
              <a:t>environment’s</a:t>
            </a:r>
            <a:r>
              <a:rPr lang="lv-LV" dirty="0" smtClean="0"/>
              <a:t> </a:t>
            </a:r>
            <a:r>
              <a:rPr lang="lv-LV" dirty="0" err="1" smtClean="0"/>
              <a:t>main</a:t>
            </a:r>
            <a:r>
              <a:rPr lang="lv-LV" dirty="0" smtClean="0"/>
              <a:t> </a:t>
            </a:r>
            <a:r>
              <a:rPr lang="lv-LV" dirty="0" err="1" smtClean="0"/>
              <a:t>features</a:t>
            </a:r>
            <a:r>
              <a:rPr lang="lv-LV" dirty="0" smtClean="0"/>
              <a:t> </a:t>
            </a:r>
            <a:r>
              <a:rPr lang="lv-LV" dirty="0" err="1" smtClean="0"/>
              <a:t>helps</a:t>
            </a:r>
            <a:r>
              <a:rPr lang="lv-LV" dirty="0" smtClean="0"/>
              <a:t> </a:t>
            </a:r>
            <a:r>
              <a:rPr lang="lv-LV" dirty="0" err="1" smtClean="0"/>
              <a:t>evading</a:t>
            </a:r>
            <a:r>
              <a:rPr lang="lv-LV" dirty="0" smtClean="0"/>
              <a:t> </a:t>
            </a:r>
            <a:r>
              <a:rPr lang="lv-LV" dirty="0" err="1" smtClean="0"/>
              <a:t>most</a:t>
            </a:r>
            <a:r>
              <a:rPr lang="lv-LV" dirty="0" smtClean="0"/>
              <a:t> </a:t>
            </a:r>
            <a:r>
              <a:rPr lang="lv-LV" dirty="0" err="1" smtClean="0"/>
              <a:t>common</a:t>
            </a:r>
            <a:r>
              <a:rPr lang="lv-LV" dirty="0" smtClean="0"/>
              <a:t> </a:t>
            </a:r>
            <a:r>
              <a:rPr lang="lv-LV" dirty="0" err="1" smtClean="0"/>
              <a:t>mistakes</a:t>
            </a:r>
            <a:endParaRPr lang="lv-LV" dirty="0" smtClean="0"/>
          </a:p>
        </p:txBody>
      </p:sp>
      <p:pic>
        <p:nvPicPr>
          <p:cNvPr id="4" name="Picture 4"/>
          <p:cNvPicPr>
            <a:picLocks noChangeAspect="1" noChangeArrowheads="1"/>
          </p:cNvPicPr>
          <p:nvPr/>
        </p:nvPicPr>
        <p:blipFill>
          <a:blip r:embed="rId2" cstate="print"/>
          <a:srcRect/>
          <a:stretch>
            <a:fillRect/>
          </a:stretch>
        </p:blipFill>
        <p:spPr bwMode="auto">
          <a:xfrm>
            <a:off x="761963" y="928671"/>
            <a:ext cx="10752667" cy="3725863"/>
          </a:xfrm>
          <a:prstGeom prst="rect">
            <a:avLst/>
          </a:prstGeom>
          <a:noFill/>
          <a:ln w="9525">
            <a:noFill/>
            <a:round/>
            <a:headEnd/>
            <a:tailEnd/>
          </a:ln>
        </p:spPr>
      </p:pic>
      <p:sp>
        <p:nvSpPr>
          <p:cNvPr id="5" name="Rectangle 4"/>
          <p:cNvSpPr/>
          <p:nvPr/>
        </p:nvSpPr>
        <p:spPr>
          <a:xfrm>
            <a:off x="5714997" y="285729"/>
            <a:ext cx="6096000" cy="369332"/>
          </a:xfrm>
          <a:prstGeom prst="rect">
            <a:avLst/>
          </a:prstGeom>
        </p:spPr>
        <p:txBody>
          <a:bodyPr>
            <a:spAutoFit/>
          </a:bodyPr>
          <a:lstStyle/>
          <a:p>
            <a:pPr algn="r"/>
            <a:r>
              <a:rPr lang="lv-LV" dirty="0" err="1" smtClean="0">
                <a:solidFill>
                  <a:srgbClr val="FF0000"/>
                </a:solidFill>
              </a:rPr>
              <a:t>Which</a:t>
            </a:r>
            <a:r>
              <a:rPr lang="lv-LV" dirty="0" smtClean="0">
                <a:solidFill>
                  <a:srgbClr val="FF0000"/>
                </a:solidFill>
              </a:rPr>
              <a:t> </a:t>
            </a:r>
            <a:r>
              <a:rPr lang="lv-LV" dirty="0" err="1" smtClean="0">
                <a:solidFill>
                  <a:srgbClr val="FF0000"/>
                </a:solidFill>
              </a:rPr>
              <a:t>lane</a:t>
            </a:r>
            <a:r>
              <a:rPr lang="lv-LV" dirty="0" smtClean="0">
                <a:solidFill>
                  <a:srgbClr val="FF0000"/>
                </a:solidFill>
              </a:rPr>
              <a:t> to </a:t>
            </a:r>
            <a:r>
              <a:rPr lang="lv-LV" dirty="0" err="1" smtClean="0">
                <a:solidFill>
                  <a:srgbClr val="FF0000"/>
                </a:solidFill>
              </a:rPr>
              <a:t>choose</a:t>
            </a:r>
            <a:r>
              <a:rPr lang="lv-LV" dirty="0" smtClean="0">
                <a:solidFill>
                  <a:srgbClr val="FF0000"/>
                </a:solidFill>
              </a:rPr>
              <a:t> to </a:t>
            </a:r>
            <a:r>
              <a:rPr lang="lv-LV" b="1" dirty="0" err="1" smtClean="0">
                <a:solidFill>
                  <a:srgbClr val="FF0000"/>
                </a:solidFill>
              </a:rPr>
              <a:t>get</a:t>
            </a:r>
            <a:r>
              <a:rPr lang="lv-LV" dirty="0" smtClean="0">
                <a:solidFill>
                  <a:srgbClr val="FF0000"/>
                </a:solidFill>
              </a:rPr>
              <a:t> </a:t>
            </a:r>
            <a:r>
              <a:rPr lang="lv-LV" dirty="0" err="1" smtClean="0">
                <a:solidFill>
                  <a:srgbClr val="FF0000"/>
                </a:solidFill>
              </a:rPr>
              <a:t>straight</a:t>
            </a:r>
            <a:r>
              <a:rPr lang="lv-LV" dirty="0" smtClean="0">
                <a:solidFill>
                  <a:srgbClr val="FF0000"/>
                </a:solidFill>
              </a:rPr>
              <a:t> </a:t>
            </a:r>
            <a:r>
              <a:rPr lang="lv-LV" dirty="0" err="1" smtClean="0">
                <a:solidFill>
                  <a:srgbClr val="FF0000"/>
                </a:solidFill>
              </a:rPr>
              <a:t>ahead</a:t>
            </a:r>
            <a:r>
              <a:rPr lang="lv-LV" dirty="0" smtClean="0">
                <a:solidFill>
                  <a:srgbClr val="FF0000"/>
                </a:solidFill>
              </a:rPr>
              <a:t> </a:t>
            </a:r>
            <a:r>
              <a:rPr lang="lv-LV" dirty="0" err="1" smtClean="0">
                <a:solidFill>
                  <a:srgbClr val="FF0000"/>
                </a:solidFill>
              </a:rPr>
              <a:t>from</a:t>
            </a:r>
            <a:r>
              <a:rPr lang="lv-LV" dirty="0" smtClean="0">
                <a:solidFill>
                  <a:srgbClr val="FF0000"/>
                </a:solidFill>
              </a:rPr>
              <a:t> </a:t>
            </a:r>
            <a:r>
              <a:rPr lang="lv-LV" dirty="0" err="1" smtClean="0">
                <a:solidFill>
                  <a:srgbClr val="FF0000"/>
                </a:solidFill>
              </a:rPr>
              <a:t>here</a:t>
            </a:r>
            <a:r>
              <a:rPr lang="lv-LV" dirty="0" smtClean="0">
                <a:solidFill>
                  <a:srgbClr val="FF0000"/>
                </a:solidFill>
              </a:rPr>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61" y="1142984"/>
            <a:ext cx="6629408" cy="5072097"/>
          </a:xfrm>
        </p:spPr>
        <p:txBody>
          <a:bodyPr>
            <a:normAutofit/>
          </a:bodyPr>
          <a:lstStyle/>
          <a:p>
            <a:pPr>
              <a:buNone/>
            </a:pPr>
            <a:r>
              <a:rPr lang="lv-LV" dirty="0" err="1" smtClean="0"/>
              <a:t>Tools</a:t>
            </a:r>
            <a:r>
              <a:rPr lang="lv-LV" dirty="0" smtClean="0"/>
              <a:t> </a:t>
            </a:r>
            <a:r>
              <a:rPr lang="lv-LV" dirty="0" err="1" smtClean="0"/>
              <a:t>are</a:t>
            </a:r>
            <a:r>
              <a:rPr lang="lv-LV" dirty="0" smtClean="0"/>
              <a:t> </a:t>
            </a:r>
            <a:r>
              <a:rPr lang="lv-LV" dirty="0" err="1" smtClean="0"/>
              <a:t>necessary</a:t>
            </a:r>
            <a:r>
              <a:rPr lang="lv-LV" dirty="0" smtClean="0"/>
              <a:t> </a:t>
            </a:r>
            <a:r>
              <a:rPr lang="lv-LV" dirty="0" err="1" smtClean="0"/>
              <a:t>for</a:t>
            </a:r>
            <a:r>
              <a:rPr lang="lv-LV" dirty="0" smtClean="0"/>
              <a:t> </a:t>
            </a:r>
            <a:r>
              <a:rPr lang="lv-LV" dirty="0" err="1" smtClean="0"/>
              <a:t>categorizing</a:t>
            </a:r>
            <a:r>
              <a:rPr lang="lv-LV" dirty="0" smtClean="0"/>
              <a:t> </a:t>
            </a:r>
            <a:r>
              <a:rPr lang="lv-LV" dirty="0" err="1" smtClean="0"/>
              <a:t>and</a:t>
            </a:r>
            <a:r>
              <a:rPr lang="lv-LV" dirty="0" smtClean="0"/>
              <a:t> </a:t>
            </a:r>
            <a:r>
              <a:rPr lang="lv-LV" dirty="0" err="1" smtClean="0"/>
              <a:t>thus</a:t>
            </a:r>
            <a:r>
              <a:rPr lang="lv-LV" dirty="0" smtClean="0"/>
              <a:t> </a:t>
            </a:r>
            <a:r>
              <a:rPr lang="lv-LV" dirty="0" err="1" smtClean="0"/>
              <a:t>simplifying</a:t>
            </a:r>
            <a:r>
              <a:rPr lang="lv-LV" dirty="0" smtClean="0"/>
              <a:t> </a:t>
            </a:r>
            <a:r>
              <a:rPr lang="lv-LV" dirty="0" err="1" smtClean="0"/>
              <a:t>the</a:t>
            </a:r>
            <a:r>
              <a:rPr lang="lv-LV" dirty="0" smtClean="0"/>
              <a:t> </a:t>
            </a:r>
            <a:r>
              <a:rPr lang="lv-LV" dirty="0" err="1" smtClean="0"/>
              <a:t>environment</a:t>
            </a:r>
            <a:r>
              <a:rPr lang="lv-LV" dirty="0" smtClean="0"/>
              <a:t> = </a:t>
            </a:r>
            <a:r>
              <a:rPr lang="lv-LV" dirty="0" err="1" smtClean="0"/>
              <a:t>theory</a:t>
            </a:r>
            <a:r>
              <a:rPr lang="lv-LV" dirty="0" smtClean="0"/>
              <a:t>!</a:t>
            </a:r>
          </a:p>
          <a:p>
            <a:endParaRPr lang="lv-LV" dirty="0" smtClean="0"/>
          </a:p>
          <a:p>
            <a:endParaRPr lang="lv-LV" dirty="0" smtClean="0"/>
          </a:p>
          <a:p>
            <a:pPr>
              <a:buNone/>
            </a:pPr>
            <a:r>
              <a:rPr lang="lv-LV" dirty="0" err="1" smtClean="0"/>
              <a:t>Each</a:t>
            </a:r>
            <a:r>
              <a:rPr lang="lv-LV" dirty="0" smtClean="0"/>
              <a:t> </a:t>
            </a:r>
            <a:r>
              <a:rPr lang="lv-LV" dirty="0" err="1" smtClean="0"/>
              <a:t>theory</a:t>
            </a:r>
            <a:r>
              <a:rPr lang="lv-LV" dirty="0" smtClean="0"/>
              <a:t> </a:t>
            </a:r>
            <a:r>
              <a:rPr lang="lv-LV" dirty="0" err="1" smtClean="0"/>
              <a:t>involves</a:t>
            </a:r>
            <a:r>
              <a:rPr lang="lv-LV" dirty="0" smtClean="0"/>
              <a:t> </a:t>
            </a:r>
            <a:r>
              <a:rPr lang="lv-LV" dirty="0" err="1" smtClean="0"/>
              <a:t>limitations</a:t>
            </a:r>
            <a:r>
              <a:rPr lang="lv-LV" dirty="0" smtClean="0"/>
              <a:t>, </a:t>
            </a:r>
            <a:r>
              <a:rPr lang="lv-LV" dirty="0" err="1" smtClean="0"/>
              <a:t>because</a:t>
            </a:r>
            <a:r>
              <a:rPr lang="lv-LV" dirty="0" smtClean="0"/>
              <a:t> it </a:t>
            </a:r>
            <a:r>
              <a:rPr lang="lv-LV" dirty="0" err="1" smtClean="0"/>
              <a:t>simplifies</a:t>
            </a:r>
            <a:endParaRPr lang="lv-LV" dirty="0"/>
          </a:p>
        </p:txBody>
      </p:sp>
      <p:pic>
        <p:nvPicPr>
          <p:cNvPr id="5" name="Picture 6"/>
          <p:cNvPicPr>
            <a:picLocks noChangeAspect="1" noChangeArrowheads="1"/>
          </p:cNvPicPr>
          <p:nvPr/>
        </p:nvPicPr>
        <p:blipFill>
          <a:blip r:embed="rId2" cstate="print"/>
          <a:srcRect/>
          <a:stretch>
            <a:fillRect/>
          </a:stretch>
        </p:blipFill>
        <p:spPr bwMode="auto">
          <a:xfrm>
            <a:off x="6953256" y="1142985"/>
            <a:ext cx="4434437" cy="4434437"/>
          </a:xfrm>
          <a:prstGeom prst="rect">
            <a:avLst/>
          </a:prstGeom>
          <a:noFill/>
          <a:ln w="9525">
            <a:noFill/>
            <a:round/>
            <a:headEnd/>
            <a:tailEnd/>
          </a:ln>
        </p:spPr>
      </p:pic>
      <p:sp>
        <p:nvSpPr>
          <p:cNvPr id="8" name="Rectangle 7"/>
          <p:cNvSpPr/>
          <p:nvPr/>
        </p:nvSpPr>
        <p:spPr>
          <a:xfrm>
            <a:off x="5714997" y="285729"/>
            <a:ext cx="6096000" cy="369332"/>
          </a:xfrm>
          <a:prstGeom prst="rect">
            <a:avLst/>
          </a:prstGeom>
        </p:spPr>
        <p:txBody>
          <a:bodyPr>
            <a:spAutoFit/>
          </a:bodyPr>
          <a:lstStyle/>
          <a:p>
            <a:pPr algn="r"/>
            <a:r>
              <a:rPr lang="lv-LV" dirty="0" err="1" smtClean="0">
                <a:solidFill>
                  <a:srgbClr val="FF0000"/>
                </a:solidFill>
              </a:rPr>
              <a:t>Is</a:t>
            </a:r>
            <a:r>
              <a:rPr lang="lv-LV" dirty="0" smtClean="0">
                <a:solidFill>
                  <a:srgbClr val="FF0000"/>
                </a:solidFill>
              </a:rPr>
              <a:t> it </a:t>
            </a:r>
            <a:r>
              <a:rPr lang="lv-LV" dirty="0" err="1" smtClean="0">
                <a:solidFill>
                  <a:srgbClr val="FF0000"/>
                </a:solidFill>
              </a:rPr>
              <a:t>important</a:t>
            </a:r>
            <a:r>
              <a:rPr lang="lv-LV" dirty="0" smtClean="0">
                <a:solidFill>
                  <a:srgbClr val="FF0000"/>
                </a:solidFill>
              </a:rPr>
              <a:t> to </a:t>
            </a:r>
            <a:r>
              <a:rPr lang="lv-LV" dirty="0" err="1" smtClean="0">
                <a:solidFill>
                  <a:srgbClr val="FF0000"/>
                </a:solidFill>
              </a:rPr>
              <a:t>know</a:t>
            </a:r>
            <a:r>
              <a:rPr lang="lv-LV" dirty="0" smtClean="0">
                <a:solidFill>
                  <a:srgbClr val="FF0000"/>
                </a:solidFill>
              </a:rPr>
              <a:t> </a:t>
            </a:r>
            <a:r>
              <a:rPr lang="lv-LV" dirty="0" err="1" smtClean="0">
                <a:solidFill>
                  <a:srgbClr val="FF0000"/>
                </a:solidFill>
              </a:rPr>
              <a:t>theory</a:t>
            </a:r>
            <a:r>
              <a:rPr lang="lv-LV" dirty="0" smtClean="0">
                <a:solidFill>
                  <a:srgbClr val="FF0000"/>
                </a:solidFill>
              </a:rPr>
              <a:t>? </a:t>
            </a:r>
            <a:r>
              <a:rPr lang="lv-LV" dirty="0" err="1" smtClean="0">
                <a:solidFill>
                  <a:srgbClr val="FF0000"/>
                </a:solidFill>
              </a:rPr>
              <a:t>Can</a:t>
            </a:r>
            <a:r>
              <a:rPr lang="lv-LV" dirty="0" smtClean="0">
                <a:solidFill>
                  <a:srgbClr val="FF0000"/>
                </a:solidFill>
              </a:rPr>
              <a:t> </a:t>
            </a:r>
            <a:r>
              <a:rPr lang="lv-LV" dirty="0" err="1" smtClean="0">
                <a:solidFill>
                  <a:srgbClr val="FF0000"/>
                </a:solidFill>
              </a:rPr>
              <a:t>we</a:t>
            </a:r>
            <a:r>
              <a:rPr lang="lv-LV" dirty="0" smtClean="0">
                <a:solidFill>
                  <a:srgbClr val="FF0000"/>
                </a:solidFill>
              </a:rPr>
              <a:t> </a:t>
            </a:r>
            <a:r>
              <a:rPr lang="lv-LV" dirty="0" err="1" smtClean="0">
                <a:solidFill>
                  <a:srgbClr val="FF0000"/>
                </a:solidFill>
              </a:rPr>
              <a:t>rely</a:t>
            </a:r>
            <a:r>
              <a:rPr lang="lv-LV" dirty="0" smtClean="0">
                <a:solidFill>
                  <a:srgbClr val="FF0000"/>
                </a:solidFill>
              </a:rPr>
              <a:t> </a:t>
            </a:r>
            <a:r>
              <a:rPr lang="lv-LV" dirty="0" err="1" smtClean="0">
                <a:solidFill>
                  <a:srgbClr val="FF0000"/>
                </a:solidFill>
              </a:rPr>
              <a:t>on</a:t>
            </a:r>
            <a:r>
              <a:rPr lang="lv-LV" dirty="0" smtClean="0">
                <a:solidFill>
                  <a:srgbClr val="FF0000"/>
                </a:solidFill>
              </a:rPr>
              <a:t> </a:t>
            </a:r>
            <a:r>
              <a:rPr lang="lv-LV" dirty="0" err="1" smtClean="0">
                <a:solidFill>
                  <a:srgbClr val="FF0000"/>
                </a:solidFill>
              </a:rPr>
              <a:t>theory</a:t>
            </a:r>
            <a:r>
              <a:rPr lang="lv-LV" dirty="0" smtClean="0">
                <a:solidFill>
                  <a:srgbClr val="FF0000"/>
                </a:solidFill>
              </a:rPr>
              <a:t> </a:t>
            </a:r>
            <a:r>
              <a:rPr lang="lv-LV" dirty="0" err="1" smtClean="0">
                <a:solidFill>
                  <a:srgbClr val="FF0000"/>
                </a:solidFill>
              </a:rPr>
              <a:t>alone</a:t>
            </a:r>
            <a:r>
              <a:rPr lang="lv-LV" dirty="0" smtClean="0">
                <a:solidFill>
                  <a:srgbClr val="FF0000"/>
                </a:solidFill>
              </a:rPr>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0416117" y="-26987"/>
            <a:ext cx="724686" cy="369332"/>
          </a:xfrm>
          <a:prstGeom prst="rect">
            <a:avLst/>
          </a:prstGeom>
          <a:noFill/>
          <a:ln w="9525">
            <a:noFill/>
            <a:miter lim="800000"/>
            <a:headEnd/>
            <a:tailEnd/>
          </a:ln>
        </p:spPr>
        <p:txBody>
          <a:bodyPr wrap="none">
            <a:spAutoFit/>
          </a:bodyPr>
          <a:lstStyle/>
          <a:p>
            <a:r>
              <a:rPr lang="en-NZ" b="1">
                <a:solidFill>
                  <a:schemeClr val="bg1"/>
                </a:solidFill>
              </a:rPr>
              <a:t>KVS 1</a:t>
            </a:r>
            <a:endParaRPr lang="en-GB" b="1">
              <a:solidFill>
                <a:schemeClr val="bg1"/>
              </a:solidFill>
            </a:endParaRPr>
          </a:p>
        </p:txBody>
      </p:sp>
      <p:sp>
        <p:nvSpPr>
          <p:cNvPr id="17413" name="Text Box 5"/>
          <p:cNvSpPr txBox="1">
            <a:spLocks noChangeArrowheads="1"/>
          </p:cNvSpPr>
          <p:nvPr/>
        </p:nvSpPr>
        <p:spPr bwMode="auto">
          <a:xfrm>
            <a:off x="0" y="1"/>
            <a:ext cx="3145989" cy="369332"/>
          </a:xfrm>
          <a:prstGeom prst="rect">
            <a:avLst/>
          </a:prstGeom>
          <a:noFill/>
          <a:ln w="9525">
            <a:noFill/>
            <a:miter lim="800000"/>
            <a:headEnd/>
            <a:tailEnd/>
          </a:ln>
        </p:spPr>
        <p:txBody>
          <a:bodyPr wrap="none">
            <a:spAutoFit/>
          </a:bodyPr>
          <a:lstStyle/>
          <a:p>
            <a:r>
              <a:rPr lang="en-NZ" b="1">
                <a:solidFill>
                  <a:schemeClr val="bg1"/>
                </a:solidFill>
              </a:rPr>
              <a:t>International Business Strategy</a:t>
            </a:r>
            <a:endParaRPr lang="en-GB" b="1">
              <a:solidFill>
                <a:schemeClr val="bg1"/>
              </a:solidFill>
            </a:endParaRPr>
          </a:p>
        </p:txBody>
      </p:sp>
      <p:sp>
        <p:nvSpPr>
          <p:cNvPr id="17415" name="Text Box 7"/>
          <p:cNvSpPr txBox="1">
            <a:spLocks noChangeArrowheads="1"/>
          </p:cNvSpPr>
          <p:nvPr/>
        </p:nvSpPr>
        <p:spPr bwMode="auto">
          <a:xfrm>
            <a:off x="0" y="1125539"/>
            <a:ext cx="12192000" cy="1461939"/>
          </a:xfrm>
          <a:prstGeom prst="rect">
            <a:avLst/>
          </a:prstGeom>
          <a:noFill/>
          <a:ln w="9525">
            <a:noFill/>
            <a:miter lim="800000"/>
            <a:headEnd/>
            <a:tailEnd/>
          </a:ln>
        </p:spPr>
        <p:txBody>
          <a:bodyPr>
            <a:spAutoFit/>
          </a:bodyPr>
          <a:lstStyle/>
          <a:p>
            <a:pPr algn="ctr"/>
            <a:r>
              <a:rPr lang="en-NZ" sz="2500" b="1" dirty="0" smtClean="0"/>
              <a:t>WHAT </a:t>
            </a:r>
            <a:r>
              <a:rPr lang="en-NZ" sz="2500" b="1" dirty="0" smtClean="0">
                <a:solidFill>
                  <a:srgbClr val="FF0000"/>
                </a:solidFill>
              </a:rPr>
              <a:t>Business Leaders &amp; Strategists </a:t>
            </a:r>
            <a:r>
              <a:rPr lang="en-NZ" sz="2500" b="1" dirty="0" smtClean="0"/>
              <a:t>do</a:t>
            </a:r>
            <a:r>
              <a:rPr lang="lv-LV" sz="2500" b="1" dirty="0" smtClean="0"/>
              <a:t> </a:t>
            </a:r>
            <a:r>
              <a:rPr lang="lv-LV" sz="2500" dirty="0" smtClean="0"/>
              <a:t>(</a:t>
            </a:r>
            <a:r>
              <a:rPr lang="en-NZ" sz="2500" dirty="0" smtClean="0"/>
              <a:t>Buckley</a:t>
            </a:r>
            <a:r>
              <a:rPr lang="lv-LV" sz="2500" dirty="0" smtClean="0"/>
              <a:t>,</a:t>
            </a:r>
            <a:r>
              <a:rPr lang="en-NZ" sz="2500" dirty="0" smtClean="0"/>
              <a:t> </a:t>
            </a:r>
            <a:r>
              <a:rPr lang="en-NZ" sz="2500" dirty="0" err="1" smtClean="0"/>
              <a:t>Lassard</a:t>
            </a:r>
            <a:r>
              <a:rPr lang="en-NZ" sz="2500" dirty="0" smtClean="0"/>
              <a:t> 2005)</a:t>
            </a:r>
            <a:endParaRPr lang="en-GB" sz="2500" dirty="0" smtClean="0"/>
          </a:p>
          <a:p>
            <a:pPr algn="ctr"/>
            <a:endParaRPr lang="en-NZ" sz="4000" b="1" dirty="0">
              <a:solidFill>
                <a:srgbClr val="FF0000"/>
              </a:solidFill>
              <a:latin typeface="Times New Roman" pitchFamily="18" charset="0"/>
            </a:endParaRPr>
          </a:p>
          <a:p>
            <a:pPr algn="ctr"/>
            <a:endParaRPr lang="en-GB" sz="2400" b="1" dirty="0">
              <a:solidFill>
                <a:srgbClr val="FF0000"/>
              </a:solidFill>
              <a:latin typeface="Times New Roman" pitchFamily="18" charset="0"/>
            </a:endParaRPr>
          </a:p>
        </p:txBody>
      </p:sp>
      <p:sp>
        <p:nvSpPr>
          <p:cNvPr id="17416" name="Line 8"/>
          <p:cNvSpPr>
            <a:spLocks noChangeShapeType="1"/>
          </p:cNvSpPr>
          <p:nvPr/>
        </p:nvSpPr>
        <p:spPr bwMode="auto">
          <a:xfrm>
            <a:off x="1488018" y="1773238"/>
            <a:ext cx="9408583" cy="0"/>
          </a:xfrm>
          <a:prstGeom prst="line">
            <a:avLst/>
          </a:prstGeom>
          <a:noFill/>
          <a:ln w="28575">
            <a:solidFill>
              <a:schemeClr val="folHlink"/>
            </a:solidFill>
            <a:round/>
            <a:headEnd/>
            <a:tailEnd/>
          </a:ln>
        </p:spPr>
        <p:txBody>
          <a:bodyPr/>
          <a:lstStyle/>
          <a:p>
            <a:endParaRPr lang="lv-LV"/>
          </a:p>
        </p:txBody>
      </p:sp>
      <p:sp>
        <p:nvSpPr>
          <p:cNvPr id="17418" name="Text Box 10"/>
          <p:cNvSpPr txBox="1">
            <a:spLocks noChangeArrowheads="1"/>
          </p:cNvSpPr>
          <p:nvPr/>
        </p:nvSpPr>
        <p:spPr bwMode="auto">
          <a:xfrm>
            <a:off x="1140884" y="2205038"/>
            <a:ext cx="7262886" cy="2862322"/>
          </a:xfrm>
          <a:prstGeom prst="rect">
            <a:avLst/>
          </a:prstGeom>
          <a:noFill/>
          <a:ln w="9525">
            <a:noFill/>
            <a:miter lim="800000"/>
            <a:headEnd/>
            <a:tailEnd/>
          </a:ln>
        </p:spPr>
        <p:txBody>
          <a:bodyPr wrap="none">
            <a:spAutoFit/>
          </a:bodyPr>
          <a:lstStyle/>
          <a:p>
            <a:r>
              <a:rPr lang="en-NZ"/>
              <a:t>			    Observation</a:t>
            </a:r>
          </a:p>
          <a:p>
            <a:endParaRPr lang="en-NZ"/>
          </a:p>
          <a:p>
            <a:endParaRPr lang="en-NZ"/>
          </a:p>
          <a:p>
            <a:r>
              <a:rPr lang="en-NZ"/>
              <a:t>Theory 							Issues</a:t>
            </a:r>
          </a:p>
          <a:p>
            <a:r>
              <a:rPr lang="en-NZ"/>
              <a:t>Driven		Generalisation	    Hypotheses		Driven</a:t>
            </a:r>
          </a:p>
          <a:p>
            <a:endParaRPr lang="en-NZ"/>
          </a:p>
          <a:p>
            <a:endParaRPr lang="en-NZ"/>
          </a:p>
          <a:p>
            <a:endParaRPr lang="en-NZ"/>
          </a:p>
          <a:p>
            <a:r>
              <a:rPr lang="en-NZ"/>
              <a:t>		</a:t>
            </a:r>
          </a:p>
          <a:p>
            <a:r>
              <a:rPr lang="en-NZ"/>
              <a:t>			     Testing</a:t>
            </a:r>
            <a:endParaRPr lang="en-GB"/>
          </a:p>
        </p:txBody>
      </p:sp>
      <p:sp>
        <p:nvSpPr>
          <p:cNvPr id="17419" name="Line 11"/>
          <p:cNvSpPr>
            <a:spLocks noChangeShapeType="1"/>
          </p:cNvSpPr>
          <p:nvPr/>
        </p:nvSpPr>
        <p:spPr bwMode="auto">
          <a:xfrm flipV="1">
            <a:off x="1583267" y="3716339"/>
            <a:ext cx="0" cy="1584325"/>
          </a:xfrm>
          <a:prstGeom prst="line">
            <a:avLst/>
          </a:prstGeom>
          <a:noFill/>
          <a:ln w="9525">
            <a:solidFill>
              <a:schemeClr val="tx1"/>
            </a:solidFill>
            <a:round/>
            <a:headEnd/>
            <a:tailEnd type="triangle" w="med" len="med"/>
          </a:ln>
        </p:spPr>
        <p:txBody>
          <a:bodyPr/>
          <a:lstStyle/>
          <a:p>
            <a:endParaRPr lang="lv-LV"/>
          </a:p>
        </p:txBody>
      </p:sp>
      <p:sp>
        <p:nvSpPr>
          <p:cNvPr id="17420" name="Line 12"/>
          <p:cNvSpPr>
            <a:spLocks noChangeShapeType="1"/>
          </p:cNvSpPr>
          <p:nvPr/>
        </p:nvSpPr>
        <p:spPr bwMode="auto">
          <a:xfrm flipV="1">
            <a:off x="10223500" y="3716339"/>
            <a:ext cx="0" cy="1584325"/>
          </a:xfrm>
          <a:prstGeom prst="line">
            <a:avLst/>
          </a:prstGeom>
          <a:noFill/>
          <a:ln w="9525">
            <a:solidFill>
              <a:schemeClr val="tx1"/>
            </a:solidFill>
            <a:round/>
            <a:headEnd/>
            <a:tailEnd type="triangle" w="med" len="med"/>
          </a:ln>
        </p:spPr>
        <p:txBody>
          <a:bodyPr/>
          <a:lstStyle/>
          <a:p>
            <a:endParaRPr lang="lv-LV"/>
          </a:p>
        </p:txBody>
      </p:sp>
      <p:sp>
        <p:nvSpPr>
          <p:cNvPr id="17421" name="Line 13"/>
          <p:cNvSpPr>
            <a:spLocks noChangeShapeType="1"/>
          </p:cNvSpPr>
          <p:nvPr/>
        </p:nvSpPr>
        <p:spPr bwMode="auto">
          <a:xfrm flipH="1">
            <a:off x="1583268" y="5300663"/>
            <a:ext cx="8640233" cy="0"/>
          </a:xfrm>
          <a:prstGeom prst="line">
            <a:avLst/>
          </a:prstGeom>
          <a:noFill/>
          <a:ln w="9525">
            <a:solidFill>
              <a:schemeClr val="tx1"/>
            </a:solidFill>
            <a:round/>
            <a:headEnd/>
            <a:tailEnd/>
          </a:ln>
        </p:spPr>
        <p:txBody>
          <a:bodyPr/>
          <a:lstStyle/>
          <a:p>
            <a:endParaRPr lang="lv-LV"/>
          </a:p>
        </p:txBody>
      </p:sp>
      <p:sp>
        <p:nvSpPr>
          <p:cNvPr id="17422" name="AutoShape 14"/>
          <p:cNvSpPr>
            <a:spLocks noChangeArrowheads="1"/>
          </p:cNvSpPr>
          <p:nvPr/>
        </p:nvSpPr>
        <p:spPr bwMode="auto">
          <a:xfrm>
            <a:off x="4751918" y="2551114"/>
            <a:ext cx="2976033" cy="733425"/>
          </a:xfrm>
          <a:prstGeom prst="curvedDownArrow">
            <a:avLst>
              <a:gd name="adj1" fmla="val 60866"/>
              <a:gd name="adj2" fmla="val 121732"/>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17423" name="AutoShape 15"/>
          <p:cNvSpPr>
            <a:spLocks noChangeArrowheads="1"/>
          </p:cNvSpPr>
          <p:nvPr/>
        </p:nvSpPr>
        <p:spPr bwMode="auto">
          <a:xfrm rot="1566034">
            <a:off x="6813551" y="3763964"/>
            <a:ext cx="1574800" cy="1660525"/>
          </a:xfrm>
          <a:prstGeom prst="curvedLeftArrow">
            <a:avLst>
              <a:gd name="adj1" fmla="val 28118"/>
              <a:gd name="adj2" fmla="val 56237"/>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17424" name="AutoShape 16"/>
          <p:cNvSpPr>
            <a:spLocks noChangeArrowheads="1"/>
          </p:cNvSpPr>
          <p:nvPr/>
        </p:nvSpPr>
        <p:spPr bwMode="auto">
          <a:xfrm rot="-2295980" flipH="1" flipV="1">
            <a:off x="3119967" y="3979864"/>
            <a:ext cx="1574800" cy="1660525"/>
          </a:xfrm>
          <a:prstGeom prst="curvedLeftArrow">
            <a:avLst>
              <a:gd name="adj1" fmla="val 28118"/>
              <a:gd name="adj2" fmla="val 56237"/>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17425" name="AutoShape 17"/>
          <p:cNvSpPr>
            <a:spLocks noChangeArrowheads="1"/>
          </p:cNvSpPr>
          <p:nvPr/>
        </p:nvSpPr>
        <p:spPr bwMode="auto">
          <a:xfrm>
            <a:off x="2446867" y="3213101"/>
            <a:ext cx="960967" cy="360363"/>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GB"/>
          </a:p>
        </p:txBody>
      </p:sp>
      <p:sp>
        <p:nvSpPr>
          <p:cNvPr id="17426" name="AutoShape 18"/>
          <p:cNvSpPr>
            <a:spLocks noChangeArrowheads="1"/>
          </p:cNvSpPr>
          <p:nvPr/>
        </p:nvSpPr>
        <p:spPr bwMode="auto">
          <a:xfrm flipH="1">
            <a:off x="8398934" y="3213101"/>
            <a:ext cx="960967" cy="360363"/>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414"/>
            <a:ext cx="10972800" cy="989034"/>
          </a:xfrm>
        </p:spPr>
        <p:txBody>
          <a:bodyPr/>
          <a:lstStyle/>
          <a:p>
            <a:r>
              <a:rPr lang="lv-LV" dirty="0" err="1" smtClean="0"/>
              <a:t>Examples</a:t>
            </a:r>
            <a:r>
              <a:rPr lang="lv-LV" dirty="0" smtClean="0"/>
              <a:t> </a:t>
            </a:r>
            <a:r>
              <a:rPr lang="lv-LV" dirty="0" err="1" smtClean="0"/>
              <a:t>of</a:t>
            </a:r>
            <a:r>
              <a:rPr lang="lv-LV" dirty="0" smtClean="0"/>
              <a:t> </a:t>
            </a:r>
            <a:r>
              <a:rPr lang="lv-LV" dirty="0" err="1" smtClean="0"/>
              <a:t>assignments</a:t>
            </a:r>
            <a:endParaRPr lang="lv-LV" dirty="0"/>
          </a:p>
        </p:txBody>
      </p:sp>
      <p:graphicFrame>
        <p:nvGraphicFramePr>
          <p:cNvPr id="4" name="Table 3"/>
          <p:cNvGraphicFramePr>
            <a:graphicFrameLocks noGrp="1"/>
          </p:cNvGraphicFramePr>
          <p:nvPr/>
        </p:nvGraphicFramePr>
        <p:xfrm>
          <a:off x="7143757" y="1000108"/>
          <a:ext cx="4762533" cy="5345458"/>
        </p:xfrm>
        <a:graphic>
          <a:graphicData uri="http://schemas.openxmlformats.org/drawingml/2006/table">
            <a:tbl>
              <a:tblPr firstRow="1" bandRow="1">
                <a:tableStyleId>{F5AB1C69-6EDB-4FF4-983F-18BD219EF322}</a:tableStyleId>
              </a:tblPr>
              <a:tblGrid>
                <a:gridCol w="4762533"/>
              </a:tblGrid>
              <a:tr h="391398">
                <a:tc>
                  <a:txBody>
                    <a:bodyPr/>
                    <a:lstStyle/>
                    <a:p>
                      <a:r>
                        <a:rPr lang="lv-LV" dirty="0" smtClean="0"/>
                        <a:t>OBJECTIVE</a:t>
                      </a:r>
                      <a:endParaRPr lang="lv-LV" dirty="0"/>
                    </a:p>
                  </a:txBody>
                  <a:tcPr marL="121920" marR="121920"/>
                </a:tc>
              </a:tr>
              <a:tr h="391398">
                <a:tc>
                  <a:txBody>
                    <a:bodyPr/>
                    <a:lstStyle/>
                    <a:p>
                      <a:r>
                        <a:rPr lang="lv-LV" dirty="0" err="1" smtClean="0"/>
                        <a:t>scientific</a:t>
                      </a:r>
                      <a:r>
                        <a:rPr lang="lv-LV" dirty="0" smtClean="0"/>
                        <a:t> </a:t>
                      </a:r>
                      <a:r>
                        <a:rPr lang="lv-LV" dirty="0" err="1" smtClean="0"/>
                        <a:t>polemics</a:t>
                      </a:r>
                      <a:r>
                        <a:rPr lang="lv-LV" dirty="0" smtClean="0"/>
                        <a:t> </a:t>
                      </a:r>
                      <a:endParaRPr lang="lv-LV" dirty="0"/>
                    </a:p>
                  </a:txBody>
                  <a:tcPr marL="121920" marR="121920"/>
                </a:tc>
              </a:tr>
              <a:tr h="675563">
                <a:tc>
                  <a:txBody>
                    <a:bodyPr/>
                    <a:lstStyle/>
                    <a:p>
                      <a:r>
                        <a:rPr lang="lv-LV" dirty="0" err="1" smtClean="0"/>
                        <a:t>managerial</a:t>
                      </a:r>
                      <a:r>
                        <a:rPr lang="lv-LV" dirty="0" smtClean="0"/>
                        <a:t> </a:t>
                      </a:r>
                      <a:r>
                        <a:rPr lang="lv-LV" dirty="0" err="1" smtClean="0"/>
                        <a:t>skills</a:t>
                      </a:r>
                      <a:r>
                        <a:rPr lang="lv-LV" dirty="0" smtClean="0"/>
                        <a:t> </a:t>
                      </a:r>
                      <a:endParaRPr lang="lv-LV" dirty="0"/>
                    </a:p>
                  </a:txBody>
                  <a:tcPr marL="121920" marR="121920"/>
                </a:tc>
              </a:tr>
              <a:tr h="675563">
                <a:tc>
                  <a:txBody>
                    <a:bodyPr/>
                    <a:lstStyle/>
                    <a:p>
                      <a:r>
                        <a:rPr lang="lv-LV" dirty="0" smtClean="0"/>
                        <a:t>e</a:t>
                      </a:r>
                      <a:r>
                        <a:rPr lang="en-US" dirty="0" err="1" smtClean="0"/>
                        <a:t>xplain</a:t>
                      </a:r>
                      <a:r>
                        <a:rPr lang="en-US" dirty="0" smtClean="0"/>
                        <a:t> and justify own viewpoint in a written form</a:t>
                      </a:r>
                      <a:r>
                        <a:rPr lang="lv-LV" dirty="0" smtClean="0"/>
                        <a:t> </a:t>
                      </a:r>
                      <a:endParaRPr lang="lv-LV" dirty="0"/>
                    </a:p>
                  </a:txBody>
                  <a:tcPr marL="121920" marR="121920"/>
                </a:tc>
              </a:tr>
              <a:tr h="509284">
                <a:tc>
                  <a:txBody>
                    <a:bodyPr/>
                    <a:lstStyle/>
                    <a:p>
                      <a:r>
                        <a:rPr lang="lv-LV" dirty="0" err="1" smtClean="0"/>
                        <a:t>pedagogic</a:t>
                      </a:r>
                      <a:r>
                        <a:rPr lang="lv-LV" dirty="0" smtClean="0"/>
                        <a:t> </a:t>
                      </a:r>
                      <a:r>
                        <a:rPr lang="lv-LV" dirty="0" err="1" smtClean="0"/>
                        <a:t>skills</a:t>
                      </a:r>
                      <a:r>
                        <a:rPr lang="lv-LV" dirty="0" smtClean="0"/>
                        <a:t> </a:t>
                      </a:r>
                      <a:endParaRPr lang="lv-LV" dirty="0"/>
                    </a:p>
                  </a:txBody>
                  <a:tcPr marL="121920" marR="121920"/>
                </a:tc>
              </a:tr>
              <a:tr h="675563">
                <a:tc>
                  <a:txBody>
                    <a:bodyPr/>
                    <a:lstStyle/>
                    <a:p>
                      <a:r>
                        <a:rPr lang="lv-LV" dirty="0" err="1" smtClean="0"/>
                        <a:t>idea</a:t>
                      </a:r>
                      <a:r>
                        <a:rPr lang="lv-LV" dirty="0" smtClean="0"/>
                        <a:t> </a:t>
                      </a:r>
                      <a:r>
                        <a:rPr lang="lv-LV" dirty="0" err="1" smtClean="0"/>
                        <a:t>generation</a:t>
                      </a:r>
                      <a:r>
                        <a:rPr lang="lv-LV" dirty="0" smtClean="0"/>
                        <a:t> </a:t>
                      </a:r>
                      <a:r>
                        <a:rPr lang="lv-LV" dirty="0" err="1" smtClean="0"/>
                        <a:t>skills</a:t>
                      </a:r>
                      <a:r>
                        <a:rPr lang="lv-LV" dirty="0" smtClean="0"/>
                        <a:t> </a:t>
                      </a:r>
                      <a:endParaRPr lang="lv-LV" dirty="0"/>
                    </a:p>
                  </a:txBody>
                  <a:tcPr marL="121920" marR="121920"/>
                </a:tc>
              </a:tr>
              <a:tr h="675563">
                <a:tc>
                  <a:txBody>
                    <a:bodyPr/>
                    <a:lstStyle/>
                    <a:p>
                      <a:r>
                        <a:rPr lang="lv-LV" dirty="0" smtClean="0"/>
                        <a:t>e</a:t>
                      </a:r>
                      <a:r>
                        <a:rPr lang="en-US" dirty="0" err="1" smtClean="0"/>
                        <a:t>xplain</a:t>
                      </a:r>
                      <a:r>
                        <a:rPr lang="en-US" dirty="0" smtClean="0"/>
                        <a:t> </a:t>
                      </a:r>
                      <a:r>
                        <a:rPr lang="lv-LV" dirty="0" err="1" smtClean="0"/>
                        <a:t>professional</a:t>
                      </a:r>
                      <a:r>
                        <a:rPr lang="lv-LV" dirty="0" smtClean="0"/>
                        <a:t> </a:t>
                      </a:r>
                      <a:r>
                        <a:rPr lang="lv-LV" dirty="0" err="1" smtClean="0"/>
                        <a:t>issues</a:t>
                      </a:r>
                      <a:r>
                        <a:rPr lang="lv-LV" dirty="0" smtClean="0"/>
                        <a:t> </a:t>
                      </a:r>
                      <a:r>
                        <a:rPr lang="en-US" dirty="0" smtClean="0"/>
                        <a:t>both to specialists and non-specialists </a:t>
                      </a:r>
                      <a:endParaRPr lang="lv-LV" dirty="0"/>
                    </a:p>
                  </a:txBody>
                  <a:tcPr marL="121920" marR="121920"/>
                </a:tc>
              </a:tr>
              <a:tr h="675563">
                <a:tc>
                  <a:txBody>
                    <a:bodyPr/>
                    <a:lstStyle/>
                    <a:p>
                      <a:r>
                        <a:rPr lang="lv-LV" dirty="0" err="1" smtClean="0"/>
                        <a:t>understand</a:t>
                      </a:r>
                      <a:r>
                        <a:rPr lang="lv-LV" dirty="0" smtClean="0"/>
                        <a:t> </a:t>
                      </a:r>
                      <a:r>
                        <a:rPr lang="lv-LV" dirty="0" err="1" smtClean="0"/>
                        <a:t>the</a:t>
                      </a:r>
                      <a:r>
                        <a:rPr lang="lv-LV" dirty="0" smtClean="0"/>
                        <a:t> </a:t>
                      </a:r>
                      <a:r>
                        <a:rPr lang="lv-LV" dirty="0" err="1" smtClean="0"/>
                        <a:t>essentials</a:t>
                      </a:r>
                      <a:r>
                        <a:rPr lang="lv-LV" dirty="0" smtClean="0"/>
                        <a:t> </a:t>
                      </a:r>
                      <a:endParaRPr lang="lv-LV" dirty="0"/>
                    </a:p>
                  </a:txBody>
                  <a:tcPr marL="121920" marR="121920"/>
                </a:tc>
              </a:tr>
              <a:tr h="675563">
                <a:tc>
                  <a:txBody>
                    <a:bodyPr/>
                    <a:lstStyle/>
                    <a:p>
                      <a:r>
                        <a:rPr lang="lv-LV" dirty="0" smtClean="0"/>
                        <a:t>e</a:t>
                      </a:r>
                      <a:r>
                        <a:rPr lang="en-US" dirty="0" smtClean="0"/>
                        <a:t>valuate the trustworthiness of the information source</a:t>
                      </a:r>
                      <a:r>
                        <a:rPr lang="lv-LV" dirty="0" smtClean="0"/>
                        <a:t> </a:t>
                      </a:r>
                      <a:endParaRPr lang="lv-LV" dirty="0"/>
                    </a:p>
                  </a:txBody>
                  <a:tcPr marL="121920" marR="121920"/>
                </a:tc>
              </a:tr>
            </a:tbl>
          </a:graphicData>
        </a:graphic>
      </p:graphicFrame>
      <p:graphicFrame>
        <p:nvGraphicFramePr>
          <p:cNvPr id="5" name="Table 4"/>
          <p:cNvGraphicFramePr>
            <a:graphicFrameLocks noGrp="1"/>
          </p:cNvGraphicFramePr>
          <p:nvPr/>
        </p:nvGraphicFramePr>
        <p:xfrm>
          <a:off x="285709" y="1012500"/>
          <a:ext cx="6762797" cy="5345458"/>
        </p:xfrm>
        <a:graphic>
          <a:graphicData uri="http://schemas.openxmlformats.org/drawingml/2006/table">
            <a:tbl>
              <a:tblPr firstRow="1" bandRow="1">
                <a:tableStyleId>{F5AB1C69-6EDB-4FF4-983F-18BD219EF322}</a:tableStyleId>
              </a:tblPr>
              <a:tblGrid>
                <a:gridCol w="6762797"/>
              </a:tblGrid>
              <a:tr h="391398">
                <a:tc>
                  <a:txBody>
                    <a:bodyPr/>
                    <a:lstStyle/>
                    <a:p>
                      <a:r>
                        <a:rPr lang="lv-LV" dirty="0" smtClean="0"/>
                        <a:t>ASSIGNMENT</a:t>
                      </a:r>
                      <a:endParaRPr lang="lv-LV" dirty="0"/>
                    </a:p>
                  </a:txBody>
                  <a:tcPr marL="121920" marR="121920"/>
                </a:tc>
              </a:tr>
              <a:tr h="391398">
                <a:tc>
                  <a:txBody>
                    <a:bodyPr/>
                    <a:lstStyle/>
                    <a:p>
                      <a:r>
                        <a:rPr lang="lv-LV" dirty="0" err="1" smtClean="0"/>
                        <a:t>sell</a:t>
                      </a:r>
                      <a:r>
                        <a:rPr lang="lv-LV" dirty="0" smtClean="0"/>
                        <a:t> a </a:t>
                      </a:r>
                      <a:r>
                        <a:rPr lang="lv-LV" dirty="0" err="1" smtClean="0"/>
                        <a:t>clearly</a:t>
                      </a:r>
                      <a:r>
                        <a:rPr lang="lv-LV" dirty="0" smtClean="0"/>
                        <a:t> </a:t>
                      </a:r>
                      <a:r>
                        <a:rPr lang="lv-LV" dirty="0" err="1" smtClean="0"/>
                        <a:t>wrong</a:t>
                      </a:r>
                      <a:r>
                        <a:rPr lang="lv-LV" dirty="0" smtClean="0"/>
                        <a:t> </a:t>
                      </a:r>
                      <a:r>
                        <a:rPr lang="lv-LV" dirty="0" err="1" smtClean="0"/>
                        <a:t>idea</a:t>
                      </a:r>
                      <a:r>
                        <a:rPr lang="lv-LV" dirty="0" smtClean="0"/>
                        <a:t> to </a:t>
                      </a:r>
                      <a:r>
                        <a:rPr lang="lv-LV" dirty="0" err="1" smtClean="0"/>
                        <a:t>fellow</a:t>
                      </a:r>
                      <a:r>
                        <a:rPr lang="lv-LV" dirty="0" smtClean="0"/>
                        <a:t> students</a:t>
                      </a:r>
                      <a:endParaRPr lang="lv-LV" dirty="0"/>
                    </a:p>
                  </a:txBody>
                  <a:tcPr marL="121920" marR="121920"/>
                </a:tc>
              </a:tr>
              <a:tr h="675563">
                <a:tc>
                  <a:txBody>
                    <a:bodyPr/>
                    <a:lstStyle/>
                    <a:p>
                      <a:r>
                        <a:rPr lang="en-US" dirty="0" smtClean="0"/>
                        <a:t>find solution to the problem by providing a list of possible actions</a:t>
                      </a:r>
                      <a:endParaRPr lang="lv-LV" dirty="0"/>
                    </a:p>
                  </a:txBody>
                  <a:tcPr marL="121920" marR="121920"/>
                </a:tc>
              </a:tr>
              <a:tr h="675563">
                <a:tc>
                  <a:txBody>
                    <a:bodyPr/>
                    <a:lstStyle/>
                    <a:p>
                      <a:r>
                        <a:rPr lang="lv-LV" dirty="0" err="1" smtClean="0"/>
                        <a:t>write</a:t>
                      </a:r>
                      <a:r>
                        <a:rPr lang="lv-LV" dirty="0" smtClean="0"/>
                        <a:t> </a:t>
                      </a:r>
                      <a:r>
                        <a:rPr lang="lv-LV" dirty="0" err="1" smtClean="0"/>
                        <a:t>critical</a:t>
                      </a:r>
                      <a:r>
                        <a:rPr lang="lv-LV" dirty="0" smtClean="0"/>
                        <a:t> </a:t>
                      </a:r>
                      <a:r>
                        <a:rPr lang="lv-LV" dirty="0" err="1" smtClean="0"/>
                        <a:t>review</a:t>
                      </a:r>
                      <a:r>
                        <a:rPr lang="lv-LV" dirty="0" smtClean="0"/>
                        <a:t>, </a:t>
                      </a:r>
                      <a:r>
                        <a:rPr lang="lv-LV" dirty="0" err="1" smtClean="0"/>
                        <a:t>using</a:t>
                      </a:r>
                      <a:r>
                        <a:rPr lang="lv-LV" dirty="0" smtClean="0"/>
                        <a:t> references to </a:t>
                      </a:r>
                      <a:r>
                        <a:rPr lang="lv-LV" dirty="0" err="1" smtClean="0"/>
                        <a:t>theory</a:t>
                      </a:r>
                      <a:endParaRPr lang="lv-LV" dirty="0"/>
                    </a:p>
                  </a:txBody>
                  <a:tcPr marL="121920" marR="121920"/>
                </a:tc>
              </a:tr>
              <a:tr h="509284">
                <a:tc>
                  <a:txBody>
                    <a:bodyPr/>
                    <a:lstStyle/>
                    <a:p>
                      <a:r>
                        <a:rPr lang="lv-LV" dirty="0" err="1" smtClean="0"/>
                        <a:t>teach</a:t>
                      </a:r>
                      <a:r>
                        <a:rPr lang="lv-LV" dirty="0" smtClean="0"/>
                        <a:t> </a:t>
                      </a:r>
                      <a:r>
                        <a:rPr lang="lv-LV" dirty="0" err="1" smtClean="0"/>
                        <a:t>your</a:t>
                      </a:r>
                      <a:r>
                        <a:rPr lang="lv-LV" dirty="0" smtClean="0"/>
                        <a:t> </a:t>
                      </a:r>
                      <a:r>
                        <a:rPr lang="lv-LV" dirty="0" err="1" smtClean="0"/>
                        <a:t>colleague</a:t>
                      </a:r>
                      <a:r>
                        <a:rPr lang="lv-LV" dirty="0" smtClean="0"/>
                        <a:t> student a </a:t>
                      </a:r>
                      <a:r>
                        <a:rPr lang="lv-LV" dirty="0" err="1" smtClean="0"/>
                        <a:t>chapter</a:t>
                      </a:r>
                      <a:r>
                        <a:rPr lang="lv-LV" dirty="0" smtClean="0"/>
                        <a:t> </a:t>
                      </a:r>
                      <a:r>
                        <a:rPr lang="lv-LV" dirty="0" err="1" smtClean="0"/>
                        <a:t>of</a:t>
                      </a:r>
                      <a:r>
                        <a:rPr lang="lv-LV" dirty="0" smtClean="0"/>
                        <a:t> </a:t>
                      </a:r>
                      <a:r>
                        <a:rPr lang="lv-LV" dirty="0" err="1" smtClean="0"/>
                        <a:t>theory</a:t>
                      </a:r>
                      <a:endParaRPr lang="lv-LV" dirty="0"/>
                    </a:p>
                  </a:txBody>
                  <a:tcPr marL="121920" marR="121920"/>
                </a:tc>
              </a:tr>
              <a:tr h="675563">
                <a:tc>
                  <a:txBody>
                    <a:bodyPr/>
                    <a:lstStyle/>
                    <a:p>
                      <a:r>
                        <a:rPr lang="lv-LV" dirty="0" err="1" smtClean="0"/>
                        <a:t>read</a:t>
                      </a:r>
                      <a:r>
                        <a:rPr lang="lv-LV" dirty="0" smtClean="0"/>
                        <a:t> </a:t>
                      </a:r>
                      <a:r>
                        <a:rPr lang="lv-LV" dirty="0" err="1" smtClean="0"/>
                        <a:t>titles</a:t>
                      </a:r>
                      <a:r>
                        <a:rPr lang="lv-LV" dirty="0" smtClean="0"/>
                        <a:t> </a:t>
                      </a:r>
                      <a:r>
                        <a:rPr lang="lv-LV" dirty="0" err="1" smtClean="0"/>
                        <a:t>of</a:t>
                      </a:r>
                      <a:r>
                        <a:rPr lang="lv-LV" dirty="0" smtClean="0"/>
                        <a:t> </a:t>
                      </a:r>
                      <a:r>
                        <a:rPr lang="lv-LV" dirty="0" err="1" smtClean="0"/>
                        <a:t>newspaper</a:t>
                      </a:r>
                      <a:r>
                        <a:rPr lang="lv-LV" dirty="0" smtClean="0"/>
                        <a:t> </a:t>
                      </a:r>
                      <a:r>
                        <a:rPr lang="lv-LV" dirty="0" err="1" smtClean="0"/>
                        <a:t>articles</a:t>
                      </a:r>
                      <a:r>
                        <a:rPr lang="lv-LV" dirty="0" smtClean="0"/>
                        <a:t> </a:t>
                      </a:r>
                      <a:r>
                        <a:rPr lang="lv-LV" dirty="0" err="1" smtClean="0"/>
                        <a:t>and</a:t>
                      </a:r>
                      <a:r>
                        <a:rPr lang="lv-LV" dirty="0" smtClean="0"/>
                        <a:t> </a:t>
                      </a:r>
                      <a:r>
                        <a:rPr lang="lv-LV" dirty="0" err="1" smtClean="0"/>
                        <a:t>consider</a:t>
                      </a:r>
                      <a:r>
                        <a:rPr lang="lv-LV" dirty="0" smtClean="0"/>
                        <a:t> </a:t>
                      </a:r>
                      <a:r>
                        <a:rPr lang="lv-LV" dirty="0" err="1" smtClean="0"/>
                        <a:t>future</a:t>
                      </a:r>
                      <a:r>
                        <a:rPr lang="lv-LV" dirty="0" smtClean="0"/>
                        <a:t> </a:t>
                      </a:r>
                      <a:r>
                        <a:rPr lang="lv-LV" dirty="0" err="1" smtClean="0"/>
                        <a:t>business</a:t>
                      </a:r>
                      <a:r>
                        <a:rPr lang="lv-LV" dirty="0" smtClean="0"/>
                        <a:t> </a:t>
                      </a:r>
                      <a:r>
                        <a:rPr lang="lv-LV" dirty="0" err="1" smtClean="0"/>
                        <a:t>opportunities</a:t>
                      </a:r>
                      <a:r>
                        <a:rPr lang="lv-LV" dirty="0" smtClean="0"/>
                        <a:t> </a:t>
                      </a:r>
                      <a:endParaRPr lang="lv-LV" dirty="0"/>
                    </a:p>
                  </a:txBody>
                  <a:tcPr marL="121920" marR="121920"/>
                </a:tc>
              </a:tr>
              <a:tr h="675563">
                <a:tc>
                  <a:txBody>
                    <a:bodyPr/>
                    <a:lstStyle/>
                    <a:p>
                      <a:r>
                        <a:rPr lang="lv-LV" dirty="0" err="1" smtClean="0"/>
                        <a:t>on</a:t>
                      </a:r>
                      <a:r>
                        <a:rPr lang="lv-LV" dirty="0" smtClean="0"/>
                        <a:t> </a:t>
                      </a:r>
                      <a:r>
                        <a:rPr lang="lv-LV" dirty="0" err="1" smtClean="0"/>
                        <a:t>basis</a:t>
                      </a:r>
                      <a:r>
                        <a:rPr lang="lv-LV" dirty="0" smtClean="0"/>
                        <a:t> </a:t>
                      </a:r>
                      <a:r>
                        <a:rPr lang="lv-LV" dirty="0" err="1" smtClean="0"/>
                        <a:t>of</a:t>
                      </a:r>
                      <a:r>
                        <a:rPr lang="lv-LV" dirty="0" smtClean="0"/>
                        <a:t> </a:t>
                      </a:r>
                      <a:r>
                        <a:rPr lang="lv-LV" dirty="0" err="1" smtClean="0"/>
                        <a:t>some</a:t>
                      </a:r>
                      <a:r>
                        <a:rPr lang="lv-LV" dirty="0" smtClean="0"/>
                        <a:t> </a:t>
                      </a:r>
                      <a:r>
                        <a:rPr lang="lv-LV" dirty="0" err="1" smtClean="0"/>
                        <a:t>article</a:t>
                      </a:r>
                      <a:r>
                        <a:rPr lang="lv-LV" dirty="0" smtClean="0"/>
                        <a:t> </a:t>
                      </a:r>
                      <a:r>
                        <a:rPr lang="lv-LV" dirty="0" err="1" smtClean="0"/>
                        <a:t>prepare</a:t>
                      </a:r>
                      <a:r>
                        <a:rPr lang="lv-LV" dirty="0" smtClean="0"/>
                        <a:t> </a:t>
                      </a:r>
                      <a:r>
                        <a:rPr lang="lv-LV" dirty="0" err="1" smtClean="0"/>
                        <a:t>reports</a:t>
                      </a:r>
                      <a:r>
                        <a:rPr lang="lv-LV" dirty="0" smtClean="0"/>
                        <a:t> </a:t>
                      </a:r>
                      <a:r>
                        <a:rPr lang="lv-LV" dirty="0" err="1" smtClean="0"/>
                        <a:t>for</a:t>
                      </a:r>
                      <a:r>
                        <a:rPr lang="lv-LV" dirty="0" smtClean="0"/>
                        <a:t> 2 </a:t>
                      </a:r>
                      <a:r>
                        <a:rPr lang="lv-LV" dirty="0" err="1" smtClean="0"/>
                        <a:t>different</a:t>
                      </a:r>
                      <a:r>
                        <a:rPr lang="lv-LV" dirty="0" smtClean="0"/>
                        <a:t> </a:t>
                      </a:r>
                      <a:r>
                        <a:rPr lang="lv-LV" dirty="0" err="1" smtClean="0"/>
                        <a:t>target</a:t>
                      </a:r>
                      <a:r>
                        <a:rPr lang="lv-LV" dirty="0" smtClean="0"/>
                        <a:t> </a:t>
                      </a:r>
                      <a:r>
                        <a:rPr lang="lv-LV" dirty="0" err="1" smtClean="0"/>
                        <a:t>auditoriums</a:t>
                      </a:r>
                      <a:endParaRPr lang="lv-LV" dirty="0"/>
                    </a:p>
                  </a:txBody>
                  <a:tcPr marL="121920" marR="121920"/>
                </a:tc>
              </a:tr>
              <a:tr h="675563">
                <a:tc>
                  <a:txBody>
                    <a:bodyPr/>
                    <a:lstStyle/>
                    <a:p>
                      <a:r>
                        <a:rPr lang="lv-LV" dirty="0" err="1" smtClean="0"/>
                        <a:t>read</a:t>
                      </a:r>
                      <a:r>
                        <a:rPr lang="lv-LV" dirty="0" smtClean="0"/>
                        <a:t> </a:t>
                      </a:r>
                      <a:r>
                        <a:rPr lang="lv-LV" dirty="0" err="1" smtClean="0"/>
                        <a:t>scientific</a:t>
                      </a:r>
                      <a:r>
                        <a:rPr lang="lv-LV" dirty="0" smtClean="0"/>
                        <a:t> </a:t>
                      </a:r>
                      <a:r>
                        <a:rPr lang="lv-LV" dirty="0" err="1" smtClean="0"/>
                        <a:t>article</a:t>
                      </a:r>
                      <a:r>
                        <a:rPr lang="lv-LV" dirty="0" smtClean="0"/>
                        <a:t> </a:t>
                      </a:r>
                      <a:r>
                        <a:rPr lang="lv-LV" dirty="0" err="1" smtClean="0"/>
                        <a:t>and</a:t>
                      </a:r>
                      <a:r>
                        <a:rPr lang="lv-LV" dirty="0" smtClean="0"/>
                        <a:t> </a:t>
                      </a:r>
                      <a:r>
                        <a:rPr lang="lv-LV" dirty="0" err="1" smtClean="0"/>
                        <a:t>guess</a:t>
                      </a:r>
                      <a:r>
                        <a:rPr lang="lv-LV" dirty="0" smtClean="0"/>
                        <a:t> 5 </a:t>
                      </a:r>
                      <a:r>
                        <a:rPr lang="lv-LV" dirty="0" err="1" smtClean="0"/>
                        <a:t>keywords</a:t>
                      </a:r>
                      <a:r>
                        <a:rPr lang="lv-LV" dirty="0" smtClean="0"/>
                        <a:t>, </a:t>
                      </a:r>
                      <a:r>
                        <a:rPr lang="en-US" dirty="0" smtClean="0"/>
                        <a:t>create a title and annotation to an article</a:t>
                      </a:r>
                      <a:endParaRPr lang="lv-LV" dirty="0"/>
                    </a:p>
                  </a:txBody>
                  <a:tcPr marL="121920" marR="121920"/>
                </a:tc>
              </a:tr>
              <a:tr h="675563">
                <a:tc>
                  <a:txBody>
                    <a:bodyPr/>
                    <a:lstStyle/>
                    <a:p>
                      <a:r>
                        <a:rPr lang="lv-LV" dirty="0" err="1" smtClean="0"/>
                        <a:t>case</a:t>
                      </a:r>
                      <a:r>
                        <a:rPr lang="lv-LV" dirty="0" smtClean="0"/>
                        <a:t> </a:t>
                      </a:r>
                      <a:r>
                        <a:rPr lang="lv-LV" dirty="0" err="1" smtClean="0"/>
                        <a:t>study</a:t>
                      </a:r>
                      <a:endParaRPr lang="lv-LV" dirty="0"/>
                    </a:p>
                  </a:txBody>
                  <a:tcPr marL="121920" marR="121920"/>
                </a:tc>
              </a:tr>
            </a:tbl>
          </a:graphicData>
        </a:graphic>
      </p:graphicFrame>
      <p:sp>
        <p:nvSpPr>
          <p:cNvPr id="6" name="TextBox 5"/>
          <p:cNvSpPr txBox="1"/>
          <p:nvPr/>
        </p:nvSpPr>
        <p:spPr>
          <a:xfrm>
            <a:off x="6819089" y="301505"/>
            <a:ext cx="4824919" cy="646331"/>
          </a:xfrm>
          <a:prstGeom prst="rect">
            <a:avLst/>
          </a:prstGeom>
          <a:noFill/>
        </p:spPr>
        <p:txBody>
          <a:bodyPr wrap="square" rtlCol="0">
            <a:spAutoFit/>
          </a:bodyPr>
          <a:lstStyle/>
          <a:p>
            <a:r>
              <a:rPr lang="en-GB" b="1" dirty="0" smtClean="0">
                <a:solidFill>
                  <a:srgbClr val="FF0000"/>
                </a:solidFill>
              </a:rPr>
              <a:t>Don’t rely on guts only, understand yourself what you want to achieve!</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Benchmarking</a:t>
            </a:r>
            <a:r>
              <a:rPr lang="lv-LV" dirty="0" smtClean="0"/>
              <a:t> </a:t>
            </a:r>
            <a:r>
              <a:rPr lang="lv-LV" dirty="0" err="1" smtClean="0"/>
              <a:t>Company</a:t>
            </a:r>
            <a:endParaRPr lang="lv-LV" dirty="0"/>
          </a:p>
        </p:txBody>
      </p:sp>
      <p:sp>
        <p:nvSpPr>
          <p:cNvPr id="4" name="Content Placeholder 3"/>
          <p:cNvSpPr>
            <a:spLocks noGrp="1"/>
          </p:cNvSpPr>
          <p:nvPr>
            <p:ph idx="1"/>
          </p:nvPr>
        </p:nvSpPr>
        <p:spPr>
          <a:xfrm>
            <a:off x="571461" y="1500174"/>
            <a:ext cx="10972800" cy="3539430"/>
          </a:xfrm>
          <a:prstGeom prst="rect">
            <a:avLst/>
          </a:prstGeom>
        </p:spPr>
        <p:txBody>
          <a:bodyPr wrap="square">
            <a:spAutoFit/>
          </a:bodyPr>
          <a:lstStyle/>
          <a:p>
            <a:r>
              <a:rPr lang="lv-LV" sz="2800" dirty="0" smtClean="0">
                <a:solidFill>
                  <a:schemeClr val="bg1">
                    <a:lumMod val="65000"/>
                  </a:schemeClr>
                </a:solidFill>
              </a:rPr>
              <a:t>Nr. 1 </a:t>
            </a:r>
            <a:r>
              <a:rPr lang="lv-LV" sz="2800" dirty="0" err="1" smtClean="0">
                <a:solidFill>
                  <a:schemeClr val="bg1">
                    <a:lumMod val="65000"/>
                  </a:schemeClr>
                </a:solidFill>
              </a:rPr>
              <a:t>in</a:t>
            </a:r>
            <a:r>
              <a:rPr lang="lv-LV" sz="2800" dirty="0" smtClean="0">
                <a:solidFill>
                  <a:schemeClr val="bg1">
                    <a:lumMod val="65000"/>
                  </a:schemeClr>
                </a:solidFill>
              </a:rPr>
              <a:t> </a:t>
            </a:r>
            <a:r>
              <a:rPr lang="lv-LV" sz="2800" dirty="0" err="1" smtClean="0">
                <a:solidFill>
                  <a:schemeClr val="bg1">
                    <a:lumMod val="65000"/>
                  </a:schemeClr>
                </a:solidFill>
              </a:rPr>
              <a:t>Latvia</a:t>
            </a:r>
            <a:endParaRPr lang="lv-LV" sz="2800" dirty="0" smtClean="0">
              <a:solidFill>
                <a:schemeClr val="bg1">
                  <a:lumMod val="65000"/>
                </a:schemeClr>
              </a:solidFill>
            </a:endParaRPr>
          </a:p>
          <a:p>
            <a:r>
              <a:rPr lang="lv-LV" sz="2800" dirty="0" err="1" smtClean="0">
                <a:solidFill>
                  <a:schemeClr val="bg1">
                    <a:lumMod val="65000"/>
                  </a:schemeClr>
                </a:solidFill>
              </a:rPr>
              <a:t>Webometrics</a:t>
            </a:r>
            <a:r>
              <a:rPr lang="lv-LV" sz="2800" dirty="0" smtClean="0">
                <a:solidFill>
                  <a:schemeClr val="bg1">
                    <a:lumMod val="65000"/>
                  </a:schemeClr>
                </a:solidFill>
              </a:rPr>
              <a:t> </a:t>
            </a:r>
            <a:r>
              <a:rPr lang="lv-LV" sz="2800" dirty="0" err="1" smtClean="0">
                <a:solidFill>
                  <a:schemeClr val="bg1">
                    <a:lumMod val="65000"/>
                  </a:schemeClr>
                </a:solidFill>
              </a:rPr>
              <a:t>ranking</a:t>
            </a:r>
            <a:r>
              <a:rPr lang="lv-LV" sz="2800" dirty="0" smtClean="0">
                <a:solidFill>
                  <a:schemeClr val="bg1">
                    <a:lumMod val="65000"/>
                  </a:schemeClr>
                </a:solidFill>
              </a:rPr>
              <a:t>: </a:t>
            </a:r>
            <a:r>
              <a:rPr lang="lv-LV" sz="2800" dirty="0" err="1" smtClean="0">
                <a:solidFill>
                  <a:schemeClr val="bg1">
                    <a:lumMod val="65000"/>
                  </a:schemeClr>
                </a:solidFill>
              </a:rPr>
              <a:t>in</a:t>
            </a:r>
            <a:r>
              <a:rPr lang="lv-LV" sz="2800" dirty="0" smtClean="0">
                <a:solidFill>
                  <a:schemeClr val="bg1">
                    <a:lumMod val="65000"/>
                  </a:schemeClr>
                </a:solidFill>
              </a:rPr>
              <a:t> 2012 </a:t>
            </a:r>
            <a:r>
              <a:rPr lang="lv-LV" sz="2800" dirty="0" err="1" smtClean="0">
                <a:solidFill>
                  <a:schemeClr val="bg1">
                    <a:lumMod val="65000"/>
                  </a:schemeClr>
                </a:solidFill>
              </a:rPr>
              <a:t>in</a:t>
            </a:r>
            <a:r>
              <a:rPr lang="lv-LV" sz="2800" dirty="0" smtClean="0">
                <a:solidFill>
                  <a:schemeClr val="bg1">
                    <a:lumMod val="65000"/>
                  </a:schemeClr>
                </a:solidFill>
              </a:rPr>
              <a:t> </a:t>
            </a:r>
            <a:r>
              <a:rPr lang="lv-LV" sz="2800" dirty="0" err="1" smtClean="0">
                <a:solidFill>
                  <a:schemeClr val="bg1">
                    <a:lumMod val="65000"/>
                  </a:schemeClr>
                </a:solidFill>
              </a:rPr>
              <a:t>world</a:t>
            </a:r>
            <a:r>
              <a:rPr lang="lv-LV" sz="2800" dirty="0" smtClean="0">
                <a:solidFill>
                  <a:schemeClr val="bg1">
                    <a:lumMod val="65000"/>
                  </a:schemeClr>
                </a:solidFill>
              </a:rPr>
              <a:t> 1327</a:t>
            </a:r>
          </a:p>
          <a:p>
            <a:r>
              <a:rPr lang="lv-LV" sz="2800" dirty="0" smtClean="0">
                <a:solidFill>
                  <a:schemeClr val="bg1">
                    <a:lumMod val="65000"/>
                  </a:schemeClr>
                </a:solidFill>
              </a:rPr>
              <a:t>QS Top </a:t>
            </a:r>
            <a:r>
              <a:rPr lang="lv-LV" sz="2800" dirty="0" err="1" smtClean="0">
                <a:solidFill>
                  <a:schemeClr val="bg1">
                    <a:lumMod val="65000"/>
                  </a:schemeClr>
                </a:solidFill>
              </a:rPr>
              <a:t>Universities</a:t>
            </a:r>
            <a:r>
              <a:rPr lang="lv-LV" sz="2800" dirty="0" smtClean="0">
                <a:solidFill>
                  <a:schemeClr val="bg1">
                    <a:lumMod val="65000"/>
                  </a:schemeClr>
                </a:solidFill>
              </a:rPr>
              <a:t>: 701-800</a:t>
            </a:r>
          </a:p>
          <a:p>
            <a:r>
              <a:rPr lang="lv-LV" sz="2800" dirty="0" err="1" smtClean="0"/>
              <a:t>GreenMetric</a:t>
            </a:r>
            <a:r>
              <a:rPr lang="lv-LV" sz="2800" dirty="0" smtClean="0"/>
              <a:t> </a:t>
            </a:r>
            <a:r>
              <a:rPr lang="lv-LV" sz="2800" dirty="0" err="1" smtClean="0"/>
              <a:t>ranking</a:t>
            </a:r>
            <a:r>
              <a:rPr lang="lv-LV" sz="2800" dirty="0" smtClean="0"/>
              <a:t>: </a:t>
            </a:r>
            <a:r>
              <a:rPr lang="lv-LV" sz="2800" dirty="0" err="1" smtClean="0"/>
              <a:t>in</a:t>
            </a:r>
            <a:r>
              <a:rPr lang="lv-LV" sz="2800" dirty="0" smtClean="0"/>
              <a:t> 2012 </a:t>
            </a:r>
            <a:r>
              <a:rPr lang="lv-LV" sz="2800" dirty="0" err="1" smtClean="0"/>
              <a:t>among</a:t>
            </a:r>
            <a:r>
              <a:rPr lang="lv-LV" sz="2800" dirty="0" smtClean="0"/>
              <a:t> </a:t>
            </a:r>
            <a:r>
              <a:rPr lang="lv-LV" sz="2800" dirty="0" err="1" smtClean="0"/>
              <a:t>urban</a:t>
            </a:r>
            <a:r>
              <a:rPr lang="lv-LV" sz="2800" dirty="0" smtClean="0"/>
              <a:t> </a:t>
            </a:r>
            <a:r>
              <a:rPr lang="lv-LV" sz="2800" dirty="0" err="1" smtClean="0"/>
              <a:t>and</a:t>
            </a:r>
            <a:r>
              <a:rPr lang="lv-LV" sz="2800" dirty="0" smtClean="0"/>
              <a:t> </a:t>
            </a:r>
            <a:r>
              <a:rPr lang="lv-LV" sz="2800" dirty="0" err="1" smtClean="0"/>
              <a:t>comprehensive</a:t>
            </a:r>
            <a:r>
              <a:rPr lang="lv-LV" sz="2800" dirty="0" smtClean="0"/>
              <a:t> </a:t>
            </a:r>
            <a:r>
              <a:rPr lang="lv-LV" sz="2800" dirty="0" err="1" smtClean="0"/>
              <a:t>universities</a:t>
            </a:r>
            <a:r>
              <a:rPr lang="lv-LV" sz="2800" dirty="0" smtClean="0"/>
              <a:t> </a:t>
            </a:r>
            <a:r>
              <a:rPr lang="lv-LV" sz="2800" dirty="0" smtClean="0">
                <a:solidFill>
                  <a:srgbClr val="FF0000"/>
                </a:solidFill>
              </a:rPr>
              <a:t>149</a:t>
            </a:r>
          </a:p>
          <a:p>
            <a:r>
              <a:rPr lang="lv-LV" sz="2800" dirty="0" err="1" smtClean="0">
                <a:solidFill>
                  <a:schemeClr val="bg1">
                    <a:lumMod val="65000"/>
                  </a:schemeClr>
                </a:solidFill>
              </a:rPr>
              <a:t>Interfax</a:t>
            </a:r>
            <a:r>
              <a:rPr lang="lv-LV" sz="2800" dirty="0" smtClean="0">
                <a:solidFill>
                  <a:schemeClr val="bg1">
                    <a:lumMod val="65000"/>
                  </a:schemeClr>
                </a:solidFill>
              </a:rPr>
              <a:t> </a:t>
            </a:r>
            <a:r>
              <a:rPr lang="lv-LV" sz="2800" dirty="0" err="1" smtClean="0">
                <a:solidFill>
                  <a:schemeClr val="bg1">
                    <a:lumMod val="65000"/>
                  </a:schemeClr>
                </a:solidFill>
              </a:rPr>
              <a:t>ranking</a:t>
            </a:r>
            <a:r>
              <a:rPr lang="lv-LV" sz="2800" dirty="0" smtClean="0">
                <a:solidFill>
                  <a:schemeClr val="bg1">
                    <a:lumMod val="65000"/>
                  </a:schemeClr>
                </a:solidFill>
              </a:rPr>
              <a:t> CIS, </a:t>
            </a:r>
            <a:r>
              <a:rPr lang="lv-LV" sz="2800" dirty="0" err="1" smtClean="0">
                <a:solidFill>
                  <a:schemeClr val="bg1">
                    <a:lumMod val="65000"/>
                  </a:schemeClr>
                </a:solidFill>
              </a:rPr>
              <a:t>Baltics</a:t>
            </a:r>
            <a:r>
              <a:rPr lang="lv-LV" sz="2800" dirty="0" smtClean="0">
                <a:solidFill>
                  <a:schemeClr val="bg1">
                    <a:lumMod val="65000"/>
                  </a:schemeClr>
                </a:solidFill>
              </a:rPr>
              <a:t>, </a:t>
            </a:r>
            <a:r>
              <a:rPr lang="lv-LV" sz="2800" dirty="0" err="1" smtClean="0">
                <a:solidFill>
                  <a:schemeClr val="bg1">
                    <a:lumMod val="65000"/>
                  </a:schemeClr>
                </a:solidFill>
              </a:rPr>
              <a:t>Georgia</a:t>
            </a:r>
            <a:r>
              <a:rPr lang="lv-LV" sz="2800" dirty="0" smtClean="0">
                <a:solidFill>
                  <a:schemeClr val="bg1">
                    <a:lumMod val="65000"/>
                  </a:schemeClr>
                </a:solidFill>
              </a:rPr>
              <a:t>: 54</a:t>
            </a:r>
          </a:p>
          <a:p>
            <a:pPr>
              <a:buNone/>
            </a:pPr>
            <a:endParaRPr lang="lv-LV" sz="2800" dirty="0" smtClean="0">
              <a:solidFill>
                <a:srgbClr val="FF0000"/>
              </a:solidFill>
            </a:endParaRPr>
          </a:p>
        </p:txBody>
      </p:sp>
      <p:sp>
        <p:nvSpPr>
          <p:cNvPr id="5" name="Rectangle 4"/>
          <p:cNvSpPr/>
          <p:nvPr/>
        </p:nvSpPr>
        <p:spPr>
          <a:xfrm>
            <a:off x="5429245" y="5357826"/>
            <a:ext cx="5619789" cy="923330"/>
          </a:xfrm>
          <a:prstGeom prst="rect">
            <a:avLst/>
          </a:prstGeom>
        </p:spPr>
        <p:txBody>
          <a:bodyPr wrap="square">
            <a:spAutoFit/>
          </a:bodyPr>
          <a:lstStyle/>
          <a:p>
            <a:r>
              <a:rPr lang="lv-LV" dirty="0" err="1" smtClean="0">
                <a:solidFill>
                  <a:schemeClr val="accent3">
                    <a:lumMod val="75000"/>
                  </a:schemeClr>
                </a:solidFill>
              </a:rPr>
              <a:t>What</a:t>
            </a:r>
            <a:r>
              <a:rPr lang="lv-LV" dirty="0" smtClean="0">
                <a:solidFill>
                  <a:schemeClr val="accent3">
                    <a:lumMod val="75000"/>
                  </a:schemeClr>
                </a:solidFill>
              </a:rPr>
              <a:t> </a:t>
            </a:r>
            <a:r>
              <a:rPr lang="lv-LV" dirty="0" err="1" smtClean="0">
                <a:solidFill>
                  <a:schemeClr val="accent3">
                    <a:lumMod val="75000"/>
                  </a:schemeClr>
                </a:solidFill>
              </a:rPr>
              <a:t>does</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position</a:t>
            </a:r>
            <a:r>
              <a:rPr lang="lv-LV" dirty="0" smtClean="0">
                <a:solidFill>
                  <a:schemeClr val="accent3">
                    <a:lumMod val="75000"/>
                  </a:schemeClr>
                </a:solidFill>
              </a:rPr>
              <a:t> </a:t>
            </a:r>
            <a:r>
              <a:rPr lang="lv-LV" dirty="0" err="1" smtClean="0">
                <a:solidFill>
                  <a:schemeClr val="accent3">
                    <a:lumMod val="75000"/>
                  </a:schemeClr>
                </a:solidFill>
              </a:rPr>
              <a:t>in</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ranking</a:t>
            </a:r>
            <a:r>
              <a:rPr lang="lv-LV" dirty="0" smtClean="0">
                <a:solidFill>
                  <a:schemeClr val="accent3">
                    <a:lumMod val="75000"/>
                  </a:schemeClr>
                </a:solidFill>
              </a:rPr>
              <a:t> </a:t>
            </a:r>
            <a:r>
              <a:rPr lang="lv-LV" dirty="0" err="1" smtClean="0">
                <a:solidFill>
                  <a:schemeClr val="accent3">
                    <a:lumMod val="75000"/>
                  </a:schemeClr>
                </a:solidFill>
              </a:rPr>
              <a:t>tells</a:t>
            </a:r>
            <a:r>
              <a:rPr lang="lv-LV" dirty="0" smtClean="0">
                <a:solidFill>
                  <a:schemeClr val="accent3">
                    <a:lumMod val="75000"/>
                  </a:schemeClr>
                </a:solidFill>
              </a:rPr>
              <a:t> </a:t>
            </a:r>
            <a:r>
              <a:rPr lang="lv-LV" dirty="0" err="1" smtClean="0">
                <a:solidFill>
                  <a:schemeClr val="accent3">
                    <a:lumMod val="75000"/>
                  </a:schemeClr>
                </a:solidFill>
              </a:rPr>
              <a:t>about</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University</a:t>
            </a:r>
            <a:r>
              <a:rPr lang="lv-LV" dirty="0" smtClean="0">
                <a:solidFill>
                  <a:schemeClr val="accent3">
                    <a:lumMod val="75000"/>
                  </a:schemeClr>
                </a:solidFill>
              </a:rPr>
              <a:t> </a:t>
            </a:r>
            <a:r>
              <a:rPr lang="lv-LV" dirty="0" err="1" smtClean="0">
                <a:solidFill>
                  <a:schemeClr val="accent3">
                    <a:lumMod val="75000"/>
                  </a:schemeClr>
                </a:solidFill>
              </a:rPr>
              <a:t>of</a:t>
            </a:r>
            <a:r>
              <a:rPr lang="lv-LV" dirty="0" smtClean="0">
                <a:solidFill>
                  <a:schemeClr val="accent3">
                    <a:lumMod val="75000"/>
                  </a:schemeClr>
                </a:solidFill>
              </a:rPr>
              <a:t> </a:t>
            </a:r>
            <a:r>
              <a:rPr lang="lv-LV" dirty="0" err="1" smtClean="0">
                <a:solidFill>
                  <a:schemeClr val="accent3">
                    <a:lumMod val="75000"/>
                  </a:schemeClr>
                </a:solidFill>
              </a:rPr>
              <a:t>Latvia</a:t>
            </a:r>
            <a:r>
              <a:rPr lang="lv-LV" dirty="0" smtClean="0">
                <a:solidFill>
                  <a:schemeClr val="accent3">
                    <a:lumMod val="75000"/>
                  </a:schemeClr>
                </a:solidFill>
              </a:rPr>
              <a:t>?</a:t>
            </a:r>
          </a:p>
          <a:p>
            <a:endParaRPr lang="lv-LV" dirty="0" smtClean="0">
              <a:solidFill>
                <a:schemeClr val="accent3">
                  <a:lumMod val="75000"/>
                </a:schemeClr>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Environment</a:t>
            </a:r>
            <a:r>
              <a:rPr lang="lv-LV" dirty="0" smtClean="0"/>
              <a:t> </a:t>
            </a:r>
            <a:r>
              <a:rPr lang="lv-LV" dirty="0" err="1" smtClean="0"/>
              <a:t>and</a:t>
            </a:r>
            <a:r>
              <a:rPr lang="lv-LV" dirty="0" smtClean="0"/>
              <a:t> </a:t>
            </a:r>
            <a:r>
              <a:rPr lang="lv-LV" dirty="0" err="1" smtClean="0"/>
              <a:t>Sustainability</a:t>
            </a:r>
            <a:endParaRPr lang="lv-LV" dirty="0"/>
          </a:p>
        </p:txBody>
      </p:sp>
      <p:pic>
        <p:nvPicPr>
          <p:cNvPr id="1026" name="Picture 2"/>
          <p:cNvPicPr>
            <a:picLocks noChangeAspect="1" noChangeArrowheads="1"/>
          </p:cNvPicPr>
          <p:nvPr/>
        </p:nvPicPr>
        <p:blipFill>
          <a:blip r:embed="rId2" cstate="print"/>
          <a:srcRect/>
          <a:stretch>
            <a:fillRect/>
          </a:stretch>
        </p:blipFill>
        <p:spPr bwMode="auto">
          <a:xfrm>
            <a:off x="285710" y="1714488"/>
            <a:ext cx="4229100" cy="1438275"/>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3" cstate="print"/>
          <a:srcRect/>
          <a:stretch>
            <a:fillRect/>
          </a:stretch>
        </p:blipFill>
        <p:spPr bwMode="auto">
          <a:xfrm>
            <a:off x="285709" y="3143248"/>
            <a:ext cx="2565400" cy="2286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667240" y="1571612"/>
            <a:ext cx="5393712" cy="3357586"/>
          </a:xfrm>
          <a:prstGeom prst="rect">
            <a:avLst/>
          </a:prstGeom>
          <a:noFill/>
          <a:ln w="9525">
            <a:noFill/>
            <a:miter lim="800000"/>
            <a:headEnd/>
            <a:tailEnd/>
          </a:ln>
          <a:effectLst/>
        </p:spPr>
      </p:pic>
      <p:sp>
        <p:nvSpPr>
          <p:cNvPr id="6" name="Rectangle 5"/>
          <p:cNvSpPr/>
          <p:nvPr/>
        </p:nvSpPr>
        <p:spPr>
          <a:xfrm>
            <a:off x="1007435" y="5733256"/>
            <a:ext cx="6096000" cy="369332"/>
          </a:xfrm>
          <a:prstGeom prst="rect">
            <a:avLst/>
          </a:prstGeom>
        </p:spPr>
        <p:txBody>
          <a:bodyPr>
            <a:spAutoFit/>
          </a:bodyPr>
          <a:lstStyle/>
          <a:p>
            <a:r>
              <a:rPr lang="lv-LV" dirty="0" err="1" smtClean="0">
                <a:solidFill>
                  <a:srgbClr val="FF0000"/>
                </a:solidFill>
              </a:rPr>
              <a:t>What</a:t>
            </a:r>
            <a:r>
              <a:rPr lang="lv-LV" dirty="0" smtClean="0">
                <a:solidFill>
                  <a:srgbClr val="FF0000"/>
                </a:solidFill>
              </a:rPr>
              <a:t> </a:t>
            </a:r>
            <a:r>
              <a:rPr lang="lv-LV" dirty="0" err="1" smtClean="0">
                <a:solidFill>
                  <a:srgbClr val="FF0000"/>
                </a:solidFill>
              </a:rPr>
              <a:t>is</a:t>
            </a:r>
            <a:r>
              <a:rPr lang="lv-LV" dirty="0" smtClean="0">
                <a:solidFill>
                  <a:srgbClr val="FF0000"/>
                </a:solidFill>
              </a:rPr>
              <a:t> </a:t>
            </a:r>
            <a:r>
              <a:rPr lang="lv-LV" dirty="0" err="1" smtClean="0">
                <a:solidFill>
                  <a:srgbClr val="FF0000"/>
                </a:solidFill>
              </a:rPr>
              <a:t>the</a:t>
            </a:r>
            <a:r>
              <a:rPr lang="lv-LV" dirty="0" smtClean="0">
                <a:solidFill>
                  <a:srgbClr val="FF0000"/>
                </a:solidFill>
              </a:rPr>
              <a:t> </a:t>
            </a:r>
            <a:r>
              <a:rPr lang="lv-LV" dirty="0" err="1" smtClean="0">
                <a:solidFill>
                  <a:srgbClr val="FF0000"/>
                </a:solidFill>
              </a:rPr>
              <a:t>aim</a:t>
            </a:r>
            <a:r>
              <a:rPr lang="lv-LV" dirty="0" smtClean="0">
                <a:solidFill>
                  <a:srgbClr val="FF0000"/>
                </a:solidFill>
              </a:rPr>
              <a:t> to </a:t>
            </a:r>
            <a:r>
              <a:rPr lang="lv-LV" dirty="0" err="1" smtClean="0">
                <a:solidFill>
                  <a:srgbClr val="FF0000"/>
                </a:solidFill>
              </a:rPr>
              <a:t>be</a:t>
            </a:r>
            <a:r>
              <a:rPr lang="lv-LV" dirty="0" smtClean="0">
                <a:solidFill>
                  <a:srgbClr val="FF0000"/>
                </a:solidFill>
              </a:rPr>
              <a:t> </a:t>
            </a:r>
            <a:r>
              <a:rPr lang="lv-LV" dirty="0" err="1" smtClean="0">
                <a:solidFill>
                  <a:srgbClr val="FF0000"/>
                </a:solidFill>
              </a:rPr>
              <a:t>part</a:t>
            </a:r>
            <a:r>
              <a:rPr lang="lv-LV" dirty="0" smtClean="0">
                <a:solidFill>
                  <a:srgbClr val="FF0000"/>
                </a:solidFill>
              </a:rPr>
              <a:t> </a:t>
            </a:r>
            <a:r>
              <a:rPr lang="lv-LV" dirty="0" err="1" smtClean="0">
                <a:solidFill>
                  <a:srgbClr val="FF0000"/>
                </a:solidFill>
              </a:rPr>
              <a:t>of</a:t>
            </a:r>
            <a:r>
              <a:rPr lang="lv-LV" dirty="0" smtClean="0">
                <a:solidFill>
                  <a:srgbClr val="FF0000"/>
                </a:solidFill>
              </a:rPr>
              <a:t> </a:t>
            </a:r>
            <a:r>
              <a:rPr lang="lv-LV" dirty="0" err="1" smtClean="0">
                <a:solidFill>
                  <a:srgbClr val="FF0000"/>
                </a:solidFill>
              </a:rPr>
              <a:t>this</a:t>
            </a:r>
            <a:r>
              <a:rPr lang="lv-LV" dirty="0" smtClean="0">
                <a:solidFill>
                  <a:srgbClr val="FF0000"/>
                </a:solidFill>
              </a:rPr>
              <a:t> </a:t>
            </a:r>
            <a:r>
              <a:rPr lang="lv-LV" dirty="0" err="1" smtClean="0">
                <a:solidFill>
                  <a:srgbClr val="FF0000"/>
                </a:solidFill>
              </a:rPr>
              <a:t>ranking</a:t>
            </a:r>
            <a:r>
              <a:rPr lang="lv-LV" dirty="0" smtClean="0">
                <a:solidFill>
                  <a:srgbClr val="FF0000"/>
                </a:solidFill>
              </a:rPr>
              <a:t>?</a:t>
            </a:r>
          </a:p>
        </p:txBody>
      </p:sp>
      <p:sp>
        <p:nvSpPr>
          <p:cNvPr id="7" name="Rectangle 6"/>
          <p:cNvSpPr/>
          <p:nvPr/>
        </p:nvSpPr>
        <p:spPr>
          <a:xfrm>
            <a:off x="7248128" y="5589241"/>
            <a:ext cx="4659683" cy="923330"/>
          </a:xfrm>
          <a:prstGeom prst="rect">
            <a:avLst/>
          </a:prstGeom>
        </p:spPr>
        <p:txBody>
          <a:bodyPr wrap="square">
            <a:spAutoFit/>
          </a:bodyPr>
          <a:lstStyle/>
          <a:p>
            <a:r>
              <a:rPr lang="lv-LV" dirty="0" err="1" smtClean="0">
                <a:solidFill>
                  <a:srgbClr val="FF0000"/>
                </a:solidFill>
              </a:rPr>
              <a:t>Which</a:t>
            </a:r>
            <a:r>
              <a:rPr lang="lv-LV" dirty="0" smtClean="0">
                <a:solidFill>
                  <a:srgbClr val="FF0000"/>
                </a:solidFill>
              </a:rPr>
              <a:t> </a:t>
            </a:r>
            <a:r>
              <a:rPr lang="lv-LV" dirty="0" err="1" smtClean="0">
                <a:solidFill>
                  <a:srgbClr val="FF0000"/>
                </a:solidFill>
              </a:rPr>
              <a:t>countries</a:t>
            </a:r>
            <a:r>
              <a:rPr lang="lv-LV" dirty="0" smtClean="0">
                <a:solidFill>
                  <a:srgbClr val="FF0000"/>
                </a:solidFill>
              </a:rPr>
              <a:t> </a:t>
            </a:r>
            <a:r>
              <a:rPr lang="lv-LV" dirty="0" err="1" smtClean="0">
                <a:solidFill>
                  <a:srgbClr val="FF0000"/>
                </a:solidFill>
              </a:rPr>
              <a:t>could</a:t>
            </a:r>
            <a:r>
              <a:rPr lang="lv-LV" dirty="0" smtClean="0">
                <a:solidFill>
                  <a:srgbClr val="FF0000"/>
                </a:solidFill>
              </a:rPr>
              <a:t> </a:t>
            </a:r>
            <a:r>
              <a:rPr lang="lv-LV" dirty="0" err="1" smtClean="0">
                <a:solidFill>
                  <a:srgbClr val="FF0000"/>
                </a:solidFill>
              </a:rPr>
              <a:t>be</a:t>
            </a:r>
            <a:r>
              <a:rPr lang="lv-LV" dirty="0" smtClean="0">
                <a:solidFill>
                  <a:srgbClr val="FF0000"/>
                </a:solidFill>
              </a:rPr>
              <a:t> </a:t>
            </a:r>
            <a:r>
              <a:rPr lang="lv-LV" dirty="0" err="1" smtClean="0">
                <a:solidFill>
                  <a:srgbClr val="FF0000"/>
                </a:solidFill>
              </a:rPr>
              <a:t>interested</a:t>
            </a:r>
            <a:r>
              <a:rPr lang="lv-LV" dirty="0" smtClean="0">
                <a:solidFill>
                  <a:srgbClr val="FF0000"/>
                </a:solidFill>
              </a:rPr>
              <a:t> in </a:t>
            </a:r>
            <a:r>
              <a:rPr lang="lv-LV" dirty="0" err="1" smtClean="0">
                <a:solidFill>
                  <a:srgbClr val="FF0000"/>
                </a:solidFill>
              </a:rPr>
              <a:t>our</a:t>
            </a:r>
            <a:r>
              <a:rPr lang="lv-LV" dirty="0" smtClean="0">
                <a:solidFill>
                  <a:srgbClr val="FF0000"/>
                </a:solidFill>
              </a:rPr>
              <a:t> </a:t>
            </a:r>
            <a:r>
              <a:rPr lang="lv-LV" dirty="0" err="1" smtClean="0">
                <a:solidFill>
                  <a:srgbClr val="FF0000"/>
                </a:solidFill>
              </a:rPr>
              <a:t>position</a:t>
            </a:r>
            <a:r>
              <a:rPr lang="lv-LV" dirty="0" smtClean="0">
                <a:solidFill>
                  <a:srgbClr val="FF0000"/>
                </a:solidFill>
              </a:rPr>
              <a:t> </a:t>
            </a:r>
            <a:r>
              <a:rPr lang="lv-LV" dirty="0" err="1" smtClean="0">
                <a:solidFill>
                  <a:srgbClr val="FF0000"/>
                </a:solidFill>
              </a:rPr>
              <a:t>within</a:t>
            </a:r>
            <a:r>
              <a:rPr lang="lv-LV" dirty="0" smtClean="0">
                <a:solidFill>
                  <a:srgbClr val="FF0000"/>
                </a:solidFill>
              </a:rPr>
              <a:t> </a:t>
            </a:r>
            <a:r>
              <a:rPr lang="lv-LV" dirty="0" err="1" smtClean="0">
                <a:solidFill>
                  <a:srgbClr val="FF0000"/>
                </a:solidFill>
              </a:rPr>
              <a:t>this</a:t>
            </a:r>
            <a:r>
              <a:rPr lang="lv-LV" dirty="0" smtClean="0">
                <a:solidFill>
                  <a:srgbClr val="FF0000"/>
                </a:solidFill>
              </a:rPr>
              <a:t> </a:t>
            </a:r>
            <a:r>
              <a:rPr lang="lv-LV" dirty="0" err="1" smtClean="0">
                <a:solidFill>
                  <a:srgbClr val="FF0000"/>
                </a:solidFill>
              </a:rPr>
              <a:t>rating</a:t>
            </a:r>
            <a:r>
              <a:rPr lang="lv-LV" dirty="0" smtClean="0">
                <a:solidFill>
                  <a:srgbClr val="FF0000"/>
                </a:solidFill>
              </a:rPr>
              <a:t>?</a:t>
            </a:r>
          </a:p>
          <a:p>
            <a:endParaRPr lang="lv-LV" dirty="0" smtClean="0">
              <a:solidFill>
                <a:schemeClr val="accent3">
                  <a:lumMod val="75000"/>
                </a:schemeClr>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512"/>
            <a:ext cx="10972800" cy="846158"/>
          </a:xfrm>
        </p:spPr>
        <p:txBody>
          <a:bodyPr/>
          <a:lstStyle/>
          <a:p>
            <a:r>
              <a:rPr lang="lv-LV" dirty="0" err="1" smtClean="0"/>
              <a:t>Environmental</a:t>
            </a:r>
            <a:r>
              <a:rPr lang="lv-LV" dirty="0" smtClean="0"/>
              <a:t> </a:t>
            </a:r>
            <a:r>
              <a:rPr lang="lv-LV" dirty="0" err="1" smtClean="0"/>
              <a:t>performance</a:t>
            </a:r>
            <a:r>
              <a:rPr lang="lv-LV" dirty="0" smtClean="0"/>
              <a:t> </a:t>
            </a:r>
            <a:r>
              <a:rPr lang="lv-LV" dirty="0" err="1" smtClean="0"/>
              <a:t>index</a:t>
            </a:r>
            <a:endParaRPr lang="lv-LV" dirty="0"/>
          </a:p>
        </p:txBody>
      </p:sp>
      <p:sp>
        <p:nvSpPr>
          <p:cNvPr id="3" name="Content Placeholder 2"/>
          <p:cNvSpPr>
            <a:spLocks noGrp="1"/>
          </p:cNvSpPr>
          <p:nvPr>
            <p:ph idx="1"/>
          </p:nvPr>
        </p:nvSpPr>
        <p:spPr/>
        <p:txBody>
          <a:bodyPr/>
          <a:lstStyle/>
          <a:p>
            <a:endParaRPr lang="lv-LV"/>
          </a:p>
        </p:txBody>
      </p:sp>
      <p:pic>
        <p:nvPicPr>
          <p:cNvPr id="45058" name="Picture 2"/>
          <p:cNvPicPr>
            <a:picLocks noChangeAspect="1" noChangeArrowheads="1"/>
          </p:cNvPicPr>
          <p:nvPr/>
        </p:nvPicPr>
        <p:blipFill>
          <a:blip r:embed="rId2" cstate="print"/>
          <a:srcRect/>
          <a:stretch>
            <a:fillRect/>
          </a:stretch>
        </p:blipFill>
        <p:spPr bwMode="auto">
          <a:xfrm>
            <a:off x="1" y="857232"/>
            <a:ext cx="12247855" cy="6000769"/>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cstate="print"/>
          <a:srcRect/>
          <a:stretch>
            <a:fillRect/>
          </a:stretch>
        </p:blipFill>
        <p:spPr bwMode="auto">
          <a:xfrm>
            <a:off x="-43" y="4872926"/>
            <a:ext cx="1981200" cy="1714500"/>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2918"/>
          </a:xfrm>
        </p:spPr>
        <p:txBody>
          <a:bodyPr>
            <a:normAutofit fontScale="90000"/>
          </a:bodyPr>
          <a:lstStyle/>
          <a:p>
            <a:r>
              <a:rPr lang="lv-LV" dirty="0" err="1" smtClean="0"/>
              <a:t>GreenMetric</a:t>
            </a:r>
            <a:r>
              <a:rPr lang="lv-LV" dirty="0" smtClean="0"/>
              <a:t> </a:t>
            </a:r>
            <a:r>
              <a:rPr lang="lv-LV" dirty="0" err="1" smtClean="0"/>
              <a:t>criteria</a:t>
            </a:r>
            <a:endParaRPr lang="lv-LV" dirty="0"/>
          </a:p>
        </p:txBody>
      </p:sp>
      <p:sp>
        <p:nvSpPr>
          <p:cNvPr id="3" name="Content Placeholder 2"/>
          <p:cNvSpPr>
            <a:spLocks noGrp="1"/>
          </p:cNvSpPr>
          <p:nvPr>
            <p:ph idx="1"/>
          </p:nvPr>
        </p:nvSpPr>
        <p:spPr>
          <a:xfrm>
            <a:off x="285709" y="1785927"/>
            <a:ext cx="10287072" cy="3525831"/>
          </a:xfrm>
        </p:spPr>
        <p:txBody>
          <a:bodyPr/>
          <a:lstStyle/>
          <a:p>
            <a:pPr>
              <a:buNone/>
            </a:pPr>
            <a:r>
              <a:rPr lang="en-US" sz="1300" dirty="0" smtClean="0"/>
              <a:t>Electricity usage per year (for lighting, heating, cooling, etc) (Total KWH)</a:t>
            </a:r>
            <a:endParaRPr lang="lv-LV" sz="1300" dirty="0" smtClean="0"/>
          </a:p>
          <a:p>
            <a:endParaRPr lang="lv-LV" dirty="0"/>
          </a:p>
        </p:txBody>
      </p:sp>
      <p:pic>
        <p:nvPicPr>
          <p:cNvPr id="2051" name="Picture 3"/>
          <p:cNvPicPr>
            <a:picLocks noChangeAspect="1" noChangeArrowheads="1"/>
          </p:cNvPicPr>
          <p:nvPr/>
        </p:nvPicPr>
        <p:blipFill>
          <a:blip r:embed="rId2" cstate="print"/>
          <a:srcRect/>
          <a:stretch>
            <a:fillRect/>
          </a:stretch>
        </p:blipFill>
        <p:spPr bwMode="auto">
          <a:xfrm>
            <a:off x="380961" y="2214554"/>
            <a:ext cx="11600092" cy="3671892"/>
          </a:xfrm>
          <a:prstGeom prst="rect">
            <a:avLst/>
          </a:prstGeom>
          <a:noFill/>
          <a:ln w="9525">
            <a:noFill/>
            <a:miter lim="800000"/>
            <a:headEnd/>
            <a:tailEnd/>
          </a:ln>
          <a:effectLst/>
        </p:spPr>
      </p:pic>
      <p:sp>
        <p:nvSpPr>
          <p:cNvPr id="6" name="Rectangle 5"/>
          <p:cNvSpPr/>
          <p:nvPr/>
        </p:nvSpPr>
        <p:spPr>
          <a:xfrm>
            <a:off x="335360" y="5733256"/>
            <a:ext cx="5619789" cy="923330"/>
          </a:xfrm>
          <a:prstGeom prst="rect">
            <a:avLst/>
          </a:prstGeom>
        </p:spPr>
        <p:txBody>
          <a:bodyPr wrap="square">
            <a:spAutoFit/>
          </a:bodyPr>
          <a:lstStyle/>
          <a:p>
            <a:r>
              <a:rPr lang="lv-LV" dirty="0" err="1" smtClean="0">
                <a:solidFill>
                  <a:srgbClr val="FF0000"/>
                </a:solidFill>
              </a:rPr>
              <a:t>What</a:t>
            </a:r>
            <a:r>
              <a:rPr lang="lv-LV" dirty="0" smtClean="0">
                <a:solidFill>
                  <a:srgbClr val="FF0000"/>
                </a:solidFill>
              </a:rPr>
              <a:t> </a:t>
            </a:r>
            <a:r>
              <a:rPr lang="lv-LV" dirty="0" err="1" smtClean="0">
                <a:solidFill>
                  <a:srgbClr val="FF0000"/>
                </a:solidFill>
              </a:rPr>
              <a:t>does</a:t>
            </a:r>
            <a:r>
              <a:rPr lang="lv-LV" dirty="0" smtClean="0">
                <a:solidFill>
                  <a:srgbClr val="FF0000"/>
                </a:solidFill>
              </a:rPr>
              <a:t> </a:t>
            </a:r>
            <a:r>
              <a:rPr lang="lv-LV" dirty="0" err="1" smtClean="0">
                <a:solidFill>
                  <a:srgbClr val="FF0000"/>
                </a:solidFill>
              </a:rPr>
              <a:t>the</a:t>
            </a:r>
            <a:r>
              <a:rPr lang="lv-LV" dirty="0" smtClean="0">
                <a:solidFill>
                  <a:srgbClr val="FF0000"/>
                </a:solidFill>
              </a:rPr>
              <a:t> </a:t>
            </a:r>
            <a:r>
              <a:rPr lang="lv-LV" dirty="0" err="1" smtClean="0">
                <a:solidFill>
                  <a:srgbClr val="FF0000"/>
                </a:solidFill>
              </a:rPr>
              <a:t>position</a:t>
            </a:r>
            <a:r>
              <a:rPr lang="lv-LV" dirty="0" smtClean="0">
                <a:solidFill>
                  <a:srgbClr val="FF0000"/>
                </a:solidFill>
              </a:rPr>
              <a:t> </a:t>
            </a:r>
            <a:r>
              <a:rPr lang="lv-LV" dirty="0" err="1" smtClean="0">
                <a:solidFill>
                  <a:srgbClr val="FF0000"/>
                </a:solidFill>
              </a:rPr>
              <a:t>in</a:t>
            </a:r>
            <a:r>
              <a:rPr lang="lv-LV" dirty="0" smtClean="0">
                <a:solidFill>
                  <a:srgbClr val="FF0000"/>
                </a:solidFill>
              </a:rPr>
              <a:t> </a:t>
            </a:r>
            <a:r>
              <a:rPr lang="lv-LV" dirty="0" err="1" smtClean="0">
                <a:solidFill>
                  <a:srgbClr val="FF0000"/>
                </a:solidFill>
              </a:rPr>
              <a:t>the</a:t>
            </a:r>
            <a:r>
              <a:rPr lang="lv-LV" dirty="0" smtClean="0">
                <a:solidFill>
                  <a:srgbClr val="FF0000"/>
                </a:solidFill>
              </a:rPr>
              <a:t> </a:t>
            </a:r>
            <a:r>
              <a:rPr lang="lv-LV" dirty="0" err="1" smtClean="0">
                <a:solidFill>
                  <a:srgbClr val="FF0000"/>
                </a:solidFill>
              </a:rPr>
              <a:t>ranking</a:t>
            </a:r>
            <a:r>
              <a:rPr lang="lv-LV" dirty="0" smtClean="0">
                <a:solidFill>
                  <a:srgbClr val="FF0000"/>
                </a:solidFill>
              </a:rPr>
              <a:t> </a:t>
            </a:r>
            <a:r>
              <a:rPr lang="lv-LV" dirty="0" err="1" smtClean="0">
                <a:solidFill>
                  <a:srgbClr val="FF0000"/>
                </a:solidFill>
              </a:rPr>
              <a:t>tells</a:t>
            </a:r>
            <a:r>
              <a:rPr lang="lv-LV" dirty="0" smtClean="0">
                <a:solidFill>
                  <a:srgbClr val="FF0000"/>
                </a:solidFill>
              </a:rPr>
              <a:t> </a:t>
            </a:r>
            <a:r>
              <a:rPr lang="lv-LV" dirty="0" err="1" smtClean="0">
                <a:solidFill>
                  <a:srgbClr val="FF0000"/>
                </a:solidFill>
              </a:rPr>
              <a:t>about</a:t>
            </a:r>
            <a:r>
              <a:rPr lang="lv-LV" dirty="0" smtClean="0">
                <a:solidFill>
                  <a:srgbClr val="FF0000"/>
                </a:solidFill>
              </a:rPr>
              <a:t> </a:t>
            </a:r>
            <a:r>
              <a:rPr lang="lv-LV" dirty="0" err="1" smtClean="0">
                <a:solidFill>
                  <a:srgbClr val="FF0000"/>
                </a:solidFill>
              </a:rPr>
              <a:t>the</a:t>
            </a:r>
            <a:r>
              <a:rPr lang="lv-LV" dirty="0" smtClean="0">
                <a:solidFill>
                  <a:srgbClr val="FF0000"/>
                </a:solidFill>
              </a:rPr>
              <a:t> </a:t>
            </a:r>
            <a:r>
              <a:rPr lang="lv-LV" dirty="0" err="1" smtClean="0">
                <a:solidFill>
                  <a:srgbClr val="FF0000"/>
                </a:solidFill>
              </a:rPr>
              <a:t>University</a:t>
            </a:r>
            <a:r>
              <a:rPr lang="lv-LV" dirty="0" smtClean="0">
                <a:solidFill>
                  <a:srgbClr val="FF0000"/>
                </a:solidFill>
              </a:rPr>
              <a:t> </a:t>
            </a:r>
            <a:r>
              <a:rPr lang="lv-LV" dirty="0" err="1" smtClean="0">
                <a:solidFill>
                  <a:srgbClr val="FF0000"/>
                </a:solidFill>
              </a:rPr>
              <a:t>of</a:t>
            </a:r>
            <a:r>
              <a:rPr lang="lv-LV" dirty="0" smtClean="0">
                <a:solidFill>
                  <a:srgbClr val="FF0000"/>
                </a:solidFill>
              </a:rPr>
              <a:t> </a:t>
            </a:r>
            <a:r>
              <a:rPr lang="lv-LV" dirty="0" err="1" smtClean="0">
                <a:solidFill>
                  <a:srgbClr val="FF0000"/>
                </a:solidFill>
              </a:rPr>
              <a:t>Latvia</a:t>
            </a:r>
            <a:r>
              <a:rPr lang="lv-LV" dirty="0" smtClean="0">
                <a:solidFill>
                  <a:srgbClr val="FF0000"/>
                </a:solidFill>
              </a:rPr>
              <a:t>?</a:t>
            </a:r>
          </a:p>
          <a:p>
            <a:endParaRPr lang="lv-LV" dirty="0" smtClean="0">
              <a:solidFill>
                <a:schemeClr val="accent3">
                  <a:lumMod val="75000"/>
                </a:schemeClr>
              </a:solidFill>
            </a:endParaRPr>
          </a:p>
        </p:txBody>
      </p:sp>
      <p:sp>
        <p:nvSpPr>
          <p:cNvPr id="7" name="Rectangle 6"/>
          <p:cNvSpPr/>
          <p:nvPr/>
        </p:nvSpPr>
        <p:spPr>
          <a:xfrm>
            <a:off x="5903979" y="5934670"/>
            <a:ext cx="5952661" cy="646331"/>
          </a:xfrm>
          <a:prstGeom prst="rect">
            <a:avLst/>
          </a:prstGeom>
        </p:spPr>
        <p:txBody>
          <a:bodyPr wrap="square">
            <a:spAutoFit/>
          </a:bodyPr>
          <a:lstStyle/>
          <a:p>
            <a:pPr algn="r"/>
            <a:r>
              <a:rPr lang="lv-LV" dirty="0" err="1" smtClean="0">
                <a:solidFill>
                  <a:srgbClr val="FF0000"/>
                </a:solidFill>
              </a:rPr>
              <a:t>What</a:t>
            </a:r>
            <a:r>
              <a:rPr lang="lv-LV" dirty="0" smtClean="0">
                <a:solidFill>
                  <a:srgbClr val="FF0000"/>
                </a:solidFill>
              </a:rPr>
              <a:t> </a:t>
            </a:r>
            <a:r>
              <a:rPr lang="lv-LV" dirty="0" err="1" smtClean="0">
                <a:solidFill>
                  <a:srgbClr val="FF0000"/>
                </a:solidFill>
              </a:rPr>
              <a:t>does</a:t>
            </a:r>
            <a:r>
              <a:rPr lang="lv-LV" dirty="0" smtClean="0">
                <a:solidFill>
                  <a:srgbClr val="FF0000"/>
                </a:solidFill>
              </a:rPr>
              <a:t> it </a:t>
            </a:r>
            <a:r>
              <a:rPr lang="lv-LV" dirty="0" err="1" smtClean="0">
                <a:solidFill>
                  <a:srgbClr val="FF0000"/>
                </a:solidFill>
              </a:rPr>
              <a:t>tell</a:t>
            </a:r>
            <a:r>
              <a:rPr lang="lv-LV" dirty="0" smtClean="0">
                <a:solidFill>
                  <a:srgbClr val="FF0000"/>
                </a:solidFill>
              </a:rPr>
              <a:t> </a:t>
            </a:r>
            <a:r>
              <a:rPr lang="lv-LV" dirty="0" err="1" smtClean="0">
                <a:solidFill>
                  <a:srgbClr val="FF0000"/>
                </a:solidFill>
              </a:rPr>
              <a:t>about</a:t>
            </a:r>
            <a:r>
              <a:rPr lang="lv-LV" dirty="0" smtClean="0">
                <a:solidFill>
                  <a:srgbClr val="FF0000"/>
                </a:solidFill>
              </a:rPr>
              <a:t> </a:t>
            </a:r>
            <a:r>
              <a:rPr lang="lv-LV" dirty="0" err="1" smtClean="0">
                <a:solidFill>
                  <a:srgbClr val="FF0000"/>
                </a:solidFill>
              </a:rPr>
              <a:t>the</a:t>
            </a:r>
            <a:r>
              <a:rPr lang="lv-LV" dirty="0" smtClean="0">
                <a:solidFill>
                  <a:srgbClr val="FF0000"/>
                </a:solidFill>
              </a:rPr>
              <a:t> </a:t>
            </a:r>
            <a:r>
              <a:rPr lang="lv-LV" dirty="0" err="1" smtClean="0">
                <a:solidFill>
                  <a:srgbClr val="FF0000"/>
                </a:solidFill>
              </a:rPr>
              <a:t>diversity</a:t>
            </a:r>
            <a:r>
              <a:rPr lang="lv-LV" dirty="0" smtClean="0">
                <a:solidFill>
                  <a:srgbClr val="FF0000"/>
                </a:solidFill>
              </a:rPr>
              <a:t> of </a:t>
            </a:r>
            <a:r>
              <a:rPr lang="lv-LV" dirty="0" err="1" smtClean="0">
                <a:solidFill>
                  <a:srgbClr val="FF0000"/>
                </a:solidFill>
              </a:rPr>
              <a:t>HEIs</a:t>
            </a:r>
            <a:r>
              <a:rPr lang="lv-LV" dirty="0" smtClean="0">
                <a:solidFill>
                  <a:srgbClr val="FF0000"/>
                </a:solidFill>
              </a:rPr>
              <a:t> in </a:t>
            </a:r>
            <a:r>
              <a:rPr lang="lv-LV" dirty="0" err="1" smtClean="0">
                <a:solidFill>
                  <a:srgbClr val="FF0000"/>
                </a:solidFill>
              </a:rPr>
              <a:t>the</a:t>
            </a:r>
            <a:r>
              <a:rPr lang="lv-LV" dirty="0" smtClean="0">
                <a:solidFill>
                  <a:srgbClr val="FF0000"/>
                </a:solidFill>
              </a:rPr>
              <a:t> </a:t>
            </a:r>
            <a:r>
              <a:rPr lang="lv-LV" dirty="0" err="1" smtClean="0">
                <a:solidFill>
                  <a:srgbClr val="FF0000"/>
                </a:solidFill>
              </a:rPr>
              <a:t>world</a:t>
            </a:r>
            <a:r>
              <a:rPr lang="lv-LV" dirty="0" smtClean="0">
                <a:solidFill>
                  <a:srgbClr val="FF0000"/>
                </a:solidFill>
              </a:rPr>
              <a:t>?</a:t>
            </a:r>
          </a:p>
          <a:p>
            <a:endParaRPr lang="lv-LV" dirty="0" smtClean="0">
              <a:solidFill>
                <a:schemeClr val="accent3">
                  <a:lumMod val="75000"/>
                </a:schemeClr>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46503" y="2857497"/>
            <a:ext cx="11460368" cy="101441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76211" y="4080838"/>
            <a:ext cx="11430080" cy="991237"/>
          </a:xfrm>
          <a:prstGeom prst="rect">
            <a:avLst/>
          </a:prstGeom>
          <a:noFill/>
          <a:ln w="9525">
            <a:noFill/>
            <a:miter lim="800000"/>
            <a:headEnd/>
            <a:tailEnd/>
          </a:ln>
          <a:effectLst/>
        </p:spPr>
      </p:pic>
      <p:sp>
        <p:nvSpPr>
          <p:cNvPr id="6" name="Title 1"/>
          <p:cNvSpPr txBox="1">
            <a:spLocks/>
          </p:cNvSpPr>
          <p:nvPr/>
        </p:nvSpPr>
        <p:spPr>
          <a:xfrm>
            <a:off x="0" y="0"/>
            <a:ext cx="12192000" cy="642918"/>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4400" b="0" i="0" u="none" strike="noStrike" kern="1200" cap="none" spc="0" normalizeH="0" baseline="0" noProof="0" smtClean="0">
                <a:ln>
                  <a:noFill/>
                </a:ln>
                <a:solidFill>
                  <a:schemeClr val="tx1"/>
                </a:solidFill>
                <a:effectLst/>
                <a:uLnTx/>
                <a:uFillTx/>
                <a:latin typeface="+mj-lt"/>
                <a:ea typeface="+mj-ea"/>
                <a:cs typeface="+mj-cs"/>
              </a:rPr>
              <a:t>GreenMetric criteria</a:t>
            </a:r>
            <a:endParaRPr kumimoji="0" lang="lv-LV"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p:cNvPicPr>
            <a:picLocks noChangeAspect="1" noChangeArrowheads="1"/>
          </p:cNvPicPr>
          <p:nvPr/>
        </p:nvPicPr>
        <p:blipFill>
          <a:blip r:embed="rId4" cstate="print"/>
          <a:srcRect/>
          <a:stretch>
            <a:fillRect/>
          </a:stretch>
        </p:blipFill>
        <p:spPr bwMode="auto">
          <a:xfrm>
            <a:off x="468424" y="1576382"/>
            <a:ext cx="11437867" cy="1066801"/>
          </a:xfrm>
          <a:prstGeom prst="rect">
            <a:avLst/>
          </a:prstGeom>
          <a:noFill/>
          <a:ln w="9525">
            <a:noFill/>
            <a:miter lim="800000"/>
            <a:headEnd/>
            <a:tailEnd/>
          </a:ln>
          <a:effectLst/>
        </p:spPr>
      </p:pic>
      <p:sp>
        <p:nvSpPr>
          <p:cNvPr id="10" name="Rectangle 9"/>
          <p:cNvSpPr/>
          <p:nvPr/>
        </p:nvSpPr>
        <p:spPr>
          <a:xfrm>
            <a:off x="5903979" y="5661250"/>
            <a:ext cx="5619789" cy="754053"/>
          </a:xfrm>
          <a:prstGeom prst="rect">
            <a:avLst/>
          </a:prstGeom>
        </p:spPr>
        <p:txBody>
          <a:bodyPr wrap="square">
            <a:spAutoFit/>
          </a:bodyPr>
          <a:lstStyle/>
          <a:p>
            <a:pPr algn="r"/>
            <a:r>
              <a:rPr lang="lv-LV" sz="2500" b="1" dirty="0" err="1" smtClean="0">
                <a:solidFill>
                  <a:srgbClr val="FF0000"/>
                </a:solidFill>
              </a:rPr>
              <a:t>Is</a:t>
            </a:r>
            <a:r>
              <a:rPr lang="lv-LV" sz="2500" b="1" dirty="0" smtClean="0">
                <a:solidFill>
                  <a:srgbClr val="FF0000"/>
                </a:solidFill>
              </a:rPr>
              <a:t> it </a:t>
            </a:r>
            <a:r>
              <a:rPr lang="lv-LV" sz="2500" b="1" dirty="0" err="1" smtClean="0">
                <a:solidFill>
                  <a:srgbClr val="FF0000"/>
                </a:solidFill>
              </a:rPr>
              <a:t>important</a:t>
            </a:r>
            <a:r>
              <a:rPr lang="lv-LV" sz="2500" b="1" dirty="0" smtClean="0">
                <a:solidFill>
                  <a:srgbClr val="FF0000"/>
                </a:solidFill>
              </a:rPr>
              <a:t> to </a:t>
            </a:r>
            <a:r>
              <a:rPr lang="lv-LV" sz="2500" b="1" dirty="0" err="1" smtClean="0">
                <a:solidFill>
                  <a:srgbClr val="FF0000"/>
                </a:solidFill>
              </a:rPr>
              <a:t>be</a:t>
            </a:r>
            <a:r>
              <a:rPr lang="lv-LV" sz="2500" b="1" dirty="0" smtClean="0">
                <a:solidFill>
                  <a:srgbClr val="FF0000"/>
                </a:solidFill>
              </a:rPr>
              <a:t> </a:t>
            </a:r>
            <a:r>
              <a:rPr lang="lv-LV" sz="2500" b="1" dirty="0" err="1" smtClean="0">
                <a:solidFill>
                  <a:srgbClr val="FF0000"/>
                </a:solidFill>
              </a:rPr>
              <a:t>part</a:t>
            </a:r>
            <a:r>
              <a:rPr lang="lv-LV" sz="2500" b="1" dirty="0" smtClean="0">
                <a:solidFill>
                  <a:srgbClr val="FF0000"/>
                </a:solidFill>
              </a:rPr>
              <a:t> of </a:t>
            </a:r>
            <a:r>
              <a:rPr lang="lv-LV" sz="2500" b="1" dirty="0" err="1" smtClean="0">
                <a:solidFill>
                  <a:srgbClr val="FF0000"/>
                </a:solidFill>
              </a:rPr>
              <a:t>this</a:t>
            </a:r>
            <a:r>
              <a:rPr lang="lv-LV" sz="2500" b="1" dirty="0" smtClean="0">
                <a:solidFill>
                  <a:srgbClr val="FF0000"/>
                </a:solidFill>
              </a:rPr>
              <a:t> </a:t>
            </a:r>
            <a:r>
              <a:rPr lang="lv-LV" sz="2500" b="1" dirty="0" err="1" smtClean="0">
                <a:solidFill>
                  <a:srgbClr val="FF0000"/>
                </a:solidFill>
              </a:rPr>
              <a:t>ranking</a:t>
            </a:r>
            <a:r>
              <a:rPr lang="lv-LV" sz="2500" b="1" dirty="0" smtClean="0">
                <a:solidFill>
                  <a:srgbClr val="FF0000"/>
                </a:solidFill>
              </a:rPr>
              <a:t>?</a:t>
            </a:r>
          </a:p>
          <a:p>
            <a:endParaRPr lang="lv-LV" b="1" dirty="0" smtClean="0">
              <a:solidFill>
                <a:schemeClr val="accent3">
                  <a:lumMod val="75000"/>
                </a:schemeClr>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Rankings</a:t>
            </a:r>
            <a:endParaRPr lang="lv-LV" dirty="0"/>
          </a:p>
        </p:txBody>
      </p:sp>
      <p:sp>
        <p:nvSpPr>
          <p:cNvPr id="3" name="Content Placeholder 2"/>
          <p:cNvSpPr>
            <a:spLocks noGrp="1"/>
          </p:cNvSpPr>
          <p:nvPr>
            <p:ph idx="1"/>
          </p:nvPr>
        </p:nvSpPr>
        <p:spPr/>
        <p:txBody>
          <a:bodyPr>
            <a:normAutofit/>
          </a:bodyPr>
          <a:lstStyle/>
          <a:p>
            <a:r>
              <a:rPr lang="lv-LV" dirty="0" err="1" smtClean="0"/>
              <a:t>Mass</a:t>
            </a:r>
            <a:r>
              <a:rPr lang="lv-LV" dirty="0" smtClean="0"/>
              <a:t> HE </a:t>
            </a:r>
            <a:r>
              <a:rPr lang="lv-LV" dirty="0" err="1" smtClean="0"/>
              <a:t>and</a:t>
            </a:r>
            <a:r>
              <a:rPr lang="lv-LV" dirty="0" smtClean="0"/>
              <a:t> </a:t>
            </a:r>
            <a:r>
              <a:rPr lang="lv-LV" dirty="0" err="1" smtClean="0"/>
              <a:t>globalization</a:t>
            </a:r>
            <a:r>
              <a:rPr lang="lv-LV" dirty="0" smtClean="0"/>
              <a:t> </a:t>
            </a:r>
            <a:r>
              <a:rPr lang="lv-LV" dirty="0" err="1" smtClean="0"/>
              <a:t>provokes</a:t>
            </a:r>
            <a:r>
              <a:rPr lang="lv-LV" dirty="0" smtClean="0"/>
              <a:t> </a:t>
            </a:r>
            <a:r>
              <a:rPr lang="lv-LV" dirty="0" err="1" smtClean="0"/>
              <a:t>interest</a:t>
            </a:r>
            <a:r>
              <a:rPr lang="lv-LV" dirty="0" smtClean="0"/>
              <a:t> in </a:t>
            </a:r>
            <a:r>
              <a:rPr lang="lv-LV" dirty="0" err="1" smtClean="0"/>
              <a:t>comparing</a:t>
            </a:r>
            <a:r>
              <a:rPr lang="lv-LV" dirty="0" smtClean="0"/>
              <a:t> </a:t>
            </a:r>
            <a:r>
              <a:rPr lang="lv-LV" dirty="0" err="1" smtClean="0"/>
              <a:t>the</a:t>
            </a:r>
            <a:r>
              <a:rPr lang="lv-LV" dirty="0" smtClean="0"/>
              <a:t> </a:t>
            </a:r>
            <a:r>
              <a:rPr lang="lv-LV" dirty="0" err="1" smtClean="0"/>
              <a:t>HEIs</a:t>
            </a:r>
            <a:r>
              <a:rPr lang="lv-LV" dirty="0" smtClean="0"/>
              <a:t> in a </a:t>
            </a:r>
            <a:r>
              <a:rPr lang="lv-LV" dirty="0" err="1" smtClean="0"/>
              <a:t>simplified</a:t>
            </a:r>
            <a:r>
              <a:rPr lang="lv-LV" dirty="0" smtClean="0"/>
              <a:t> </a:t>
            </a:r>
            <a:r>
              <a:rPr lang="lv-LV" dirty="0" err="1" smtClean="0"/>
              <a:t>way</a:t>
            </a:r>
            <a:endParaRPr lang="lv-LV" dirty="0" smtClean="0"/>
          </a:p>
          <a:p>
            <a:r>
              <a:rPr lang="lv-LV" dirty="0" err="1" smtClean="0"/>
              <a:t>Economic</a:t>
            </a:r>
            <a:r>
              <a:rPr lang="lv-LV" dirty="0" smtClean="0"/>
              <a:t> </a:t>
            </a:r>
            <a:r>
              <a:rPr lang="lv-LV" dirty="0" err="1" smtClean="0"/>
              <a:t>crisis</a:t>
            </a:r>
            <a:r>
              <a:rPr lang="lv-LV" dirty="0" smtClean="0"/>
              <a:t> </a:t>
            </a:r>
            <a:r>
              <a:rPr lang="lv-LV" dirty="0" err="1" smtClean="0"/>
              <a:t>requires</a:t>
            </a:r>
            <a:r>
              <a:rPr lang="lv-LV" dirty="0" smtClean="0"/>
              <a:t> </a:t>
            </a:r>
            <a:r>
              <a:rPr lang="lv-LV" dirty="0" err="1" smtClean="0"/>
              <a:t>higher</a:t>
            </a:r>
            <a:r>
              <a:rPr lang="lv-LV" dirty="0" smtClean="0"/>
              <a:t> </a:t>
            </a:r>
            <a:r>
              <a:rPr lang="lv-LV" dirty="0" err="1" smtClean="0"/>
              <a:t>accountability</a:t>
            </a:r>
            <a:endParaRPr lang="lv-LV" dirty="0" smtClean="0"/>
          </a:p>
          <a:p>
            <a:r>
              <a:rPr lang="lv-LV" dirty="0" smtClean="0"/>
              <a:t>G</a:t>
            </a:r>
            <a:r>
              <a:rPr lang="en-US" dirty="0" err="1" smtClean="0"/>
              <a:t>overnments</a:t>
            </a:r>
            <a:r>
              <a:rPr lang="en-US" dirty="0" smtClean="0"/>
              <a:t> are </a:t>
            </a:r>
            <a:r>
              <a:rPr lang="en-US" dirty="0" err="1" smtClean="0"/>
              <a:t>utilising</a:t>
            </a:r>
            <a:r>
              <a:rPr lang="en-US" dirty="0" smtClean="0"/>
              <a:t> rankings to make policy decisions</a:t>
            </a:r>
            <a:endParaRPr lang="lv-LV" dirty="0" smtClean="0"/>
          </a:p>
          <a:p>
            <a:r>
              <a:rPr lang="lv-LV" dirty="0" err="1" smtClean="0"/>
              <a:t>Rat</a:t>
            </a:r>
            <a:r>
              <a:rPr lang="lv-LV" dirty="0" smtClean="0"/>
              <a:t> </a:t>
            </a:r>
            <a:r>
              <a:rPr lang="lv-LV" dirty="0" err="1" smtClean="0"/>
              <a:t>race</a:t>
            </a:r>
            <a:endParaRPr lang="lv-LV" dirty="0" smtClean="0"/>
          </a:p>
          <a:p>
            <a:r>
              <a:rPr lang="lv-LV" dirty="0" err="1" smtClean="0"/>
              <a:t>Bias</a:t>
            </a:r>
            <a:r>
              <a:rPr lang="lv-LV" dirty="0" smtClean="0"/>
              <a:t>: </a:t>
            </a:r>
            <a:r>
              <a:rPr lang="lv-LV" dirty="0" err="1" smtClean="0"/>
              <a:t>peer</a:t>
            </a:r>
            <a:r>
              <a:rPr lang="lv-LV" dirty="0" smtClean="0"/>
              <a:t> </a:t>
            </a:r>
            <a:r>
              <a:rPr lang="lv-LV" dirty="0" err="1" smtClean="0"/>
              <a:t>review</a:t>
            </a:r>
            <a:r>
              <a:rPr lang="lv-LV" dirty="0" smtClean="0"/>
              <a:t>; </a:t>
            </a:r>
            <a:r>
              <a:rPr lang="lv-LV" dirty="0" err="1" smtClean="0"/>
              <a:t>language</a:t>
            </a:r>
            <a:r>
              <a:rPr lang="lv-LV" dirty="0" smtClean="0"/>
              <a:t>; </a:t>
            </a:r>
            <a:r>
              <a:rPr lang="lv-LV" dirty="0" err="1" smtClean="0"/>
              <a:t>regional</a:t>
            </a:r>
            <a:r>
              <a:rPr lang="lv-LV" dirty="0" smtClean="0"/>
              <a:t>; </a:t>
            </a:r>
            <a:r>
              <a:rPr lang="lv-LV" dirty="0" err="1" smtClean="0"/>
              <a:t>natural</a:t>
            </a:r>
            <a:r>
              <a:rPr lang="lv-LV" dirty="0" smtClean="0"/>
              <a:t> </a:t>
            </a:r>
            <a:r>
              <a:rPr lang="lv-LV" dirty="0" err="1" smtClean="0"/>
              <a:t>sciences</a:t>
            </a:r>
            <a:r>
              <a:rPr lang="lv-LV" dirty="0" smtClean="0"/>
              <a:t> </a:t>
            </a:r>
            <a:r>
              <a:rPr lang="lv-LV" dirty="0" err="1" smtClean="0"/>
              <a:t>vs</a:t>
            </a:r>
            <a:r>
              <a:rPr lang="lv-LV" dirty="0" smtClean="0"/>
              <a:t>. arts </a:t>
            </a:r>
            <a:r>
              <a:rPr lang="lv-LV" dirty="0" err="1" smtClean="0"/>
              <a:t>and</a:t>
            </a:r>
            <a:r>
              <a:rPr lang="lv-LV" dirty="0" smtClean="0"/>
              <a:t> </a:t>
            </a:r>
            <a:r>
              <a:rPr lang="lv-LV" dirty="0" err="1" smtClean="0"/>
              <a:t>humanities</a:t>
            </a:r>
            <a:r>
              <a:rPr lang="lv-LV" dirty="0" smtClean="0"/>
              <a:t>; </a:t>
            </a:r>
            <a:r>
              <a:rPr lang="lv-LV" dirty="0" err="1" smtClean="0"/>
              <a:t>manipulations</a:t>
            </a:r>
            <a:endParaRPr lang="lv-LV" dirty="0" smtClean="0"/>
          </a:p>
          <a:p>
            <a:endParaRPr lang="lv-LV" dirty="0" smtClean="0"/>
          </a:p>
          <a:p>
            <a:endParaRPr lang="lv-LV" dirty="0"/>
          </a:p>
        </p:txBody>
      </p:sp>
      <p:sp>
        <p:nvSpPr>
          <p:cNvPr id="4" name="TextBox 3"/>
          <p:cNvSpPr txBox="1"/>
          <p:nvPr/>
        </p:nvSpPr>
        <p:spPr>
          <a:xfrm>
            <a:off x="10607147" y="1"/>
            <a:ext cx="1584853" cy="1200329"/>
          </a:xfrm>
          <a:prstGeom prst="rect">
            <a:avLst/>
          </a:prstGeom>
          <a:noFill/>
        </p:spPr>
        <p:txBody>
          <a:bodyPr wrap="square" rtlCol="0">
            <a:spAutoFit/>
          </a:bodyPr>
          <a:lstStyle/>
          <a:p>
            <a:r>
              <a:rPr lang="lv-LV" sz="7200" dirty="0" smtClean="0">
                <a:solidFill>
                  <a:srgbClr val="FF0000"/>
                </a:solidFill>
              </a:rPr>
              <a:t>!!!</a:t>
            </a:r>
            <a:endParaRPr lang="lv-LV" sz="7200" dirty="0">
              <a:solidFill>
                <a:srgbClr val="FF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Rankings</a:t>
            </a:r>
            <a:r>
              <a:rPr lang="lv-LV" dirty="0" smtClean="0"/>
              <a:t>: </a:t>
            </a:r>
            <a:r>
              <a:rPr lang="lv-LV" dirty="0" err="1" smtClean="0"/>
              <a:t>policy</a:t>
            </a:r>
            <a:r>
              <a:rPr lang="lv-LV" dirty="0" smtClean="0"/>
              <a:t> </a:t>
            </a:r>
            <a:r>
              <a:rPr lang="lv-LV" dirty="0" err="1" smtClean="0"/>
              <a:t>decisions</a:t>
            </a:r>
            <a:endParaRPr lang="lv-LV" dirty="0"/>
          </a:p>
        </p:txBody>
      </p:sp>
      <p:sp>
        <p:nvSpPr>
          <p:cNvPr id="3" name="Content Placeholder 2"/>
          <p:cNvSpPr>
            <a:spLocks noGrp="1"/>
          </p:cNvSpPr>
          <p:nvPr>
            <p:ph idx="1"/>
          </p:nvPr>
        </p:nvSpPr>
        <p:spPr/>
        <p:txBody>
          <a:bodyPr>
            <a:normAutofit/>
          </a:bodyPr>
          <a:lstStyle/>
          <a:p>
            <a:r>
              <a:rPr lang="en-US" dirty="0" smtClean="0"/>
              <a:t>The Brazilian government's national scholarship </a:t>
            </a:r>
            <a:r>
              <a:rPr lang="en-US" dirty="0" err="1" smtClean="0"/>
              <a:t>programme</a:t>
            </a:r>
            <a:r>
              <a:rPr lang="en-US" dirty="0" smtClean="0"/>
              <a:t>, Science Without Borders, aims to send 100,000 students and researchers in primarily STEM subject areas to some of the world's best institutions. These partner universities were selected </a:t>
            </a:r>
            <a:r>
              <a:rPr lang="en-US" dirty="0" smtClean="0">
                <a:solidFill>
                  <a:srgbClr val="FF0000"/>
                </a:solidFill>
              </a:rPr>
              <a:t>based on their position in the QS</a:t>
            </a:r>
            <a:r>
              <a:rPr lang="en-US" dirty="0" smtClean="0"/>
              <a:t> and Times rankings. </a:t>
            </a:r>
            <a:endParaRPr lang="lv-LV" dirty="0" smtClean="0"/>
          </a:p>
          <a:p>
            <a:r>
              <a:rPr lang="en-US" dirty="0" smtClean="0"/>
              <a:t>In an effort to ensure quality, India's University Grants Commission also requires any foreign university wanting to partner with Indian universities </a:t>
            </a:r>
            <a:r>
              <a:rPr lang="en-US" dirty="0" smtClean="0">
                <a:solidFill>
                  <a:srgbClr val="FF0000"/>
                </a:solidFill>
              </a:rPr>
              <a:t>to be ranked among the top 500 in the world</a:t>
            </a:r>
            <a:r>
              <a:rPr lang="en-US" dirty="0" smtClean="0"/>
              <a:t>.</a:t>
            </a:r>
            <a:endParaRPr lang="lv-LV" dirty="0"/>
          </a:p>
        </p:txBody>
      </p:sp>
      <p:sp>
        <p:nvSpPr>
          <p:cNvPr id="4" name="TextBox 3"/>
          <p:cNvSpPr txBox="1"/>
          <p:nvPr/>
        </p:nvSpPr>
        <p:spPr>
          <a:xfrm>
            <a:off x="10607147" y="1"/>
            <a:ext cx="1584853" cy="1200329"/>
          </a:xfrm>
          <a:prstGeom prst="rect">
            <a:avLst/>
          </a:prstGeom>
          <a:noFill/>
        </p:spPr>
        <p:txBody>
          <a:bodyPr wrap="square" rtlCol="0">
            <a:spAutoFit/>
          </a:bodyPr>
          <a:lstStyle/>
          <a:p>
            <a:r>
              <a:rPr lang="lv-LV" sz="7200" dirty="0" smtClean="0">
                <a:solidFill>
                  <a:srgbClr val="FF0000"/>
                </a:solidFill>
              </a:rPr>
              <a:t>!!!</a:t>
            </a:r>
            <a:endParaRPr lang="lv-LV" sz="7200" dirty="0">
              <a:solidFill>
                <a:srgbClr val="FF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Rankings</a:t>
            </a:r>
            <a:r>
              <a:rPr lang="lv-LV" dirty="0" smtClean="0"/>
              <a:t>: </a:t>
            </a:r>
            <a:r>
              <a:rPr lang="lv-LV" dirty="0" err="1" smtClean="0"/>
              <a:t>manipulations</a:t>
            </a:r>
            <a:endParaRPr lang="lv-LV" dirty="0"/>
          </a:p>
        </p:txBody>
      </p:sp>
      <p:sp>
        <p:nvSpPr>
          <p:cNvPr id="3" name="Content Placeholder 2"/>
          <p:cNvSpPr>
            <a:spLocks noGrp="1"/>
          </p:cNvSpPr>
          <p:nvPr>
            <p:ph idx="1"/>
          </p:nvPr>
        </p:nvSpPr>
        <p:spPr>
          <a:xfrm>
            <a:off x="239350" y="1340768"/>
            <a:ext cx="11713301" cy="5256584"/>
          </a:xfrm>
        </p:spPr>
        <p:txBody>
          <a:bodyPr>
            <a:normAutofit fontScale="77500" lnSpcReduction="20000"/>
          </a:bodyPr>
          <a:lstStyle/>
          <a:p>
            <a:r>
              <a:rPr lang="lv-LV" dirty="0" smtClean="0"/>
              <a:t>More </a:t>
            </a:r>
            <a:r>
              <a:rPr lang="lv-LV" dirty="0" err="1" smtClean="0"/>
              <a:t>Nobel</a:t>
            </a:r>
            <a:r>
              <a:rPr lang="lv-LV" dirty="0" smtClean="0"/>
              <a:t> </a:t>
            </a:r>
            <a:r>
              <a:rPr lang="lv-LV" dirty="0" err="1" smtClean="0"/>
              <a:t>Prize</a:t>
            </a:r>
            <a:r>
              <a:rPr lang="lv-LV" dirty="0" smtClean="0"/>
              <a:t> </a:t>
            </a:r>
            <a:r>
              <a:rPr lang="lv-LV" dirty="0" err="1" smtClean="0"/>
              <a:t>winners</a:t>
            </a:r>
            <a:endParaRPr lang="lv-LV" dirty="0" smtClean="0"/>
          </a:p>
          <a:p>
            <a:r>
              <a:rPr lang="en-US" dirty="0" smtClean="0"/>
              <a:t>In a well-documented case in the UK in 2008, more than</a:t>
            </a:r>
            <a:r>
              <a:rPr lang="lv-LV" dirty="0" smtClean="0"/>
              <a:t> </a:t>
            </a:r>
            <a:r>
              <a:rPr lang="en-US" dirty="0" smtClean="0"/>
              <a:t>100 students were told to give glowing reports of their</a:t>
            </a:r>
            <a:r>
              <a:rPr lang="lv-LV" dirty="0" smtClean="0"/>
              <a:t> </a:t>
            </a:r>
            <a:r>
              <a:rPr lang="en-US" dirty="0" smtClean="0"/>
              <a:t>university to improve its standing in the rankings</a:t>
            </a:r>
            <a:endParaRPr lang="lv-LV" dirty="0" smtClean="0"/>
          </a:p>
          <a:p>
            <a:r>
              <a:rPr lang="en-US" dirty="0" smtClean="0"/>
              <a:t>As USNWR counts full‐time faculty for its student/staff ratio</a:t>
            </a:r>
            <a:r>
              <a:rPr lang="lv-LV" dirty="0" smtClean="0"/>
              <a:t> </a:t>
            </a:r>
            <a:r>
              <a:rPr lang="en-US" dirty="0" smtClean="0"/>
              <a:t>in the autumn term, departments have encouraged their</a:t>
            </a:r>
            <a:r>
              <a:rPr lang="lv-LV" dirty="0" smtClean="0"/>
              <a:t> </a:t>
            </a:r>
            <a:r>
              <a:rPr lang="en-US" dirty="0" smtClean="0"/>
              <a:t>faculty to take academic leave in spring, not in autumn</a:t>
            </a:r>
            <a:r>
              <a:rPr lang="lv-LV" dirty="0" smtClean="0"/>
              <a:t> (</a:t>
            </a:r>
            <a:r>
              <a:rPr lang="lv-LV" dirty="0" err="1" smtClean="0"/>
              <a:t>Espeland</a:t>
            </a:r>
            <a:r>
              <a:rPr lang="lv-LV" dirty="0" smtClean="0"/>
              <a:t> &amp; </a:t>
            </a:r>
            <a:r>
              <a:rPr lang="lv-LV" dirty="0" err="1" smtClean="0"/>
              <a:t>Sauder</a:t>
            </a:r>
            <a:r>
              <a:rPr lang="lv-LV" dirty="0" smtClean="0"/>
              <a:t>, 2007)</a:t>
            </a:r>
          </a:p>
          <a:p>
            <a:r>
              <a:rPr lang="en-US" dirty="0" smtClean="0"/>
              <a:t>As several rankings that produce league tables use indicators</a:t>
            </a:r>
            <a:r>
              <a:rPr lang="lv-LV" dirty="0" smtClean="0"/>
              <a:t> </a:t>
            </a:r>
            <a:r>
              <a:rPr lang="en-US" dirty="0" smtClean="0"/>
              <a:t>which reflect the overall product of the university (overall</a:t>
            </a:r>
            <a:r>
              <a:rPr lang="lv-LV" dirty="0" smtClean="0"/>
              <a:t> </a:t>
            </a:r>
            <a:r>
              <a:rPr lang="en-US" dirty="0" smtClean="0"/>
              <a:t>number of Nobel Prize winners, articles, citations, etc.),</a:t>
            </a:r>
            <a:r>
              <a:rPr lang="lv-LV" dirty="0" smtClean="0"/>
              <a:t> </a:t>
            </a:r>
            <a:r>
              <a:rPr lang="en-US" dirty="0" smtClean="0"/>
              <a:t>mergers of universities can improve the position in</a:t>
            </a:r>
            <a:r>
              <a:rPr lang="lv-LV" dirty="0" smtClean="0"/>
              <a:t> </a:t>
            </a:r>
            <a:r>
              <a:rPr lang="lv-LV" dirty="0" err="1" smtClean="0"/>
              <a:t>these</a:t>
            </a:r>
            <a:r>
              <a:rPr lang="lv-LV" dirty="0" smtClean="0"/>
              <a:t> </a:t>
            </a:r>
            <a:r>
              <a:rPr lang="lv-LV" dirty="0" err="1" smtClean="0"/>
              <a:t>rankings</a:t>
            </a:r>
            <a:endParaRPr lang="lv-LV" dirty="0" smtClean="0"/>
          </a:p>
          <a:p>
            <a:r>
              <a:rPr lang="en-US" dirty="0" smtClean="0"/>
              <a:t>More publications– this could</a:t>
            </a:r>
            <a:r>
              <a:rPr lang="lv-LV" dirty="0" smtClean="0"/>
              <a:t> </a:t>
            </a:r>
            <a:r>
              <a:rPr lang="en-US" dirty="0" smtClean="0"/>
              <a:t>be a positive development, but in practice it simply means</a:t>
            </a:r>
            <a:r>
              <a:rPr lang="lv-LV" dirty="0" smtClean="0"/>
              <a:t> </a:t>
            </a:r>
            <a:r>
              <a:rPr lang="en-US" dirty="0" smtClean="0"/>
              <a:t>more articles in Thomson Reuters − or Scopus-covered</a:t>
            </a:r>
            <a:r>
              <a:rPr lang="lv-LV" dirty="0" smtClean="0"/>
              <a:t> </a:t>
            </a:r>
            <a:r>
              <a:rPr lang="en-US" dirty="0" smtClean="0"/>
              <a:t>journals, rather than in books and other types of publication</a:t>
            </a:r>
            <a:endParaRPr lang="lv-LV" dirty="0" smtClean="0"/>
          </a:p>
          <a:p>
            <a:r>
              <a:rPr lang="en-US" dirty="0" smtClean="0"/>
              <a:t>Some institutions have put considerable effort into</a:t>
            </a:r>
            <a:r>
              <a:rPr lang="lv-LV" dirty="0" smtClean="0"/>
              <a:t> </a:t>
            </a:r>
            <a:r>
              <a:rPr lang="en-US" dirty="0" smtClean="0"/>
              <a:t>encouraging students to apply, even though they had no</a:t>
            </a:r>
            <a:r>
              <a:rPr lang="lv-LV" dirty="0" smtClean="0"/>
              <a:t> </a:t>
            </a:r>
            <a:r>
              <a:rPr lang="en-US" dirty="0" smtClean="0"/>
              <a:t>chance of ever being accepted (</a:t>
            </a:r>
            <a:r>
              <a:rPr lang="en-US" dirty="0" err="1" smtClean="0"/>
              <a:t>Schreiterer</a:t>
            </a:r>
            <a:r>
              <a:rPr lang="en-US" dirty="0" smtClean="0"/>
              <a:t>, 2008), thus</a:t>
            </a:r>
            <a:r>
              <a:rPr lang="lv-LV" dirty="0" smtClean="0"/>
              <a:t> </a:t>
            </a:r>
            <a:r>
              <a:rPr lang="en-US" dirty="0" smtClean="0"/>
              <a:t>ensuring that the institutions receive a higher score on</a:t>
            </a:r>
            <a:r>
              <a:rPr lang="lv-LV" dirty="0" smtClean="0"/>
              <a:t> </a:t>
            </a:r>
            <a:r>
              <a:rPr lang="lv-LV" dirty="0" err="1" smtClean="0"/>
              <a:t>Selectivity</a:t>
            </a:r>
            <a:endParaRPr lang="lv-LV" dirty="0" smtClean="0"/>
          </a:p>
          <a:p>
            <a:r>
              <a:rPr lang="en-US" dirty="0" smtClean="0"/>
              <a:t>In order to raise the average </a:t>
            </a:r>
            <a:r>
              <a:rPr lang="en-US" dirty="0" err="1" smtClean="0"/>
              <a:t>standardised</a:t>
            </a:r>
            <a:r>
              <a:rPr lang="en-US" dirty="0" smtClean="0"/>
              <a:t> test scores of</a:t>
            </a:r>
            <a:r>
              <a:rPr lang="lv-LV" dirty="0" smtClean="0"/>
              <a:t> </a:t>
            </a:r>
            <a:r>
              <a:rPr lang="en-US" dirty="0" smtClean="0"/>
              <a:t>applicants, some institutions have made the submission of</a:t>
            </a:r>
            <a:r>
              <a:rPr lang="lv-LV" dirty="0" smtClean="0"/>
              <a:t> </a:t>
            </a:r>
            <a:r>
              <a:rPr lang="en-US" dirty="0" smtClean="0"/>
              <a:t>test scores voluntary, in the knowledge that only applicants</a:t>
            </a:r>
            <a:r>
              <a:rPr lang="lv-LV" dirty="0" smtClean="0"/>
              <a:t> </a:t>
            </a:r>
            <a:r>
              <a:rPr lang="en-US" dirty="0" smtClean="0"/>
              <a:t>with a high score have an incentive to do so</a:t>
            </a:r>
            <a:endParaRPr lang="lv-LV" dirty="0"/>
          </a:p>
        </p:txBody>
      </p:sp>
      <p:sp>
        <p:nvSpPr>
          <p:cNvPr id="4" name="TextBox 3"/>
          <p:cNvSpPr txBox="1"/>
          <p:nvPr/>
        </p:nvSpPr>
        <p:spPr>
          <a:xfrm>
            <a:off x="10607147" y="1"/>
            <a:ext cx="1584853" cy="1200329"/>
          </a:xfrm>
          <a:prstGeom prst="rect">
            <a:avLst/>
          </a:prstGeom>
          <a:noFill/>
        </p:spPr>
        <p:txBody>
          <a:bodyPr wrap="square" rtlCol="0">
            <a:spAutoFit/>
          </a:bodyPr>
          <a:lstStyle/>
          <a:p>
            <a:r>
              <a:rPr lang="lv-LV" sz="7200" dirty="0" smtClean="0">
                <a:solidFill>
                  <a:srgbClr val="FF0000"/>
                </a:solidFill>
              </a:rPr>
              <a:t>!!!</a:t>
            </a:r>
            <a:endParaRPr lang="lv-LV" sz="7200" dirty="0">
              <a:solidFill>
                <a:srgbClr val="FF00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Rankings</a:t>
            </a:r>
            <a:r>
              <a:rPr lang="lv-LV" dirty="0" smtClean="0"/>
              <a:t>: </a:t>
            </a:r>
            <a:r>
              <a:rPr lang="lv-LV" dirty="0" err="1" smtClean="0"/>
              <a:t>rat</a:t>
            </a:r>
            <a:r>
              <a:rPr lang="lv-LV" dirty="0" smtClean="0"/>
              <a:t> </a:t>
            </a:r>
            <a:r>
              <a:rPr lang="lv-LV" dirty="0" err="1" smtClean="0"/>
              <a:t>race</a:t>
            </a:r>
            <a:endParaRPr lang="lv-LV" dirty="0"/>
          </a:p>
        </p:txBody>
      </p:sp>
      <p:sp>
        <p:nvSpPr>
          <p:cNvPr id="3" name="Content Placeholder 2"/>
          <p:cNvSpPr>
            <a:spLocks noGrp="1"/>
          </p:cNvSpPr>
          <p:nvPr>
            <p:ph idx="1"/>
          </p:nvPr>
        </p:nvSpPr>
        <p:spPr>
          <a:xfrm>
            <a:off x="431371" y="1600200"/>
            <a:ext cx="11425269" cy="4997152"/>
          </a:xfrm>
        </p:spPr>
        <p:txBody>
          <a:bodyPr>
            <a:normAutofit fontScale="85000" lnSpcReduction="20000"/>
          </a:bodyPr>
          <a:lstStyle/>
          <a:p>
            <a:pPr marL="179388" indent="-179388">
              <a:spcBef>
                <a:spcPts val="600"/>
              </a:spcBef>
              <a:spcAft>
                <a:spcPts val="600"/>
              </a:spcAft>
              <a:buNone/>
              <a:defRPr/>
            </a:pPr>
            <a:r>
              <a:rPr lang="en-US" altLang="zh-CN" dirty="0" smtClean="0"/>
              <a:t>‘World-class University’ estimated to cost min. $1.5-$2b </a:t>
            </a:r>
            <a:r>
              <a:rPr lang="en-GB" altLang="zh-CN" dirty="0" smtClean="0"/>
              <a:t>year operation (Usher 2006; </a:t>
            </a:r>
            <a:r>
              <a:rPr lang="en-GB" altLang="zh-CN" dirty="0" err="1" smtClean="0"/>
              <a:t>Sadlak</a:t>
            </a:r>
            <a:r>
              <a:rPr lang="en-GB" altLang="zh-CN" dirty="0" smtClean="0"/>
              <a:t> &amp; Liu 2007; </a:t>
            </a:r>
            <a:r>
              <a:rPr lang="en-GB" altLang="zh-CN" dirty="0" err="1" smtClean="0"/>
              <a:t>Sowter</a:t>
            </a:r>
            <a:r>
              <a:rPr lang="en-GB" altLang="zh-CN" dirty="0" smtClean="0"/>
              <a:t>, 2008).</a:t>
            </a:r>
          </a:p>
          <a:p>
            <a:pPr marL="579438" lvl="1" indent="-179388">
              <a:spcBef>
                <a:spcPts val="600"/>
              </a:spcBef>
              <a:spcAft>
                <a:spcPts val="600"/>
              </a:spcAft>
              <a:buNone/>
              <a:defRPr/>
            </a:pPr>
            <a:r>
              <a:rPr lang="en-GB" altLang="zh-CN" dirty="0" smtClean="0"/>
              <a:t>This would require </a:t>
            </a:r>
            <a:r>
              <a:rPr lang="en-IE" dirty="0" smtClean="0"/>
              <a:t>987% or tenfold increase in the total Latvia HE budget being diverting for a single university</a:t>
            </a:r>
            <a:endParaRPr lang="lv-LV" dirty="0" smtClean="0"/>
          </a:p>
          <a:p>
            <a:pPr marL="0" indent="0">
              <a:spcBef>
                <a:spcPts val="600"/>
              </a:spcBef>
              <a:spcAft>
                <a:spcPts val="600"/>
              </a:spcAft>
              <a:buNone/>
              <a:defRPr/>
            </a:pPr>
            <a:r>
              <a:rPr lang="en-GB" altLang="zh-CN" dirty="0" smtClean="0"/>
              <a:t>According to </a:t>
            </a:r>
            <a:r>
              <a:rPr lang="en-GB" altLang="zh-CN" dirty="0" err="1" smtClean="0"/>
              <a:t>Sheil</a:t>
            </a:r>
            <a:r>
              <a:rPr lang="en-GB" altLang="zh-CN" dirty="0" smtClean="0"/>
              <a:t> (2009), institutional budgets of Harvard, Princeton, Yale and Stanford provide ~ $149,000 </a:t>
            </a:r>
            <a:r>
              <a:rPr lang="en-US" altLang="zh-CN" dirty="0" smtClean="0"/>
              <a:t>―</a:t>
            </a:r>
            <a:r>
              <a:rPr lang="en-GB" altLang="zh-CN" dirty="0" smtClean="0"/>
              <a:t> $227,000 per enrolment. </a:t>
            </a:r>
          </a:p>
          <a:p>
            <a:pPr marL="400050" lvl="1" indent="0">
              <a:spcBef>
                <a:spcPts val="600"/>
              </a:spcBef>
              <a:spcAft>
                <a:spcPts val="600"/>
              </a:spcAft>
              <a:buNone/>
              <a:defRPr/>
            </a:pPr>
            <a:r>
              <a:rPr lang="lv-LV" dirty="0" smtClean="0"/>
              <a:t>T</a:t>
            </a:r>
            <a:r>
              <a:rPr lang="en-GB" dirty="0" smtClean="0"/>
              <a:t>he equivalent for Latvia </a:t>
            </a:r>
            <a:r>
              <a:rPr lang="lv-LV" dirty="0" err="1" smtClean="0"/>
              <a:t>is</a:t>
            </a:r>
            <a:r>
              <a:rPr lang="lv-LV" dirty="0" smtClean="0"/>
              <a:t> </a:t>
            </a:r>
            <a:r>
              <a:rPr lang="en-GB" dirty="0" smtClean="0"/>
              <a:t>~</a:t>
            </a:r>
            <a:r>
              <a:rPr lang="en-IE" dirty="0" smtClean="0"/>
              <a:t>$1,216 per enrolment</a:t>
            </a:r>
            <a:r>
              <a:rPr lang="lv-LV" dirty="0" smtClean="0"/>
              <a:t> (2009)</a:t>
            </a:r>
            <a:endParaRPr lang="en-GB" dirty="0" smtClean="0"/>
          </a:p>
          <a:p>
            <a:pPr>
              <a:buNone/>
            </a:pPr>
            <a:r>
              <a:rPr lang="lv-LV" dirty="0" err="1" smtClean="0"/>
              <a:t>There</a:t>
            </a:r>
            <a:r>
              <a:rPr lang="lv-LV" dirty="0" smtClean="0"/>
              <a:t> </a:t>
            </a:r>
            <a:r>
              <a:rPr lang="lv-LV" dirty="0" err="1" smtClean="0"/>
              <a:t>are</a:t>
            </a:r>
            <a:r>
              <a:rPr lang="lv-LV" dirty="0" smtClean="0"/>
              <a:t> in </a:t>
            </a:r>
            <a:r>
              <a:rPr lang="lv-LV" dirty="0" err="1" smtClean="0"/>
              <a:t>total</a:t>
            </a:r>
            <a:r>
              <a:rPr lang="lv-LV" dirty="0" smtClean="0"/>
              <a:t> </a:t>
            </a:r>
            <a:r>
              <a:rPr lang="lv-LV" dirty="0" err="1" smtClean="0"/>
              <a:t>approx</a:t>
            </a:r>
            <a:r>
              <a:rPr lang="lv-LV" dirty="0" smtClean="0"/>
              <a:t>. 4000 </a:t>
            </a:r>
            <a:r>
              <a:rPr lang="lv-LV" dirty="0" err="1" smtClean="0"/>
              <a:t>science</a:t>
            </a:r>
            <a:r>
              <a:rPr lang="lv-LV" dirty="0" smtClean="0"/>
              <a:t> </a:t>
            </a:r>
            <a:r>
              <a:rPr lang="lv-LV" dirty="0" err="1" smtClean="0"/>
              <a:t>doctors</a:t>
            </a:r>
            <a:r>
              <a:rPr lang="lv-LV" dirty="0" smtClean="0"/>
              <a:t> </a:t>
            </a:r>
            <a:r>
              <a:rPr lang="lv-LV" dirty="0" err="1" smtClean="0"/>
              <a:t>employed</a:t>
            </a:r>
            <a:r>
              <a:rPr lang="lv-LV" dirty="0" smtClean="0"/>
              <a:t> </a:t>
            </a:r>
            <a:r>
              <a:rPr lang="lv-LV" dirty="0" err="1" smtClean="0"/>
              <a:t>in</a:t>
            </a:r>
            <a:r>
              <a:rPr lang="lv-LV" dirty="0" smtClean="0"/>
              <a:t> </a:t>
            </a:r>
            <a:r>
              <a:rPr lang="lv-LV" dirty="0" err="1" smtClean="0"/>
              <a:t>higher</a:t>
            </a:r>
            <a:r>
              <a:rPr lang="lv-LV" dirty="0" smtClean="0"/>
              <a:t> </a:t>
            </a:r>
            <a:r>
              <a:rPr lang="lv-LV" dirty="0" err="1" smtClean="0"/>
              <a:t>education</a:t>
            </a:r>
            <a:r>
              <a:rPr lang="lv-LV" dirty="0" smtClean="0"/>
              <a:t> </a:t>
            </a:r>
            <a:r>
              <a:rPr lang="lv-LV" dirty="0" err="1" smtClean="0"/>
              <a:t>and</a:t>
            </a:r>
            <a:r>
              <a:rPr lang="lv-LV" dirty="0" smtClean="0"/>
              <a:t> </a:t>
            </a:r>
            <a:r>
              <a:rPr lang="lv-LV" dirty="0" err="1" smtClean="0"/>
              <a:t>science</a:t>
            </a:r>
            <a:r>
              <a:rPr lang="lv-LV" dirty="0" smtClean="0"/>
              <a:t> </a:t>
            </a:r>
            <a:r>
              <a:rPr lang="lv-LV" dirty="0" err="1" smtClean="0"/>
              <a:t>sectors</a:t>
            </a:r>
            <a:r>
              <a:rPr lang="lv-LV" dirty="0" smtClean="0"/>
              <a:t> </a:t>
            </a:r>
            <a:r>
              <a:rPr lang="lv-LV" dirty="0" err="1" smtClean="0"/>
              <a:t>in</a:t>
            </a:r>
            <a:r>
              <a:rPr lang="lv-LV" dirty="0" smtClean="0"/>
              <a:t> </a:t>
            </a:r>
            <a:r>
              <a:rPr lang="lv-LV" dirty="0" err="1" smtClean="0"/>
              <a:t>Latvia</a:t>
            </a:r>
            <a:endParaRPr lang="lv-LV" dirty="0" smtClean="0"/>
          </a:p>
          <a:p>
            <a:pPr lvl="1">
              <a:lnSpc>
                <a:spcPct val="130000"/>
              </a:lnSpc>
              <a:buSzPct val="99000"/>
              <a:buFont typeface="Arial" charset="0"/>
              <a:buAutoNum type="arabicPeriod"/>
            </a:pPr>
            <a:r>
              <a:rPr lang="lv-LV" sz="2200" dirty="0" smtClean="0">
                <a:ea typeface="MS PGothic" charset="0"/>
                <a:cs typeface="MS PGothic" charset="0"/>
                <a:sym typeface="American Typewriter" charset="0"/>
              </a:rPr>
              <a:t>University of Helsinki </a:t>
            </a:r>
            <a:r>
              <a:rPr lang="en-US" sz="2200" dirty="0" smtClean="0">
                <a:ea typeface="MS PGothic" charset="0"/>
                <a:cs typeface="MS PGothic" charset="0"/>
                <a:sym typeface="American Typewriter" charset="0"/>
              </a:rPr>
              <a:t>(</a:t>
            </a:r>
            <a:r>
              <a:rPr lang="lv-LV" sz="2200" dirty="0" err="1" smtClean="0">
                <a:ea typeface="MS PGothic" charset="0"/>
                <a:cs typeface="MS PGothic" charset="0"/>
                <a:sym typeface="American Typewriter" charset="0"/>
              </a:rPr>
              <a:t>Finland</a:t>
            </a:r>
            <a:r>
              <a:rPr lang="en-US" sz="2200" dirty="0" smtClean="0">
                <a:ea typeface="MS PGothic" charset="0"/>
                <a:cs typeface="MS PGothic" charset="0"/>
                <a:sym typeface="American Typewriter" charset="0"/>
              </a:rPr>
              <a:t>) – 3800 </a:t>
            </a:r>
            <a:r>
              <a:rPr lang="lv-LV" sz="2200" dirty="0" err="1" smtClean="0">
                <a:ea typeface="MS PGothic" charset="0"/>
                <a:cs typeface="MS PGothic" charset="0"/>
                <a:sym typeface="American Typewriter" charset="0"/>
              </a:rPr>
              <a:t>acad</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staff</a:t>
            </a:r>
            <a:r>
              <a:rPr lang="en-US" sz="2200" dirty="0" smtClean="0">
                <a:ea typeface="MS PGothic" charset="0"/>
                <a:cs typeface="MS PGothic" charset="0"/>
                <a:sym typeface="American Typewriter" charset="0"/>
              </a:rPr>
              <a:t>;</a:t>
            </a:r>
            <a:endParaRPr lang="en-US" sz="2200" dirty="0" smtClean="0">
              <a:ea typeface="ヒラギノ明朝 ProN W6" charset="0"/>
              <a:cs typeface="ヒラギノ明朝 ProN W6" charset="0"/>
              <a:sym typeface="American Typewriter" charset="0"/>
            </a:endParaRPr>
          </a:p>
          <a:p>
            <a:pPr lvl="1">
              <a:lnSpc>
                <a:spcPct val="130000"/>
              </a:lnSpc>
              <a:buSzPct val="99000"/>
              <a:buFont typeface="Arial" charset="0"/>
              <a:buAutoNum type="arabicPeriod"/>
            </a:pPr>
            <a:r>
              <a:rPr lang="lv-LV" sz="2200" dirty="0" err="1" smtClean="0">
                <a:ea typeface="MS PGothic" charset="0"/>
                <a:cs typeface="MS PGothic" charset="0"/>
                <a:sym typeface="American Typewriter" charset="0"/>
              </a:rPr>
              <a:t>University</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of</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Heidelberg</a:t>
            </a:r>
            <a:r>
              <a:rPr lang="lv-LV" sz="2200" dirty="0" smtClean="0">
                <a:ea typeface="MS PGothic" charset="0"/>
                <a:cs typeface="MS PGothic" charset="0"/>
                <a:sym typeface="American Typewriter" charset="0"/>
              </a:rPr>
              <a:t> </a:t>
            </a:r>
            <a:r>
              <a:rPr lang="en-US" sz="2200" dirty="0" smtClean="0">
                <a:ea typeface="MS PGothic" charset="0"/>
                <a:cs typeface="MS PGothic" charset="0"/>
                <a:sym typeface="American Typewriter" charset="0"/>
              </a:rPr>
              <a:t>(</a:t>
            </a:r>
            <a:r>
              <a:rPr lang="lv-LV" sz="2200" dirty="0" err="1" smtClean="0">
                <a:ea typeface="MS PGothic" charset="0"/>
                <a:cs typeface="MS PGothic" charset="0"/>
                <a:sym typeface="American Typewriter" charset="0"/>
              </a:rPr>
              <a:t>Germany</a:t>
            </a:r>
            <a:r>
              <a:rPr lang="en-US" sz="2200" dirty="0" smtClean="0">
                <a:ea typeface="MS PGothic" charset="0"/>
                <a:cs typeface="MS PGothic" charset="0"/>
                <a:sym typeface="American Typewriter" charset="0"/>
              </a:rPr>
              <a:t>) – 4200 </a:t>
            </a:r>
            <a:r>
              <a:rPr lang="lv-LV" sz="2200" dirty="0" err="1" smtClean="0">
                <a:ea typeface="MS PGothic" charset="0"/>
                <a:cs typeface="MS PGothic" charset="0"/>
                <a:sym typeface="American Typewriter" charset="0"/>
              </a:rPr>
              <a:t>acad</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staff</a:t>
            </a:r>
            <a:r>
              <a:rPr lang="en-US" sz="2200" dirty="0" smtClean="0">
                <a:ea typeface="MS PGothic" charset="0"/>
                <a:cs typeface="MS PGothic" charset="0"/>
                <a:sym typeface="American Typewriter" charset="0"/>
              </a:rPr>
              <a:t>;</a:t>
            </a:r>
            <a:endParaRPr lang="en-US" sz="2200" dirty="0" smtClean="0">
              <a:ea typeface="ヒラギノ明朝 ProN W6" charset="0"/>
              <a:cs typeface="ヒラギノ明朝 ProN W6" charset="0"/>
              <a:sym typeface="American Typewriter" charset="0"/>
            </a:endParaRPr>
          </a:p>
          <a:p>
            <a:pPr lvl="1">
              <a:buSzPct val="99000"/>
              <a:buFont typeface="Arial" charset="0"/>
              <a:buAutoNum type="arabicPeriod"/>
            </a:pPr>
            <a:r>
              <a:rPr lang="lv-LV" sz="2200" dirty="0" err="1" smtClean="0">
                <a:ea typeface="MS PGothic" charset="0"/>
                <a:cs typeface="MS PGothic" charset="0"/>
                <a:sym typeface="American Typewriter" charset="0"/>
              </a:rPr>
              <a:t>University</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of</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Uppsala</a:t>
            </a:r>
            <a:r>
              <a:rPr lang="lv-LV" sz="2200" dirty="0" smtClean="0">
                <a:ea typeface="MS PGothic" charset="0"/>
                <a:cs typeface="MS PGothic" charset="0"/>
                <a:sym typeface="American Typewriter" charset="0"/>
              </a:rPr>
              <a:t> </a:t>
            </a:r>
            <a:r>
              <a:rPr lang="en-US" sz="2200" dirty="0" smtClean="0">
                <a:ea typeface="MS PGothic" charset="0"/>
                <a:cs typeface="MS PGothic" charset="0"/>
                <a:sym typeface="American Typewriter" charset="0"/>
              </a:rPr>
              <a:t>(</a:t>
            </a:r>
            <a:r>
              <a:rPr lang="lv-LV" sz="2200" dirty="0" err="1" smtClean="0">
                <a:ea typeface="MS PGothic" charset="0"/>
                <a:cs typeface="MS PGothic" charset="0"/>
                <a:sym typeface="American Typewriter" charset="0"/>
              </a:rPr>
              <a:t>Sweden</a:t>
            </a:r>
            <a:r>
              <a:rPr lang="en-US" sz="2200" dirty="0" smtClean="0">
                <a:ea typeface="MS PGothic" charset="0"/>
                <a:cs typeface="MS PGothic" charset="0"/>
                <a:sym typeface="American Typewriter" charset="0"/>
              </a:rPr>
              <a:t>) – 3700 </a:t>
            </a:r>
            <a:r>
              <a:rPr lang="lv-LV" sz="2200" dirty="0" err="1" smtClean="0">
                <a:ea typeface="MS PGothic" charset="0"/>
                <a:cs typeface="MS PGothic" charset="0"/>
                <a:sym typeface="American Typewriter" charset="0"/>
              </a:rPr>
              <a:t>acad</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staff</a:t>
            </a:r>
            <a:r>
              <a:rPr lang="en-US" sz="2200" dirty="0" smtClean="0">
                <a:ea typeface="MS PGothic" charset="0"/>
                <a:cs typeface="MS PGothic" charset="0"/>
                <a:sym typeface="American Typewriter" charset="0"/>
              </a:rPr>
              <a:t>;</a:t>
            </a:r>
            <a:endParaRPr lang="en-US" sz="2200" dirty="0" smtClean="0">
              <a:ea typeface="ヒラギノ明朝 ProN W6" charset="0"/>
              <a:cs typeface="ヒラギノ明朝 ProN W6" charset="0"/>
              <a:sym typeface="American Typewriter" charset="0"/>
            </a:endParaRPr>
          </a:p>
          <a:p>
            <a:pPr lvl="1">
              <a:lnSpc>
                <a:spcPct val="130000"/>
              </a:lnSpc>
              <a:buSzPct val="99000"/>
              <a:buFont typeface="Arial" charset="0"/>
              <a:buAutoNum type="arabicPeriod"/>
            </a:pPr>
            <a:r>
              <a:rPr lang="lv-LV" sz="2200" dirty="0" err="1" smtClean="0">
                <a:ea typeface="MS PGothic" charset="0"/>
                <a:cs typeface="MS PGothic" charset="0"/>
                <a:sym typeface="American Typewriter" charset="0"/>
              </a:rPr>
              <a:t>Charles</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Uni</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in</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Prague</a:t>
            </a:r>
            <a:r>
              <a:rPr lang="lv-LV" sz="2200" dirty="0" smtClean="0">
                <a:ea typeface="MS PGothic" charset="0"/>
                <a:cs typeface="MS PGothic" charset="0"/>
                <a:sym typeface="American Typewriter" charset="0"/>
              </a:rPr>
              <a:t> </a:t>
            </a:r>
            <a:r>
              <a:rPr lang="en-US" sz="2200" dirty="0" smtClean="0">
                <a:ea typeface="MS PGothic" charset="0"/>
                <a:cs typeface="MS PGothic" charset="0"/>
                <a:sym typeface="American Typewriter" charset="0"/>
              </a:rPr>
              <a:t>(</a:t>
            </a:r>
            <a:r>
              <a:rPr lang="lv-LV" sz="2200" dirty="0" err="1" smtClean="0">
                <a:ea typeface="MS PGothic" charset="0"/>
                <a:cs typeface="MS PGothic" charset="0"/>
                <a:sym typeface="American Typewriter" charset="0"/>
              </a:rPr>
              <a:t>Czech</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Rep</a:t>
            </a:r>
            <a:r>
              <a:rPr lang="lv-LV" sz="2200" dirty="0" smtClean="0">
                <a:ea typeface="MS PGothic" charset="0"/>
                <a:cs typeface="MS PGothic" charset="0"/>
                <a:sym typeface="American Typewriter" charset="0"/>
              </a:rPr>
              <a:t>.</a:t>
            </a:r>
            <a:r>
              <a:rPr lang="en-US" sz="2200" dirty="0" smtClean="0">
                <a:ea typeface="MS PGothic" charset="0"/>
                <a:cs typeface="MS PGothic" charset="0"/>
                <a:sym typeface="American Typewriter" charset="0"/>
              </a:rPr>
              <a:t>) – 4100 </a:t>
            </a:r>
            <a:r>
              <a:rPr lang="lv-LV" sz="2200" dirty="0" err="1" smtClean="0">
                <a:ea typeface="MS PGothic" charset="0"/>
                <a:cs typeface="MS PGothic" charset="0"/>
                <a:sym typeface="American Typewriter" charset="0"/>
              </a:rPr>
              <a:t>acad</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staff</a:t>
            </a:r>
            <a:r>
              <a:rPr lang="en-US" sz="2200" dirty="0" smtClean="0">
                <a:ea typeface="MS PGothic" charset="0"/>
                <a:cs typeface="MS PGothic" charset="0"/>
                <a:sym typeface="American Typewriter" charset="0"/>
              </a:rPr>
              <a:t>;</a:t>
            </a:r>
            <a:endParaRPr lang="en-US" sz="2200" dirty="0" smtClean="0">
              <a:ea typeface="ヒラギノ明朝 ProN W6" charset="0"/>
              <a:cs typeface="ヒラギノ明朝 ProN W6" charset="0"/>
              <a:sym typeface="American Typewriter" charset="0"/>
            </a:endParaRPr>
          </a:p>
          <a:p>
            <a:pPr lvl="1">
              <a:lnSpc>
                <a:spcPct val="110000"/>
              </a:lnSpc>
              <a:buSzPct val="99000"/>
              <a:buFont typeface="Arial" charset="0"/>
              <a:buAutoNum type="arabicPeriod"/>
            </a:pPr>
            <a:r>
              <a:rPr lang="en-US" sz="2200" dirty="0" smtClean="0">
                <a:ea typeface="MS PGothic" charset="0"/>
                <a:cs typeface="MS PGothic" charset="0"/>
                <a:sym typeface="American Typewriter" charset="0"/>
              </a:rPr>
              <a:t>S</a:t>
            </a:r>
            <a:r>
              <a:rPr lang="lv-LV" sz="2200" dirty="0" err="1" smtClean="0">
                <a:ea typeface="MS PGothic" charset="0"/>
                <a:cs typeface="MS PGothic" charset="0"/>
                <a:sym typeface="American Typewriter" charset="0"/>
              </a:rPr>
              <a:t>t.Petersburg</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State</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Univ</a:t>
            </a:r>
            <a:r>
              <a:rPr lang="lv-LV" sz="2200" dirty="0" smtClean="0">
                <a:ea typeface="MS PGothic" charset="0"/>
                <a:cs typeface="MS PGothic" charset="0"/>
                <a:sym typeface="American Typewriter" charset="0"/>
              </a:rPr>
              <a:t>.</a:t>
            </a:r>
            <a:r>
              <a:rPr lang="en-US"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Russia</a:t>
            </a:r>
            <a:r>
              <a:rPr lang="en-US" sz="2200" dirty="0" smtClean="0">
                <a:ea typeface="MS PGothic" charset="0"/>
                <a:cs typeface="MS PGothic" charset="0"/>
                <a:sym typeface="American Typewriter" charset="0"/>
              </a:rPr>
              <a:t>) – 5200 </a:t>
            </a:r>
            <a:r>
              <a:rPr lang="lv-LV" sz="2200" dirty="0" err="1" smtClean="0">
                <a:ea typeface="MS PGothic" charset="0"/>
                <a:cs typeface="MS PGothic" charset="0"/>
                <a:sym typeface="American Typewriter" charset="0"/>
              </a:rPr>
              <a:t>acad</a:t>
            </a:r>
            <a:r>
              <a:rPr lang="lv-LV" sz="2200" dirty="0" smtClean="0">
                <a:ea typeface="MS PGothic" charset="0"/>
                <a:cs typeface="MS PGothic" charset="0"/>
                <a:sym typeface="American Typewriter" charset="0"/>
              </a:rPr>
              <a:t>. </a:t>
            </a:r>
            <a:r>
              <a:rPr lang="lv-LV" sz="2200" dirty="0" err="1" smtClean="0">
                <a:ea typeface="MS PGothic" charset="0"/>
                <a:cs typeface="MS PGothic" charset="0"/>
                <a:sym typeface="American Typewriter" charset="0"/>
              </a:rPr>
              <a:t>staff</a:t>
            </a:r>
            <a:r>
              <a:rPr lang="en-US" sz="2200" dirty="0" smtClean="0">
                <a:ea typeface="MS PGothic" charset="0"/>
                <a:cs typeface="MS PGothic" charset="0"/>
                <a:sym typeface="American Typewriter" charset="0"/>
              </a:rPr>
              <a:t>.</a:t>
            </a:r>
            <a:endParaRPr lang="en-US" sz="2200" dirty="0" smtClean="0">
              <a:ea typeface="ヒラギノ明朝 ProN W6" charset="0"/>
              <a:cs typeface="ヒラギノ明朝 ProN W6" charset="0"/>
              <a:sym typeface="American Typewriter" charset="0"/>
            </a:endParaRPr>
          </a:p>
          <a:p>
            <a:pPr>
              <a:buNone/>
            </a:pPr>
            <a:endParaRPr lang="lv-LV" dirty="0"/>
          </a:p>
        </p:txBody>
      </p:sp>
      <p:sp>
        <p:nvSpPr>
          <p:cNvPr id="4" name="TextBox 3"/>
          <p:cNvSpPr txBox="1"/>
          <p:nvPr/>
        </p:nvSpPr>
        <p:spPr>
          <a:xfrm>
            <a:off x="10607147" y="1"/>
            <a:ext cx="1584853" cy="1200329"/>
          </a:xfrm>
          <a:prstGeom prst="rect">
            <a:avLst/>
          </a:prstGeom>
          <a:noFill/>
        </p:spPr>
        <p:txBody>
          <a:bodyPr wrap="square" rtlCol="0">
            <a:spAutoFit/>
          </a:bodyPr>
          <a:lstStyle/>
          <a:p>
            <a:r>
              <a:rPr lang="lv-LV" sz="7200" dirty="0" smtClean="0">
                <a:solidFill>
                  <a:srgbClr val="FF0000"/>
                </a:solidFill>
              </a:rPr>
              <a:t>!!!</a:t>
            </a:r>
            <a:endParaRPr lang="lv-LV" sz="7200" dirty="0">
              <a:solidFill>
                <a:srgbClr val="FF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Rankings</a:t>
            </a:r>
            <a:r>
              <a:rPr lang="lv-LV" dirty="0" smtClean="0"/>
              <a:t>: </a:t>
            </a:r>
            <a:r>
              <a:rPr lang="lv-LV" dirty="0" err="1" smtClean="0"/>
              <a:t>Rat</a:t>
            </a:r>
            <a:r>
              <a:rPr lang="lv-LV" dirty="0" smtClean="0"/>
              <a:t> </a:t>
            </a:r>
            <a:r>
              <a:rPr lang="lv-LV" dirty="0" err="1" smtClean="0"/>
              <a:t>Race</a:t>
            </a:r>
            <a:endParaRPr lang="lv-LV" dirty="0"/>
          </a:p>
        </p:txBody>
      </p:sp>
      <p:sp>
        <p:nvSpPr>
          <p:cNvPr id="3" name="Content Placeholder 2"/>
          <p:cNvSpPr>
            <a:spLocks noGrp="1"/>
          </p:cNvSpPr>
          <p:nvPr>
            <p:ph idx="1"/>
          </p:nvPr>
        </p:nvSpPr>
        <p:spPr>
          <a:xfrm>
            <a:off x="609600" y="1412777"/>
            <a:ext cx="10972800" cy="4713387"/>
          </a:xfrm>
        </p:spPr>
        <p:txBody>
          <a:bodyPr/>
          <a:lstStyle/>
          <a:p>
            <a:pPr>
              <a:buNone/>
            </a:pPr>
            <a:r>
              <a:rPr lang="lv-LV" dirty="0" smtClean="0"/>
              <a:t>   </a:t>
            </a:r>
            <a:r>
              <a:rPr lang="lv-LV" dirty="0" err="1" smtClean="0"/>
              <a:t>What</a:t>
            </a:r>
            <a:r>
              <a:rPr lang="lv-LV" dirty="0" smtClean="0"/>
              <a:t> it </a:t>
            </a:r>
            <a:r>
              <a:rPr lang="lv-LV" dirty="0" err="1" smtClean="0"/>
              <a:t>takes</a:t>
            </a:r>
            <a:r>
              <a:rPr lang="lv-LV" dirty="0" smtClean="0"/>
              <a:t> to </a:t>
            </a:r>
            <a:r>
              <a:rPr lang="lv-LV" dirty="0" err="1" smtClean="0"/>
              <a:t>become</a:t>
            </a:r>
            <a:r>
              <a:rPr lang="lv-LV" dirty="0" smtClean="0"/>
              <a:t> </a:t>
            </a:r>
            <a:r>
              <a:rPr lang="lv-LV" dirty="0" err="1" smtClean="0"/>
              <a:t>one</a:t>
            </a:r>
            <a:r>
              <a:rPr lang="lv-LV" dirty="0" smtClean="0"/>
              <a:t> of </a:t>
            </a:r>
            <a:r>
              <a:rPr lang="lv-LV" dirty="0" err="1" smtClean="0"/>
              <a:t>the</a:t>
            </a:r>
            <a:r>
              <a:rPr lang="lv-LV" dirty="0" smtClean="0"/>
              <a:t> </a:t>
            </a:r>
            <a:r>
              <a:rPr lang="en-US" dirty="0" smtClean="0"/>
              <a:t>‘super-league’ of ~25 world-leading institutions</a:t>
            </a:r>
            <a:endParaRPr lang="lv-LV" dirty="0" smtClean="0"/>
          </a:p>
          <a:p>
            <a:pPr>
              <a:buNone/>
            </a:pPr>
            <a:r>
              <a:rPr lang="en-IE" sz="2000" dirty="0" smtClean="0"/>
              <a:t>Concentration/specialisation most relevant in only 4 disciplines of ‘big science’ (</a:t>
            </a:r>
            <a:r>
              <a:rPr lang="en-IE" sz="2000" dirty="0" err="1" smtClean="0"/>
              <a:t>Moed</a:t>
            </a:r>
            <a:r>
              <a:rPr lang="en-IE" sz="2000" dirty="0" smtClean="0"/>
              <a:t>, 2006)</a:t>
            </a:r>
          </a:p>
          <a:p>
            <a:pPr>
              <a:buNone/>
            </a:pPr>
            <a:endParaRPr lang="lv-LV" dirty="0"/>
          </a:p>
        </p:txBody>
      </p:sp>
      <p:pic>
        <p:nvPicPr>
          <p:cNvPr id="4" name="Content Placeholder 5"/>
          <p:cNvPicPr>
            <a:picLocks noChangeArrowheads="1"/>
          </p:cNvPicPr>
          <p:nvPr/>
        </p:nvPicPr>
        <p:blipFill>
          <a:blip r:embed="rId2" cstate="print"/>
          <a:srcRect/>
          <a:stretch>
            <a:fillRect/>
          </a:stretch>
        </p:blipFill>
        <p:spPr bwMode="auto">
          <a:xfrm>
            <a:off x="0" y="3143250"/>
            <a:ext cx="12192000" cy="2982913"/>
          </a:xfrm>
          <a:prstGeom prst="rect">
            <a:avLst/>
          </a:prstGeom>
          <a:noFill/>
          <a:ln w="9525">
            <a:noFill/>
            <a:miter lim="800000"/>
            <a:headEnd/>
            <a:tailEnd/>
          </a:ln>
        </p:spPr>
      </p:pic>
      <p:sp>
        <p:nvSpPr>
          <p:cNvPr id="5" name="TextBox 4"/>
          <p:cNvSpPr txBox="1"/>
          <p:nvPr/>
        </p:nvSpPr>
        <p:spPr>
          <a:xfrm>
            <a:off x="10607147" y="1"/>
            <a:ext cx="1584853" cy="1200329"/>
          </a:xfrm>
          <a:prstGeom prst="rect">
            <a:avLst/>
          </a:prstGeom>
          <a:noFill/>
        </p:spPr>
        <p:txBody>
          <a:bodyPr wrap="square" rtlCol="0">
            <a:spAutoFit/>
          </a:bodyPr>
          <a:lstStyle/>
          <a:p>
            <a:r>
              <a:rPr lang="lv-LV" sz="7200" dirty="0" smtClean="0">
                <a:solidFill>
                  <a:srgbClr val="FF0000"/>
                </a:solidFill>
              </a:rPr>
              <a:t>!!!</a:t>
            </a:r>
            <a:endParaRPr lang="lv-LV" sz="7200" dirty="0">
              <a:solidFill>
                <a:srgbClr val="FF0000"/>
              </a:solidFill>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2079</TotalTime>
  <Words>6037</Words>
  <Application>Microsoft Office PowerPoint</Application>
  <PresentationFormat>Custom</PresentationFormat>
  <Paragraphs>879</Paragraphs>
  <Slides>105</Slides>
  <Notes>8</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Motyw pakietu Office</vt:lpstr>
      <vt:lpstr>PowerPoint Presentation</vt:lpstr>
      <vt:lpstr>Review on new teaching methods </vt:lpstr>
      <vt:lpstr>PowerPoint Presentation</vt:lpstr>
      <vt:lpstr>PowerPoint Presentation</vt:lpstr>
      <vt:lpstr>PowerPoint Presentation</vt:lpstr>
      <vt:lpstr>KNOWLEDGE AND SKILLS FOR LIFE AND WORK IN THE 21ST CENTURY</vt:lpstr>
      <vt:lpstr>PowerPoint Presentation</vt:lpstr>
      <vt:lpstr>PowerPoint Presentation</vt:lpstr>
      <vt:lpstr>Examples of assignments</vt:lpstr>
      <vt:lpstr>INNOVATIVE PEDAGOGY</vt:lpstr>
      <vt:lpstr>T&amp;L STRATEGIES</vt:lpstr>
      <vt:lpstr>PowerPoint Presentation</vt:lpstr>
      <vt:lpstr>T&amp;L Methods</vt:lpstr>
      <vt:lpstr>T&amp;L Methods</vt:lpstr>
      <vt:lpstr>T&amp;L Methods</vt:lpstr>
      <vt:lpstr>PowerPoint Presentation</vt:lpstr>
      <vt:lpstr>PowerPoint Presentation</vt:lpstr>
      <vt:lpstr>PowerPoint Presentation</vt:lpstr>
      <vt:lpstr>PowerPoint Presentation</vt:lpstr>
      <vt:lpstr>T&amp;L Methods</vt:lpstr>
      <vt:lpstr>T&amp;L Methods</vt:lpstr>
      <vt:lpstr>HYBRID (BLENDED) EDUCATION</vt:lpstr>
      <vt:lpstr>T&amp;L Methods</vt:lpstr>
      <vt:lpstr> Applying basic quality tools in problem based learning – case study</vt:lpstr>
      <vt:lpstr>PowerPoint Presentation</vt:lpstr>
      <vt:lpstr>PowerPoint Presentation</vt:lpstr>
      <vt:lpstr>CONCLUSIONS</vt:lpstr>
      <vt:lpstr>International Business Strategy</vt:lpstr>
      <vt:lpstr>PowerPoint Presentation</vt:lpstr>
      <vt:lpstr>PowerPoint Presentation</vt:lpstr>
      <vt:lpstr>PowerPoint Presentation</vt:lpstr>
      <vt:lpstr>Limitations of human’s cognitive abilities</vt:lpstr>
      <vt:lpstr>Introduce yourself</vt:lpstr>
      <vt:lpstr>PowerPoint Presentation</vt:lpstr>
      <vt:lpstr>PowerPoint Presentation</vt:lpstr>
      <vt:lpstr>PowerPoint Presentation</vt:lpstr>
      <vt:lpstr>PowerPoint Presentation</vt:lpstr>
      <vt:lpstr>Focus of this course</vt:lpstr>
      <vt:lpstr>about me             about course</vt:lpstr>
      <vt:lpstr>PowerPoint Presentation</vt:lpstr>
      <vt:lpstr>part 1</vt:lpstr>
      <vt:lpstr>Company</vt:lpstr>
      <vt:lpstr>The Production System specifics: University of Latvia</vt:lpstr>
      <vt:lpstr>PowerPoint Presentation</vt:lpstr>
      <vt:lpstr>some history..</vt:lpstr>
      <vt:lpstr>PowerPoint Presentation</vt:lpstr>
      <vt:lpstr>PowerPoint Presentation</vt:lpstr>
      <vt:lpstr>PowerPoint Presentation</vt:lpstr>
      <vt:lpstr>Quiz Public HEI’s vs. Private HEI’s </vt:lpstr>
      <vt:lpstr>Quiz Public HEI’s vs. Private HEI’s </vt:lpstr>
      <vt:lpstr>PowerPoint Presentation</vt:lpstr>
      <vt:lpstr>Quiz Public HEI’s vs. Private HEI’s </vt:lpstr>
      <vt:lpstr>PowerPoint Presentation</vt:lpstr>
      <vt:lpstr>Quality concepts (Harvey, Green 1993)</vt:lpstr>
      <vt:lpstr>Some fallacies to awoid</vt:lpstr>
      <vt:lpstr>PowerPoint Presentation</vt:lpstr>
      <vt:lpstr>PowerPoint Presentation</vt:lpstr>
      <vt:lpstr>PowerPoint Presentation</vt:lpstr>
      <vt:lpstr>PowerPoint Presentation</vt:lpstr>
      <vt:lpstr>PowerPoint Presentation</vt:lpstr>
      <vt:lpstr>PowerPoint Presentation</vt:lpstr>
      <vt:lpstr>European Higher Education Area (EHEA)</vt:lpstr>
      <vt:lpstr>European Higher Education Area (EHEA)</vt:lpstr>
      <vt:lpstr>Let’s consider the Company’s quality..</vt:lpstr>
      <vt:lpstr>Benchmarking Company</vt:lpstr>
      <vt:lpstr>Benchmarking Company</vt:lpstr>
      <vt:lpstr>Multirank: diversity of HEI is good</vt:lpstr>
      <vt:lpstr>QS Top Universities: 701-800</vt:lpstr>
      <vt:lpstr>Perceived quality</vt:lpstr>
      <vt:lpstr>PowerPoint Presentation</vt:lpstr>
      <vt:lpstr>Consider..</vt:lpstr>
      <vt:lpstr>Core content: part 1</vt:lpstr>
      <vt:lpstr>PowerPoint Presentation</vt:lpstr>
      <vt:lpstr>PowerPoint Presentation</vt:lpstr>
      <vt:lpstr>part 2</vt:lpstr>
      <vt:lpstr>PowerPoint Presentation</vt:lpstr>
      <vt:lpstr>How will be the Company perceived?</vt:lpstr>
      <vt:lpstr>PowerPoint Presentation</vt:lpstr>
      <vt:lpstr>PowerPoint Presentation</vt:lpstr>
      <vt:lpstr>How will be the Company perceived?</vt:lpstr>
      <vt:lpstr>PowerPoint Presentation</vt:lpstr>
      <vt:lpstr>How will be the Company perceived?</vt:lpstr>
      <vt:lpstr>Core content: part 2</vt:lpstr>
      <vt:lpstr>about me             about course</vt:lpstr>
      <vt:lpstr>about me             about course</vt:lpstr>
      <vt:lpstr>part 3</vt:lpstr>
      <vt:lpstr>PowerPoint Presentation</vt:lpstr>
      <vt:lpstr>PowerPoint Presentation</vt:lpstr>
      <vt:lpstr>PowerPoint Presentation</vt:lpstr>
      <vt:lpstr>Benchmarking Company</vt:lpstr>
      <vt:lpstr>Environment and Sustainability</vt:lpstr>
      <vt:lpstr>Environmental performance index</vt:lpstr>
      <vt:lpstr>GreenMetric criteria</vt:lpstr>
      <vt:lpstr>PowerPoint Presentation</vt:lpstr>
      <vt:lpstr>Rankings</vt:lpstr>
      <vt:lpstr>Rankings: policy decisions</vt:lpstr>
      <vt:lpstr>Rankings: manipulations</vt:lpstr>
      <vt:lpstr>Rankings: rat race</vt:lpstr>
      <vt:lpstr>Rankings: Rat Race</vt:lpstr>
      <vt:lpstr>Ķīlis stāstīja, ka naudu finansēšanas modeļa ieviešanai valsts aizņemsies ārējos tirgos un sākotnēji būtu nepieciešami aptuveni 450 miljoni lati, lai Valsts studiju kreditēšanas fonds varētu sākt darbību. </vt:lpstr>
      <vt:lpstr>Tool that was used in the case of University of Latvia..</vt:lpstr>
      <vt:lpstr>Cognitive learning</vt:lpstr>
      <vt:lpstr>The course is redundant, I have already heard all of this before</vt:lpstr>
      <vt:lpstr>The course is redundant, I have already heard all of this before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Mrozek</dc:creator>
  <cp:lastModifiedBy>AgneseRusakova</cp:lastModifiedBy>
  <cp:revision>63</cp:revision>
  <dcterms:created xsi:type="dcterms:W3CDTF">2016-11-28T14:07:45Z</dcterms:created>
  <dcterms:modified xsi:type="dcterms:W3CDTF">2017-09-25T11:47:19Z</dcterms:modified>
</cp:coreProperties>
</file>