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0"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3" r:id="rId16"/>
    <p:sldId id="274" r:id="rId17"/>
    <p:sldId id="295" r:id="rId18"/>
    <p:sldId id="296" r:id="rId19"/>
    <p:sldId id="297" r:id="rId20"/>
    <p:sldId id="298" r:id="rId21"/>
    <p:sldId id="299" r:id="rId22"/>
    <p:sldId id="278" r:id="rId23"/>
    <p:sldId id="280" r:id="rId24"/>
    <p:sldId id="282" r:id="rId25"/>
    <p:sldId id="285" r:id="rId26"/>
    <p:sldId id="288" r:id="rId27"/>
    <p:sldId id="289" r:id="rId28"/>
    <p:sldId id="290" r:id="rId29"/>
    <p:sldId id="292" r:id="rId30"/>
    <p:sldId id="272"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08"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39F911-2B9D-4714-BDC9-63085499C3E4}" type="datetimeFigureOut">
              <a:rPr lang="en-US" smtClean="0"/>
              <a:pPr/>
              <a:t>9/25/2017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640187-BC1D-46C0-AD19-4EF983942CE0}" type="slidenum">
              <a:rPr lang="en-GB" smtClean="0"/>
              <a:pPr/>
              <a:t>‹#›</a:t>
            </a:fld>
            <a:endParaRPr lang="en-GB"/>
          </a:p>
        </p:txBody>
      </p:sp>
    </p:spTree>
    <p:extLst>
      <p:ext uri="{BB962C8B-B14F-4D97-AF65-F5344CB8AC3E}">
        <p14:creationId xmlns:p14="http://schemas.microsoft.com/office/powerpoint/2010/main" val="2562190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A63C1BA-418D-4CE7-B0D7-D8708F96C4A6}" type="datetimeFigureOut">
              <a:rPr lang="en-US" smtClean="0"/>
              <a:pPr/>
              <a:t>9/25/2017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0FFE9D-7227-4AAE-8463-566B7C6095CC}"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A63C1BA-418D-4CE7-B0D7-D8708F96C4A6}" type="datetimeFigureOut">
              <a:rPr lang="en-US" smtClean="0"/>
              <a:pPr/>
              <a:t>9/25/2017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0FFE9D-7227-4AAE-8463-566B7C6095CC}"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A63C1BA-418D-4CE7-B0D7-D8708F96C4A6}" type="datetimeFigureOut">
              <a:rPr lang="en-US" smtClean="0"/>
              <a:pPr/>
              <a:t>9/25/2017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0FFE9D-7227-4AAE-8463-566B7C6095CC}"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A63C1BA-418D-4CE7-B0D7-D8708F96C4A6}" type="datetimeFigureOut">
              <a:rPr lang="en-US" smtClean="0"/>
              <a:pPr/>
              <a:t>9/25/2017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0FFE9D-7227-4AAE-8463-566B7C6095CC}"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63C1BA-418D-4CE7-B0D7-D8708F96C4A6}" type="datetimeFigureOut">
              <a:rPr lang="en-US" smtClean="0"/>
              <a:pPr/>
              <a:t>9/25/2017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0FFE9D-7227-4AAE-8463-566B7C6095CC}"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A63C1BA-418D-4CE7-B0D7-D8708F96C4A6}" type="datetimeFigureOut">
              <a:rPr lang="en-US" smtClean="0"/>
              <a:pPr/>
              <a:t>9/25/2017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60FFE9D-7227-4AAE-8463-566B7C6095CC}"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A63C1BA-418D-4CE7-B0D7-D8708F96C4A6}" type="datetimeFigureOut">
              <a:rPr lang="en-US" smtClean="0"/>
              <a:pPr/>
              <a:t>9/25/2017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60FFE9D-7227-4AAE-8463-566B7C6095CC}"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A63C1BA-418D-4CE7-B0D7-D8708F96C4A6}" type="datetimeFigureOut">
              <a:rPr lang="en-US" smtClean="0"/>
              <a:pPr/>
              <a:t>9/25/2017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60FFE9D-7227-4AAE-8463-566B7C6095CC}"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63C1BA-418D-4CE7-B0D7-D8708F96C4A6}" type="datetimeFigureOut">
              <a:rPr lang="en-US" smtClean="0"/>
              <a:pPr/>
              <a:t>9/25/2017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60FFE9D-7227-4AAE-8463-566B7C6095CC}"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63C1BA-418D-4CE7-B0D7-D8708F96C4A6}" type="datetimeFigureOut">
              <a:rPr lang="en-US" smtClean="0"/>
              <a:pPr/>
              <a:t>9/25/2017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60FFE9D-7227-4AAE-8463-566B7C6095CC}"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63C1BA-418D-4CE7-B0D7-D8708F96C4A6}" type="datetimeFigureOut">
              <a:rPr lang="en-US" smtClean="0"/>
              <a:pPr/>
              <a:t>9/25/2017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60FFE9D-7227-4AAE-8463-566B7C6095CC}"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63C1BA-418D-4CE7-B0D7-D8708F96C4A6}" type="datetimeFigureOut">
              <a:rPr lang="en-US" smtClean="0"/>
              <a:pPr/>
              <a:t>9/25/2017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0FFE9D-7227-4AAE-8463-566B7C6095CC}"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foto.lu.lv/HI-RES/arhiivs/2016/i_sep/30/IMG_3067.JPG"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upload.wikimedia.org/wikipedia/en/3/37/Emergence.jpg"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tema.ru/rrr/tablichki/niks.html" TargetMode="External"/><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jpeg"/></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7.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hyperlink" Target="http://www.tema.ru/rrr/tablichki/niks.html" TargetMode="External"/><Relationship Id="rId7" Type="http://schemas.openxmlformats.org/officeDocument/2006/relationships/image" Target="../media/image42.pn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27.jpeg"/><Relationship Id="rId10" Type="http://schemas.openxmlformats.org/officeDocument/2006/relationships/image" Target="../media/image45.png"/><Relationship Id="rId4" Type="http://schemas.openxmlformats.org/officeDocument/2006/relationships/image" Target="../media/image26.jpeg"/><Relationship Id="rId9" Type="http://schemas.openxmlformats.org/officeDocument/2006/relationships/image" Target="../media/image44.png"/></Relationships>
</file>

<file path=ppt/slides/_rels/slide28.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image" Target="../media/image47.jpeg"/><Relationship Id="rId7" Type="http://schemas.openxmlformats.org/officeDocument/2006/relationships/image" Target="../media/image51.png"/><Relationship Id="rId12" Type="http://schemas.openxmlformats.org/officeDocument/2006/relationships/image" Target="../media/image56.jpeg"/><Relationship Id="rId2"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50.png"/><Relationship Id="rId11" Type="http://schemas.openxmlformats.org/officeDocument/2006/relationships/image" Target="../media/image55.jpeg"/><Relationship Id="rId5" Type="http://schemas.openxmlformats.org/officeDocument/2006/relationships/image" Target="../media/image49.jpeg"/><Relationship Id="rId10" Type="http://schemas.openxmlformats.org/officeDocument/2006/relationships/image" Target="../media/image54.jpeg"/><Relationship Id="rId4" Type="http://schemas.openxmlformats.org/officeDocument/2006/relationships/image" Target="../media/image48.jpeg"/><Relationship Id="rId9" Type="http://schemas.openxmlformats.org/officeDocument/2006/relationships/image" Target="../media/image53.png"/></Relationships>
</file>

<file path=ppt/slides/_rels/slide29.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latvia.travel/sites/default/files/styles/lightbox/public/article/elizabetes_iela_10b_1.jpg?itok=kDQQIIuA"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 Id="rId5" Type="http://schemas.openxmlformats.org/officeDocument/2006/relationships/image" Target="../media/image61.png"/><Relationship Id="rId4" Type="http://schemas.openxmlformats.org/officeDocument/2006/relationships/image" Target="../media/image60.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foto.lu.lv/HI-RES/arhiivs/2013/g_jul/01/IMG-5908.jp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lu.lv/eng/news/t/33931/"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Content Placeholder 2"/>
          <p:cNvSpPr>
            <a:spLocks noGrp="1"/>
          </p:cNvSpPr>
          <p:nvPr>
            <p:ph idx="1"/>
          </p:nvPr>
        </p:nvSpPr>
        <p:spPr>
          <a:xfrm>
            <a:off x="6516216" y="2132856"/>
            <a:ext cx="2512814" cy="4071937"/>
          </a:xfrm>
        </p:spPr>
        <p:txBody>
          <a:bodyPr>
            <a:normAutofit lnSpcReduction="10000"/>
          </a:bodyPr>
          <a:lstStyle/>
          <a:p>
            <a:pPr>
              <a:buFont typeface="Wingdings" pitchFamily="2" charset="2"/>
              <a:buNone/>
            </a:pPr>
            <a:r>
              <a:rPr lang="en-US" sz="1700" dirty="0"/>
              <a:t>ENHANCING CAPACITES IN IMPLEMENTATION</a:t>
            </a:r>
            <a:r>
              <a:rPr lang="en-US" sz="1700" dirty="0"/>
              <a:t/>
            </a:r>
            <a:br>
              <a:rPr lang="en-US" sz="1700" dirty="0"/>
            </a:br>
            <a:r>
              <a:rPr lang="en-US" sz="1700" dirty="0"/>
              <a:t>OF INSTITUTIONAL QUALITY ASSURANCE SYSTEMS</a:t>
            </a:r>
            <a:r>
              <a:rPr lang="en-US" sz="1700" dirty="0"/>
              <a:t/>
            </a:r>
            <a:br>
              <a:rPr lang="en-US" sz="1700" dirty="0"/>
            </a:br>
            <a:r>
              <a:rPr lang="en-US" sz="1700" dirty="0"/>
              <a:t>AND TYPOLOGY USING BOLOGNA PROCESS PRINCIPLES</a:t>
            </a:r>
            <a:r>
              <a:rPr lang="en-US" sz="1700" dirty="0" smtClean="0">
                <a:ea typeface="ＭＳ Ｐゴシック" pitchFamily="34" charset="-128"/>
              </a:rPr>
              <a:t>: </a:t>
            </a:r>
            <a:endParaRPr lang="en-US" sz="1700" dirty="0" smtClean="0">
              <a:ea typeface="ＭＳ Ｐゴシック" pitchFamily="34" charset="-128"/>
            </a:endParaRPr>
          </a:p>
          <a:p>
            <a:pPr>
              <a:buFont typeface="Wingdings" pitchFamily="2" charset="2"/>
              <a:buNone/>
            </a:pPr>
            <a:r>
              <a:rPr lang="en-US" sz="1700" dirty="0"/>
              <a:t> in two Central Asian regions – Kazakhstan and Uzbekistan (partner countries), with the emphasis on internal quality assurance and institutional </a:t>
            </a:r>
            <a:r>
              <a:rPr lang="en-US" sz="1700" dirty="0" smtClean="0"/>
              <a:t>typology</a:t>
            </a:r>
            <a:endParaRPr lang="en-GB" sz="1700" dirty="0" smtClean="0">
              <a:ea typeface="ＭＳ Ｐゴシック" pitchFamily="34" charset="-128"/>
            </a:endParaRPr>
          </a:p>
        </p:txBody>
      </p:sp>
      <p:sp>
        <p:nvSpPr>
          <p:cNvPr id="3075" name="Rectangle 4"/>
          <p:cNvSpPr>
            <a:spLocks noChangeArrowheads="1"/>
          </p:cNvSpPr>
          <p:nvPr/>
        </p:nvSpPr>
        <p:spPr bwMode="auto">
          <a:xfrm>
            <a:off x="107950" y="5930900"/>
            <a:ext cx="2627313"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lv-LV" altLang="en-US" sz="1500" i="1"/>
              <a:t>A. Rusakova, Dr.sc.admin.</a:t>
            </a:r>
            <a:r>
              <a:rPr lang="lv-LV" altLang="en-US" sz="1500"/>
              <a:t/>
            </a:r>
            <a:br>
              <a:rPr lang="lv-LV" altLang="en-US" sz="1500"/>
            </a:br>
            <a:r>
              <a:rPr lang="lv-LV" altLang="en-US" sz="1500"/>
              <a:t>University of Latvia</a:t>
            </a:r>
            <a:endParaRPr lang="en-GB" altLang="en-US" sz="1500"/>
          </a:p>
          <a:p>
            <a:pPr eaLnBrk="1" hangingPunct="1"/>
            <a:r>
              <a:rPr lang="lv-LV" altLang="en-US" sz="1500"/>
              <a:t>Latvian Rectors’ Council</a:t>
            </a:r>
            <a:endParaRPr lang="en-GB" altLang="en-US" sz="1500"/>
          </a:p>
        </p:txBody>
      </p:sp>
      <p:pic>
        <p:nvPicPr>
          <p:cNvPr id="307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2900" y="0"/>
            <a:ext cx="4991100"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Rectangle 5"/>
          <p:cNvSpPr>
            <a:spLocks noChangeArrowheads="1"/>
          </p:cNvSpPr>
          <p:nvPr/>
        </p:nvSpPr>
        <p:spPr bwMode="auto">
          <a:xfrm>
            <a:off x="1571625" y="6346825"/>
            <a:ext cx="4572000"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eaLnBrk="1" hangingPunct="1"/>
            <a:r>
              <a:rPr lang="en-GB" altLang="en-US" sz="1500"/>
              <a:t>Tashkent</a:t>
            </a:r>
            <a:r>
              <a:rPr lang="lv-LV" altLang="en-US" sz="1500"/>
              <a:t>, </a:t>
            </a:r>
            <a:r>
              <a:rPr lang="en-GB" altLang="en-US" sz="1500"/>
              <a:t>September</a:t>
            </a:r>
            <a:r>
              <a:rPr lang="lv-LV" altLang="en-US" sz="1500"/>
              <a:t> 5, 201</a:t>
            </a:r>
            <a:r>
              <a:rPr lang="en-GB" altLang="en-US" sz="1500"/>
              <a:t>7</a:t>
            </a:r>
          </a:p>
        </p:txBody>
      </p:sp>
      <p:sp>
        <p:nvSpPr>
          <p:cNvPr id="8" name="Rectangle 7"/>
          <p:cNvSpPr/>
          <p:nvPr/>
        </p:nvSpPr>
        <p:spPr>
          <a:xfrm>
            <a:off x="6429375" y="1500188"/>
            <a:ext cx="714375" cy="3571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307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313" y="285750"/>
            <a:ext cx="2038350"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428625"/>
            <a:ext cx="8636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2214563" y="285750"/>
            <a:ext cx="1143000" cy="1000125"/>
          </a:xfrm>
          <a:prstGeom prst="rect">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4" name="Rectangle 13"/>
          <p:cNvSpPr/>
          <p:nvPr/>
        </p:nvSpPr>
        <p:spPr>
          <a:xfrm>
            <a:off x="6429375" y="1571625"/>
            <a:ext cx="714375" cy="3571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2" name="Content Placeholder 2"/>
          <p:cNvSpPr txBox="1">
            <a:spLocks/>
          </p:cNvSpPr>
          <p:nvPr/>
        </p:nvSpPr>
        <p:spPr>
          <a:xfrm>
            <a:off x="214401" y="2492896"/>
            <a:ext cx="5929224" cy="228942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itchFamily="2" charset="2"/>
              <a:buNone/>
            </a:pPr>
            <a:r>
              <a:rPr lang="lv-LV" sz="4000" dirty="0" err="1" smtClean="0"/>
              <a:t>Intro</a:t>
            </a:r>
            <a:r>
              <a:rPr lang="lv-LV" sz="4000" dirty="0" smtClean="0"/>
              <a:t>: IQAT </a:t>
            </a:r>
            <a:r>
              <a:rPr lang="lv-LV" sz="4000" dirty="0" err="1" smtClean="0"/>
              <a:t>project</a:t>
            </a:r>
            <a:endParaRPr lang="lv-LV" sz="4000" dirty="0" smtClean="0"/>
          </a:p>
          <a:p>
            <a:pPr>
              <a:buFont typeface="Wingdings" pitchFamily="2" charset="2"/>
              <a:buNone/>
            </a:pPr>
            <a:r>
              <a:rPr lang="lv-LV" sz="4000" dirty="0" err="1" smtClean="0">
                <a:ea typeface="ＭＳ Ｐゴシック" pitchFamily="34" charset="-128"/>
              </a:rPr>
              <a:t>Part</a:t>
            </a:r>
            <a:r>
              <a:rPr lang="lv-LV" sz="4000" dirty="0" smtClean="0">
                <a:ea typeface="ＭＳ Ｐゴシック" pitchFamily="34" charset="-128"/>
              </a:rPr>
              <a:t> 1: </a:t>
            </a:r>
            <a:r>
              <a:rPr lang="lv-LV" sz="4000" dirty="0" err="1" smtClean="0">
                <a:ea typeface="ＭＳ Ｐゴシック" pitchFamily="34" charset="-128"/>
              </a:rPr>
              <a:t>University</a:t>
            </a:r>
            <a:r>
              <a:rPr lang="lv-LV" sz="4000" dirty="0" smtClean="0">
                <a:ea typeface="ＭＳ Ｐゴシック" pitchFamily="34" charset="-128"/>
              </a:rPr>
              <a:t> </a:t>
            </a:r>
            <a:r>
              <a:rPr lang="lv-LV" sz="4000" dirty="0" err="1" smtClean="0">
                <a:ea typeface="ＭＳ Ｐゴシック" pitchFamily="34" charset="-128"/>
              </a:rPr>
              <a:t>of</a:t>
            </a:r>
            <a:r>
              <a:rPr lang="lv-LV" sz="4000" dirty="0" smtClean="0">
                <a:ea typeface="ＭＳ Ｐゴシック" pitchFamily="34" charset="-128"/>
              </a:rPr>
              <a:t> </a:t>
            </a:r>
            <a:r>
              <a:rPr lang="lv-LV" sz="4000" dirty="0" err="1" smtClean="0">
                <a:ea typeface="ＭＳ Ｐゴシック" pitchFamily="34" charset="-128"/>
              </a:rPr>
              <a:t>Latvia</a:t>
            </a:r>
            <a:endParaRPr lang="lv-LV" sz="4000" dirty="0" smtClean="0">
              <a:ea typeface="ＭＳ Ｐゴシック" pitchFamily="34" charset="-128"/>
            </a:endParaRPr>
          </a:p>
          <a:p>
            <a:pPr>
              <a:buFont typeface="Wingdings" pitchFamily="2" charset="2"/>
              <a:buNone/>
            </a:pPr>
            <a:r>
              <a:rPr lang="lv-LV" sz="4000" dirty="0" err="1" smtClean="0">
                <a:ea typeface="ＭＳ Ｐゴシック" pitchFamily="34" charset="-128"/>
              </a:rPr>
              <a:t>Part</a:t>
            </a:r>
            <a:r>
              <a:rPr lang="lv-LV" sz="4000" dirty="0" smtClean="0">
                <a:ea typeface="ＭＳ Ｐゴシック" pitchFamily="34" charset="-128"/>
              </a:rPr>
              <a:t> 2: </a:t>
            </a:r>
            <a:r>
              <a:rPr lang="lv-LV" sz="4000" dirty="0" err="1" smtClean="0">
                <a:ea typeface="ＭＳ Ｐゴシック" pitchFamily="34" charset="-128"/>
              </a:rPr>
              <a:t>Local</a:t>
            </a:r>
            <a:r>
              <a:rPr lang="lv-LV" sz="4000" dirty="0" smtClean="0">
                <a:ea typeface="ＭＳ Ｐゴシック" pitchFamily="34" charset="-128"/>
              </a:rPr>
              <a:t> </a:t>
            </a:r>
            <a:r>
              <a:rPr lang="lv-LV" sz="4000" dirty="0" err="1" smtClean="0">
                <a:ea typeface="ＭＳ Ｐゴシック" pitchFamily="34" charset="-128"/>
              </a:rPr>
              <a:t>vs.Foreign</a:t>
            </a:r>
            <a:endParaRPr lang="en-GB" sz="3000" dirty="0" smtClean="0">
              <a:ea typeface="ＭＳ Ｐゴシック" pitchFamily="34" charset="-128"/>
            </a:endParaRPr>
          </a:p>
        </p:txBody>
      </p:sp>
    </p:spTree>
    <p:extLst>
      <p:ext uri="{BB962C8B-B14F-4D97-AF65-F5344CB8AC3E}">
        <p14:creationId xmlns:p14="http://schemas.microsoft.com/office/powerpoint/2010/main" val="3928093817"/>
      </p:ext>
    </p:extLst>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endParaRPr lang="en-GB" smtClean="0">
              <a:latin typeface="Arial" pitchFamily="34" charset="0"/>
              <a:ea typeface="ＭＳ Ｐゴシック" pitchFamily="34" charset="-128"/>
            </a:endParaRPr>
          </a:p>
        </p:txBody>
      </p:sp>
      <p:pic>
        <p:nvPicPr>
          <p:cNvPr id="14339" name="Picture 2"/>
          <p:cNvPicPr>
            <a:picLocks noChangeAspect="1" noChangeArrowheads="1"/>
          </p:cNvPicPr>
          <p:nvPr/>
        </p:nvPicPr>
        <p:blipFill>
          <a:blip r:embed="rId2"/>
          <a:srcRect/>
          <a:stretch>
            <a:fillRect/>
          </a:stretch>
        </p:blipFill>
        <p:spPr bwMode="auto">
          <a:xfrm>
            <a:off x="66675" y="214313"/>
            <a:ext cx="9077325" cy="2981325"/>
          </a:xfrm>
          <a:prstGeom prst="rect">
            <a:avLst/>
          </a:prstGeom>
          <a:noFill/>
          <a:ln w="9525">
            <a:noFill/>
            <a:miter lim="800000"/>
            <a:headEnd/>
            <a:tailEnd/>
          </a:ln>
        </p:spPr>
      </p:pic>
      <p:sp>
        <p:nvSpPr>
          <p:cNvPr id="14340" name="Rectangle 3"/>
          <p:cNvSpPr>
            <a:spLocks noChangeArrowheads="1"/>
          </p:cNvSpPr>
          <p:nvPr/>
        </p:nvSpPr>
        <p:spPr bwMode="auto">
          <a:xfrm>
            <a:off x="5500688" y="4214813"/>
            <a:ext cx="3500437" cy="1784350"/>
          </a:xfrm>
          <a:prstGeom prst="rect">
            <a:avLst/>
          </a:prstGeom>
          <a:noFill/>
          <a:ln w="9525">
            <a:noFill/>
            <a:miter lim="800000"/>
            <a:headEnd/>
            <a:tailEnd/>
          </a:ln>
        </p:spPr>
        <p:txBody>
          <a:bodyPr>
            <a:spAutoFit/>
          </a:bodyPr>
          <a:lstStyle/>
          <a:p>
            <a:pPr indent="357188" algn="ctr"/>
            <a:r>
              <a:rPr lang="en-GB" sz="3000" b="1">
                <a:solidFill>
                  <a:srgbClr val="FF0000"/>
                </a:solidFill>
                <a:cs typeface="Times New Roman" pitchFamily="18" charset="0"/>
              </a:rPr>
              <a:t>Meldonium out </a:t>
            </a:r>
            <a:r>
              <a:rPr lang="en-GB" sz="8000" b="1">
                <a:solidFill>
                  <a:srgbClr val="FF0000"/>
                </a:solidFill>
                <a:cs typeface="Times New Roman" pitchFamily="18" charset="0"/>
                <a:sym typeface="Wingdings" pitchFamily="2" charset="2"/>
              </a:rPr>
              <a:t></a:t>
            </a:r>
            <a:r>
              <a:rPr lang="en-GB" sz="8000" b="1">
                <a:solidFill>
                  <a:srgbClr val="FF0000"/>
                </a:solidFill>
                <a:cs typeface="Times New Roman" pitchFamily="18" charset="0"/>
              </a:rPr>
              <a:t> </a:t>
            </a:r>
            <a:endParaRPr lang="en-US" sz="8000" b="1">
              <a:solidFill>
                <a:srgbClr val="FF0000"/>
              </a:solidFill>
              <a:cs typeface="Times New Roman" pitchFamily="18" charset="0"/>
            </a:endParaRPr>
          </a:p>
        </p:txBody>
      </p:sp>
      <p:pic>
        <p:nvPicPr>
          <p:cNvPr id="14341" name="Picture 4" descr="Bildergebnis für sharapova"/>
          <p:cNvPicPr>
            <a:picLocks noChangeAspect="1" noChangeArrowheads="1"/>
          </p:cNvPicPr>
          <p:nvPr/>
        </p:nvPicPr>
        <p:blipFill>
          <a:blip r:embed="rId3"/>
          <a:srcRect/>
          <a:stretch>
            <a:fillRect/>
          </a:stretch>
        </p:blipFill>
        <p:spPr bwMode="auto">
          <a:xfrm>
            <a:off x="71438" y="3143250"/>
            <a:ext cx="5386387" cy="3365500"/>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ChangeArrowheads="1"/>
          </p:cNvSpPr>
          <p:nvPr/>
        </p:nvSpPr>
        <p:spPr bwMode="auto">
          <a:xfrm>
            <a:off x="0" y="573088"/>
            <a:ext cx="9144000" cy="1784350"/>
          </a:xfrm>
          <a:prstGeom prst="rect">
            <a:avLst/>
          </a:prstGeom>
          <a:noFill/>
          <a:ln w="9525">
            <a:noFill/>
            <a:miter lim="800000"/>
            <a:headEnd/>
            <a:tailEnd/>
          </a:ln>
        </p:spPr>
        <p:txBody>
          <a:bodyPr>
            <a:spAutoFit/>
          </a:bodyPr>
          <a:lstStyle/>
          <a:p>
            <a:pPr indent="357188" algn="ctr"/>
            <a:r>
              <a:rPr lang="en-GB" sz="3500" b="1">
                <a:solidFill>
                  <a:srgbClr val="FF0000"/>
                </a:solidFill>
                <a:cs typeface="Times New Roman" pitchFamily="18" charset="0"/>
              </a:rPr>
              <a:t>Super-Meldonium in!!! </a:t>
            </a:r>
            <a:r>
              <a:rPr lang="en-GB" sz="3500" b="1">
                <a:solidFill>
                  <a:srgbClr val="FF0000"/>
                </a:solidFill>
                <a:cs typeface="Times New Roman" pitchFamily="18" charset="0"/>
                <a:sym typeface="Wingdings" pitchFamily="2" charset="2"/>
              </a:rPr>
              <a:t></a:t>
            </a:r>
          </a:p>
          <a:p>
            <a:pPr indent="357188" algn="ctr"/>
            <a:endParaRPr lang="en-GB" sz="2500" b="1">
              <a:solidFill>
                <a:srgbClr val="FF0000"/>
              </a:solidFill>
              <a:cs typeface="Times New Roman" pitchFamily="18" charset="0"/>
            </a:endParaRPr>
          </a:p>
          <a:p>
            <a:pPr indent="357188" algn="ctr"/>
            <a:r>
              <a:rPr lang="en-GB" sz="2500" b="1">
                <a:cs typeface="Times New Roman" pitchFamily="18" charset="0"/>
              </a:rPr>
              <a:t>cardioprotective substance 40 times more active than meldonium / </a:t>
            </a:r>
            <a:r>
              <a:rPr lang="lv-LV" sz="2500" b="1">
                <a:cs typeface="Times New Roman" pitchFamily="18" charset="0"/>
              </a:rPr>
              <a:t>Prof. </a:t>
            </a:r>
            <a:r>
              <a:rPr lang="en-GB" sz="2500" b="1">
                <a:cs typeface="Times New Roman" pitchFamily="18" charset="0"/>
              </a:rPr>
              <a:t>M. Dombrava</a:t>
            </a:r>
            <a:endParaRPr lang="en-US" sz="2500" b="1">
              <a:cs typeface="Times New Roman" pitchFamily="18" charset="0"/>
            </a:endParaRPr>
          </a:p>
        </p:txBody>
      </p:sp>
      <p:sp>
        <p:nvSpPr>
          <p:cNvPr id="15363" name="AutoShape 2" descr="Bildergebnis für sharapova"/>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GB"/>
          </a:p>
        </p:txBody>
      </p:sp>
      <p:pic>
        <p:nvPicPr>
          <p:cNvPr id="15364" name="Picture 4" descr="Bildergebnis für sharapova"/>
          <p:cNvPicPr>
            <a:picLocks noChangeAspect="1" noChangeArrowheads="1"/>
          </p:cNvPicPr>
          <p:nvPr/>
        </p:nvPicPr>
        <p:blipFill>
          <a:blip r:embed="rId2"/>
          <a:srcRect/>
          <a:stretch>
            <a:fillRect/>
          </a:stretch>
        </p:blipFill>
        <p:spPr bwMode="auto">
          <a:xfrm>
            <a:off x="857250" y="2643188"/>
            <a:ext cx="7488238" cy="4214812"/>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2916238" y="71438"/>
            <a:ext cx="6227762" cy="996950"/>
          </a:xfrm>
        </p:spPr>
        <p:txBody>
          <a:bodyPr/>
          <a:lstStyle/>
          <a:p>
            <a:pPr eaLnBrk="1" hangingPunct="1"/>
            <a:r>
              <a:rPr lang="en-GB" sz="3600" b="1" smtClean="0">
                <a:solidFill>
                  <a:schemeClr val="tx1"/>
                </a:solidFill>
                <a:latin typeface="Cambria" pitchFamily="18" charset="0"/>
                <a:ea typeface="ＭＳ Ｐゴシック" pitchFamily="34" charset="-128"/>
              </a:rPr>
              <a:t>Study programs in English</a:t>
            </a:r>
          </a:p>
        </p:txBody>
      </p:sp>
      <p:sp>
        <p:nvSpPr>
          <p:cNvPr id="17411" name="Content Placeholder 2"/>
          <p:cNvSpPr>
            <a:spLocks noGrp="1"/>
          </p:cNvSpPr>
          <p:nvPr>
            <p:ph idx="1"/>
          </p:nvPr>
        </p:nvSpPr>
        <p:spPr>
          <a:xfrm>
            <a:off x="107950" y="873125"/>
            <a:ext cx="8856663" cy="5270500"/>
          </a:xfrm>
        </p:spPr>
        <p:txBody>
          <a:bodyPr/>
          <a:lstStyle/>
          <a:p>
            <a:pPr eaLnBrk="1" hangingPunct="1">
              <a:buFont typeface="Arial" pitchFamily="34" charset="0"/>
              <a:buChar char="•"/>
            </a:pPr>
            <a:r>
              <a:rPr lang="en-GB" sz="2500" smtClean="0">
                <a:solidFill>
                  <a:schemeClr val="tx1"/>
                </a:solidFill>
                <a:latin typeface="Cambria" pitchFamily="18" charset="0"/>
                <a:ea typeface="ＭＳ Ｐゴシック" pitchFamily="34" charset="-128"/>
              </a:rPr>
              <a:t> </a:t>
            </a:r>
            <a:r>
              <a:rPr lang="en-GB" sz="2500" b="1" u="sng" smtClean="0">
                <a:solidFill>
                  <a:schemeClr val="tx1"/>
                </a:solidFill>
                <a:latin typeface="Cambria" pitchFamily="18" charset="0"/>
                <a:ea typeface="ＭＳ Ｐゴシック" pitchFamily="34" charset="-128"/>
              </a:rPr>
              <a:t>Bachelor level </a:t>
            </a:r>
            <a:r>
              <a:rPr lang="en-GB" sz="2500" smtClean="0">
                <a:solidFill>
                  <a:schemeClr val="tx1"/>
                </a:solidFill>
                <a:latin typeface="Cambria" pitchFamily="18" charset="0"/>
                <a:ea typeface="ＭＳ Ｐゴシック" pitchFamily="34" charset="-128"/>
              </a:rPr>
              <a:t>(medicine, dentistry, computer science, management, philology, optometry, </a:t>
            </a:r>
          </a:p>
          <a:p>
            <a:pPr eaLnBrk="1" hangingPunct="1">
              <a:buFont typeface="Wingdings" pitchFamily="2" charset="2"/>
              <a:buNone/>
            </a:pPr>
            <a:r>
              <a:rPr lang="en-GB" sz="2500" smtClean="0">
                <a:solidFill>
                  <a:schemeClr val="tx1"/>
                </a:solidFill>
                <a:latin typeface="Cambria" pitchFamily="18" charset="0"/>
                <a:ea typeface="ＭＳ Ｐゴシック" pitchFamily="34" charset="-128"/>
              </a:rPr>
              <a:t>     chemistry);</a:t>
            </a:r>
          </a:p>
          <a:p>
            <a:pPr eaLnBrk="1" hangingPunct="1">
              <a:buFont typeface="Arial" pitchFamily="34" charset="0"/>
              <a:buChar char="•"/>
            </a:pPr>
            <a:r>
              <a:rPr lang="en-GB" sz="2500" b="1" u="sng" smtClean="0">
                <a:solidFill>
                  <a:schemeClr val="tx1"/>
                </a:solidFill>
                <a:latin typeface="Cambria" pitchFamily="18" charset="0"/>
                <a:ea typeface="ＭＳ Ｐゴシック" pitchFamily="34" charset="-128"/>
              </a:rPr>
              <a:t>Master level </a:t>
            </a:r>
            <a:r>
              <a:rPr lang="en-GB" sz="2500" smtClean="0">
                <a:solidFill>
                  <a:schemeClr val="tx1"/>
                </a:solidFill>
                <a:latin typeface="Cambria" pitchFamily="18" charset="0"/>
                <a:ea typeface="ＭＳ Ｐゴシック" pitchFamily="34" charset="-128"/>
              </a:rPr>
              <a:t>(humanities, pedagogy, sociology, European</a:t>
            </a:r>
          </a:p>
          <a:p>
            <a:pPr eaLnBrk="1" hangingPunct="1">
              <a:buFont typeface="Arial" pitchFamily="34" charset="0"/>
              <a:buNone/>
            </a:pPr>
            <a:r>
              <a:rPr lang="en-GB" sz="2500" smtClean="0">
                <a:solidFill>
                  <a:schemeClr val="tx1"/>
                </a:solidFill>
                <a:latin typeface="Cambria" pitchFamily="18" charset="0"/>
                <a:ea typeface="ＭＳ Ｐゴシック" pitchFamily="34" charset="-128"/>
              </a:rPr>
              <a:t>     Studies                                 , MBA in Export management,);</a:t>
            </a:r>
          </a:p>
          <a:p>
            <a:pPr eaLnBrk="1" hangingPunct="1">
              <a:buFont typeface="Arial" pitchFamily="34" charset="0"/>
              <a:buChar char="•"/>
            </a:pPr>
            <a:r>
              <a:rPr lang="en-GB" sz="2500" b="1" u="sng" smtClean="0">
                <a:solidFill>
                  <a:schemeClr val="tx1"/>
                </a:solidFill>
                <a:latin typeface="Cambria" pitchFamily="18" charset="0"/>
                <a:ea typeface="ＭＳ Ｐゴシック" pitchFamily="34" charset="-128"/>
              </a:rPr>
              <a:t>Doctoral level </a:t>
            </a:r>
            <a:r>
              <a:rPr lang="en-GB" sz="2500" smtClean="0">
                <a:solidFill>
                  <a:schemeClr val="tx1"/>
                </a:solidFill>
                <a:latin typeface="Cambria" pitchFamily="18" charset="0"/>
                <a:ea typeface="ＭＳ Ｐゴシック" pitchFamily="34" charset="-128"/>
              </a:rPr>
              <a:t>(biology, demography, education, environmental sciences, geology, geography, management, psychology, theology, political science, philosophy).</a:t>
            </a:r>
          </a:p>
          <a:p>
            <a:pPr eaLnBrk="1" hangingPunct="1">
              <a:buFont typeface="Arial" pitchFamily="34" charset="0"/>
              <a:buChar char="•"/>
            </a:pPr>
            <a:r>
              <a:rPr lang="en-GB" sz="2500" b="1" u="sng" smtClean="0">
                <a:solidFill>
                  <a:schemeClr val="tx1"/>
                </a:solidFill>
                <a:latin typeface="Cambria" pitchFamily="18" charset="0"/>
                <a:ea typeface="ＭＳ Ｐゴシック" pitchFamily="34" charset="-128"/>
              </a:rPr>
              <a:t>Joint programs </a:t>
            </a:r>
            <a:r>
              <a:rPr lang="en-GB" sz="2500" smtClean="0">
                <a:solidFill>
                  <a:schemeClr val="tx1"/>
                </a:solidFill>
                <a:latin typeface="Cambria" pitchFamily="18" charset="0"/>
                <a:ea typeface="ＭＳ Ｐゴシック" pitchFamily="34" charset="-128"/>
              </a:rPr>
              <a:t>– MISOCO, MBA with specialization in Export</a:t>
            </a:r>
          </a:p>
          <a:p>
            <a:pPr eaLnBrk="1" hangingPunct="1">
              <a:buFont typeface="Arial" pitchFamily="34" charset="0"/>
              <a:buNone/>
            </a:pPr>
            <a:r>
              <a:rPr lang="en-GB" sz="2500" smtClean="0">
                <a:solidFill>
                  <a:schemeClr val="tx1"/>
                </a:solidFill>
                <a:latin typeface="Cambria" pitchFamily="18" charset="0"/>
                <a:ea typeface="ＭＳ Ｐゴシック" pitchFamily="34" charset="-128"/>
              </a:rPr>
              <a:t>management,  Educational Treatment of Diversity</a:t>
            </a:r>
          </a:p>
        </p:txBody>
      </p:sp>
      <p:sp>
        <p:nvSpPr>
          <p:cNvPr id="17412" name="Rectangle 3"/>
          <p:cNvSpPr>
            <a:spLocks noChangeArrowheads="1"/>
          </p:cNvSpPr>
          <p:nvPr/>
        </p:nvSpPr>
        <p:spPr bwMode="auto">
          <a:xfrm>
            <a:off x="4500563" y="5667375"/>
            <a:ext cx="4572000" cy="476250"/>
          </a:xfrm>
          <a:prstGeom prst="rect">
            <a:avLst/>
          </a:prstGeom>
          <a:noFill/>
          <a:ln w="9525">
            <a:noFill/>
            <a:miter lim="800000"/>
            <a:headEnd/>
            <a:tailEnd/>
          </a:ln>
        </p:spPr>
        <p:txBody>
          <a:bodyPr>
            <a:spAutoFit/>
          </a:bodyPr>
          <a:lstStyle/>
          <a:p>
            <a:pPr algn="ctr"/>
            <a:r>
              <a:rPr lang="en-GB" sz="2500" b="1">
                <a:solidFill>
                  <a:srgbClr val="FF0000"/>
                </a:solidFill>
                <a:cs typeface="Times New Roman" pitchFamily="18" charset="0"/>
              </a:rPr>
              <a:t>33% graduate students</a:t>
            </a:r>
            <a:endParaRPr lang="lv-LV" sz="2500" b="1">
              <a:solidFill>
                <a:srgbClr val="FF0000"/>
              </a:solidFill>
              <a:cs typeface="Times New Roman" pitchFamily="18" charset="0"/>
            </a:endParaRPr>
          </a:p>
        </p:txBody>
      </p:sp>
      <p:sp>
        <p:nvSpPr>
          <p:cNvPr id="17413" name="Rectangle 4"/>
          <p:cNvSpPr>
            <a:spLocks noChangeArrowheads="1"/>
          </p:cNvSpPr>
          <p:nvPr/>
        </p:nvSpPr>
        <p:spPr bwMode="auto">
          <a:xfrm>
            <a:off x="1657350" y="2652713"/>
            <a:ext cx="2057400" cy="369887"/>
          </a:xfrm>
          <a:prstGeom prst="rect">
            <a:avLst/>
          </a:prstGeom>
          <a:noFill/>
          <a:ln w="9525">
            <a:noFill/>
            <a:miter lim="800000"/>
            <a:headEnd/>
            <a:tailEnd/>
          </a:ln>
        </p:spPr>
        <p:txBody>
          <a:bodyPr wrap="none">
            <a:spAutoFit/>
          </a:bodyPr>
          <a:lstStyle/>
          <a:p>
            <a:r>
              <a:rPr lang="en-GB" b="1">
                <a:solidFill>
                  <a:srgbClr val="FF0000"/>
                </a:solidFill>
                <a:cs typeface="Times New Roman" pitchFamily="18" charset="0"/>
              </a:rPr>
              <a:t>Marie Curie chair</a:t>
            </a:r>
            <a:endParaRPr lang="en-GB"/>
          </a:p>
        </p:txBody>
      </p:sp>
      <p:sp>
        <p:nvSpPr>
          <p:cNvPr id="17414" name="Rectangle 5"/>
          <p:cNvSpPr>
            <a:spLocks noChangeArrowheads="1"/>
          </p:cNvSpPr>
          <p:nvPr/>
        </p:nvSpPr>
        <p:spPr bwMode="auto">
          <a:xfrm>
            <a:off x="2571750" y="1800225"/>
            <a:ext cx="5032375" cy="369888"/>
          </a:xfrm>
          <a:prstGeom prst="rect">
            <a:avLst/>
          </a:prstGeom>
          <a:noFill/>
          <a:ln w="9525">
            <a:noFill/>
            <a:miter lim="800000"/>
            <a:headEnd/>
            <a:tailEnd/>
          </a:ln>
        </p:spPr>
        <p:txBody>
          <a:bodyPr wrap="none">
            <a:spAutoFit/>
          </a:bodyPr>
          <a:lstStyle/>
          <a:p>
            <a:r>
              <a:rPr lang="en-GB" b="1">
                <a:solidFill>
                  <a:srgbClr val="FF0000"/>
                </a:solidFill>
                <a:cs typeface="Times New Roman" pitchFamily="18" charset="0"/>
              </a:rPr>
              <a:t>European Center of Excellence in Photonics</a:t>
            </a:r>
            <a:endParaRPr lang="en-GB"/>
          </a:p>
        </p:txBody>
      </p:sp>
      <p:pic>
        <p:nvPicPr>
          <p:cNvPr id="17415" name="Picture 1"/>
          <p:cNvPicPr>
            <a:picLocks noChangeAspect="1"/>
          </p:cNvPicPr>
          <p:nvPr/>
        </p:nvPicPr>
        <p:blipFill>
          <a:blip r:embed="rId2"/>
          <a:srcRect/>
          <a:stretch>
            <a:fillRect/>
          </a:stretch>
        </p:blipFill>
        <p:spPr bwMode="auto">
          <a:xfrm>
            <a:off x="1698625" y="5664200"/>
            <a:ext cx="2971800" cy="990600"/>
          </a:xfrm>
          <a:prstGeom prst="rect">
            <a:avLst/>
          </a:prstGeom>
          <a:noFill/>
          <a:ln w="9525">
            <a:noFill/>
            <a:miter lim="800000"/>
            <a:headEnd/>
            <a:tailEnd/>
          </a:ln>
        </p:spPr>
      </p:pic>
      <p:pic>
        <p:nvPicPr>
          <p:cNvPr id="17416" name="Picture 2"/>
          <p:cNvPicPr>
            <a:picLocks noChangeAspect="1"/>
          </p:cNvPicPr>
          <p:nvPr/>
        </p:nvPicPr>
        <p:blipFill>
          <a:blip r:embed="rId3"/>
          <a:srcRect/>
          <a:stretch>
            <a:fillRect/>
          </a:stretch>
        </p:blipFill>
        <p:spPr bwMode="auto">
          <a:xfrm>
            <a:off x="214313" y="5643563"/>
            <a:ext cx="1203325" cy="990600"/>
          </a:xfrm>
          <a:prstGeom prst="rect">
            <a:avLst/>
          </a:prstGeom>
          <a:noFill/>
          <a:ln w="9525">
            <a:noFill/>
            <a:miter lim="800000"/>
            <a:headEnd/>
            <a:tailEnd/>
          </a:ln>
        </p:spPr>
      </p:pic>
      <p:sp>
        <p:nvSpPr>
          <p:cNvPr id="17417" name="Rectangle 5"/>
          <p:cNvSpPr>
            <a:spLocks noChangeArrowheads="1"/>
          </p:cNvSpPr>
          <p:nvPr/>
        </p:nvSpPr>
        <p:spPr bwMode="auto">
          <a:xfrm>
            <a:off x="3571875" y="3000375"/>
            <a:ext cx="5572125" cy="646113"/>
          </a:xfrm>
          <a:prstGeom prst="rect">
            <a:avLst/>
          </a:prstGeom>
          <a:noFill/>
          <a:ln w="9525">
            <a:noFill/>
            <a:miter lim="800000"/>
            <a:headEnd/>
            <a:tailEnd/>
          </a:ln>
        </p:spPr>
        <p:txBody>
          <a:bodyPr>
            <a:spAutoFit/>
          </a:bodyPr>
          <a:lstStyle/>
          <a:p>
            <a:r>
              <a:rPr lang="en-GB" b="1">
                <a:solidFill>
                  <a:srgbClr val="FF0000"/>
                </a:solidFill>
                <a:cs typeface="Times New Roman" pitchFamily="18" charset="0"/>
              </a:rPr>
              <a:t>Successful transplantation of stem cells in heart of a newborn with substantial heart defects</a:t>
            </a:r>
            <a:endParaRPr lang="en-GB"/>
          </a:p>
        </p:txBody>
      </p:sp>
    </p:spTree>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p:cNvSpPr>
          <p:nvPr>
            <p:ph type="title" idx="4294967295"/>
          </p:nvPr>
        </p:nvSpPr>
        <p:spPr>
          <a:xfrm>
            <a:off x="0" y="357188"/>
            <a:ext cx="9144000" cy="1143000"/>
          </a:xfrm>
        </p:spPr>
        <p:txBody>
          <a:bodyPr>
            <a:normAutofit fontScale="90000"/>
          </a:bodyPr>
          <a:lstStyle/>
          <a:p>
            <a:pPr eaLnBrk="1" hangingPunct="1"/>
            <a:r>
              <a:rPr lang="en-GB" smtClean="0">
                <a:solidFill>
                  <a:srgbClr val="000000"/>
                </a:solidFill>
                <a:latin typeface="Arial" pitchFamily="34" charset="0"/>
                <a:ea typeface="ＭＳ Ｐゴシック" pitchFamily="34" charset="-128"/>
              </a:rPr>
              <a:t>CENTRE OF NATURAL AND MEDICAL SCIENCES</a:t>
            </a:r>
            <a:endParaRPr lang="lv-LV" smtClean="0">
              <a:solidFill>
                <a:srgbClr val="000000"/>
              </a:solidFill>
              <a:latin typeface="Arial" pitchFamily="34" charset="0"/>
              <a:ea typeface="ＭＳ Ｐゴシック" pitchFamily="34" charset="-128"/>
            </a:endParaRPr>
          </a:p>
        </p:txBody>
      </p:sp>
      <p:sp>
        <p:nvSpPr>
          <p:cNvPr id="14339" name="Rectangle 4"/>
          <p:cNvSpPr>
            <a:spLocks noGrp="1" noChangeArrowheads="1"/>
          </p:cNvSpPr>
          <p:nvPr>
            <p:ph type="body" idx="4294967295"/>
          </p:nvPr>
        </p:nvSpPr>
        <p:spPr>
          <a:xfrm>
            <a:off x="7591425" y="1357313"/>
            <a:ext cx="1552575" cy="4948237"/>
          </a:xfrm>
        </p:spPr>
        <p:txBody>
          <a:bodyPr/>
          <a:lstStyle/>
          <a:p>
            <a:pPr marL="0" indent="0" eaLnBrk="1" hangingPunct="1">
              <a:buFont typeface="Arial" charset="0"/>
              <a:buNone/>
              <a:tabLst>
                <a:tab pos="2422525" algn="l"/>
              </a:tabLst>
              <a:defRPr/>
            </a:pPr>
            <a:r>
              <a:rPr lang="en-GB" sz="1650" b="1" dirty="0" smtClean="0">
                <a:solidFill>
                  <a:srgbClr val="000000"/>
                </a:solidFill>
                <a:ea typeface="ＭＳ Ｐゴシック" pitchFamily="34" charset="-128"/>
              </a:rPr>
              <a:t>modern infrastructure that meets the highest academic standards of the world</a:t>
            </a:r>
            <a:r>
              <a:rPr lang="en-GB" altLang="en-US" sz="1650" b="1" dirty="0" smtClean="0">
                <a:solidFill>
                  <a:srgbClr val="000000"/>
                </a:solidFill>
                <a:ea typeface="ＭＳ Ｐゴシック" pitchFamily="34" charset="-128"/>
              </a:rPr>
              <a:t>’</a:t>
            </a:r>
            <a:r>
              <a:rPr lang="en-GB" sz="1650" b="1" dirty="0" smtClean="0">
                <a:solidFill>
                  <a:srgbClr val="000000"/>
                </a:solidFill>
                <a:ea typeface="ＭＳ Ｐゴシック" pitchFamily="34" charset="-128"/>
              </a:rPr>
              <a:t>s top universities</a:t>
            </a:r>
            <a:r>
              <a:rPr lang="en-GB" sz="1650" dirty="0" smtClean="0">
                <a:solidFill>
                  <a:srgbClr val="000000"/>
                </a:solidFill>
                <a:ea typeface="ＭＳ Ｐゴシック" pitchFamily="34" charset="-128"/>
              </a:rPr>
              <a:t> (buildings, </a:t>
            </a:r>
          </a:p>
          <a:p>
            <a:pPr marL="0" indent="0" eaLnBrk="1" hangingPunct="1">
              <a:buFont typeface="Arial" charset="0"/>
              <a:buNone/>
              <a:tabLst>
                <a:tab pos="2422525" algn="l"/>
              </a:tabLst>
              <a:defRPr/>
            </a:pPr>
            <a:r>
              <a:rPr lang="en-GB" sz="1650" dirty="0" smtClean="0">
                <a:solidFill>
                  <a:srgbClr val="000000"/>
                </a:solidFill>
                <a:ea typeface="ＭＳ Ｐゴシック" pitchFamily="34" charset="-128"/>
              </a:rPr>
              <a:t>equipment and facilities) for studies and research</a:t>
            </a:r>
            <a:endParaRPr lang="lv-LV" sz="1650" dirty="0" smtClean="0">
              <a:solidFill>
                <a:srgbClr val="000000"/>
              </a:solidFill>
              <a:ea typeface="ＭＳ Ｐゴシック" pitchFamily="34" charset="-128"/>
            </a:endParaRPr>
          </a:p>
        </p:txBody>
      </p:sp>
      <p:pic>
        <p:nvPicPr>
          <p:cNvPr id="18436" name="Picture 6" descr="Latvijas Universitātes Dabaszinātņu akadēmiskais centrs. null">
            <a:hlinkClick r:id="rId2"/>
          </p:cNvPr>
          <p:cNvPicPr>
            <a:picLocks noChangeAspect="1" noChangeArrowheads="1"/>
          </p:cNvPicPr>
          <p:nvPr/>
        </p:nvPicPr>
        <p:blipFill>
          <a:blip r:embed="rId3"/>
          <a:srcRect/>
          <a:stretch>
            <a:fillRect/>
          </a:stretch>
        </p:blipFill>
        <p:spPr bwMode="auto">
          <a:xfrm>
            <a:off x="0" y="1214438"/>
            <a:ext cx="7620000" cy="5076825"/>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Virsraksts 1"/>
          <p:cNvSpPr>
            <a:spLocks noGrp="1"/>
          </p:cNvSpPr>
          <p:nvPr>
            <p:ph type="title"/>
          </p:nvPr>
        </p:nvSpPr>
        <p:spPr>
          <a:xfrm>
            <a:off x="41275" y="115888"/>
            <a:ext cx="9102725" cy="1027112"/>
          </a:xfrm>
        </p:spPr>
        <p:txBody>
          <a:bodyPr>
            <a:normAutofit fontScale="90000"/>
          </a:bodyPr>
          <a:lstStyle/>
          <a:p>
            <a:r>
              <a:rPr lang="lv-LV" smtClean="0">
                <a:solidFill>
                  <a:srgbClr val="000000"/>
                </a:solidFill>
                <a:latin typeface="Arial" pitchFamily="34" charset="0"/>
                <a:ea typeface="ＭＳ Ｐゴシック" pitchFamily="34" charset="-128"/>
              </a:rPr>
              <a:t>CENTRE OF NATURAL AND MEDICAL SCIENCES</a:t>
            </a:r>
          </a:p>
        </p:txBody>
      </p:sp>
      <p:pic>
        <p:nvPicPr>
          <p:cNvPr id="19459" name="Picture 3"/>
          <p:cNvPicPr>
            <a:picLocks noChangeAspect="1" noChangeArrowheads="1"/>
          </p:cNvPicPr>
          <p:nvPr/>
        </p:nvPicPr>
        <p:blipFill>
          <a:blip r:embed="rId2"/>
          <a:srcRect/>
          <a:stretch>
            <a:fillRect/>
          </a:stretch>
        </p:blipFill>
        <p:spPr bwMode="auto">
          <a:xfrm>
            <a:off x="330200" y="1430338"/>
            <a:ext cx="8647113" cy="4927600"/>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2130425"/>
            <a:ext cx="8784976" cy="1470025"/>
          </a:xfrm>
        </p:spPr>
        <p:txBody>
          <a:bodyPr>
            <a:normAutofit/>
          </a:bodyPr>
          <a:lstStyle/>
          <a:p>
            <a:r>
              <a:rPr lang="en-GB" b="1" dirty="0" smtClean="0">
                <a:solidFill>
                  <a:schemeClr val="tx2">
                    <a:lumMod val="60000"/>
                    <a:lumOff val="40000"/>
                  </a:schemeClr>
                </a:solidFill>
              </a:rPr>
              <a:t>Local vs. foreign</a:t>
            </a:r>
            <a:endParaRPr lang="lv-LV" b="1" dirty="0">
              <a:solidFill>
                <a:schemeClr val="tx2">
                  <a:lumMod val="60000"/>
                  <a:lumOff val="40000"/>
                </a:schemeClr>
              </a:solidFill>
            </a:endParaRPr>
          </a:p>
        </p:txBody>
      </p:sp>
      <p:pic>
        <p:nvPicPr>
          <p:cNvPr id="1026" name="Picture 2" descr="http://www.lu.lv/fileadmin/user_upload/lu_portal/logo/lu-logo-anglju220X7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5661248"/>
            <a:ext cx="2621442" cy="91750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0"/>
            <a:ext cx="9144000" cy="8367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v-LV"/>
          </a:p>
        </p:txBody>
      </p:sp>
      <p:sp>
        <p:nvSpPr>
          <p:cNvPr id="3" name="Content Placeholder 2"/>
          <p:cNvSpPr>
            <a:spLocks noGrp="1"/>
          </p:cNvSpPr>
          <p:nvPr>
            <p:ph idx="1"/>
          </p:nvPr>
        </p:nvSpPr>
        <p:spPr/>
        <p:txBody>
          <a:bodyPr/>
          <a:lstStyle/>
          <a:p>
            <a:endParaRPr lang="lv-LV" dirty="0"/>
          </a:p>
        </p:txBody>
      </p:sp>
      <p:pic>
        <p:nvPicPr>
          <p:cNvPr id="4" name="Picture 4" descr="Image:Emergence.jpg">
            <a:hlinkClick r:id="rId2"/>
          </p:cNvPr>
          <p:cNvPicPr>
            <a:picLocks noChangeAspect="1" noChangeArrowheads="1"/>
          </p:cNvPicPr>
          <p:nvPr/>
        </p:nvPicPr>
        <p:blipFill>
          <a:blip r:embed="rId3" cstate="print"/>
          <a:srcRect/>
          <a:stretch>
            <a:fillRect/>
          </a:stretch>
        </p:blipFill>
        <p:spPr bwMode="auto">
          <a:xfrm>
            <a:off x="273444" y="0"/>
            <a:ext cx="8584836"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lv-LV" sz="3500" dirty="0" err="1" smtClean="0"/>
              <a:t>Limitations</a:t>
            </a:r>
            <a:r>
              <a:rPr lang="lv-LV" sz="3500" dirty="0" smtClean="0"/>
              <a:t> </a:t>
            </a:r>
            <a:r>
              <a:rPr lang="lv-LV" sz="3500" dirty="0" err="1" smtClean="0"/>
              <a:t>of</a:t>
            </a:r>
            <a:r>
              <a:rPr lang="lv-LV" sz="3500" dirty="0" smtClean="0"/>
              <a:t> </a:t>
            </a:r>
            <a:r>
              <a:rPr lang="lv-LV" sz="3500" dirty="0" err="1" smtClean="0"/>
              <a:t>human’s</a:t>
            </a:r>
            <a:r>
              <a:rPr lang="lv-LV" sz="3500" dirty="0" smtClean="0"/>
              <a:t> </a:t>
            </a:r>
            <a:r>
              <a:rPr lang="lv-LV" sz="3500" dirty="0" err="1" smtClean="0"/>
              <a:t>cognitive</a:t>
            </a:r>
            <a:r>
              <a:rPr lang="lv-LV" sz="3500" dirty="0" smtClean="0"/>
              <a:t> </a:t>
            </a:r>
            <a:r>
              <a:rPr lang="lv-LV" sz="3500" dirty="0" err="1" smtClean="0"/>
              <a:t>abilities</a:t>
            </a:r>
            <a:endParaRPr lang="lv-LV" sz="3500" dirty="0"/>
          </a:p>
        </p:txBody>
      </p:sp>
      <p:sp>
        <p:nvSpPr>
          <p:cNvPr id="3" name="Content Placeholder 2"/>
          <p:cNvSpPr>
            <a:spLocks noGrp="1"/>
          </p:cNvSpPr>
          <p:nvPr>
            <p:ph idx="1"/>
          </p:nvPr>
        </p:nvSpPr>
        <p:spPr>
          <a:xfrm>
            <a:off x="214282" y="1428736"/>
            <a:ext cx="8715436" cy="5143536"/>
          </a:xfrm>
        </p:spPr>
        <p:txBody>
          <a:bodyPr>
            <a:normAutofit fontScale="77500" lnSpcReduction="20000"/>
          </a:bodyPr>
          <a:lstStyle/>
          <a:p>
            <a:r>
              <a:rPr lang="lv-LV" dirty="0" err="1" smtClean="0"/>
              <a:t>Limited</a:t>
            </a:r>
            <a:r>
              <a:rPr lang="lv-LV" dirty="0" smtClean="0"/>
              <a:t> </a:t>
            </a:r>
            <a:r>
              <a:rPr lang="lv-LV" dirty="0" err="1" smtClean="0"/>
              <a:t>information</a:t>
            </a:r>
            <a:r>
              <a:rPr lang="lv-LV" dirty="0" smtClean="0"/>
              <a:t> </a:t>
            </a:r>
            <a:r>
              <a:rPr lang="lv-LV" dirty="0" err="1" smtClean="0"/>
              <a:t>sensing</a:t>
            </a:r>
            <a:r>
              <a:rPr lang="lv-LV" dirty="0" smtClean="0"/>
              <a:t> </a:t>
            </a:r>
            <a:r>
              <a:rPr lang="lv-LV" dirty="0" err="1" smtClean="0"/>
              <a:t>ability</a:t>
            </a:r>
            <a:endParaRPr lang="lv-LV" dirty="0" smtClean="0"/>
          </a:p>
          <a:p>
            <a:r>
              <a:rPr lang="lv-LV" dirty="0" err="1" smtClean="0"/>
              <a:t>Limited</a:t>
            </a:r>
            <a:r>
              <a:rPr lang="lv-LV" dirty="0" smtClean="0"/>
              <a:t> </a:t>
            </a:r>
            <a:r>
              <a:rPr lang="lv-LV" dirty="0" err="1" smtClean="0"/>
              <a:t>information</a:t>
            </a:r>
            <a:r>
              <a:rPr lang="lv-LV" dirty="0" smtClean="0"/>
              <a:t> </a:t>
            </a:r>
            <a:r>
              <a:rPr lang="lv-LV" dirty="0" err="1" smtClean="0"/>
              <a:t>processing</a:t>
            </a:r>
            <a:r>
              <a:rPr lang="lv-LV" dirty="0" smtClean="0"/>
              <a:t> </a:t>
            </a:r>
            <a:r>
              <a:rPr lang="lv-LV" dirty="0" err="1" smtClean="0"/>
              <a:t>ability</a:t>
            </a:r>
            <a:r>
              <a:rPr lang="lv-LV" dirty="0" smtClean="0"/>
              <a:t> (</a:t>
            </a:r>
            <a:r>
              <a:rPr lang="lv-LV" dirty="0" err="1" smtClean="0"/>
              <a:t>use</a:t>
            </a:r>
            <a:r>
              <a:rPr lang="lv-LV" dirty="0" smtClean="0"/>
              <a:t> </a:t>
            </a:r>
            <a:r>
              <a:rPr lang="lv-LV" dirty="0" err="1" smtClean="0"/>
              <a:t>of</a:t>
            </a:r>
            <a:r>
              <a:rPr lang="lv-LV" dirty="0" smtClean="0"/>
              <a:t> </a:t>
            </a:r>
            <a:r>
              <a:rPr lang="lv-LV" dirty="0" err="1" smtClean="0"/>
              <a:t>mental</a:t>
            </a:r>
            <a:r>
              <a:rPr lang="lv-LV" dirty="0" smtClean="0"/>
              <a:t> </a:t>
            </a:r>
            <a:r>
              <a:rPr lang="lv-LV" dirty="0" err="1" smtClean="0"/>
              <a:t>short-cuts,</a:t>
            </a:r>
            <a:r>
              <a:rPr lang="lv-LV" dirty="0" smtClean="0"/>
              <a:t> </a:t>
            </a:r>
            <a:r>
              <a:rPr lang="lv-LV" dirty="0" err="1" smtClean="0"/>
              <a:t>number</a:t>
            </a:r>
            <a:r>
              <a:rPr lang="lv-LV" dirty="0" smtClean="0"/>
              <a:t> </a:t>
            </a:r>
            <a:r>
              <a:rPr lang="lv-LV" dirty="0" err="1" smtClean="0"/>
              <a:t>of</a:t>
            </a:r>
            <a:r>
              <a:rPr lang="lv-LV" dirty="0" smtClean="0"/>
              <a:t> </a:t>
            </a:r>
            <a:r>
              <a:rPr lang="lv-LV" dirty="0" err="1" smtClean="0"/>
              <a:t>key</a:t>
            </a:r>
            <a:r>
              <a:rPr lang="lv-LV" dirty="0" smtClean="0"/>
              <a:t> </a:t>
            </a:r>
            <a:r>
              <a:rPr lang="lv-LV" dirty="0" err="1" smtClean="0"/>
              <a:t>variables</a:t>
            </a:r>
            <a:r>
              <a:rPr lang="lv-LV" dirty="0" smtClean="0"/>
              <a:t> </a:t>
            </a:r>
            <a:r>
              <a:rPr lang="lv-LV" dirty="0" err="1" smtClean="0"/>
              <a:t>e.g</a:t>
            </a:r>
            <a:r>
              <a:rPr lang="lv-LV" dirty="0" smtClean="0"/>
              <a:t>. </a:t>
            </a:r>
            <a:r>
              <a:rPr lang="lv-LV" i="1" dirty="0" err="1" smtClean="0"/>
              <a:t>cognitive</a:t>
            </a:r>
            <a:r>
              <a:rPr lang="lv-LV" i="1" dirty="0" smtClean="0"/>
              <a:t> </a:t>
            </a:r>
            <a:r>
              <a:rPr lang="lv-LV" i="1" dirty="0" err="1" smtClean="0"/>
              <a:t>heuristics</a:t>
            </a:r>
            <a:r>
              <a:rPr lang="lv-LV" i="1" dirty="0" smtClean="0"/>
              <a:t> </a:t>
            </a:r>
            <a:r>
              <a:rPr lang="lv-LV" dirty="0" smtClean="0"/>
              <a:t>(</a:t>
            </a:r>
            <a:r>
              <a:rPr lang="lv-LV" dirty="0" err="1" smtClean="0"/>
              <a:t>Janis</a:t>
            </a:r>
            <a:r>
              <a:rPr lang="lv-LV" dirty="0" smtClean="0"/>
              <a:t>, 1989))</a:t>
            </a:r>
          </a:p>
          <a:p>
            <a:r>
              <a:rPr lang="lv-LV" dirty="0" err="1" smtClean="0"/>
              <a:t>Limited</a:t>
            </a:r>
            <a:r>
              <a:rPr lang="lv-LV" dirty="0" smtClean="0"/>
              <a:t> </a:t>
            </a:r>
            <a:r>
              <a:rPr lang="lv-LV" dirty="0" err="1" smtClean="0"/>
              <a:t>information</a:t>
            </a:r>
            <a:r>
              <a:rPr lang="lv-LV" dirty="0" smtClean="0"/>
              <a:t> </a:t>
            </a:r>
            <a:r>
              <a:rPr lang="lv-LV" dirty="0" err="1" smtClean="0"/>
              <a:t>storage</a:t>
            </a:r>
            <a:r>
              <a:rPr lang="lv-LV" dirty="0" smtClean="0"/>
              <a:t> </a:t>
            </a:r>
            <a:r>
              <a:rPr lang="lv-LV" dirty="0" err="1" smtClean="0"/>
              <a:t>capacity</a:t>
            </a:r>
            <a:r>
              <a:rPr lang="lv-LV" dirty="0" smtClean="0"/>
              <a:t> - </a:t>
            </a:r>
            <a:r>
              <a:rPr lang="lv-LV" i="1" dirty="0" err="1" smtClean="0"/>
              <a:t>cognitive</a:t>
            </a:r>
            <a:r>
              <a:rPr lang="lv-LV" i="1" dirty="0" smtClean="0"/>
              <a:t> </a:t>
            </a:r>
            <a:r>
              <a:rPr lang="lv-LV" i="1" dirty="0" err="1" smtClean="0"/>
              <a:t>maps</a:t>
            </a:r>
            <a:r>
              <a:rPr lang="lv-LV" i="1" dirty="0" smtClean="0"/>
              <a:t> </a:t>
            </a:r>
            <a:r>
              <a:rPr lang="lv-LV" dirty="0" smtClean="0"/>
              <a:t>(</a:t>
            </a:r>
            <a:r>
              <a:rPr lang="lv-LV" dirty="0" err="1" smtClean="0"/>
              <a:t>McCaskey</a:t>
            </a:r>
            <a:r>
              <a:rPr lang="lv-LV" dirty="0" smtClean="0"/>
              <a:t>, 1982), </a:t>
            </a:r>
            <a:r>
              <a:rPr lang="lv-LV" i="1" dirty="0" err="1" smtClean="0"/>
              <a:t>construed</a:t>
            </a:r>
            <a:r>
              <a:rPr lang="lv-LV" i="1" dirty="0" smtClean="0"/>
              <a:t> </a:t>
            </a:r>
            <a:r>
              <a:rPr lang="lv-LV" i="1" dirty="0" err="1" smtClean="0"/>
              <a:t>reality</a:t>
            </a:r>
            <a:r>
              <a:rPr lang="lv-LV" i="1" dirty="0" smtClean="0"/>
              <a:t> </a:t>
            </a:r>
            <a:r>
              <a:rPr lang="lv-LV" dirty="0" smtClean="0"/>
              <a:t>(</a:t>
            </a:r>
            <a:r>
              <a:rPr lang="lv-LV" dirty="0" err="1" smtClean="0"/>
              <a:t>Finkelstein</a:t>
            </a:r>
            <a:r>
              <a:rPr lang="lv-LV" dirty="0" smtClean="0"/>
              <a:t>, </a:t>
            </a:r>
            <a:r>
              <a:rPr lang="lv-LV" dirty="0" err="1" smtClean="0"/>
              <a:t>Hambrick</a:t>
            </a:r>
            <a:r>
              <a:rPr lang="lv-LV" dirty="0" smtClean="0"/>
              <a:t>, 1996)</a:t>
            </a:r>
          </a:p>
          <a:p>
            <a:r>
              <a:rPr lang="lv-LV" i="1" dirty="0" err="1" smtClean="0"/>
              <a:t>Cognitive</a:t>
            </a:r>
            <a:r>
              <a:rPr lang="lv-LV" i="1" dirty="0" smtClean="0"/>
              <a:t> </a:t>
            </a:r>
            <a:r>
              <a:rPr lang="lv-LV" i="1" dirty="0" err="1" smtClean="0"/>
              <a:t>rigidity</a:t>
            </a:r>
            <a:r>
              <a:rPr lang="lv-LV" i="1" dirty="0" smtClean="0"/>
              <a:t> </a:t>
            </a:r>
            <a:r>
              <a:rPr lang="lv-LV" dirty="0" smtClean="0"/>
              <a:t>- </a:t>
            </a:r>
            <a:r>
              <a:rPr lang="lv-LV" dirty="0" err="1" smtClean="0"/>
              <a:t>people</a:t>
            </a:r>
            <a:r>
              <a:rPr lang="lv-LV" dirty="0" smtClean="0"/>
              <a:t> </a:t>
            </a:r>
            <a:r>
              <a:rPr lang="lv-LV" dirty="0" err="1" smtClean="0"/>
              <a:t>tend</a:t>
            </a:r>
            <a:r>
              <a:rPr lang="lv-LV" dirty="0" smtClean="0"/>
              <a:t> to </a:t>
            </a:r>
            <a:r>
              <a:rPr lang="lv-LV" dirty="0" err="1" smtClean="0"/>
              <a:t>significantly</a:t>
            </a:r>
            <a:r>
              <a:rPr lang="lv-LV" dirty="0" smtClean="0"/>
              <a:t> </a:t>
            </a:r>
            <a:r>
              <a:rPr lang="lv-LV" dirty="0" err="1" smtClean="0"/>
              <a:t>overestimate</a:t>
            </a:r>
            <a:r>
              <a:rPr lang="lv-LV" dirty="0" smtClean="0"/>
              <a:t> </a:t>
            </a:r>
            <a:r>
              <a:rPr lang="lv-LV" dirty="0" err="1" smtClean="0"/>
              <a:t>the</a:t>
            </a:r>
            <a:r>
              <a:rPr lang="lv-LV" dirty="0" smtClean="0"/>
              <a:t> </a:t>
            </a:r>
            <a:r>
              <a:rPr lang="lv-LV" dirty="0" err="1" smtClean="0"/>
              <a:t>value</a:t>
            </a:r>
            <a:r>
              <a:rPr lang="lv-LV" dirty="0" smtClean="0"/>
              <a:t> </a:t>
            </a:r>
            <a:r>
              <a:rPr lang="lv-LV" dirty="0" err="1" smtClean="0"/>
              <a:t>of</a:t>
            </a:r>
            <a:r>
              <a:rPr lang="lv-LV" dirty="0" smtClean="0"/>
              <a:t> </a:t>
            </a:r>
            <a:r>
              <a:rPr lang="lv-LV" dirty="0" err="1" smtClean="0"/>
              <a:t>information</a:t>
            </a:r>
            <a:r>
              <a:rPr lang="lv-LV" dirty="0" smtClean="0"/>
              <a:t> </a:t>
            </a:r>
            <a:r>
              <a:rPr lang="lv-LV" dirty="0" err="1" smtClean="0"/>
              <a:t>that</a:t>
            </a:r>
            <a:r>
              <a:rPr lang="lv-LV" dirty="0" smtClean="0"/>
              <a:t> </a:t>
            </a:r>
            <a:r>
              <a:rPr lang="lv-LV" dirty="0" err="1" smtClean="0"/>
              <a:t>confirms</a:t>
            </a:r>
            <a:r>
              <a:rPr lang="lv-LV" dirty="0" smtClean="0"/>
              <a:t> </a:t>
            </a:r>
            <a:r>
              <a:rPr lang="lv-LV" dirty="0" err="1" smtClean="0"/>
              <a:t>their</a:t>
            </a:r>
            <a:r>
              <a:rPr lang="lv-LV" dirty="0" smtClean="0"/>
              <a:t> </a:t>
            </a:r>
            <a:r>
              <a:rPr lang="lv-LV" dirty="0" err="1" smtClean="0"/>
              <a:t>cognitive</a:t>
            </a:r>
            <a:r>
              <a:rPr lang="lv-LV" dirty="0" smtClean="0"/>
              <a:t> </a:t>
            </a:r>
            <a:r>
              <a:rPr lang="lv-LV" dirty="0" err="1" smtClean="0"/>
              <a:t>maps</a:t>
            </a:r>
            <a:r>
              <a:rPr lang="lv-LV" dirty="0" smtClean="0"/>
              <a:t> </a:t>
            </a:r>
            <a:r>
              <a:rPr lang="lv-LV" dirty="0" err="1" smtClean="0"/>
              <a:t>and</a:t>
            </a:r>
            <a:r>
              <a:rPr lang="lv-LV" dirty="0" smtClean="0"/>
              <a:t> </a:t>
            </a:r>
            <a:r>
              <a:rPr lang="lv-LV" dirty="0" err="1" smtClean="0"/>
              <a:t>seek</a:t>
            </a:r>
            <a:r>
              <a:rPr lang="lv-LV" dirty="0" smtClean="0"/>
              <a:t> </a:t>
            </a:r>
            <a:r>
              <a:rPr lang="lv-LV" dirty="0" err="1" smtClean="0"/>
              <a:t>out</a:t>
            </a:r>
            <a:r>
              <a:rPr lang="lv-LV" dirty="0" smtClean="0"/>
              <a:t> </a:t>
            </a:r>
            <a:r>
              <a:rPr lang="lv-LV" dirty="0" err="1" smtClean="0"/>
              <a:t>evidence</a:t>
            </a:r>
            <a:r>
              <a:rPr lang="lv-LV" dirty="0" smtClean="0"/>
              <a:t> </a:t>
            </a:r>
            <a:r>
              <a:rPr lang="lv-LV" dirty="0" err="1" smtClean="0"/>
              <a:t>that</a:t>
            </a:r>
            <a:r>
              <a:rPr lang="lv-LV" dirty="0" smtClean="0"/>
              <a:t> </a:t>
            </a:r>
            <a:r>
              <a:rPr lang="lv-LV" dirty="0" err="1" smtClean="0"/>
              <a:t>supports</a:t>
            </a:r>
            <a:r>
              <a:rPr lang="lv-LV" dirty="0" smtClean="0"/>
              <a:t> </a:t>
            </a:r>
            <a:r>
              <a:rPr lang="lv-LV" dirty="0" err="1" smtClean="0"/>
              <a:t>their</a:t>
            </a:r>
            <a:r>
              <a:rPr lang="lv-LV" dirty="0" smtClean="0"/>
              <a:t> </a:t>
            </a:r>
            <a:r>
              <a:rPr lang="lv-LV" dirty="0" err="1" smtClean="0"/>
              <a:t>beliefs</a:t>
            </a:r>
            <a:r>
              <a:rPr lang="lv-LV" dirty="0" smtClean="0"/>
              <a:t>  (</a:t>
            </a:r>
            <a:r>
              <a:rPr lang="lv-LV" dirty="0" err="1" smtClean="0"/>
              <a:t>Schwenk</a:t>
            </a:r>
            <a:r>
              <a:rPr lang="lv-LV" dirty="0" smtClean="0"/>
              <a:t>, 1984)</a:t>
            </a:r>
          </a:p>
          <a:p>
            <a:r>
              <a:rPr lang="lv-LV" dirty="0" err="1" smtClean="0"/>
              <a:t>Cognitive</a:t>
            </a:r>
            <a:r>
              <a:rPr lang="lv-LV" dirty="0" smtClean="0"/>
              <a:t> </a:t>
            </a:r>
            <a:r>
              <a:rPr lang="lv-LV" dirty="0" err="1" smtClean="0"/>
              <a:t>maps</a:t>
            </a:r>
            <a:r>
              <a:rPr lang="lv-LV" dirty="0" smtClean="0"/>
              <a:t> </a:t>
            </a:r>
            <a:r>
              <a:rPr lang="lv-LV" dirty="0" err="1" smtClean="0"/>
              <a:t>constructed</a:t>
            </a:r>
            <a:r>
              <a:rPr lang="lv-LV" dirty="0" smtClean="0"/>
              <a:t> </a:t>
            </a:r>
            <a:r>
              <a:rPr lang="lv-LV" dirty="0" err="1" smtClean="0"/>
              <a:t>through</a:t>
            </a:r>
            <a:r>
              <a:rPr lang="lv-LV" dirty="0" smtClean="0"/>
              <a:t> </a:t>
            </a:r>
            <a:r>
              <a:rPr lang="lv-LV" dirty="0" err="1" smtClean="0"/>
              <a:t>interaction</a:t>
            </a:r>
            <a:r>
              <a:rPr lang="lv-LV" dirty="0" smtClean="0"/>
              <a:t> – </a:t>
            </a:r>
            <a:r>
              <a:rPr lang="lv-LV" i="1" dirty="0" err="1" smtClean="0"/>
              <a:t>shared</a:t>
            </a:r>
            <a:r>
              <a:rPr lang="lv-LV" i="1" dirty="0" smtClean="0"/>
              <a:t> </a:t>
            </a:r>
            <a:r>
              <a:rPr lang="lv-LV" i="1" dirty="0" err="1" smtClean="0"/>
              <a:t>reality</a:t>
            </a:r>
            <a:r>
              <a:rPr lang="lv-LV" dirty="0" smtClean="0"/>
              <a:t> (</a:t>
            </a:r>
            <a:r>
              <a:rPr lang="lv-LV" dirty="0" err="1" smtClean="0"/>
              <a:t>Daft</a:t>
            </a:r>
            <a:r>
              <a:rPr lang="lv-LV" dirty="0" smtClean="0"/>
              <a:t> </a:t>
            </a:r>
            <a:r>
              <a:rPr lang="lv-LV" dirty="0" err="1" smtClean="0"/>
              <a:t>and</a:t>
            </a:r>
            <a:r>
              <a:rPr lang="lv-LV" dirty="0" smtClean="0"/>
              <a:t> </a:t>
            </a:r>
            <a:r>
              <a:rPr lang="lv-LV" dirty="0" err="1" smtClean="0"/>
              <a:t>Weick</a:t>
            </a:r>
            <a:r>
              <a:rPr lang="lv-LV" dirty="0" smtClean="0"/>
              <a:t>, 1984), </a:t>
            </a:r>
            <a:r>
              <a:rPr lang="lv-LV" i="1" dirty="0" err="1" smtClean="0"/>
              <a:t>group’s</a:t>
            </a:r>
            <a:r>
              <a:rPr lang="lv-LV" i="1" dirty="0" smtClean="0"/>
              <a:t> </a:t>
            </a:r>
            <a:r>
              <a:rPr lang="lv-LV" i="1" dirty="0" err="1" smtClean="0"/>
              <a:t>dominant</a:t>
            </a:r>
            <a:r>
              <a:rPr lang="lv-LV" i="1" dirty="0" smtClean="0"/>
              <a:t> </a:t>
            </a:r>
            <a:r>
              <a:rPr lang="lv-LV" i="1" dirty="0" err="1" smtClean="0"/>
              <a:t>logics</a:t>
            </a:r>
            <a:r>
              <a:rPr lang="lv-LV" i="1" dirty="0" smtClean="0"/>
              <a:t> </a:t>
            </a:r>
            <a:r>
              <a:rPr lang="lv-LV" dirty="0" smtClean="0"/>
              <a:t>(</a:t>
            </a:r>
            <a:r>
              <a:rPr lang="lv-LV" dirty="0" err="1" smtClean="0"/>
              <a:t>Prahalad</a:t>
            </a:r>
            <a:r>
              <a:rPr lang="lv-LV" dirty="0" smtClean="0"/>
              <a:t> </a:t>
            </a:r>
            <a:r>
              <a:rPr lang="lv-LV" dirty="0" err="1" smtClean="0"/>
              <a:t>and</a:t>
            </a:r>
            <a:r>
              <a:rPr lang="lv-LV" dirty="0" smtClean="0"/>
              <a:t> </a:t>
            </a:r>
            <a:r>
              <a:rPr lang="lv-LV" dirty="0" err="1" smtClean="0"/>
              <a:t>Bettis</a:t>
            </a:r>
            <a:r>
              <a:rPr lang="lv-LV" dirty="0" smtClean="0"/>
              <a:t>, 1986), </a:t>
            </a:r>
            <a:r>
              <a:rPr lang="lv-LV" i="1" dirty="0" err="1" smtClean="0"/>
              <a:t>belief</a:t>
            </a:r>
            <a:r>
              <a:rPr lang="lv-LV" i="1" dirty="0" smtClean="0"/>
              <a:t> </a:t>
            </a:r>
            <a:r>
              <a:rPr lang="lv-LV" i="1" dirty="0" err="1" smtClean="0"/>
              <a:t>system</a:t>
            </a:r>
            <a:r>
              <a:rPr lang="lv-LV" i="1" dirty="0" smtClean="0"/>
              <a:t> </a:t>
            </a:r>
            <a:r>
              <a:rPr lang="lv-LV" dirty="0" smtClean="0"/>
              <a:t>(</a:t>
            </a:r>
            <a:r>
              <a:rPr lang="lv-LV" dirty="0" err="1" smtClean="0"/>
              <a:t>Noorderhaven</a:t>
            </a:r>
            <a:r>
              <a:rPr lang="lv-LV" dirty="0" smtClean="0"/>
              <a:t>, 1995), </a:t>
            </a:r>
            <a:r>
              <a:rPr lang="lv-LV" dirty="0" err="1" smtClean="0"/>
              <a:t>which</a:t>
            </a:r>
            <a:r>
              <a:rPr lang="lv-LV" dirty="0" smtClean="0"/>
              <a:t> </a:t>
            </a:r>
            <a:r>
              <a:rPr lang="lv-LV" dirty="0" err="1" smtClean="0"/>
              <a:t>can</a:t>
            </a:r>
            <a:r>
              <a:rPr lang="lv-LV" dirty="0" smtClean="0"/>
              <a:t> </a:t>
            </a:r>
            <a:r>
              <a:rPr lang="lv-LV" dirty="0" err="1" smtClean="0"/>
              <a:t>be</a:t>
            </a:r>
            <a:r>
              <a:rPr lang="lv-LV" dirty="0" smtClean="0"/>
              <a:t> </a:t>
            </a:r>
            <a:r>
              <a:rPr lang="lv-LV" dirty="0" err="1" smtClean="0"/>
              <a:t>shared</a:t>
            </a:r>
            <a:r>
              <a:rPr lang="lv-LV" dirty="0" smtClean="0"/>
              <a:t> </a:t>
            </a:r>
            <a:r>
              <a:rPr lang="lv-LV" dirty="0" err="1" smtClean="0"/>
              <a:t>by</a:t>
            </a:r>
            <a:r>
              <a:rPr lang="lv-LV" dirty="0" smtClean="0"/>
              <a:t> </a:t>
            </a:r>
            <a:r>
              <a:rPr lang="lv-LV" dirty="0" err="1" smtClean="0"/>
              <a:t>any</a:t>
            </a:r>
            <a:r>
              <a:rPr lang="lv-LV" dirty="0" smtClean="0"/>
              <a:t> </a:t>
            </a:r>
            <a:r>
              <a:rPr lang="lv-LV" dirty="0" err="1" smtClean="0"/>
              <a:t>group</a:t>
            </a:r>
            <a:r>
              <a:rPr lang="lv-LV" dirty="0" smtClean="0"/>
              <a:t> (</a:t>
            </a:r>
            <a:r>
              <a:rPr lang="lv-LV" dirty="0" err="1" smtClean="0"/>
              <a:t>e.g</a:t>
            </a:r>
            <a:r>
              <a:rPr lang="lv-LV" dirty="0" smtClean="0"/>
              <a:t>. </a:t>
            </a:r>
            <a:r>
              <a:rPr lang="lv-LV" dirty="0" err="1" smtClean="0"/>
              <a:t>family</a:t>
            </a:r>
            <a:r>
              <a:rPr lang="lv-LV" dirty="0" smtClean="0"/>
              <a:t>, </a:t>
            </a:r>
            <a:r>
              <a:rPr lang="lv-LV" dirty="0" err="1" smtClean="0"/>
              <a:t>firm</a:t>
            </a:r>
            <a:r>
              <a:rPr lang="lv-LV" dirty="0" smtClean="0"/>
              <a:t>, </a:t>
            </a:r>
            <a:r>
              <a:rPr lang="lv-LV" dirty="0" err="1" smtClean="0"/>
              <a:t>industry</a:t>
            </a:r>
            <a:r>
              <a:rPr lang="lv-LV" dirty="0" smtClean="0"/>
              <a:t>, </a:t>
            </a:r>
            <a:r>
              <a:rPr lang="lv-LV" dirty="0" err="1" smtClean="0"/>
              <a:t>nation</a:t>
            </a:r>
            <a:endParaRPr lang="lv-LV" dirty="0"/>
          </a:p>
        </p:txBody>
      </p:sp>
      <p:sp>
        <p:nvSpPr>
          <p:cNvPr id="4" name="Title 1"/>
          <p:cNvSpPr txBox="1">
            <a:spLocks/>
          </p:cNvSpPr>
          <p:nvPr/>
        </p:nvSpPr>
        <p:spPr>
          <a:xfrm>
            <a:off x="7929586" y="4572008"/>
            <a:ext cx="1214414" cy="128586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lv-LV" dirty="0" smtClean="0">
                <a:solidFill>
                  <a:srgbClr val="FF0000"/>
                </a:solidFill>
                <a:latin typeface="+mj-lt"/>
                <a:ea typeface="+mj-ea"/>
                <a:cs typeface="+mj-cs"/>
              </a:rPr>
              <a:t>Kādas profesijas bērnībā zinājāt?</a:t>
            </a:r>
            <a:endParaRPr kumimoji="0" lang="lv-LV" b="0" i="0" u="none" strike="noStrike" kern="1200" cap="none" spc="0" normalizeH="0" baseline="0" noProof="0" dirty="0" smtClean="0">
              <a:ln>
                <a:noFill/>
              </a:ln>
              <a:solidFill>
                <a:srgbClr val="FF0000"/>
              </a:solidFill>
              <a:effectLst/>
              <a:uLnTx/>
              <a:uFillTx/>
              <a:latin typeface="+mj-lt"/>
              <a:ea typeface="+mj-ea"/>
              <a:cs typeface="+mj-cs"/>
            </a:endParaRPr>
          </a:p>
        </p:txBody>
      </p:sp>
      <p:sp>
        <p:nvSpPr>
          <p:cNvPr id="5" name="Title 1"/>
          <p:cNvSpPr txBox="1">
            <a:spLocks/>
          </p:cNvSpPr>
          <p:nvPr/>
        </p:nvSpPr>
        <p:spPr>
          <a:xfrm>
            <a:off x="3286116" y="5857892"/>
            <a:ext cx="5429256" cy="428628"/>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lv-LV" sz="2200" dirty="0" smtClean="0">
                <a:solidFill>
                  <a:srgbClr val="FF0000"/>
                </a:solidFill>
                <a:latin typeface="+mj-lt"/>
                <a:ea typeface="+mj-ea"/>
                <a:cs typeface="+mj-cs"/>
              </a:rPr>
              <a:t>Kas meklē, tas atrod..</a:t>
            </a:r>
            <a:endParaRPr kumimoji="0" lang="lv-LV" sz="2200" b="0" i="0" u="none" strike="noStrike" kern="1200" cap="none" spc="0" normalizeH="0" baseline="0" noProof="0" dirty="0" smtClean="0">
              <a:ln>
                <a:noFill/>
              </a:ln>
              <a:solidFill>
                <a:srgbClr val="FF0000"/>
              </a:solidFill>
              <a:effectLst/>
              <a:uLnTx/>
              <a:uFillTx/>
              <a:latin typeface="+mj-lt"/>
              <a:ea typeface="+mj-ea"/>
              <a:cs typeface="+mj-cs"/>
            </a:endParaRPr>
          </a:p>
        </p:txBody>
      </p:sp>
      <p:sp>
        <p:nvSpPr>
          <p:cNvPr id="6" name="Title 1"/>
          <p:cNvSpPr txBox="1">
            <a:spLocks/>
          </p:cNvSpPr>
          <p:nvPr/>
        </p:nvSpPr>
        <p:spPr>
          <a:xfrm>
            <a:off x="5072066" y="1142984"/>
            <a:ext cx="3214678" cy="500066"/>
          </a:xfrm>
          <a:prstGeom prst="rect">
            <a:avLst/>
          </a:prstGeom>
        </p:spPr>
        <p:txBody>
          <a:bodyPr vert="horz" lIns="91440" tIns="45720" rIns="91440" bIns="45720" rtlCol="0" anchor="ctr">
            <a:normAutofit fontScale="97500"/>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lv-LV" sz="2200" dirty="0" smtClean="0">
                <a:solidFill>
                  <a:srgbClr val="FF0000"/>
                </a:solidFill>
                <a:latin typeface="+mj-lt"/>
                <a:ea typeface="+mj-ea"/>
                <a:cs typeface="+mj-cs"/>
              </a:rPr>
              <a:t>Klasifikācijas, stereotipi</a:t>
            </a:r>
            <a:endParaRPr kumimoji="0" lang="lv-LV" sz="2200" b="0" i="0" u="none" strike="noStrike" kern="1200" cap="none" spc="0" normalizeH="0" baseline="0" noProof="0" dirty="0" smtClean="0">
              <a:ln>
                <a:noFill/>
              </a:ln>
              <a:solidFill>
                <a:srgbClr val="FF0000"/>
              </a:solidFill>
              <a:effectLst/>
              <a:uLnTx/>
              <a:uFillTx/>
              <a:latin typeface="+mj-lt"/>
              <a:ea typeface="+mj-ea"/>
              <a:cs typeface="+mj-cs"/>
            </a:endParaRPr>
          </a:p>
        </p:txBody>
      </p:sp>
      <p:sp>
        <p:nvSpPr>
          <p:cNvPr id="7" name="Title 1"/>
          <p:cNvSpPr txBox="1">
            <a:spLocks/>
          </p:cNvSpPr>
          <p:nvPr/>
        </p:nvSpPr>
        <p:spPr>
          <a:xfrm>
            <a:off x="323528" y="188640"/>
            <a:ext cx="3214678" cy="500066"/>
          </a:xfrm>
          <a:prstGeom prst="rect">
            <a:avLst/>
          </a:prstGeom>
        </p:spPr>
        <p:txBody>
          <a:bodyPr vert="horz" lIns="91440" tIns="45720" rIns="91440" bIns="45720" rtlCol="0" anchor="ctr">
            <a:normAutofit fontScale="67500" lnSpcReduction="20000"/>
          </a:bodyPr>
          <a:lstStyle/>
          <a:p>
            <a:pPr marL="0" marR="0" lvl="0" indent="0" defTabSz="914400" rtl="0" eaLnBrk="1" fontAlgn="auto" latinLnBrk="0" hangingPunct="1">
              <a:lnSpc>
                <a:spcPct val="100000"/>
              </a:lnSpc>
              <a:spcBef>
                <a:spcPct val="0"/>
              </a:spcBef>
              <a:spcAft>
                <a:spcPts val="0"/>
              </a:spcAft>
              <a:buClrTx/>
              <a:buSzTx/>
              <a:buFontTx/>
              <a:buNone/>
              <a:tabLst/>
              <a:defRPr/>
            </a:pPr>
            <a:r>
              <a:rPr lang="lv-LV" sz="2200" dirty="0" smtClean="0">
                <a:solidFill>
                  <a:srgbClr val="FF0000"/>
                </a:solidFill>
                <a:latin typeface="+mj-lt"/>
                <a:ea typeface="+mj-ea"/>
                <a:cs typeface="+mj-cs"/>
              </a:rPr>
              <a:t>Procesa automatizācija, ātrāka lēmuma pieņemšana </a:t>
            </a:r>
            <a:endParaRPr kumimoji="0" lang="lv-LV" sz="2200" b="0" i="0" u="none" strike="noStrike" kern="1200" cap="none" spc="0" normalizeH="0" baseline="0" noProof="0" dirty="0" smtClean="0">
              <a:ln>
                <a:noFill/>
              </a:ln>
              <a:solidFill>
                <a:srgbClr val="FF0000"/>
              </a:solidFill>
              <a:effectLst/>
              <a:uLnTx/>
              <a:uFillTx/>
              <a:latin typeface="+mj-lt"/>
              <a:ea typeface="+mj-ea"/>
              <a:cs typeface="+mj-cs"/>
            </a:endParaRPr>
          </a:p>
        </p:txBody>
      </p:sp>
      <p:pic>
        <p:nvPicPr>
          <p:cNvPr id="8" name="Picture 2"/>
          <p:cNvPicPr>
            <a:picLocks noChangeAspect="1" noChangeArrowheads="1"/>
          </p:cNvPicPr>
          <p:nvPr/>
        </p:nvPicPr>
        <p:blipFill>
          <a:blip r:embed="rId2" cstate="print"/>
          <a:srcRect/>
          <a:stretch>
            <a:fillRect/>
          </a:stretch>
        </p:blipFill>
        <p:spPr bwMode="auto">
          <a:xfrm>
            <a:off x="8572528" y="214290"/>
            <a:ext cx="428596" cy="541939"/>
          </a:xfrm>
          <a:prstGeom prst="rect">
            <a:avLst/>
          </a:prstGeom>
          <a:noFill/>
          <a:ln w="9525">
            <a:noFill/>
            <a:round/>
            <a:headEnd/>
            <a:tailEnd/>
          </a:ln>
          <a:effectLst/>
        </p:spPr>
      </p:pic>
      <p:sp>
        <p:nvSpPr>
          <p:cNvPr id="9" name="Title 1"/>
          <p:cNvSpPr txBox="1">
            <a:spLocks/>
          </p:cNvSpPr>
          <p:nvPr/>
        </p:nvSpPr>
        <p:spPr>
          <a:xfrm>
            <a:off x="3214678" y="142852"/>
            <a:ext cx="5429256" cy="428628"/>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lv-LV" sz="2200" dirty="0">
                <a:solidFill>
                  <a:srgbClr val="FF0000"/>
                </a:solidFill>
                <a:latin typeface="+mj-lt"/>
                <a:ea typeface="+mj-ea"/>
                <a:cs typeface="+mj-cs"/>
              </a:rPr>
              <a:t>s</a:t>
            </a:r>
            <a:r>
              <a:rPr lang="lv-LV" sz="2200" dirty="0" smtClean="0">
                <a:solidFill>
                  <a:srgbClr val="FF0000"/>
                </a:solidFill>
                <a:latin typeface="+mj-lt"/>
                <a:ea typeface="+mj-ea"/>
                <a:cs typeface="+mj-cs"/>
              </a:rPr>
              <a:t>avējie </a:t>
            </a:r>
            <a:r>
              <a:rPr lang="lv-LV" sz="2200" dirty="0" err="1" smtClean="0">
                <a:solidFill>
                  <a:srgbClr val="FF0000"/>
                </a:solidFill>
                <a:latin typeface="+mj-lt"/>
                <a:ea typeface="+mj-ea"/>
                <a:cs typeface="+mj-cs"/>
              </a:rPr>
              <a:t>vs</a:t>
            </a:r>
            <a:r>
              <a:rPr lang="lv-LV" sz="2200" dirty="0" smtClean="0">
                <a:solidFill>
                  <a:srgbClr val="FF0000"/>
                </a:solidFill>
                <a:latin typeface="+mj-lt"/>
                <a:ea typeface="+mj-ea"/>
                <a:cs typeface="+mj-cs"/>
              </a:rPr>
              <a:t>. svešie</a:t>
            </a:r>
            <a:endParaRPr kumimoji="0" lang="lv-LV" sz="2200" b="0" i="0" u="none" strike="noStrike" kern="1200" cap="none" spc="0" normalizeH="0" baseline="0" noProof="0" dirty="0" smtClean="0">
              <a:ln>
                <a:noFill/>
              </a:ln>
              <a:solidFill>
                <a:srgbClr val="FF0000"/>
              </a:solidFill>
              <a:effectLst/>
              <a:uLnTx/>
              <a:uFillTx/>
              <a:latin typeface="+mj-lt"/>
              <a:ea typeface="+mj-ea"/>
              <a:cs typeface="+mj-cs"/>
            </a:endParaRPr>
          </a:p>
        </p:txBody>
      </p:sp>
      <p:sp>
        <p:nvSpPr>
          <p:cNvPr id="10" name="Title 1"/>
          <p:cNvSpPr txBox="1">
            <a:spLocks/>
          </p:cNvSpPr>
          <p:nvPr/>
        </p:nvSpPr>
        <p:spPr>
          <a:xfrm>
            <a:off x="2786050" y="6286520"/>
            <a:ext cx="5429256" cy="42862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lv-LV" dirty="0" smtClean="0">
                <a:solidFill>
                  <a:srgbClr val="FF0000"/>
                </a:solidFill>
                <a:latin typeface="+mj-lt"/>
                <a:ea typeface="+mj-ea"/>
                <a:cs typeface="+mj-cs"/>
              </a:rPr>
              <a:t>Kāda ir atšķirība starp Vadībzinību studentiem un Filozofijas studentiem? </a:t>
            </a:r>
            <a:endParaRPr kumimoji="0" lang="lv-LV" b="0" i="0" u="none" strike="noStrike" kern="1200" cap="none" spc="0" normalizeH="0" baseline="0" noProof="0" dirty="0" smtClean="0">
              <a:ln>
                <a:noFill/>
              </a:ln>
              <a:solidFill>
                <a:srgbClr val="FF0000"/>
              </a:solidFill>
              <a:effectLst/>
              <a:uLnTx/>
              <a:uFillTx/>
              <a:latin typeface="+mj-lt"/>
              <a:ea typeface="+mj-ea"/>
              <a:cs typeface="+mj-cs"/>
            </a:endParaRPr>
          </a:p>
        </p:txBody>
      </p:sp>
      <p:pic>
        <p:nvPicPr>
          <p:cNvPr id="11" name="Picture 3"/>
          <p:cNvPicPr>
            <a:picLocks noChangeAspect="1" noChangeArrowheads="1"/>
          </p:cNvPicPr>
          <p:nvPr/>
        </p:nvPicPr>
        <p:blipFill>
          <a:blip r:embed="rId3" cstate="print"/>
          <a:srcRect/>
          <a:stretch>
            <a:fillRect/>
          </a:stretch>
        </p:blipFill>
        <p:spPr bwMode="auto">
          <a:xfrm>
            <a:off x="8030412" y="2214554"/>
            <a:ext cx="1113588" cy="1484784"/>
          </a:xfrm>
          <a:prstGeom prst="rect">
            <a:avLst/>
          </a:prstGeom>
          <a:noFill/>
          <a:ln w="9525">
            <a:noFill/>
            <a:round/>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a:stretch>
            <a:fillRect/>
          </a:stretch>
        </p:blipFill>
        <p:spPr bwMode="auto">
          <a:xfrm>
            <a:off x="357158" y="714356"/>
            <a:ext cx="3076575" cy="4608513"/>
          </a:xfrm>
          <a:prstGeom prst="rect">
            <a:avLst/>
          </a:prstGeom>
          <a:noFill/>
          <a:ln w="9525">
            <a:noFill/>
            <a:round/>
            <a:headEnd/>
            <a:tailEnd/>
          </a:ln>
        </p:spPr>
      </p:pic>
      <p:pic>
        <p:nvPicPr>
          <p:cNvPr id="5" name="Picture 4"/>
          <p:cNvPicPr>
            <a:picLocks noChangeAspect="1" noChangeArrowheads="1"/>
          </p:cNvPicPr>
          <p:nvPr/>
        </p:nvPicPr>
        <p:blipFill>
          <a:blip r:embed="rId3" cstate="print"/>
          <a:srcRect/>
          <a:stretch>
            <a:fillRect/>
          </a:stretch>
        </p:blipFill>
        <p:spPr bwMode="auto">
          <a:xfrm>
            <a:off x="3714744" y="714356"/>
            <a:ext cx="4611030" cy="3417900"/>
          </a:xfrm>
          <a:prstGeom prst="rect">
            <a:avLst/>
          </a:prstGeom>
          <a:noFill/>
          <a:ln w="9525">
            <a:noFill/>
            <a:round/>
            <a:headEnd/>
            <a:tailEnd/>
          </a:ln>
        </p:spPr>
      </p:pic>
      <p:pic>
        <p:nvPicPr>
          <p:cNvPr id="18434" name="Picture 2" descr="https://encrypted-tbn1.gstatic.com/images?q=tbn:ANd9GcQC1DnV2slttGM3nwdik0nX_mfMGcGkqgyyuBHlj3hJ1do-SkuI"/>
          <p:cNvPicPr>
            <a:picLocks noChangeAspect="1" noChangeArrowheads="1"/>
          </p:cNvPicPr>
          <p:nvPr/>
        </p:nvPicPr>
        <p:blipFill>
          <a:blip r:embed="rId4" cstate="print"/>
          <a:srcRect/>
          <a:stretch>
            <a:fillRect/>
          </a:stretch>
        </p:blipFill>
        <p:spPr bwMode="auto">
          <a:xfrm>
            <a:off x="5643570" y="4643446"/>
            <a:ext cx="2466975" cy="1847851"/>
          </a:xfrm>
          <a:prstGeom prst="rect">
            <a:avLst/>
          </a:prstGeom>
          <a:noFill/>
        </p:spPr>
      </p:pic>
      <p:sp>
        <p:nvSpPr>
          <p:cNvPr id="7" name="Rectangle 6"/>
          <p:cNvSpPr/>
          <p:nvPr/>
        </p:nvSpPr>
        <p:spPr>
          <a:xfrm>
            <a:off x="214282" y="5643578"/>
            <a:ext cx="4572000" cy="646331"/>
          </a:xfrm>
          <a:prstGeom prst="rect">
            <a:avLst/>
          </a:prstGeom>
        </p:spPr>
        <p:txBody>
          <a:bodyPr>
            <a:spAutoFit/>
          </a:bodyPr>
          <a:lstStyle/>
          <a:p>
            <a:r>
              <a:rPr lang="lv-LV" dirty="0" err="1" smtClean="0">
                <a:solidFill>
                  <a:schemeClr val="accent3">
                    <a:lumMod val="75000"/>
                  </a:schemeClr>
                </a:solidFill>
              </a:rPr>
              <a:t>Apply</a:t>
            </a:r>
            <a:r>
              <a:rPr lang="lv-LV" dirty="0" smtClean="0">
                <a:solidFill>
                  <a:schemeClr val="accent3">
                    <a:lumMod val="75000"/>
                  </a:schemeClr>
                </a:solidFill>
              </a:rPr>
              <a:t> </a:t>
            </a:r>
            <a:r>
              <a:rPr lang="lv-LV" dirty="0" err="1" smtClean="0">
                <a:solidFill>
                  <a:schemeClr val="accent3">
                    <a:lumMod val="75000"/>
                  </a:schemeClr>
                </a:solidFill>
              </a:rPr>
              <a:t>the</a:t>
            </a:r>
            <a:r>
              <a:rPr lang="lv-LV" dirty="0" smtClean="0">
                <a:solidFill>
                  <a:schemeClr val="accent3">
                    <a:lumMod val="75000"/>
                  </a:schemeClr>
                </a:solidFill>
              </a:rPr>
              <a:t> </a:t>
            </a:r>
            <a:r>
              <a:rPr lang="lv-LV" dirty="0" err="1" smtClean="0">
                <a:solidFill>
                  <a:schemeClr val="accent3">
                    <a:lumMod val="75000"/>
                  </a:schemeClr>
                </a:solidFill>
              </a:rPr>
              <a:t>basics</a:t>
            </a:r>
            <a:r>
              <a:rPr lang="lv-LV" dirty="0" smtClean="0">
                <a:solidFill>
                  <a:schemeClr val="accent3">
                    <a:lumMod val="75000"/>
                  </a:schemeClr>
                </a:solidFill>
              </a:rPr>
              <a:t> </a:t>
            </a:r>
            <a:r>
              <a:rPr lang="lv-LV" dirty="0" err="1" smtClean="0">
                <a:solidFill>
                  <a:schemeClr val="accent3">
                    <a:lumMod val="75000"/>
                  </a:schemeClr>
                </a:solidFill>
              </a:rPr>
              <a:t>of</a:t>
            </a:r>
            <a:r>
              <a:rPr lang="lv-LV" dirty="0" smtClean="0">
                <a:solidFill>
                  <a:schemeClr val="accent3">
                    <a:lumMod val="75000"/>
                  </a:schemeClr>
                </a:solidFill>
              </a:rPr>
              <a:t> </a:t>
            </a:r>
            <a:r>
              <a:rPr lang="lv-LV" dirty="0" err="1" smtClean="0">
                <a:solidFill>
                  <a:schemeClr val="accent3">
                    <a:lumMod val="75000"/>
                  </a:schemeClr>
                </a:solidFill>
              </a:rPr>
              <a:t>consumer</a:t>
            </a:r>
            <a:r>
              <a:rPr lang="lv-LV" dirty="0" smtClean="0">
                <a:solidFill>
                  <a:schemeClr val="accent3">
                    <a:lumMod val="75000"/>
                  </a:schemeClr>
                </a:solidFill>
              </a:rPr>
              <a:t> </a:t>
            </a:r>
            <a:r>
              <a:rPr lang="lv-LV" dirty="0" err="1" smtClean="0">
                <a:solidFill>
                  <a:schemeClr val="accent3">
                    <a:lumMod val="75000"/>
                  </a:schemeClr>
                </a:solidFill>
              </a:rPr>
              <a:t>perception</a:t>
            </a:r>
            <a:r>
              <a:rPr lang="lv-LV" dirty="0" smtClean="0">
                <a:solidFill>
                  <a:schemeClr val="accent3">
                    <a:lumMod val="75000"/>
                  </a:schemeClr>
                </a:solidFill>
              </a:rPr>
              <a:t> to </a:t>
            </a:r>
            <a:r>
              <a:rPr lang="lv-LV" dirty="0" err="1" smtClean="0">
                <a:solidFill>
                  <a:schemeClr val="accent3">
                    <a:lumMod val="75000"/>
                  </a:schemeClr>
                </a:solidFill>
              </a:rPr>
              <a:t>create</a:t>
            </a:r>
            <a:r>
              <a:rPr lang="lv-LV" dirty="0" smtClean="0">
                <a:solidFill>
                  <a:schemeClr val="accent3">
                    <a:lumMod val="75000"/>
                  </a:schemeClr>
                </a:solidFill>
              </a:rPr>
              <a:t> </a:t>
            </a:r>
            <a:r>
              <a:rPr lang="lv-LV" dirty="0" err="1" smtClean="0">
                <a:solidFill>
                  <a:schemeClr val="accent3">
                    <a:lumMod val="75000"/>
                  </a:schemeClr>
                </a:solidFill>
              </a:rPr>
              <a:t>the</a:t>
            </a:r>
            <a:r>
              <a:rPr lang="lv-LV" dirty="0" smtClean="0">
                <a:solidFill>
                  <a:schemeClr val="accent3">
                    <a:lumMod val="75000"/>
                  </a:schemeClr>
                </a:solidFill>
              </a:rPr>
              <a:t> </a:t>
            </a:r>
            <a:r>
              <a:rPr lang="lv-LV" dirty="0" err="1" smtClean="0">
                <a:solidFill>
                  <a:schemeClr val="accent3">
                    <a:lumMod val="75000"/>
                  </a:schemeClr>
                </a:solidFill>
              </a:rPr>
              <a:t>product</a:t>
            </a:r>
            <a:r>
              <a:rPr lang="lv-LV" dirty="0" smtClean="0">
                <a:solidFill>
                  <a:schemeClr val="accent3">
                    <a:lumMod val="75000"/>
                  </a:schemeClr>
                </a:solidFill>
              </a:rPr>
              <a:t>/</a:t>
            </a:r>
            <a:r>
              <a:rPr lang="lv-LV" dirty="0" err="1" smtClean="0">
                <a:solidFill>
                  <a:schemeClr val="accent3">
                    <a:lumMod val="75000"/>
                  </a:schemeClr>
                </a:solidFill>
              </a:rPr>
              <a:t>service</a:t>
            </a:r>
            <a:endParaRPr lang="lv-LV" dirty="0" smtClean="0">
              <a:solidFill>
                <a:schemeClr val="accent3">
                  <a:lumMod val="75000"/>
                </a:schemeClr>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4786322"/>
            <a:ext cx="8229600" cy="1785950"/>
          </a:xfrm>
        </p:spPr>
        <p:txBody>
          <a:bodyPr/>
          <a:lstStyle/>
          <a:p>
            <a:r>
              <a:rPr lang="lv-LV" dirty="0" err="1" smtClean="0"/>
              <a:t>Environment</a:t>
            </a:r>
            <a:r>
              <a:rPr lang="lv-LV" dirty="0" smtClean="0"/>
              <a:t> </a:t>
            </a:r>
            <a:r>
              <a:rPr lang="lv-LV" dirty="0" err="1" smtClean="0"/>
              <a:t>is</a:t>
            </a:r>
            <a:r>
              <a:rPr lang="lv-LV" dirty="0" smtClean="0"/>
              <a:t> </a:t>
            </a:r>
            <a:r>
              <a:rPr lang="lv-LV" dirty="0" err="1" smtClean="0"/>
              <a:t>complex</a:t>
            </a:r>
            <a:endParaRPr lang="lv-LV" dirty="0" smtClean="0"/>
          </a:p>
          <a:p>
            <a:r>
              <a:rPr lang="lv-LV" dirty="0" err="1" smtClean="0"/>
              <a:t>Knowing</a:t>
            </a:r>
            <a:r>
              <a:rPr lang="lv-LV" dirty="0" smtClean="0"/>
              <a:t> </a:t>
            </a:r>
            <a:r>
              <a:rPr lang="lv-LV" dirty="0" err="1" smtClean="0"/>
              <a:t>the</a:t>
            </a:r>
            <a:r>
              <a:rPr lang="lv-LV" dirty="0" smtClean="0"/>
              <a:t> </a:t>
            </a:r>
            <a:r>
              <a:rPr lang="lv-LV" dirty="0" err="1" smtClean="0"/>
              <a:t>environment’s</a:t>
            </a:r>
            <a:r>
              <a:rPr lang="lv-LV" dirty="0" smtClean="0"/>
              <a:t> </a:t>
            </a:r>
            <a:r>
              <a:rPr lang="lv-LV" dirty="0" err="1" smtClean="0"/>
              <a:t>main</a:t>
            </a:r>
            <a:r>
              <a:rPr lang="lv-LV" dirty="0" smtClean="0"/>
              <a:t> </a:t>
            </a:r>
            <a:r>
              <a:rPr lang="lv-LV" dirty="0" err="1" smtClean="0"/>
              <a:t>features</a:t>
            </a:r>
            <a:r>
              <a:rPr lang="lv-LV" dirty="0" smtClean="0"/>
              <a:t> </a:t>
            </a:r>
            <a:r>
              <a:rPr lang="lv-LV" dirty="0" err="1" smtClean="0"/>
              <a:t>helps</a:t>
            </a:r>
            <a:r>
              <a:rPr lang="lv-LV" dirty="0" smtClean="0"/>
              <a:t> </a:t>
            </a:r>
            <a:r>
              <a:rPr lang="lv-LV" dirty="0" err="1" smtClean="0"/>
              <a:t>evading</a:t>
            </a:r>
            <a:r>
              <a:rPr lang="lv-LV" dirty="0" smtClean="0"/>
              <a:t> </a:t>
            </a:r>
            <a:r>
              <a:rPr lang="lv-LV" dirty="0" err="1" smtClean="0"/>
              <a:t>most</a:t>
            </a:r>
            <a:r>
              <a:rPr lang="lv-LV" dirty="0" smtClean="0"/>
              <a:t> </a:t>
            </a:r>
            <a:r>
              <a:rPr lang="lv-LV" dirty="0" err="1" smtClean="0"/>
              <a:t>common</a:t>
            </a:r>
            <a:r>
              <a:rPr lang="lv-LV" dirty="0" smtClean="0"/>
              <a:t> </a:t>
            </a:r>
            <a:r>
              <a:rPr lang="lv-LV" dirty="0" err="1" smtClean="0"/>
              <a:t>mistakes</a:t>
            </a:r>
            <a:endParaRPr lang="lv-LV" dirty="0" smtClean="0"/>
          </a:p>
        </p:txBody>
      </p:sp>
      <p:pic>
        <p:nvPicPr>
          <p:cNvPr id="4" name="Picture 4"/>
          <p:cNvPicPr>
            <a:picLocks noChangeAspect="1" noChangeArrowheads="1"/>
          </p:cNvPicPr>
          <p:nvPr/>
        </p:nvPicPr>
        <p:blipFill>
          <a:blip r:embed="rId2" cstate="print"/>
          <a:srcRect/>
          <a:stretch>
            <a:fillRect/>
          </a:stretch>
        </p:blipFill>
        <p:spPr bwMode="auto">
          <a:xfrm>
            <a:off x="571472" y="928670"/>
            <a:ext cx="8064500" cy="3725863"/>
          </a:xfrm>
          <a:prstGeom prst="rect">
            <a:avLst/>
          </a:prstGeom>
          <a:noFill/>
          <a:ln w="9525">
            <a:noFill/>
            <a:round/>
            <a:headEnd/>
            <a:tailEnd/>
          </a:ln>
        </p:spPr>
      </p:pic>
      <p:sp>
        <p:nvSpPr>
          <p:cNvPr id="5" name="Rectangle 4"/>
          <p:cNvSpPr/>
          <p:nvPr/>
        </p:nvSpPr>
        <p:spPr>
          <a:xfrm>
            <a:off x="4286248" y="285728"/>
            <a:ext cx="4572000" cy="646331"/>
          </a:xfrm>
          <a:prstGeom prst="rect">
            <a:avLst/>
          </a:prstGeom>
        </p:spPr>
        <p:txBody>
          <a:bodyPr>
            <a:spAutoFit/>
          </a:bodyPr>
          <a:lstStyle/>
          <a:p>
            <a:pPr algn="r"/>
            <a:r>
              <a:rPr lang="lv-LV" dirty="0" err="1" smtClean="0">
                <a:solidFill>
                  <a:srgbClr val="FF0000"/>
                </a:solidFill>
              </a:rPr>
              <a:t>Which</a:t>
            </a:r>
            <a:r>
              <a:rPr lang="lv-LV" dirty="0" smtClean="0">
                <a:solidFill>
                  <a:srgbClr val="FF0000"/>
                </a:solidFill>
              </a:rPr>
              <a:t> </a:t>
            </a:r>
            <a:r>
              <a:rPr lang="lv-LV" dirty="0" err="1" smtClean="0">
                <a:solidFill>
                  <a:srgbClr val="FF0000"/>
                </a:solidFill>
              </a:rPr>
              <a:t>lane</a:t>
            </a:r>
            <a:r>
              <a:rPr lang="lv-LV" dirty="0" smtClean="0">
                <a:solidFill>
                  <a:srgbClr val="FF0000"/>
                </a:solidFill>
              </a:rPr>
              <a:t> to </a:t>
            </a:r>
            <a:r>
              <a:rPr lang="lv-LV" dirty="0" err="1" smtClean="0">
                <a:solidFill>
                  <a:srgbClr val="FF0000"/>
                </a:solidFill>
              </a:rPr>
              <a:t>choose</a:t>
            </a:r>
            <a:r>
              <a:rPr lang="lv-LV" dirty="0" smtClean="0">
                <a:solidFill>
                  <a:srgbClr val="FF0000"/>
                </a:solidFill>
              </a:rPr>
              <a:t> to </a:t>
            </a:r>
            <a:r>
              <a:rPr lang="lv-LV" b="1" dirty="0" err="1" smtClean="0">
                <a:solidFill>
                  <a:srgbClr val="FF0000"/>
                </a:solidFill>
              </a:rPr>
              <a:t>get</a:t>
            </a:r>
            <a:r>
              <a:rPr lang="lv-LV" dirty="0" smtClean="0">
                <a:solidFill>
                  <a:srgbClr val="FF0000"/>
                </a:solidFill>
              </a:rPr>
              <a:t> </a:t>
            </a:r>
            <a:r>
              <a:rPr lang="lv-LV" dirty="0" err="1" smtClean="0">
                <a:solidFill>
                  <a:srgbClr val="FF0000"/>
                </a:solidFill>
              </a:rPr>
              <a:t>straight</a:t>
            </a:r>
            <a:r>
              <a:rPr lang="lv-LV" dirty="0" smtClean="0">
                <a:solidFill>
                  <a:srgbClr val="FF0000"/>
                </a:solidFill>
              </a:rPr>
              <a:t> </a:t>
            </a:r>
            <a:r>
              <a:rPr lang="lv-LV" dirty="0" err="1" smtClean="0">
                <a:solidFill>
                  <a:srgbClr val="FF0000"/>
                </a:solidFill>
              </a:rPr>
              <a:t>ahead</a:t>
            </a:r>
            <a:r>
              <a:rPr lang="lv-LV" dirty="0" smtClean="0">
                <a:solidFill>
                  <a:srgbClr val="FF0000"/>
                </a:solidFill>
              </a:rPr>
              <a:t> </a:t>
            </a:r>
            <a:r>
              <a:rPr lang="lv-LV" dirty="0" err="1" smtClean="0">
                <a:solidFill>
                  <a:srgbClr val="FF0000"/>
                </a:solidFill>
              </a:rPr>
              <a:t>from</a:t>
            </a:r>
            <a:r>
              <a:rPr lang="lv-LV" dirty="0" smtClean="0">
                <a:solidFill>
                  <a:srgbClr val="FF0000"/>
                </a:solidFill>
              </a:rPr>
              <a:t> </a:t>
            </a:r>
            <a:r>
              <a:rPr lang="lv-LV" dirty="0" err="1" smtClean="0">
                <a:solidFill>
                  <a:srgbClr val="FF0000"/>
                </a:solidFill>
              </a:rPr>
              <a:t>here</a:t>
            </a:r>
            <a:r>
              <a:rPr lang="lv-LV" dirty="0" smtClean="0">
                <a:solidFill>
                  <a:srgbClr val="FF0000"/>
                </a:solidFill>
              </a:rPr>
              <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3" descr="CRW_4359.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 name="Rectangle 4"/>
          <p:cNvSpPr/>
          <p:nvPr/>
        </p:nvSpPr>
        <p:spPr>
          <a:xfrm>
            <a:off x="0" y="1428750"/>
            <a:ext cx="9144000" cy="3857625"/>
          </a:xfrm>
          <a:prstGeom prst="rect">
            <a:avLst/>
          </a:prstGeom>
          <a:solidFill>
            <a:schemeClr val="bg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lv-LV"/>
          </a:p>
        </p:txBody>
      </p:sp>
      <p:sp>
        <p:nvSpPr>
          <p:cNvPr id="6148" name="Title 1"/>
          <p:cNvSpPr>
            <a:spLocks noGrp="1"/>
          </p:cNvSpPr>
          <p:nvPr>
            <p:ph type="ctrTitle" idx="4294967295"/>
          </p:nvPr>
        </p:nvSpPr>
        <p:spPr>
          <a:xfrm>
            <a:off x="684213" y="1989138"/>
            <a:ext cx="7772400" cy="1470025"/>
          </a:xfrm>
        </p:spPr>
        <p:txBody>
          <a:bodyPr/>
          <a:lstStyle/>
          <a:p>
            <a:pPr eaLnBrk="1" hangingPunct="1"/>
            <a:r>
              <a:rPr lang="lv-LV" sz="4500" smtClean="0">
                <a:solidFill>
                  <a:srgbClr val="000000"/>
                </a:solidFill>
                <a:latin typeface="Arial" pitchFamily="34" charset="0"/>
                <a:ea typeface="ＭＳ Ｐゴシック" pitchFamily="34" charset="-128"/>
                <a:cs typeface="Arial" pitchFamily="34" charset="0"/>
              </a:rPr>
              <a:t>UNIVERSITY OF LATVIA</a:t>
            </a:r>
          </a:p>
        </p:txBody>
      </p:sp>
      <p:sp>
        <p:nvSpPr>
          <p:cNvPr id="6149" name="Subtitle 2"/>
          <p:cNvSpPr>
            <a:spLocks noGrp="1"/>
          </p:cNvSpPr>
          <p:nvPr>
            <p:ph type="subTitle" idx="4294967295"/>
          </p:nvPr>
        </p:nvSpPr>
        <p:spPr>
          <a:xfrm>
            <a:off x="285750" y="3429000"/>
            <a:ext cx="8572500" cy="757238"/>
          </a:xfrm>
        </p:spPr>
        <p:txBody>
          <a:bodyPr/>
          <a:lstStyle/>
          <a:p>
            <a:pPr marL="0" indent="0" algn="ctr" eaLnBrk="1" hangingPunct="1">
              <a:buFont typeface="Arial" pitchFamily="34" charset="0"/>
              <a:buNone/>
            </a:pPr>
            <a:r>
              <a:rPr lang="lv-LV" smtClean="0">
                <a:solidFill>
                  <a:srgbClr val="000000"/>
                </a:solidFill>
                <a:latin typeface="Arial" pitchFamily="34" charset="0"/>
                <a:ea typeface="ＭＳ Ｐゴシック" pitchFamily="34" charset="-128"/>
              </a:rPr>
              <a:t>BRIGHT MINDS. EXCELLENT PLACE.</a:t>
            </a:r>
          </a:p>
          <a:p>
            <a:pPr marL="0" indent="0" algn="ctr" eaLnBrk="1" hangingPunct="1">
              <a:buFont typeface="Arial" pitchFamily="34" charset="0"/>
              <a:buNone/>
            </a:pPr>
            <a:endParaRPr lang="lv-LV" smtClean="0">
              <a:solidFill>
                <a:srgbClr val="000000"/>
              </a:solidFill>
              <a:latin typeface="Arial" pitchFamily="34" charset="0"/>
              <a:ea typeface="ＭＳ Ｐゴシック" pitchFamily="34" charset="-128"/>
            </a:endParaRPr>
          </a:p>
        </p:txBody>
      </p:sp>
    </p:spTree>
  </p:cSld>
  <p:clrMapOvr>
    <a:masterClrMapping/>
  </p:clrMapOvr>
  <p:transition>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1142984"/>
            <a:ext cx="4972056" cy="5072097"/>
          </a:xfrm>
        </p:spPr>
        <p:txBody>
          <a:bodyPr>
            <a:normAutofit/>
          </a:bodyPr>
          <a:lstStyle/>
          <a:p>
            <a:pPr>
              <a:buNone/>
            </a:pPr>
            <a:r>
              <a:rPr lang="lv-LV" dirty="0" err="1" smtClean="0"/>
              <a:t>Tools</a:t>
            </a:r>
            <a:r>
              <a:rPr lang="lv-LV" dirty="0" smtClean="0"/>
              <a:t> </a:t>
            </a:r>
            <a:r>
              <a:rPr lang="lv-LV" dirty="0" err="1" smtClean="0"/>
              <a:t>are</a:t>
            </a:r>
            <a:r>
              <a:rPr lang="lv-LV" dirty="0" smtClean="0"/>
              <a:t> </a:t>
            </a:r>
            <a:r>
              <a:rPr lang="lv-LV" dirty="0" err="1" smtClean="0"/>
              <a:t>necessary</a:t>
            </a:r>
            <a:r>
              <a:rPr lang="lv-LV" dirty="0" smtClean="0"/>
              <a:t> </a:t>
            </a:r>
            <a:r>
              <a:rPr lang="lv-LV" dirty="0" err="1" smtClean="0"/>
              <a:t>for</a:t>
            </a:r>
            <a:r>
              <a:rPr lang="lv-LV" dirty="0" smtClean="0"/>
              <a:t> </a:t>
            </a:r>
            <a:r>
              <a:rPr lang="lv-LV" dirty="0" err="1" smtClean="0"/>
              <a:t>categorizing</a:t>
            </a:r>
            <a:r>
              <a:rPr lang="lv-LV" dirty="0" smtClean="0"/>
              <a:t> </a:t>
            </a:r>
            <a:r>
              <a:rPr lang="lv-LV" dirty="0" err="1" smtClean="0"/>
              <a:t>and</a:t>
            </a:r>
            <a:r>
              <a:rPr lang="lv-LV" dirty="0" smtClean="0"/>
              <a:t> </a:t>
            </a:r>
            <a:r>
              <a:rPr lang="lv-LV" dirty="0" err="1" smtClean="0"/>
              <a:t>thus</a:t>
            </a:r>
            <a:r>
              <a:rPr lang="lv-LV" dirty="0" smtClean="0"/>
              <a:t> </a:t>
            </a:r>
            <a:r>
              <a:rPr lang="lv-LV" dirty="0" err="1" smtClean="0"/>
              <a:t>simplifying</a:t>
            </a:r>
            <a:r>
              <a:rPr lang="lv-LV" dirty="0" smtClean="0"/>
              <a:t> </a:t>
            </a:r>
            <a:r>
              <a:rPr lang="lv-LV" dirty="0" err="1" smtClean="0"/>
              <a:t>the</a:t>
            </a:r>
            <a:r>
              <a:rPr lang="lv-LV" dirty="0" smtClean="0"/>
              <a:t> </a:t>
            </a:r>
            <a:r>
              <a:rPr lang="lv-LV" dirty="0" err="1" smtClean="0"/>
              <a:t>environment</a:t>
            </a:r>
            <a:r>
              <a:rPr lang="lv-LV" dirty="0" smtClean="0"/>
              <a:t> = </a:t>
            </a:r>
            <a:r>
              <a:rPr lang="lv-LV" dirty="0" err="1" smtClean="0"/>
              <a:t>theory</a:t>
            </a:r>
            <a:r>
              <a:rPr lang="lv-LV" dirty="0" smtClean="0"/>
              <a:t>!</a:t>
            </a:r>
          </a:p>
          <a:p>
            <a:endParaRPr lang="lv-LV" dirty="0" smtClean="0"/>
          </a:p>
          <a:p>
            <a:endParaRPr lang="lv-LV" dirty="0" smtClean="0"/>
          </a:p>
          <a:p>
            <a:pPr>
              <a:buNone/>
            </a:pPr>
            <a:r>
              <a:rPr lang="lv-LV" dirty="0" err="1" smtClean="0"/>
              <a:t>Each</a:t>
            </a:r>
            <a:r>
              <a:rPr lang="lv-LV" dirty="0" smtClean="0"/>
              <a:t> </a:t>
            </a:r>
            <a:r>
              <a:rPr lang="lv-LV" dirty="0" err="1" smtClean="0"/>
              <a:t>theory</a:t>
            </a:r>
            <a:r>
              <a:rPr lang="lv-LV" dirty="0" smtClean="0"/>
              <a:t> </a:t>
            </a:r>
            <a:r>
              <a:rPr lang="lv-LV" dirty="0" err="1" smtClean="0"/>
              <a:t>involves</a:t>
            </a:r>
            <a:r>
              <a:rPr lang="lv-LV" dirty="0" smtClean="0"/>
              <a:t> </a:t>
            </a:r>
            <a:r>
              <a:rPr lang="lv-LV" dirty="0" err="1" smtClean="0"/>
              <a:t>limitations</a:t>
            </a:r>
            <a:r>
              <a:rPr lang="lv-LV" dirty="0" smtClean="0"/>
              <a:t>, </a:t>
            </a:r>
            <a:r>
              <a:rPr lang="lv-LV" dirty="0" err="1" smtClean="0"/>
              <a:t>because</a:t>
            </a:r>
            <a:r>
              <a:rPr lang="lv-LV" dirty="0" smtClean="0"/>
              <a:t> it </a:t>
            </a:r>
            <a:r>
              <a:rPr lang="lv-LV" dirty="0" err="1" smtClean="0"/>
              <a:t>simplifies</a:t>
            </a:r>
            <a:endParaRPr lang="lv-LV" dirty="0"/>
          </a:p>
        </p:txBody>
      </p:sp>
      <p:pic>
        <p:nvPicPr>
          <p:cNvPr id="5" name="Picture 6"/>
          <p:cNvPicPr>
            <a:picLocks noChangeAspect="1" noChangeArrowheads="1"/>
          </p:cNvPicPr>
          <p:nvPr/>
        </p:nvPicPr>
        <p:blipFill>
          <a:blip r:embed="rId2" cstate="print"/>
          <a:srcRect/>
          <a:stretch>
            <a:fillRect/>
          </a:stretch>
        </p:blipFill>
        <p:spPr bwMode="auto">
          <a:xfrm>
            <a:off x="5214942" y="1142984"/>
            <a:ext cx="3325828" cy="4434437"/>
          </a:xfrm>
          <a:prstGeom prst="rect">
            <a:avLst/>
          </a:prstGeom>
          <a:noFill/>
          <a:ln w="9525">
            <a:noFill/>
            <a:round/>
            <a:headEnd/>
            <a:tailEnd/>
          </a:ln>
        </p:spPr>
      </p:pic>
      <p:sp>
        <p:nvSpPr>
          <p:cNvPr id="8" name="Rectangle 7"/>
          <p:cNvSpPr/>
          <p:nvPr/>
        </p:nvSpPr>
        <p:spPr>
          <a:xfrm>
            <a:off x="4286248" y="285728"/>
            <a:ext cx="4572000" cy="646331"/>
          </a:xfrm>
          <a:prstGeom prst="rect">
            <a:avLst/>
          </a:prstGeom>
        </p:spPr>
        <p:txBody>
          <a:bodyPr>
            <a:spAutoFit/>
          </a:bodyPr>
          <a:lstStyle/>
          <a:p>
            <a:pPr algn="r"/>
            <a:r>
              <a:rPr lang="lv-LV" dirty="0" err="1" smtClean="0">
                <a:solidFill>
                  <a:srgbClr val="FF0000"/>
                </a:solidFill>
              </a:rPr>
              <a:t>Is</a:t>
            </a:r>
            <a:r>
              <a:rPr lang="lv-LV" dirty="0" smtClean="0">
                <a:solidFill>
                  <a:srgbClr val="FF0000"/>
                </a:solidFill>
              </a:rPr>
              <a:t> it </a:t>
            </a:r>
            <a:r>
              <a:rPr lang="lv-LV" dirty="0" err="1" smtClean="0">
                <a:solidFill>
                  <a:srgbClr val="FF0000"/>
                </a:solidFill>
              </a:rPr>
              <a:t>important</a:t>
            </a:r>
            <a:r>
              <a:rPr lang="lv-LV" dirty="0" smtClean="0">
                <a:solidFill>
                  <a:srgbClr val="FF0000"/>
                </a:solidFill>
              </a:rPr>
              <a:t> to </a:t>
            </a:r>
            <a:r>
              <a:rPr lang="lv-LV" dirty="0" err="1" smtClean="0">
                <a:solidFill>
                  <a:srgbClr val="FF0000"/>
                </a:solidFill>
              </a:rPr>
              <a:t>know</a:t>
            </a:r>
            <a:r>
              <a:rPr lang="lv-LV" dirty="0" smtClean="0">
                <a:solidFill>
                  <a:srgbClr val="FF0000"/>
                </a:solidFill>
              </a:rPr>
              <a:t> </a:t>
            </a:r>
            <a:r>
              <a:rPr lang="lv-LV" dirty="0" err="1" smtClean="0">
                <a:solidFill>
                  <a:srgbClr val="FF0000"/>
                </a:solidFill>
              </a:rPr>
              <a:t>theory</a:t>
            </a:r>
            <a:r>
              <a:rPr lang="lv-LV" dirty="0" smtClean="0">
                <a:solidFill>
                  <a:srgbClr val="FF0000"/>
                </a:solidFill>
              </a:rPr>
              <a:t>? </a:t>
            </a:r>
            <a:r>
              <a:rPr lang="lv-LV" dirty="0" err="1" smtClean="0">
                <a:solidFill>
                  <a:srgbClr val="FF0000"/>
                </a:solidFill>
              </a:rPr>
              <a:t>Can</a:t>
            </a:r>
            <a:r>
              <a:rPr lang="lv-LV" dirty="0" smtClean="0">
                <a:solidFill>
                  <a:srgbClr val="FF0000"/>
                </a:solidFill>
              </a:rPr>
              <a:t> </a:t>
            </a:r>
            <a:r>
              <a:rPr lang="lv-LV" dirty="0" err="1" smtClean="0">
                <a:solidFill>
                  <a:srgbClr val="FF0000"/>
                </a:solidFill>
              </a:rPr>
              <a:t>we</a:t>
            </a:r>
            <a:r>
              <a:rPr lang="lv-LV" dirty="0" smtClean="0">
                <a:solidFill>
                  <a:srgbClr val="FF0000"/>
                </a:solidFill>
              </a:rPr>
              <a:t> </a:t>
            </a:r>
            <a:r>
              <a:rPr lang="lv-LV" dirty="0" err="1" smtClean="0">
                <a:solidFill>
                  <a:srgbClr val="FF0000"/>
                </a:solidFill>
              </a:rPr>
              <a:t>rely</a:t>
            </a:r>
            <a:r>
              <a:rPr lang="lv-LV" dirty="0" smtClean="0">
                <a:solidFill>
                  <a:srgbClr val="FF0000"/>
                </a:solidFill>
              </a:rPr>
              <a:t> </a:t>
            </a:r>
            <a:r>
              <a:rPr lang="lv-LV" dirty="0" err="1" smtClean="0">
                <a:solidFill>
                  <a:srgbClr val="FF0000"/>
                </a:solidFill>
              </a:rPr>
              <a:t>on</a:t>
            </a:r>
            <a:r>
              <a:rPr lang="lv-LV" dirty="0" smtClean="0">
                <a:solidFill>
                  <a:srgbClr val="FF0000"/>
                </a:solidFill>
              </a:rPr>
              <a:t> </a:t>
            </a:r>
            <a:r>
              <a:rPr lang="lv-LV" dirty="0" err="1" smtClean="0">
                <a:solidFill>
                  <a:srgbClr val="FF0000"/>
                </a:solidFill>
              </a:rPr>
              <a:t>theory</a:t>
            </a:r>
            <a:r>
              <a:rPr lang="lv-LV" dirty="0" smtClean="0">
                <a:solidFill>
                  <a:srgbClr val="FF0000"/>
                </a:solidFill>
              </a:rPr>
              <a:t> </a:t>
            </a:r>
            <a:r>
              <a:rPr lang="lv-LV" dirty="0" err="1" smtClean="0">
                <a:solidFill>
                  <a:srgbClr val="FF0000"/>
                </a:solidFill>
              </a:rPr>
              <a:t>alone</a:t>
            </a:r>
            <a:r>
              <a:rPr lang="lv-LV" dirty="0" smtClean="0">
                <a:solidFill>
                  <a:srgbClr val="FF0000"/>
                </a:solidFill>
              </a:rPr>
              <a:t>?</a:t>
            </a:r>
          </a:p>
        </p:txBody>
      </p:sp>
      <p:sp>
        <p:nvSpPr>
          <p:cNvPr id="6" name="Rectangle 5"/>
          <p:cNvSpPr/>
          <p:nvPr/>
        </p:nvSpPr>
        <p:spPr>
          <a:xfrm>
            <a:off x="2627784" y="3494366"/>
            <a:ext cx="2051720" cy="369332"/>
          </a:xfrm>
          <a:prstGeom prst="rect">
            <a:avLst/>
          </a:prstGeom>
        </p:spPr>
        <p:txBody>
          <a:bodyPr wrap="square">
            <a:spAutoFit/>
          </a:bodyPr>
          <a:lstStyle/>
          <a:p>
            <a:pPr algn="r"/>
            <a:r>
              <a:rPr lang="lv-LV" dirty="0" smtClean="0">
                <a:solidFill>
                  <a:srgbClr val="FF0000"/>
                </a:solidFill>
              </a:rPr>
              <a:t>Teorija: suņa izskats</a:t>
            </a:r>
          </a:p>
        </p:txBody>
      </p:sp>
      <p:sp>
        <p:nvSpPr>
          <p:cNvPr id="7" name="Rectangle 6"/>
          <p:cNvSpPr/>
          <p:nvPr/>
        </p:nvSpPr>
        <p:spPr>
          <a:xfrm>
            <a:off x="3901705" y="6164579"/>
            <a:ext cx="2051720" cy="369332"/>
          </a:xfrm>
          <a:prstGeom prst="rect">
            <a:avLst/>
          </a:prstGeom>
        </p:spPr>
        <p:txBody>
          <a:bodyPr wrap="square">
            <a:spAutoFit/>
          </a:bodyPr>
          <a:lstStyle/>
          <a:p>
            <a:pPr algn="r"/>
            <a:r>
              <a:rPr lang="lv-LV" dirty="0" smtClean="0">
                <a:solidFill>
                  <a:srgbClr val="FF0000"/>
                </a:solidFill>
              </a:rPr>
              <a:t>stereotips = teorija?</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00108"/>
            <a:ext cx="8229600" cy="5126055"/>
          </a:xfrm>
        </p:spPr>
        <p:txBody>
          <a:bodyPr/>
          <a:lstStyle/>
          <a:p>
            <a:r>
              <a:rPr lang="lv-LV" dirty="0" err="1" smtClean="0"/>
              <a:t>Be</a:t>
            </a:r>
            <a:r>
              <a:rPr lang="lv-LV" dirty="0" smtClean="0"/>
              <a:t> </a:t>
            </a:r>
            <a:r>
              <a:rPr lang="lv-LV" dirty="0" err="1" smtClean="0"/>
              <a:t>ready</a:t>
            </a:r>
            <a:r>
              <a:rPr lang="lv-LV" dirty="0" smtClean="0"/>
              <a:t> to </a:t>
            </a:r>
            <a:r>
              <a:rPr lang="lv-LV" dirty="0" err="1" smtClean="0"/>
              <a:t>make</a:t>
            </a:r>
            <a:r>
              <a:rPr lang="lv-LV" dirty="0" smtClean="0"/>
              <a:t> </a:t>
            </a:r>
            <a:r>
              <a:rPr lang="lv-LV" dirty="0" err="1" smtClean="0"/>
              <a:t>mistakes</a:t>
            </a:r>
            <a:r>
              <a:rPr lang="lv-LV" dirty="0" smtClean="0"/>
              <a:t> </a:t>
            </a:r>
            <a:r>
              <a:rPr lang="lv-LV" dirty="0" err="1" smtClean="0"/>
              <a:t>when</a:t>
            </a:r>
            <a:r>
              <a:rPr lang="lv-LV" dirty="0" smtClean="0"/>
              <a:t> </a:t>
            </a:r>
            <a:r>
              <a:rPr lang="lv-LV" dirty="0" err="1" smtClean="0"/>
              <a:t>going</a:t>
            </a:r>
            <a:r>
              <a:rPr lang="lv-LV" dirty="0" smtClean="0"/>
              <a:t> </a:t>
            </a:r>
            <a:r>
              <a:rPr lang="lv-LV" dirty="0" err="1" smtClean="0"/>
              <a:t>international</a:t>
            </a:r>
            <a:endParaRPr lang="lv-LV" dirty="0" smtClean="0"/>
          </a:p>
          <a:p>
            <a:r>
              <a:rPr lang="lv-LV" dirty="0" err="1" smtClean="0"/>
              <a:t>Studying</a:t>
            </a:r>
            <a:r>
              <a:rPr lang="lv-LV" dirty="0" smtClean="0"/>
              <a:t> </a:t>
            </a:r>
            <a:r>
              <a:rPr lang="lv-LV" dirty="0" err="1" smtClean="0"/>
              <a:t>matters</a:t>
            </a:r>
            <a:r>
              <a:rPr lang="lv-LV" dirty="0" smtClean="0"/>
              <a:t>, </a:t>
            </a:r>
            <a:r>
              <a:rPr lang="lv-LV" dirty="0" err="1" smtClean="0"/>
              <a:t>same</a:t>
            </a:r>
            <a:r>
              <a:rPr lang="lv-LV" dirty="0" smtClean="0"/>
              <a:t> </a:t>
            </a:r>
            <a:r>
              <a:rPr lang="lv-LV" dirty="0" err="1" smtClean="0"/>
              <a:t>as</a:t>
            </a:r>
            <a:r>
              <a:rPr lang="lv-LV" dirty="0" smtClean="0"/>
              <a:t> </a:t>
            </a:r>
            <a:r>
              <a:rPr lang="lv-LV" dirty="0" err="1" smtClean="0"/>
              <a:t>having</a:t>
            </a:r>
            <a:r>
              <a:rPr lang="lv-LV" dirty="0" smtClean="0"/>
              <a:t> </a:t>
            </a:r>
            <a:r>
              <a:rPr lang="lv-LV" dirty="0" err="1" smtClean="0"/>
              <a:t>practical</a:t>
            </a:r>
            <a:r>
              <a:rPr lang="lv-LV" dirty="0" smtClean="0"/>
              <a:t> </a:t>
            </a:r>
            <a:r>
              <a:rPr lang="lv-LV" dirty="0" err="1" smtClean="0"/>
              <a:t>experience</a:t>
            </a:r>
            <a:endParaRPr lang="lv-LV" dirty="0"/>
          </a:p>
        </p:txBody>
      </p:sp>
      <p:pic>
        <p:nvPicPr>
          <p:cNvPr id="4" name="Picture 5"/>
          <p:cNvPicPr>
            <a:picLocks noChangeAspect="1" noChangeArrowheads="1"/>
          </p:cNvPicPr>
          <p:nvPr/>
        </p:nvPicPr>
        <p:blipFill>
          <a:blip r:embed="rId2" cstate="print"/>
          <a:srcRect/>
          <a:stretch>
            <a:fillRect/>
          </a:stretch>
        </p:blipFill>
        <p:spPr bwMode="auto">
          <a:xfrm>
            <a:off x="142844" y="3536966"/>
            <a:ext cx="2879725" cy="2178050"/>
          </a:xfrm>
          <a:prstGeom prst="rect">
            <a:avLst/>
          </a:prstGeom>
          <a:noFill/>
          <a:ln w="9525">
            <a:noFill/>
            <a:round/>
            <a:headEnd/>
            <a:tailEnd/>
          </a:ln>
        </p:spPr>
      </p:pic>
      <p:pic>
        <p:nvPicPr>
          <p:cNvPr id="5" name="Picture 6">
            <a:hlinkClick r:id="rId3"/>
          </p:cNvPr>
          <p:cNvPicPr>
            <a:picLocks noChangeAspect="1" noChangeArrowheads="1"/>
          </p:cNvPicPr>
          <p:nvPr/>
        </p:nvPicPr>
        <p:blipFill>
          <a:blip r:embed="rId4" cstate="print"/>
          <a:srcRect/>
          <a:stretch>
            <a:fillRect/>
          </a:stretch>
        </p:blipFill>
        <p:spPr bwMode="auto">
          <a:xfrm>
            <a:off x="6858016" y="3536966"/>
            <a:ext cx="2249352" cy="2143140"/>
          </a:xfrm>
          <a:prstGeom prst="rect">
            <a:avLst/>
          </a:prstGeom>
          <a:noFill/>
          <a:ln w="9525">
            <a:noFill/>
            <a:round/>
            <a:headEnd/>
            <a:tailEnd/>
          </a:ln>
        </p:spPr>
      </p:pic>
      <p:pic>
        <p:nvPicPr>
          <p:cNvPr id="6" name="Picture 8"/>
          <p:cNvPicPr>
            <a:picLocks noChangeAspect="1" noChangeArrowheads="1"/>
          </p:cNvPicPr>
          <p:nvPr/>
        </p:nvPicPr>
        <p:blipFill>
          <a:blip r:embed="rId5" cstate="print"/>
          <a:srcRect/>
          <a:stretch>
            <a:fillRect/>
          </a:stretch>
        </p:blipFill>
        <p:spPr bwMode="auto">
          <a:xfrm>
            <a:off x="3214678" y="3536966"/>
            <a:ext cx="3395334" cy="2143140"/>
          </a:xfrm>
          <a:prstGeom prst="rect">
            <a:avLst/>
          </a:prstGeom>
          <a:noFill/>
          <a:ln w="9525">
            <a:noFill/>
            <a:round/>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8514" name="Rectangle 2"/>
          <p:cNvSpPr>
            <a:spLocks noGrp="1" noChangeArrowheads="1"/>
          </p:cNvSpPr>
          <p:nvPr>
            <p:ph type="title"/>
          </p:nvPr>
        </p:nvSpPr>
        <p:spPr/>
        <p:txBody>
          <a:bodyPr/>
          <a:lstStyle/>
          <a:p>
            <a:r>
              <a:rPr lang="lv-LV" altLang="lv-LV" dirty="0"/>
              <a:t>s</a:t>
            </a:r>
            <a:r>
              <a:rPr lang="lv-LV" altLang="lv-LV" dirty="0" smtClean="0"/>
              <a:t>tudents/pasniedzējs = cilvēks</a:t>
            </a:r>
            <a:endParaRPr lang="lv-LV" altLang="lv-LV" dirty="0"/>
          </a:p>
        </p:txBody>
      </p:sp>
      <p:grpSp>
        <p:nvGrpSpPr>
          <p:cNvPr id="2" name="Group 3"/>
          <p:cNvGrpSpPr>
            <a:grpSpLocks/>
          </p:cNvGrpSpPr>
          <p:nvPr/>
        </p:nvGrpSpPr>
        <p:grpSpPr bwMode="auto">
          <a:xfrm>
            <a:off x="3779837" y="1988840"/>
            <a:ext cx="1584325" cy="3816350"/>
            <a:chOff x="1973" y="1344"/>
            <a:chExt cx="998" cy="2404"/>
          </a:xfrm>
        </p:grpSpPr>
        <p:sp>
          <p:nvSpPr>
            <p:cNvPr id="1088516" name="AutoShape 4"/>
            <p:cNvSpPr>
              <a:spLocks noChangeArrowheads="1"/>
            </p:cNvSpPr>
            <p:nvPr/>
          </p:nvSpPr>
          <p:spPr bwMode="auto">
            <a:xfrm>
              <a:off x="2064" y="1344"/>
              <a:ext cx="816" cy="771"/>
            </a:xfrm>
            <a:prstGeom prst="smileyFace">
              <a:avLst>
                <a:gd name="adj" fmla="val 4653"/>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v-LV"/>
            </a:p>
          </p:txBody>
        </p:sp>
        <p:sp>
          <p:nvSpPr>
            <p:cNvPr id="1088517" name="Line 5"/>
            <p:cNvSpPr>
              <a:spLocks noChangeShapeType="1"/>
            </p:cNvSpPr>
            <p:nvPr/>
          </p:nvSpPr>
          <p:spPr bwMode="auto">
            <a:xfrm>
              <a:off x="2472" y="2115"/>
              <a:ext cx="0" cy="99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lv-LV"/>
            </a:p>
          </p:txBody>
        </p:sp>
        <p:sp>
          <p:nvSpPr>
            <p:cNvPr id="1088518" name="Line 6"/>
            <p:cNvSpPr>
              <a:spLocks noChangeShapeType="1"/>
            </p:cNvSpPr>
            <p:nvPr/>
          </p:nvSpPr>
          <p:spPr bwMode="auto">
            <a:xfrm flipH="1">
              <a:off x="2064" y="3113"/>
              <a:ext cx="408" cy="63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lv-LV"/>
            </a:p>
          </p:txBody>
        </p:sp>
        <p:sp>
          <p:nvSpPr>
            <p:cNvPr id="1088519" name="Line 7"/>
            <p:cNvSpPr>
              <a:spLocks noChangeShapeType="1"/>
            </p:cNvSpPr>
            <p:nvPr/>
          </p:nvSpPr>
          <p:spPr bwMode="auto">
            <a:xfrm>
              <a:off x="2472" y="3113"/>
              <a:ext cx="408" cy="58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lv-LV"/>
            </a:p>
          </p:txBody>
        </p:sp>
        <p:sp>
          <p:nvSpPr>
            <p:cNvPr id="1088520" name="Line 8"/>
            <p:cNvSpPr>
              <a:spLocks noChangeShapeType="1"/>
            </p:cNvSpPr>
            <p:nvPr/>
          </p:nvSpPr>
          <p:spPr bwMode="auto">
            <a:xfrm flipH="1">
              <a:off x="1973" y="2341"/>
              <a:ext cx="499" cy="40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lv-LV"/>
            </a:p>
          </p:txBody>
        </p:sp>
        <p:sp>
          <p:nvSpPr>
            <p:cNvPr id="1088521" name="Line 9"/>
            <p:cNvSpPr>
              <a:spLocks noChangeShapeType="1"/>
            </p:cNvSpPr>
            <p:nvPr/>
          </p:nvSpPr>
          <p:spPr bwMode="auto">
            <a:xfrm>
              <a:off x="2472" y="2341"/>
              <a:ext cx="499" cy="40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lv-LV"/>
            </a:p>
          </p:txBody>
        </p:sp>
      </p:grpSp>
      <p:pic>
        <p:nvPicPr>
          <p:cNvPr id="11" name="Picture 8" descr="Goethe%20cinema%20front"/>
          <p:cNvPicPr>
            <a:picLocks noChangeAspect="1" noChangeArrowheads="1"/>
          </p:cNvPicPr>
          <p:nvPr/>
        </p:nvPicPr>
        <p:blipFill>
          <a:blip r:embed="rId2" cstate="print"/>
          <a:srcRect/>
          <a:stretch>
            <a:fillRect/>
          </a:stretch>
        </p:blipFill>
        <p:spPr bwMode="auto">
          <a:xfrm>
            <a:off x="6264638" y="1751120"/>
            <a:ext cx="2879362" cy="1907218"/>
          </a:xfrm>
          <a:prstGeom prst="rect">
            <a:avLst/>
          </a:prstGeom>
          <a:noFill/>
        </p:spPr>
      </p:pic>
      <p:pic>
        <p:nvPicPr>
          <p:cNvPr id="12" name="Picture 3"/>
          <p:cNvPicPr>
            <a:picLocks noChangeAspect="1" noChangeArrowheads="1"/>
          </p:cNvPicPr>
          <p:nvPr/>
        </p:nvPicPr>
        <p:blipFill>
          <a:blip r:embed="rId3" cstate="print"/>
          <a:srcRect/>
          <a:stretch>
            <a:fillRect/>
          </a:stretch>
        </p:blipFill>
        <p:spPr bwMode="auto">
          <a:xfrm>
            <a:off x="6264638" y="4698478"/>
            <a:ext cx="2879362" cy="2159522"/>
          </a:xfrm>
          <a:prstGeom prst="rect">
            <a:avLst/>
          </a:prstGeom>
          <a:noFill/>
          <a:ln w="9525">
            <a:noFill/>
            <a:round/>
            <a:headEnd/>
            <a:tailEnd/>
          </a:ln>
          <a:effectLst/>
        </p:spPr>
      </p:pic>
      <p:pic>
        <p:nvPicPr>
          <p:cNvPr id="13" name="Picture 3"/>
          <p:cNvPicPr>
            <a:picLocks noChangeAspect="1" noChangeArrowheads="1"/>
          </p:cNvPicPr>
          <p:nvPr/>
        </p:nvPicPr>
        <p:blipFill>
          <a:blip r:embed="rId4" cstate="print"/>
          <a:srcRect/>
          <a:stretch>
            <a:fillRect/>
          </a:stretch>
        </p:blipFill>
        <p:spPr bwMode="auto">
          <a:xfrm>
            <a:off x="32937" y="1505894"/>
            <a:ext cx="3196892" cy="2397670"/>
          </a:xfrm>
          <a:prstGeom prst="rect">
            <a:avLst/>
          </a:prstGeom>
          <a:noFill/>
          <a:ln w="9525">
            <a:noFill/>
            <a:round/>
            <a:headEnd/>
            <a:tailEnd/>
          </a:ln>
          <a:effectLst/>
        </p:spPr>
      </p:pic>
      <p:pic>
        <p:nvPicPr>
          <p:cNvPr id="14" name="Picture 3"/>
          <p:cNvPicPr>
            <a:picLocks noChangeAspect="1" noChangeArrowheads="1"/>
          </p:cNvPicPr>
          <p:nvPr/>
        </p:nvPicPr>
        <p:blipFill>
          <a:blip r:embed="rId5" cstate="print"/>
          <a:srcRect/>
          <a:stretch>
            <a:fillRect/>
          </a:stretch>
        </p:blipFill>
        <p:spPr bwMode="auto">
          <a:xfrm>
            <a:off x="0" y="4341449"/>
            <a:ext cx="1887657" cy="2516551"/>
          </a:xfrm>
          <a:prstGeom prst="rect">
            <a:avLst/>
          </a:prstGeom>
          <a:noFill/>
          <a:ln w="9525">
            <a:noFill/>
            <a:round/>
            <a:headEnd/>
            <a:tailEnd/>
          </a:ln>
        </p:spPr>
      </p:pic>
    </p:spTree>
    <p:extLst>
      <p:ext uri="{BB962C8B-B14F-4D97-AF65-F5344CB8AC3E}">
        <p14:creationId xmlns:p14="http://schemas.microsoft.com/office/powerpoint/2010/main" val="38563230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300_65888"/>
          <p:cNvPicPr>
            <a:picLocks noChangeAspect="1" noChangeArrowheads="1"/>
          </p:cNvPicPr>
          <p:nvPr/>
        </p:nvPicPr>
        <p:blipFill>
          <a:blip r:embed="rId2" cstate="print"/>
          <a:srcRect/>
          <a:stretch>
            <a:fillRect/>
          </a:stretch>
        </p:blipFill>
        <p:spPr bwMode="auto">
          <a:xfrm>
            <a:off x="5148064" y="444546"/>
            <a:ext cx="3995936" cy="5792766"/>
          </a:xfrm>
          <a:prstGeom prst="rect">
            <a:avLst/>
          </a:prstGeom>
          <a:noFill/>
          <a:ln w="9525">
            <a:noFill/>
            <a:miter lim="800000"/>
            <a:headEnd/>
            <a:tailEnd/>
          </a:ln>
        </p:spPr>
      </p:pic>
      <p:pic>
        <p:nvPicPr>
          <p:cNvPr id="7" name="Picture 22" descr="http://www.allaboutyou.com/cm/allaboutyou/images/1T/or_04c08cfe12059446407532.jpg"/>
          <p:cNvPicPr>
            <a:picLocks noChangeAspect="1" noChangeArrowheads="1"/>
          </p:cNvPicPr>
          <p:nvPr/>
        </p:nvPicPr>
        <p:blipFill>
          <a:blip r:embed="rId3" cstate="print"/>
          <a:srcRect/>
          <a:stretch>
            <a:fillRect/>
          </a:stretch>
        </p:blipFill>
        <p:spPr bwMode="auto">
          <a:xfrm>
            <a:off x="179512" y="548680"/>
            <a:ext cx="4080452" cy="4896544"/>
          </a:xfrm>
          <a:prstGeom prst="rect">
            <a:avLst/>
          </a:prstGeom>
          <a:noFill/>
        </p:spPr>
      </p:pic>
      <p:sp>
        <p:nvSpPr>
          <p:cNvPr id="10" name="Rectangle 9"/>
          <p:cNvSpPr/>
          <p:nvPr/>
        </p:nvSpPr>
        <p:spPr>
          <a:xfrm>
            <a:off x="6818415" y="35520"/>
            <a:ext cx="2300630" cy="369332"/>
          </a:xfrm>
          <a:prstGeom prst="rect">
            <a:avLst/>
          </a:prstGeom>
        </p:spPr>
        <p:txBody>
          <a:bodyPr wrap="none">
            <a:spAutoFit/>
          </a:bodyPr>
          <a:lstStyle/>
          <a:p>
            <a:r>
              <a:rPr lang="lv-LV" dirty="0" smtClean="0">
                <a:solidFill>
                  <a:srgbClr val="00B050"/>
                </a:solidFill>
              </a:rPr>
              <a:t>Mēs visi esam vienādi!</a:t>
            </a:r>
            <a:endParaRPr lang="en-GB" b="1" dirty="0" smtClean="0">
              <a:solidFill>
                <a:srgbClr val="00B050"/>
              </a:solidFill>
            </a:endParaRPr>
          </a:p>
        </p:txBody>
      </p:sp>
    </p:spTree>
    <p:extLst>
      <p:ext uri="{BB962C8B-B14F-4D97-AF65-F5344CB8AC3E}">
        <p14:creationId xmlns:p14="http://schemas.microsoft.com/office/powerpoint/2010/main" val="33702102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9908" name="Picture 4"/>
          <p:cNvPicPr>
            <a:picLocks noChangeAspect="1" noChangeArrowheads="1"/>
          </p:cNvPicPr>
          <p:nvPr/>
        </p:nvPicPr>
        <p:blipFill>
          <a:blip r:embed="rId2" cstate="print"/>
          <a:srcRect/>
          <a:stretch>
            <a:fillRect/>
          </a:stretch>
        </p:blipFill>
        <p:spPr bwMode="auto">
          <a:xfrm>
            <a:off x="3175" y="804863"/>
            <a:ext cx="9144000" cy="6080125"/>
          </a:xfrm>
          <a:prstGeom prst="rect">
            <a:avLst/>
          </a:prstGeom>
          <a:noFill/>
          <a:ln w="9525">
            <a:noFill/>
            <a:miter lim="800000"/>
            <a:headEnd/>
            <a:tailEnd/>
          </a:ln>
          <a:effectLst/>
        </p:spPr>
      </p:pic>
    </p:spTree>
    <p:extLst>
      <p:ext uri="{BB962C8B-B14F-4D97-AF65-F5344CB8AC3E}">
        <p14:creationId xmlns:p14="http://schemas.microsoft.com/office/powerpoint/2010/main" val="3393937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4386" name="Rectangle 2"/>
          <p:cNvSpPr>
            <a:spLocks noGrp="1" noChangeArrowheads="1"/>
          </p:cNvSpPr>
          <p:nvPr>
            <p:ph type="title"/>
          </p:nvPr>
        </p:nvSpPr>
        <p:spPr>
          <a:xfrm>
            <a:off x="25152" y="274638"/>
            <a:ext cx="6491064" cy="1143000"/>
          </a:xfrm>
        </p:spPr>
        <p:txBody>
          <a:bodyPr/>
          <a:lstStyle/>
          <a:p>
            <a:r>
              <a:rPr lang="en-GB" dirty="0" smtClean="0"/>
              <a:t>Motion</a:t>
            </a:r>
            <a:endParaRPr lang="lv-LV" dirty="0"/>
          </a:p>
        </p:txBody>
      </p:sp>
      <p:pic>
        <p:nvPicPr>
          <p:cNvPr id="1424387" name="Picture 3"/>
          <p:cNvPicPr>
            <a:picLocks noChangeAspect="1" noChangeArrowheads="1"/>
          </p:cNvPicPr>
          <p:nvPr/>
        </p:nvPicPr>
        <p:blipFill>
          <a:blip r:embed="rId2" cstate="print"/>
          <a:srcRect/>
          <a:stretch>
            <a:fillRect/>
          </a:stretch>
        </p:blipFill>
        <p:spPr bwMode="auto">
          <a:xfrm>
            <a:off x="179512" y="1412875"/>
            <a:ext cx="5329238" cy="5089525"/>
          </a:xfrm>
          <a:prstGeom prst="rect">
            <a:avLst/>
          </a:prstGeom>
          <a:noFill/>
        </p:spPr>
      </p:pic>
      <p:sp>
        <p:nvSpPr>
          <p:cNvPr id="1424388" name="Rectangle 4"/>
          <p:cNvSpPr>
            <a:spLocks noChangeArrowheads="1"/>
          </p:cNvSpPr>
          <p:nvPr/>
        </p:nvSpPr>
        <p:spPr bwMode="auto">
          <a:xfrm>
            <a:off x="2413125" y="3716338"/>
            <a:ext cx="935037" cy="576262"/>
          </a:xfrm>
          <a:prstGeom prst="rect">
            <a:avLst/>
          </a:prstGeom>
          <a:solidFill>
            <a:schemeClr val="bg1"/>
          </a:solidFill>
          <a:ln w="9525">
            <a:noFill/>
            <a:miter lim="800000"/>
            <a:headEnd/>
            <a:tailEnd/>
          </a:ln>
          <a:effectLst/>
        </p:spPr>
        <p:txBody>
          <a:bodyPr wrap="none" anchor="ctr"/>
          <a:lstStyle/>
          <a:p>
            <a:endParaRPr lang="lv-LV"/>
          </a:p>
        </p:txBody>
      </p:sp>
      <p:sp>
        <p:nvSpPr>
          <p:cNvPr id="1424389" name="Rectangle 5"/>
          <p:cNvSpPr>
            <a:spLocks noChangeArrowheads="1"/>
          </p:cNvSpPr>
          <p:nvPr/>
        </p:nvSpPr>
        <p:spPr bwMode="auto">
          <a:xfrm>
            <a:off x="323528" y="4076700"/>
            <a:ext cx="935037" cy="576263"/>
          </a:xfrm>
          <a:prstGeom prst="rect">
            <a:avLst/>
          </a:prstGeom>
          <a:solidFill>
            <a:schemeClr val="bg1"/>
          </a:solidFill>
          <a:ln w="9525">
            <a:noFill/>
            <a:miter lim="800000"/>
            <a:headEnd/>
            <a:tailEnd/>
          </a:ln>
          <a:effectLst/>
        </p:spPr>
        <p:txBody>
          <a:bodyPr wrap="none" anchor="ctr"/>
          <a:lstStyle/>
          <a:p>
            <a:endParaRPr lang="lv-LV"/>
          </a:p>
        </p:txBody>
      </p:sp>
      <p:sp>
        <p:nvSpPr>
          <p:cNvPr id="1424390" name="Rectangle 6"/>
          <p:cNvSpPr>
            <a:spLocks noChangeArrowheads="1"/>
          </p:cNvSpPr>
          <p:nvPr/>
        </p:nvSpPr>
        <p:spPr bwMode="auto">
          <a:xfrm>
            <a:off x="4716612" y="3284538"/>
            <a:ext cx="935037" cy="576262"/>
          </a:xfrm>
          <a:prstGeom prst="rect">
            <a:avLst/>
          </a:prstGeom>
          <a:solidFill>
            <a:schemeClr val="bg1"/>
          </a:solidFill>
          <a:ln w="9525">
            <a:noFill/>
            <a:miter lim="800000"/>
            <a:headEnd/>
            <a:tailEnd/>
          </a:ln>
          <a:effectLst/>
        </p:spPr>
        <p:txBody>
          <a:bodyPr wrap="none" anchor="ctr"/>
          <a:lstStyle/>
          <a:p>
            <a:endParaRPr lang="lv-LV"/>
          </a:p>
        </p:txBody>
      </p:sp>
      <p:sp>
        <p:nvSpPr>
          <p:cNvPr id="1424391" name="Rectangle 7"/>
          <p:cNvSpPr>
            <a:spLocks noChangeArrowheads="1"/>
          </p:cNvSpPr>
          <p:nvPr/>
        </p:nvSpPr>
        <p:spPr bwMode="auto">
          <a:xfrm>
            <a:off x="2627784" y="1484313"/>
            <a:ext cx="792162" cy="287337"/>
          </a:xfrm>
          <a:prstGeom prst="rect">
            <a:avLst/>
          </a:prstGeom>
          <a:solidFill>
            <a:schemeClr val="bg1"/>
          </a:solidFill>
          <a:ln w="9525">
            <a:noFill/>
            <a:miter lim="800000"/>
            <a:headEnd/>
            <a:tailEnd/>
          </a:ln>
          <a:effectLst/>
        </p:spPr>
        <p:txBody>
          <a:bodyPr wrap="none" anchor="ctr"/>
          <a:lstStyle/>
          <a:p>
            <a:endParaRPr lang="lv-LV"/>
          </a:p>
        </p:txBody>
      </p:sp>
      <p:sp>
        <p:nvSpPr>
          <p:cNvPr id="1424392" name="Rectangle 8"/>
          <p:cNvSpPr>
            <a:spLocks noChangeArrowheads="1"/>
          </p:cNvSpPr>
          <p:nvPr/>
        </p:nvSpPr>
        <p:spPr bwMode="auto">
          <a:xfrm>
            <a:off x="2555776" y="6165850"/>
            <a:ext cx="935037" cy="287338"/>
          </a:xfrm>
          <a:prstGeom prst="rect">
            <a:avLst/>
          </a:prstGeom>
          <a:solidFill>
            <a:schemeClr val="bg1"/>
          </a:solidFill>
          <a:ln w="9525">
            <a:noFill/>
            <a:miter lim="800000"/>
            <a:headEnd/>
            <a:tailEnd/>
          </a:ln>
          <a:effectLst/>
        </p:spPr>
        <p:txBody>
          <a:bodyPr wrap="none" anchor="ctr"/>
          <a:lstStyle/>
          <a:p>
            <a:endParaRPr lang="lv-LV"/>
          </a:p>
        </p:txBody>
      </p:sp>
      <p:pic>
        <p:nvPicPr>
          <p:cNvPr id="11" name="Picture 3"/>
          <p:cNvPicPr>
            <a:picLocks noChangeAspect="1" noChangeArrowheads="1"/>
          </p:cNvPicPr>
          <p:nvPr/>
        </p:nvPicPr>
        <p:blipFill>
          <a:blip r:embed="rId3" cstate="print"/>
          <a:srcRect/>
          <a:stretch>
            <a:fillRect/>
          </a:stretch>
        </p:blipFill>
        <p:spPr bwMode="auto">
          <a:xfrm>
            <a:off x="5895515" y="2940633"/>
            <a:ext cx="2861719" cy="1264072"/>
          </a:xfrm>
          <a:prstGeom prst="rect">
            <a:avLst/>
          </a:prstGeom>
          <a:noFill/>
          <a:ln w="9525">
            <a:noFill/>
            <a:round/>
            <a:headEnd/>
            <a:tailEnd/>
          </a:ln>
          <a:effectLst/>
        </p:spPr>
      </p:pic>
      <p:pic>
        <p:nvPicPr>
          <p:cNvPr id="12" name="Picture 4"/>
          <p:cNvPicPr>
            <a:picLocks noChangeAspect="1" noChangeArrowheads="1"/>
          </p:cNvPicPr>
          <p:nvPr/>
        </p:nvPicPr>
        <p:blipFill>
          <a:blip r:embed="rId4" cstate="print"/>
          <a:srcRect/>
          <a:stretch>
            <a:fillRect/>
          </a:stretch>
        </p:blipFill>
        <p:spPr bwMode="auto">
          <a:xfrm>
            <a:off x="5357431" y="4292600"/>
            <a:ext cx="3786569" cy="2565400"/>
          </a:xfrm>
          <a:prstGeom prst="rect">
            <a:avLst/>
          </a:prstGeom>
          <a:noFill/>
          <a:ln w="9525">
            <a:noFill/>
            <a:round/>
            <a:headEnd/>
            <a:tailEnd/>
          </a:ln>
          <a:effectLst/>
        </p:spPr>
      </p:pic>
      <p:pic>
        <p:nvPicPr>
          <p:cNvPr id="13" name="Picture 4"/>
          <p:cNvPicPr>
            <a:picLocks noChangeAspect="1" noChangeArrowheads="1"/>
          </p:cNvPicPr>
          <p:nvPr/>
        </p:nvPicPr>
        <p:blipFill>
          <a:blip r:embed="rId5" cstate="print"/>
          <a:srcRect/>
          <a:stretch>
            <a:fillRect/>
          </a:stretch>
        </p:blipFill>
        <p:spPr bwMode="auto">
          <a:xfrm>
            <a:off x="6074940" y="1196752"/>
            <a:ext cx="3044105" cy="1481655"/>
          </a:xfrm>
          <a:prstGeom prst="rect">
            <a:avLst/>
          </a:prstGeom>
          <a:noFill/>
        </p:spPr>
      </p:pic>
    </p:spTree>
    <p:extLst>
      <p:ext uri="{BB962C8B-B14F-4D97-AF65-F5344CB8AC3E}">
        <p14:creationId xmlns:p14="http://schemas.microsoft.com/office/powerpoint/2010/main" val="22333367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1509" y="188640"/>
            <a:ext cx="4540134" cy="2952328"/>
          </a:xfrm>
          <a:prstGeom prst="rect">
            <a:avLst/>
          </a:prstGeom>
        </p:spPr>
      </p:pic>
      <p:pic>
        <p:nvPicPr>
          <p:cNvPr id="3" name="Picture 2"/>
          <p:cNvPicPr>
            <a:picLocks noChangeAspect="1"/>
          </p:cNvPicPr>
          <p:nvPr/>
        </p:nvPicPr>
        <p:blipFill>
          <a:blip r:embed="rId3"/>
          <a:stretch>
            <a:fillRect/>
          </a:stretch>
        </p:blipFill>
        <p:spPr>
          <a:xfrm>
            <a:off x="1338785" y="3789040"/>
            <a:ext cx="6645350" cy="2558996"/>
          </a:xfrm>
          <a:prstGeom prst="rect">
            <a:avLst/>
          </a:prstGeom>
        </p:spPr>
      </p:pic>
      <p:pic>
        <p:nvPicPr>
          <p:cNvPr id="4" name="Picture 3"/>
          <p:cNvPicPr>
            <a:picLocks noChangeAspect="1"/>
          </p:cNvPicPr>
          <p:nvPr/>
        </p:nvPicPr>
        <p:blipFill>
          <a:blip r:embed="rId4"/>
          <a:stretch>
            <a:fillRect/>
          </a:stretch>
        </p:blipFill>
        <p:spPr>
          <a:xfrm>
            <a:off x="4661460" y="188640"/>
            <a:ext cx="4510741" cy="2952328"/>
          </a:xfrm>
          <a:prstGeom prst="rect">
            <a:avLst/>
          </a:prstGeom>
        </p:spPr>
      </p:pic>
    </p:spTree>
    <p:extLst>
      <p:ext uri="{BB962C8B-B14F-4D97-AF65-F5344CB8AC3E}">
        <p14:creationId xmlns:p14="http://schemas.microsoft.com/office/powerpoint/2010/main" val="25905693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cstate="print"/>
          <a:srcRect/>
          <a:stretch>
            <a:fillRect/>
          </a:stretch>
        </p:blipFill>
        <p:spPr bwMode="auto">
          <a:xfrm>
            <a:off x="6264275" y="4268361"/>
            <a:ext cx="2879725" cy="2178050"/>
          </a:xfrm>
          <a:prstGeom prst="rect">
            <a:avLst/>
          </a:prstGeom>
          <a:noFill/>
          <a:ln w="9525">
            <a:noFill/>
            <a:round/>
            <a:headEnd/>
            <a:tailEnd/>
          </a:ln>
        </p:spPr>
      </p:pic>
      <p:pic>
        <p:nvPicPr>
          <p:cNvPr id="5" name="Picture 6">
            <a:hlinkClick r:id="rId3"/>
          </p:cNvPr>
          <p:cNvPicPr>
            <a:picLocks noChangeAspect="1" noChangeArrowheads="1"/>
          </p:cNvPicPr>
          <p:nvPr/>
        </p:nvPicPr>
        <p:blipFill>
          <a:blip r:embed="rId4" cstate="print"/>
          <a:srcRect/>
          <a:stretch>
            <a:fillRect/>
          </a:stretch>
        </p:blipFill>
        <p:spPr bwMode="auto">
          <a:xfrm>
            <a:off x="355755" y="2337028"/>
            <a:ext cx="1724681" cy="1643243"/>
          </a:xfrm>
          <a:prstGeom prst="rect">
            <a:avLst/>
          </a:prstGeom>
          <a:noFill/>
          <a:ln w="9525">
            <a:noFill/>
            <a:round/>
            <a:headEnd/>
            <a:tailEnd/>
          </a:ln>
        </p:spPr>
      </p:pic>
      <p:pic>
        <p:nvPicPr>
          <p:cNvPr id="6" name="Picture 8"/>
          <p:cNvPicPr>
            <a:picLocks noChangeAspect="1" noChangeArrowheads="1"/>
          </p:cNvPicPr>
          <p:nvPr/>
        </p:nvPicPr>
        <p:blipFill>
          <a:blip r:embed="rId5" cstate="print"/>
          <a:srcRect/>
          <a:stretch>
            <a:fillRect/>
          </a:stretch>
        </p:blipFill>
        <p:spPr bwMode="auto">
          <a:xfrm>
            <a:off x="2674599" y="4329655"/>
            <a:ext cx="3395334" cy="2143140"/>
          </a:xfrm>
          <a:prstGeom prst="rect">
            <a:avLst/>
          </a:prstGeom>
          <a:noFill/>
          <a:ln w="9525">
            <a:noFill/>
            <a:round/>
            <a:headEnd/>
            <a:tailEnd/>
          </a:ln>
        </p:spPr>
      </p:pic>
      <p:pic>
        <p:nvPicPr>
          <p:cNvPr id="8" name="Picture 2"/>
          <p:cNvPicPr>
            <a:picLocks noChangeAspect="1" noChangeArrowheads="1"/>
          </p:cNvPicPr>
          <p:nvPr/>
        </p:nvPicPr>
        <p:blipFill>
          <a:blip r:embed="rId6" cstate="print"/>
          <a:srcRect/>
          <a:stretch>
            <a:fillRect/>
          </a:stretch>
        </p:blipFill>
        <p:spPr bwMode="auto">
          <a:xfrm>
            <a:off x="264456" y="548680"/>
            <a:ext cx="1193594" cy="1509243"/>
          </a:xfrm>
          <a:prstGeom prst="rect">
            <a:avLst/>
          </a:prstGeom>
          <a:noFill/>
          <a:ln w="9525">
            <a:noFill/>
            <a:round/>
            <a:headEnd/>
            <a:tailEnd/>
          </a:ln>
          <a:effectLst/>
        </p:spPr>
      </p:pic>
      <p:pic>
        <p:nvPicPr>
          <p:cNvPr id="9" name="Picture 3" descr="laundry-bidi"/>
          <p:cNvPicPr>
            <a:picLocks noChangeAspect="1" noChangeArrowheads="1"/>
          </p:cNvPicPr>
          <p:nvPr/>
        </p:nvPicPr>
        <p:blipFill>
          <a:blip r:embed="rId7" cstate="print"/>
          <a:srcRect/>
          <a:stretch>
            <a:fillRect/>
          </a:stretch>
        </p:blipFill>
        <p:spPr bwMode="auto">
          <a:xfrm>
            <a:off x="1960205" y="548680"/>
            <a:ext cx="5148064" cy="1644520"/>
          </a:xfrm>
          <a:prstGeom prst="rect">
            <a:avLst/>
          </a:prstGeom>
          <a:noFill/>
        </p:spPr>
      </p:pic>
      <p:pic>
        <p:nvPicPr>
          <p:cNvPr id="10" name="Picture 4" descr="vcr"/>
          <p:cNvPicPr>
            <a:picLocks noChangeAspect="1" noChangeArrowheads="1"/>
          </p:cNvPicPr>
          <p:nvPr/>
        </p:nvPicPr>
        <p:blipFill>
          <a:blip r:embed="rId8" cstate="print"/>
          <a:srcRect/>
          <a:stretch>
            <a:fillRect/>
          </a:stretch>
        </p:blipFill>
        <p:spPr bwMode="auto">
          <a:xfrm>
            <a:off x="2832207" y="2875348"/>
            <a:ext cx="3455988" cy="938212"/>
          </a:xfrm>
          <a:prstGeom prst="rect">
            <a:avLst/>
          </a:prstGeom>
          <a:noFill/>
        </p:spPr>
      </p:pic>
      <p:pic>
        <p:nvPicPr>
          <p:cNvPr id="11" name="Picture 5" descr="stairs"/>
          <p:cNvPicPr>
            <a:picLocks noChangeAspect="1" noChangeArrowheads="1"/>
          </p:cNvPicPr>
          <p:nvPr/>
        </p:nvPicPr>
        <p:blipFill>
          <a:blip r:embed="rId9" cstate="print"/>
          <a:srcRect/>
          <a:stretch>
            <a:fillRect/>
          </a:stretch>
        </p:blipFill>
        <p:spPr bwMode="auto">
          <a:xfrm>
            <a:off x="7452320" y="731574"/>
            <a:ext cx="1514475" cy="1304925"/>
          </a:xfrm>
          <a:prstGeom prst="rect">
            <a:avLst/>
          </a:prstGeom>
          <a:noFill/>
        </p:spPr>
      </p:pic>
      <p:sp>
        <p:nvSpPr>
          <p:cNvPr id="12" name="Rectangle 11"/>
          <p:cNvSpPr/>
          <p:nvPr/>
        </p:nvSpPr>
        <p:spPr>
          <a:xfrm>
            <a:off x="6818415" y="35520"/>
            <a:ext cx="2332690" cy="369332"/>
          </a:xfrm>
          <a:prstGeom prst="rect">
            <a:avLst/>
          </a:prstGeom>
        </p:spPr>
        <p:txBody>
          <a:bodyPr wrap="none">
            <a:spAutoFit/>
          </a:bodyPr>
          <a:lstStyle/>
          <a:p>
            <a:r>
              <a:rPr lang="lv-LV" dirty="0" smtClean="0">
                <a:solidFill>
                  <a:srgbClr val="00B050"/>
                </a:solidFill>
              </a:rPr>
              <a:t>Mēs visi esam vienādi?</a:t>
            </a:r>
            <a:endParaRPr lang="en-GB" b="1" dirty="0" smtClean="0">
              <a:solidFill>
                <a:srgbClr val="00B050"/>
              </a:solidFill>
            </a:endParaRPr>
          </a:p>
        </p:txBody>
      </p:sp>
      <p:pic>
        <p:nvPicPr>
          <p:cNvPr id="2" name="Picture 1"/>
          <p:cNvPicPr>
            <a:picLocks noChangeAspect="1"/>
          </p:cNvPicPr>
          <p:nvPr/>
        </p:nvPicPr>
        <p:blipFill>
          <a:blip r:embed="rId10"/>
          <a:stretch>
            <a:fillRect/>
          </a:stretch>
        </p:blipFill>
        <p:spPr>
          <a:xfrm>
            <a:off x="542914" y="4099414"/>
            <a:ext cx="1350365" cy="2515944"/>
          </a:xfrm>
          <a:prstGeom prst="rect">
            <a:avLst/>
          </a:prstGeom>
        </p:spPr>
      </p:pic>
    </p:spTree>
    <p:extLst>
      <p:ext uri="{BB962C8B-B14F-4D97-AF65-F5344CB8AC3E}">
        <p14:creationId xmlns:p14="http://schemas.microsoft.com/office/powerpoint/2010/main" val="5888871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5410" name="Picture 2" descr="JLlogom"/>
          <p:cNvPicPr>
            <a:picLocks noChangeAspect="1" noChangeArrowheads="1"/>
          </p:cNvPicPr>
          <p:nvPr/>
        </p:nvPicPr>
        <p:blipFill>
          <a:blip r:embed="rId2" cstate="print"/>
          <a:srcRect/>
          <a:stretch>
            <a:fillRect/>
          </a:stretch>
        </p:blipFill>
        <p:spPr bwMode="auto">
          <a:xfrm>
            <a:off x="539750" y="260350"/>
            <a:ext cx="1876425" cy="1647825"/>
          </a:xfrm>
          <a:prstGeom prst="rect">
            <a:avLst/>
          </a:prstGeom>
          <a:noFill/>
        </p:spPr>
      </p:pic>
      <p:pic>
        <p:nvPicPr>
          <p:cNvPr id="1425413" name="Picture 5" descr="AmericaIsrael-781822"/>
          <p:cNvPicPr>
            <a:picLocks noChangeAspect="1" noChangeArrowheads="1"/>
          </p:cNvPicPr>
          <p:nvPr/>
        </p:nvPicPr>
        <p:blipFill>
          <a:blip r:embed="rId3" cstate="print"/>
          <a:srcRect/>
          <a:stretch>
            <a:fillRect/>
          </a:stretch>
        </p:blipFill>
        <p:spPr bwMode="auto">
          <a:xfrm>
            <a:off x="7229785" y="4980918"/>
            <a:ext cx="1872629" cy="1830790"/>
          </a:xfrm>
          <a:prstGeom prst="rect">
            <a:avLst/>
          </a:prstGeom>
          <a:noFill/>
        </p:spPr>
      </p:pic>
      <p:pic>
        <p:nvPicPr>
          <p:cNvPr id="1425415" name="Picture 7" descr="hashkem_logo5"/>
          <p:cNvPicPr>
            <a:picLocks noChangeAspect="1" noChangeArrowheads="1"/>
          </p:cNvPicPr>
          <p:nvPr/>
        </p:nvPicPr>
        <p:blipFill>
          <a:blip r:embed="rId4" cstate="print"/>
          <a:srcRect/>
          <a:stretch>
            <a:fillRect/>
          </a:stretch>
        </p:blipFill>
        <p:spPr bwMode="auto">
          <a:xfrm>
            <a:off x="7073589" y="2999504"/>
            <a:ext cx="2028825" cy="1997075"/>
          </a:xfrm>
          <a:prstGeom prst="rect">
            <a:avLst/>
          </a:prstGeom>
          <a:noFill/>
        </p:spPr>
      </p:pic>
      <p:sp>
        <p:nvSpPr>
          <p:cNvPr id="1425416" name="Rectangle 8"/>
          <p:cNvSpPr>
            <a:spLocks noChangeArrowheads="1"/>
          </p:cNvSpPr>
          <p:nvPr/>
        </p:nvSpPr>
        <p:spPr bwMode="auto">
          <a:xfrm>
            <a:off x="2401318" y="204658"/>
            <a:ext cx="1370012" cy="519113"/>
          </a:xfrm>
          <a:prstGeom prst="rect">
            <a:avLst/>
          </a:prstGeom>
          <a:noFill/>
          <a:ln w="9525">
            <a:noFill/>
            <a:miter lim="800000"/>
            <a:headEnd/>
            <a:tailEnd/>
          </a:ln>
          <a:effectLst/>
        </p:spPr>
        <p:txBody>
          <a:bodyPr wrap="none">
            <a:spAutoFit/>
          </a:bodyPr>
          <a:lstStyle/>
          <a:p>
            <a:r>
              <a:rPr lang="lv-LV" sz="2800" dirty="0">
                <a:solidFill>
                  <a:srgbClr val="008000"/>
                </a:solidFill>
              </a:rPr>
              <a:t>rietumi</a:t>
            </a:r>
          </a:p>
        </p:txBody>
      </p:sp>
      <p:sp>
        <p:nvSpPr>
          <p:cNvPr id="1425417" name="Rectangle 9"/>
          <p:cNvSpPr>
            <a:spLocks noChangeArrowheads="1"/>
          </p:cNvSpPr>
          <p:nvPr/>
        </p:nvSpPr>
        <p:spPr bwMode="auto">
          <a:xfrm>
            <a:off x="4614042" y="794"/>
            <a:ext cx="1687513" cy="519112"/>
          </a:xfrm>
          <a:prstGeom prst="rect">
            <a:avLst/>
          </a:prstGeom>
          <a:noFill/>
          <a:ln w="9525">
            <a:noFill/>
            <a:miter lim="800000"/>
            <a:headEnd/>
            <a:tailEnd/>
          </a:ln>
          <a:effectLst/>
        </p:spPr>
        <p:txBody>
          <a:bodyPr wrap="none">
            <a:spAutoFit/>
          </a:bodyPr>
          <a:lstStyle/>
          <a:p>
            <a:r>
              <a:rPr lang="lv-LV" sz="2800" dirty="0">
                <a:solidFill>
                  <a:srgbClr val="008000"/>
                </a:solidFill>
              </a:rPr>
              <a:t>austrumi</a:t>
            </a:r>
          </a:p>
        </p:txBody>
      </p:sp>
      <p:pic>
        <p:nvPicPr>
          <p:cNvPr id="1425418" name="Picture 10" descr="islamic_jihad_logo"/>
          <p:cNvPicPr>
            <a:picLocks noChangeAspect="1" noChangeArrowheads="1"/>
          </p:cNvPicPr>
          <p:nvPr/>
        </p:nvPicPr>
        <p:blipFill>
          <a:blip r:embed="rId5" cstate="print"/>
          <a:srcRect/>
          <a:stretch>
            <a:fillRect/>
          </a:stretch>
        </p:blipFill>
        <p:spPr bwMode="auto">
          <a:xfrm>
            <a:off x="5813503" y="373659"/>
            <a:ext cx="1428750" cy="1338263"/>
          </a:xfrm>
          <a:prstGeom prst="rect">
            <a:avLst/>
          </a:prstGeom>
          <a:noFill/>
        </p:spPr>
      </p:pic>
      <p:grpSp>
        <p:nvGrpSpPr>
          <p:cNvPr id="2" name="Group 11"/>
          <p:cNvGrpSpPr>
            <a:grpSpLocks/>
          </p:cNvGrpSpPr>
          <p:nvPr/>
        </p:nvGrpSpPr>
        <p:grpSpPr bwMode="auto">
          <a:xfrm>
            <a:off x="576325" y="2007367"/>
            <a:ext cx="1512168" cy="1158875"/>
            <a:chOff x="1837" y="1064"/>
            <a:chExt cx="1134" cy="995"/>
          </a:xfrm>
        </p:grpSpPr>
        <p:pic>
          <p:nvPicPr>
            <p:cNvPr id="1425420" name="Picture 12"/>
            <p:cNvPicPr>
              <a:picLocks noChangeAspect="1" noChangeArrowheads="1"/>
            </p:cNvPicPr>
            <p:nvPr/>
          </p:nvPicPr>
          <p:blipFill>
            <a:blip r:embed="rId6" cstate="print"/>
            <a:srcRect/>
            <a:stretch>
              <a:fillRect/>
            </a:stretch>
          </p:blipFill>
          <p:spPr bwMode="auto">
            <a:xfrm>
              <a:off x="1837" y="1064"/>
              <a:ext cx="1134" cy="995"/>
            </a:xfrm>
            <a:prstGeom prst="rect">
              <a:avLst/>
            </a:prstGeom>
            <a:noFill/>
          </p:spPr>
        </p:pic>
        <p:pic>
          <p:nvPicPr>
            <p:cNvPr id="1425421" name="Picture 13"/>
            <p:cNvPicPr>
              <a:picLocks noChangeAspect="1" noChangeArrowheads="1"/>
            </p:cNvPicPr>
            <p:nvPr/>
          </p:nvPicPr>
          <p:blipFill>
            <a:blip r:embed="rId7" cstate="print"/>
            <a:srcRect/>
            <a:stretch>
              <a:fillRect/>
            </a:stretch>
          </p:blipFill>
          <p:spPr bwMode="auto">
            <a:xfrm>
              <a:off x="2109" y="1389"/>
              <a:ext cx="862" cy="296"/>
            </a:xfrm>
            <a:prstGeom prst="rect">
              <a:avLst/>
            </a:prstGeom>
            <a:noFill/>
          </p:spPr>
        </p:pic>
      </p:grpSp>
      <p:sp>
        <p:nvSpPr>
          <p:cNvPr id="1425422" name="Rectangle 14"/>
          <p:cNvSpPr>
            <a:spLocks noChangeArrowheads="1"/>
          </p:cNvSpPr>
          <p:nvPr/>
        </p:nvSpPr>
        <p:spPr bwMode="auto">
          <a:xfrm>
            <a:off x="2406531" y="2069685"/>
            <a:ext cx="2798763" cy="641350"/>
          </a:xfrm>
          <a:prstGeom prst="rect">
            <a:avLst/>
          </a:prstGeom>
          <a:noFill/>
          <a:ln w="9525">
            <a:noFill/>
            <a:miter lim="800000"/>
            <a:headEnd/>
            <a:tailEnd/>
          </a:ln>
          <a:effectLst/>
        </p:spPr>
        <p:txBody>
          <a:bodyPr>
            <a:spAutoFit/>
          </a:bodyPr>
          <a:lstStyle/>
          <a:p>
            <a:r>
              <a:rPr lang="lv-LV" b="0" dirty="0">
                <a:solidFill>
                  <a:srgbClr val="008000"/>
                </a:solidFill>
              </a:rPr>
              <a:t>apvērsts logo			</a:t>
            </a:r>
          </a:p>
        </p:txBody>
      </p:sp>
      <p:sp>
        <p:nvSpPr>
          <p:cNvPr id="14" name="Rectangle 13"/>
          <p:cNvSpPr/>
          <p:nvPr/>
        </p:nvSpPr>
        <p:spPr>
          <a:xfrm>
            <a:off x="6818415" y="35520"/>
            <a:ext cx="2332690" cy="369332"/>
          </a:xfrm>
          <a:prstGeom prst="rect">
            <a:avLst/>
          </a:prstGeom>
        </p:spPr>
        <p:txBody>
          <a:bodyPr wrap="none">
            <a:spAutoFit/>
          </a:bodyPr>
          <a:lstStyle/>
          <a:p>
            <a:r>
              <a:rPr lang="lv-LV" dirty="0" smtClean="0">
                <a:solidFill>
                  <a:srgbClr val="00B050"/>
                </a:solidFill>
              </a:rPr>
              <a:t>Mēs visi esam vienādi?</a:t>
            </a:r>
            <a:endParaRPr lang="en-GB" b="1" dirty="0" smtClean="0">
              <a:solidFill>
                <a:srgbClr val="00B050"/>
              </a:solidFill>
            </a:endParaRPr>
          </a:p>
        </p:txBody>
      </p:sp>
      <p:pic>
        <p:nvPicPr>
          <p:cNvPr id="3074" name="Picture 2" descr="http://www.printmag.com/wp-content/uploads/coke_ad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53186" y="1678538"/>
            <a:ext cx="1788889" cy="252758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a:blip r:embed="rId9"/>
          <a:stretch>
            <a:fillRect/>
          </a:stretch>
        </p:blipFill>
        <p:spPr>
          <a:xfrm>
            <a:off x="28287" y="5996773"/>
            <a:ext cx="4585755" cy="861227"/>
          </a:xfrm>
          <a:prstGeom prst="rect">
            <a:avLst/>
          </a:prstGeom>
        </p:spPr>
      </p:pic>
      <p:pic>
        <p:nvPicPr>
          <p:cNvPr id="3076" name="Picture 4" descr="https://s-media-cache-ak0.pinimg.com/236x/71/9d/db/719ddbcac9e5c16eaf870df133f82f27.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52478" y="4367632"/>
            <a:ext cx="1676766" cy="240857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s-media-cache-ak0.pinimg.com/236x/75/df/8e/75df8ea2cfc98fd882b4fc7c18efc7e9.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641536" y="882718"/>
            <a:ext cx="1135790" cy="205091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p:cNvPicPr>
            <a:picLocks noChangeAspect="1" noChangeArrowheads="1"/>
          </p:cNvPicPr>
          <p:nvPr/>
        </p:nvPicPr>
        <p:blipFill>
          <a:blip r:embed="rId12" cstate="print"/>
          <a:srcRect/>
          <a:stretch>
            <a:fillRect/>
          </a:stretch>
        </p:blipFill>
        <p:spPr bwMode="auto">
          <a:xfrm>
            <a:off x="682777" y="3649018"/>
            <a:ext cx="3155709" cy="2367365"/>
          </a:xfrm>
          <a:prstGeom prst="rect">
            <a:avLst/>
          </a:prstGeom>
          <a:noFill/>
          <a:ln w="9525">
            <a:noFill/>
            <a:round/>
            <a:headEnd/>
            <a:tailEnd/>
          </a:ln>
          <a:effectLst/>
        </p:spPr>
      </p:pic>
      <p:cxnSp>
        <p:nvCxnSpPr>
          <p:cNvPr id="5" name="Curved Connector 4"/>
          <p:cNvCxnSpPr/>
          <p:nvPr/>
        </p:nvCxnSpPr>
        <p:spPr>
          <a:xfrm rot="5400000">
            <a:off x="1221529" y="3025951"/>
            <a:ext cx="5980863" cy="12700"/>
          </a:xfrm>
          <a:prstGeom prst="curvedConnector3">
            <a:avLst/>
          </a:prstGeom>
          <a:ln>
            <a:solidFill>
              <a:srgbClr val="92D050"/>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179512" y="1908175"/>
            <a:ext cx="3744416" cy="1376809"/>
          </a:xfrm>
          <a:prstGeom prst="rect">
            <a:avLst/>
          </a:prstGeom>
          <a:solidFill>
            <a:srgbClr val="FF0000">
              <a:alpha val="9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16050776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5" descr="funny-advertisement-2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181943"/>
            <a:ext cx="9144000" cy="555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563888" y="332656"/>
            <a:ext cx="1605504" cy="584775"/>
          </a:xfrm>
          <a:prstGeom prst="rect">
            <a:avLst/>
          </a:prstGeom>
        </p:spPr>
        <p:txBody>
          <a:bodyPr wrap="none">
            <a:spAutoFit/>
          </a:bodyPr>
          <a:lstStyle/>
          <a:p>
            <a:r>
              <a:rPr lang="lv-LV" sz="3200" b="1" dirty="0" smtClean="0"/>
              <a:t>S</a:t>
            </a:r>
            <a:r>
              <a:rPr lang="en-GB" sz="3200" b="1" dirty="0" err="1" smtClean="0"/>
              <a:t>ymbols</a:t>
            </a:r>
            <a:endParaRPr lang="lv-LV" sz="3200" dirty="0"/>
          </a:p>
        </p:txBody>
      </p:sp>
    </p:spTree>
    <p:extLst>
      <p:ext uri="{BB962C8B-B14F-4D97-AF65-F5344CB8AC3E}">
        <p14:creationId xmlns:p14="http://schemas.microsoft.com/office/powerpoint/2010/main" val="7023676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0" y="214313"/>
            <a:ext cx="9144000" cy="1143000"/>
          </a:xfrm>
        </p:spPr>
        <p:txBody>
          <a:bodyPr/>
          <a:lstStyle/>
          <a:p>
            <a:r>
              <a:rPr lang="en-GB" sz="3400" smtClean="0">
                <a:latin typeface="Arial" pitchFamily="34" charset="0"/>
                <a:ea typeface="ＭＳ Ｐゴシック" pitchFamily="34" charset="-128"/>
              </a:rPr>
              <a:t>Capital, Riga</a:t>
            </a:r>
          </a:p>
        </p:txBody>
      </p:sp>
      <p:pic>
        <p:nvPicPr>
          <p:cNvPr id="7171" name="Picture 4" descr="Jūgendstila ēka">
            <a:hlinkClick r:id="rId2"/>
          </p:cNvPr>
          <p:cNvPicPr>
            <a:picLocks noChangeAspect="1" noChangeArrowheads="1"/>
          </p:cNvPicPr>
          <p:nvPr/>
        </p:nvPicPr>
        <p:blipFill>
          <a:blip r:embed="rId3"/>
          <a:srcRect/>
          <a:stretch>
            <a:fillRect/>
          </a:stretch>
        </p:blipFill>
        <p:spPr bwMode="auto">
          <a:xfrm>
            <a:off x="857250" y="1428750"/>
            <a:ext cx="7726363" cy="4679950"/>
          </a:xfrm>
          <a:prstGeom prst="rect">
            <a:avLst/>
          </a:prstGeom>
          <a:noFill/>
          <a:ln w="9525">
            <a:noFill/>
            <a:miter lim="800000"/>
            <a:headEnd/>
            <a:tailEnd/>
          </a:ln>
        </p:spPr>
      </p:pic>
      <p:sp>
        <p:nvSpPr>
          <p:cNvPr id="7172" name="Rectangle 3"/>
          <p:cNvSpPr>
            <a:spLocks noChangeArrowheads="1"/>
          </p:cNvSpPr>
          <p:nvPr/>
        </p:nvSpPr>
        <p:spPr bwMode="auto">
          <a:xfrm>
            <a:off x="1143000" y="1071563"/>
            <a:ext cx="7327900" cy="369887"/>
          </a:xfrm>
          <a:prstGeom prst="rect">
            <a:avLst/>
          </a:prstGeom>
          <a:noFill/>
          <a:ln w="9525">
            <a:noFill/>
            <a:miter lim="800000"/>
            <a:headEnd/>
            <a:tailEnd/>
          </a:ln>
        </p:spPr>
        <p:txBody>
          <a:bodyPr wrap="none">
            <a:spAutoFit/>
          </a:bodyPr>
          <a:lstStyle/>
          <a:p>
            <a:r>
              <a:rPr lang="en-GB" b="1">
                <a:solidFill>
                  <a:srgbClr val="FF0000"/>
                </a:solidFill>
              </a:rPr>
              <a:t>Knowledge hub: majority of higher education institutions</a:t>
            </a:r>
            <a:r>
              <a:rPr lang="lv-LV" b="1">
                <a:solidFill>
                  <a:srgbClr val="FF0000"/>
                </a:solidFill>
              </a:rPr>
              <a:t> located</a:t>
            </a:r>
            <a:endParaRPr lang="en-GB" b="1">
              <a:solidFill>
                <a:srgbClr val="FF0000"/>
              </a:solidFill>
            </a:endParaRPr>
          </a:p>
        </p:txBody>
      </p:sp>
    </p:spTree>
  </p:cSld>
  <p:clrMapOvr>
    <a:masterClrMapping/>
  </p:clrMapOvr>
  <p:transition>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p:cNvSpPr>
          <p:nvPr>
            <p:ph type="body" idx="4294967295"/>
          </p:nvPr>
        </p:nvSpPr>
        <p:spPr>
          <a:xfrm>
            <a:off x="468313" y="2547938"/>
            <a:ext cx="4608512" cy="3473450"/>
          </a:xfrm>
        </p:spPr>
        <p:txBody>
          <a:bodyPr/>
          <a:lstStyle/>
          <a:p>
            <a:pPr marL="0" indent="0" eaLnBrk="1" hangingPunct="1">
              <a:buFont typeface="Arial" pitchFamily="34" charset="0"/>
              <a:buNone/>
            </a:pPr>
            <a:r>
              <a:rPr lang="lv-LV" sz="2500" smtClean="0">
                <a:solidFill>
                  <a:srgbClr val="000000"/>
                </a:solidFill>
                <a:latin typeface="Arial" pitchFamily="34" charset="0"/>
                <a:ea typeface="ＭＳ Ｐゴシック" pitchFamily="34" charset="-128"/>
              </a:rPr>
              <a:t>19 Raina Blvd., Riga</a:t>
            </a:r>
            <a:br>
              <a:rPr lang="lv-LV" sz="2500" smtClean="0">
                <a:solidFill>
                  <a:srgbClr val="000000"/>
                </a:solidFill>
                <a:latin typeface="Arial" pitchFamily="34" charset="0"/>
                <a:ea typeface="ＭＳ Ｐゴシック" pitchFamily="34" charset="-128"/>
              </a:rPr>
            </a:br>
            <a:r>
              <a:rPr lang="lv-LV" sz="2500" smtClean="0">
                <a:solidFill>
                  <a:srgbClr val="000000"/>
                </a:solidFill>
                <a:latin typeface="Arial" pitchFamily="34" charset="0"/>
                <a:ea typeface="ＭＳ Ｐゴシック" pitchFamily="34" charset="-128"/>
              </a:rPr>
              <a:t>LV 1586, Latvia </a:t>
            </a:r>
            <a:br>
              <a:rPr lang="lv-LV" sz="2500" smtClean="0">
                <a:solidFill>
                  <a:srgbClr val="000000"/>
                </a:solidFill>
                <a:latin typeface="Arial" pitchFamily="34" charset="0"/>
                <a:ea typeface="ＭＳ Ｐゴシック" pitchFamily="34" charset="-128"/>
              </a:rPr>
            </a:br>
            <a:r>
              <a:rPr lang="lv-LV" sz="2500" smtClean="0">
                <a:solidFill>
                  <a:srgbClr val="000000"/>
                </a:solidFill>
                <a:latin typeface="Arial" pitchFamily="34" charset="0"/>
                <a:ea typeface="ＭＳ Ｐゴシック" pitchFamily="34" charset="-128"/>
              </a:rPr>
              <a:t>Phone +371 67034334 </a:t>
            </a:r>
            <a:br>
              <a:rPr lang="lv-LV" sz="2500" smtClean="0">
                <a:solidFill>
                  <a:srgbClr val="000000"/>
                </a:solidFill>
                <a:latin typeface="Arial" pitchFamily="34" charset="0"/>
                <a:ea typeface="ＭＳ Ｐゴシック" pitchFamily="34" charset="-128"/>
              </a:rPr>
            </a:br>
            <a:r>
              <a:rPr lang="lv-LV" sz="2500" smtClean="0">
                <a:solidFill>
                  <a:srgbClr val="000000"/>
                </a:solidFill>
                <a:latin typeface="Arial" pitchFamily="34" charset="0"/>
                <a:ea typeface="ＭＳ Ｐゴシック" pitchFamily="34" charset="-128"/>
              </a:rPr>
              <a:t>ad@lu.lv </a:t>
            </a:r>
            <a:br>
              <a:rPr lang="lv-LV" sz="2500" smtClean="0">
                <a:solidFill>
                  <a:srgbClr val="000000"/>
                </a:solidFill>
                <a:latin typeface="Arial" pitchFamily="34" charset="0"/>
                <a:ea typeface="ＭＳ Ｐゴシック" pitchFamily="34" charset="-128"/>
              </a:rPr>
            </a:br>
            <a:r>
              <a:rPr lang="lv-LV" sz="2500" smtClean="0">
                <a:solidFill>
                  <a:srgbClr val="000000"/>
                </a:solidFill>
                <a:latin typeface="Arial" pitchFamily="34" charset="0"/>
                <a:ea typeface="ＭＳ Ｐゴシック" pitchFamily="34" charset="-128"/>
              </a:rPr>
              <a:t>www.university.lv</a:t>
            </a:r>
          </a:p>
          <a:p>
            <a:pPr marL="0" indent="0" eaLnBrk="1" hangingPunct="1"/>
            <a:endParaRPr lang="lv-LV" sz="2500" smtClean="0">
              <a:solidFill>
                <a:srgbClr val="000000"/>
              </a:solidFill>
              <a:latin typeface="Arial" pitchFamily="34" charset="0"/>
              <a:ea typeface="ＭＳ Ｐゴシック" pitchFamily="34" charset="-128"/>
            </a:endParaRPr>
          </a:p>
          <a:p>
            <a:pPr marL="0" indent="0" eaLnBrk="1" hangingPunct="1"/>
            <a:endParaRPr lang="lv-LV" sz="2500" smtClean="0">
              <a:solidFill>
                <a:srgbClr val="000000"/>
              </a:solidFill>
              <a:latin typeface="Arial" pitchFamily="34" charset="0"/>
              <a:ea typeface="ＭＳ Ｐゴシック" pitchFamily="34" charset="-128"/>
            </a:endParaRPr>
          </a:p>
        </p:txBody>
      </p:sp>
      <p:pic>
        <p:nvPicPr>
          <p:cNvPr id="27651" name="Picture 6" descr="lu-logo-anglju760x265"/>
          <p:cNvPicPr>
            <a:picLocks noChangeAspect="1" noChangeArrowheads="1"/>
          </p:cNvPicPr>
          <p:nvPr/>
        </p:nvPicPr>
        <p:blipFill>
          <a:blip r:embed="rId2"/>
          <a:srcRect/>
          <a:stretch>
            <a:fillRect/>
          </a:stretch>
        </p:blipFill>
        <p:spPr bwMode="auto">
          <a:xfrm>
            <a:off x="2339975" y="765175"/>
            <a:ext cx="4392613" cy="1531938"/>
          </a:xfrm>
          <a:prstGeom prst="rect">
            <a:avLst/>
          </a:prstGeom>
          <a:noFill/>
          <a:ln w="9525">
            <a:noFill/>
            <a:miter lim="800000"/>
            <a:headEnd/>
            <a:tailEnd/>
          </a:ln>
        </p:spPr>
      </p:pic>
      <p:sp>
        <p:nvSpPr>
          <p:cNvPr id="27652" name="Rectangle 7"/>
          <p:cNvSpPr>
            <a:spLocks/>
          </p:cNvSpPr>
          <p:nvPr/>
        </p:nvSpPr>
        <p:spPr bwMode="auto">
          <a:xfrm>
            <a:off x="4356100" y="2547938"/>
            <a:ext cx="4608513" cy="3473450"/>
          </a:xfrm>
          <a:prstGeom prst="rect">
            <a:avLst/>
          </a:prstGeom>
          <a:noFill/>
          <a:ln w="9525">
            <a:noFill/>
            <a:miter lim="800000"/>
            <a:headEnd/>
            <a:tailEnd/>
          </a:ln>
        </p:spPr>
        <p:txBody>
          <a:bodyPr/>
          <a:lstStyle/>
          <a:p>
            <a:pPr>
              <a:spcBef>
                <a:spcPct val="20000"/>
              </a:spcBef>
              <a:buFont typeface="Arial" pitchFamily="34" charset="0"/>
              <a:buNone/>
            </a:pPr>
            <a:r>
              <a:rPr lang="lv-LV" sz="2200">
                <a:solidFill>
                  <a:srgbClr val="000000"/>
                </a:solidFill>
              </a:rPr>
              <a:t>twitter.com/lvuniversity</a:t>
            </a:r>
          </a:p>
          <a:p>
            <a:pPr>
              <a:spcBef>
                <a:spcPct val="20000"/>
              </a:spcBef>
              <a:buFont typeface="Arial" pitchFamily="34" charset="0"/>
              <a:buNone/>
            </a:pPr>
            <a:r>
              <a:rPr lang="lv-LV" sz="2200">
                <a:solidFill>
                  <a:srgbClr val="000000"/>
                </a:solidFill>
              </a:rPr>
              <a:t>facebook.com/latvijasuniversitate</a:t>
            </a:r>
          </a:p>
          <a:p>
            <a:pPr>
              <a:spcBef>
                <a:spcPct val="20000"/>
              </a:spcBef>
              <a:buFont typeface="Arial" pitchFamily="34" charset="0"/>
              <a:buNone/>
            </a:pPr>
            <a:r>
              <a:rPr lang="lv-LV" sz="2200">
                <a:solidFill>
                  <a:srgbClr val="000000"/>
                </a:solidFill>
              </a:rPr>
              <a:t>youtube.com/universitatelv</a:t>
            </a:r>
          </a:p>
          <a:p>
            <a:pPr>
              <a:spcBef>
                <a:spcPct val="20000"/>
              </a:spcBef>
              <a:buFont typeface="Arial" pitchFamily="34" charset="0"/>
              <a:buChar char="•"/>
            </a:pPr>
            <a:endParaRPr lang="lv-LV" sz="2200">
              <a:solidFill>
                <a:srgbClr val="000000"/>
              </a:solidFill>
            </a:endParaRPr>
          </a:p>
          <a:p>
            <a:pPr>
              <a:spcBef>
                <a:spcPct val="20000"/>
              </a:spcBef>
              <a:buFont typeface="Arial" pitchFamily="34" charset="0"/>
              <a:buChar char="•"/>
            </a:pPr>
            <a:endParaRPr lang="lv-LV" sz="3200">
              <a:solidFill>
                <a:srgbClr val="000000"/>
              </a:solidFill>
            </a:endParaRPr>
          </a:p>
        </p:txBody>
      </p:sp>
      <p:pic>
        <p:nvPicPr>
          <p:cNvPr id="27653" name="Picture 8" descr="twitter"/>
          <p:cNvPicPr>
            <a:picLocks noChangeAspect="1" noChangeArrowheads="1"/>
          </p:cNvPicPr>
          <p:nvPr/>
        </p:nvPicPr>
        <p:blipFill>
          <a:blip r:embed="rId3"/>
          <a:srcRect/>
          <a:stretch>
            <a:fillRect/>
          </a:stretch>
        </p:blipFill>
        <p:spPr bwMode="auto">
          <a:xfrm>
            <a:off x="4211638" y="2700338"/>
            <a:ext cx="152400" cy="152400"/>
          </a:xfrm>
          <a:prstGeom prst="rect">
            <a:avLst/>
          </a:prstGeom>
          <a:noFill/>
          <a:ln w="9525">
            <a:noFill/>
            <a:miter lim="800000"/>
            <a:headEnd/>
            <a:tailEnd/>
          </a:ln>
        </p:spPr>
      </p:pic>
      <p:pic>
        <p:nvPicPr>
          <p:cNvPr id="27654" name="Picture 9" descr="facebook"/>
          <p:cNvPicPr>
            <a:picLocks noChangeAspect="1" noChangeArrowheads="1"/>
          </p:cNvPicPr>
          <p:nvPr/>
        </p:nvPicPr>
        <p:blipFill>
          <a:blip r:embed="rId4"/>
          <a:srcRect/>
          <a:stretch>
            <a:fillRect/>
          </a:stretch>
        </p:blipFill>
        <p:spPr bwMode="auto">
          <a:xfrm>
            <a:off x="4211638" y="3094038"/>
            <a:ext cx="152400" cy="152400"/>
          </a:xfrm>
          <a:prstGeom prst="rect">
            <a:avLst/>
          </a:prstGeom>
          <a:noFill/>
          <a:ln w="9525">
            <a:noFill/>
            <a:miter lim="800000"/>
            <a:headEnd/>
            <a:tailEnd/>
          </a:ln>
        </p:spPr>
      </p:pic>
      <p:pic>
        <p:nvPicPr>
          <p:cNvPr id="27655" name="Picture 10" descr="youtube"/>
          <p:cNvPicPr>
            <a:picLocks noChangeAspect="1" noChangeArrowheads="1"/>
          </p:cNvPicPr>
          <p:nvPr/>
        </p:nvPicPr>
        <p:blipFill>
          <a:blip r:embed="rId5"/>
          <a:srcRect/>
          <a:stretch>
            <a:fillRect/>
          </a:stretch>
        </p:blipFill>
        <p:spPr bwMode="auto">
          <a:xfrm>
            <a:off x="4211638" y="3506788"/>
            <a:ext cx="152400" cy="152400"/>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0" y="-9525"/>
            <a:ext cx="3352800" cy="6867525"/>
          </a:xfrm>
          <a:prstGeom prst="rect">
            <a:avLst/>
          </a:prstGeom>
          <a:noFill/>
          <a:ln w="9525">
            <a:noFill/>
            <a:miter lim="800000"/>
            <a:headEnd/>
            <a:tailEnd/>
          </a:ln>
        </p:spPr>
      </p:pic>
      <p:sp>
        <p:nvSpPr>
          <p:cNvPr id="8195" name="Rectangle 2"/>
          <p:cNvSpPr>
            <a:spLocks noChangeArrowheads="1"/>
          </p:cNvSpPr>
          <p:nvPr/>
        </p:nvSpPr>
        <p:spPr bwMode="auto">
          <a:xfrm>
            <a:off x="3857625" y="600075"/>
            <a:ext cx="5000625" cy="5186363"/>
          </a:xfrm>
          <a:prstGeom prst="rect">
            <a:avLst/>
          </a:prstGeom>
          <a:noFill/>
          <a:ln w="9525">
            <a:noFill/>
            <a:miter lim="800000"/>
            <a:headEnd/>
            <a:tailEnd/>
          </a:ln>
        </p:spPr>
        <p:txBody>
          <a:bodyPr>
            <a:spAutoFit/>
          </a:bodyPr>
          <a:lstStyle/>
          <a:p>
            <a:r>
              <a:rPr lang="lv-LV" sz="3000"/>
              <a:t>               2016</a:t>
            </a:r>
          </a:p>
          <a:p>
            <a:r>
              <a:rPr lang="en-GB" sz="2800" b="1"/>
              <a:t># </a:t>
            </a:r>
            <a:r>
              <a:rPr lang="lv-LV" sz="3000" b="1"/>
              <a:t>8 in the world: Riga</a:t>
            </a:r>
          </a:p>
          <a:p>
            <a:r>
              <a:rPr lang="lv-LV" sz="3000"/>
              <a:t>.</a:t>
            </a:r>
            <a:r>
              <a:rPr lang="lv-LV" sz="2500"/>
              <a:t>..</a:t>
            </a:r>
            <a:r>
              <a:rPr lang="en-GB" sz="2500"/>
              <a:t>boasts of internet speeds of over 900 Mbps at the most affordable price of $9.22/month! </a:t>
            </a:r>
            <a:endParaRPr lang="lv-LV" sz="2500"/>
          </a:p>
          <a:p>
            <a:r>
              <a:rPr lang="en-GB" sz="2800" b="1"/>
              <a:t># </a:t>
            </a:r>
            <a:r>
              <a:rPr lang="lv-LV" sz="3000" b="1"/>
              <a:t>7 in the world: Latvia</a:t>
            </a:r>
          </a:p>
          <a:p>
            <a:r>
              <a:rPr lang="lv-LV" sz="2500" b="1"/>
              <a:t>...</a:t>
            </a:r>
            <a:r>
              <a:rPr lang="en-GB" sz="2500"/>
              <a:t>offers an average internet speed of 12 MBPS to its citizens - Impressive! Fastest in Eastern Europe, by far.</a:t>
            </a:r>
            <a:endParaRPr lang="lv-LV" sz="2500"/>
          </a:p>
          <a:p>
            <a:endParaRPr lang="en-GB" sz="2500"/>
          </a:p>
          <a:p>
            <a:r>
              <a:rPr lang="en-GB"/>
              <a:t>[http://www.dospeedtest.com/blog/which-city-has-the-worlds-fastest-internet-in-2016/]</a:t>
            </a:r>
          </a:p>
        </p:txBody>
      </p:sp>
    </p:spTree>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GB" smtClean="0">
                <a:latin typeface="Arial" pitchFamily="34" charset="0"/>
                <a:ea typeface="ＭＳ Ｐゴシック" pitchFamily="34" charset="-128"/>
              </a:rPr>
              <a:t>QUANTUM COMPUTING</a:t>
            </a:r>
          </a:p>
        </p:txBody>
      </p:sp>
      <p:sp>
        <p:nvSpPr>
          <p:cNvPr id="9219" name="Content Placeholder 2"/>
          <p:cNvSpPr>
            <a:spLocks noGrp="1"/>
          </p:cNvSpPr>
          <p:nvPr>
            <p:ph idx="1"/>
          </p:nvPr>
        </p:nvSpPr>
        <p:spPr>
          <a:xfrm>
            <a:off x="457200" y="1214438"/>
            <a:ext cx="8229600" cy="4525962"/>
          </a:xfrm>
        </p:spPr>
        <p:txBody>
          <a:bodyPr/>
          <a:lstStyle/>
          <a:p>
            <a:r>
              <a:rPr lang="en-GB" sz="2300" smtClean="0">
                <a:latin typeface="Arial" pitchFamily="34" charset="0"/>
                <a:ea typeface="ＭＳ Ｐゴシック" pitchFamily="34" charset="-128"/>
              </a:rPr>
              <a:t>The citation for the 2012 Nobel Prize for Physics pointed to quantum computing possibly holding out the prospect of transforming our lives in this century as much as ordinary computers did in the last.</a:t>
            </a:r>
          </a:p>
          <a:p>
            <a:r>
              <a:rPr lang="en-GB" sz="2300" smtClean="0">
                <a:latin typeface="Arial" pitchFamily="34" charset="0"/>
                <a:ea typeface="ＭＳ Ｐゴシック" pitchFamily="34" charset="-128"/>
              </a:rPr>
              <a:t>‘It’s a radically new way of computing, and it’s the only new way of computing that provides speed-ups by orders of magnitude,’ said Prof. Ambainis [from the </a:t>
            </a:r>
            <a:r>
              <a:rPr lang="en-GB" sz="2300" b="1" smtClean="0">
                <a:latin typeface="Arial" pitchFamily="34" charset="0"/>
                <a:ea typeface="ＭＳ Ｐゴシック" pitchFamily="34" charset="-128"/>
              </a:rPr>
              <a:t>University of Latvia</a:t>
            </a:r>
            <a:r>
              <a:rPr lang="en-GB" sz="2300" smtClean="0">
                <a:latin typeface="Arial" pitchFamily="34" charset="0"/>
                <a:ea typeface="ＭＳ Ｐゴシック" pitchFamily="34" charset="-128"/>
              </a:rPr>
              <a:t>], who </a:t>
            </a:r>
            <a:r>
              <a:rPr lang="en-GB" sz="2300" u="sng" smtClean="0">
                <a:latin typeface="Arial" pitchFamily="34" charset="0"/>
                <a:ea typeface="ＭＳ Ｐゴシック" pitchFamily="34" charset="-128"/>
              </a:rPr>
              <a:t>coordinates the Quantum Computer Science (QCS) consortium, an EU-funded collaboration of eight research teams working on quantum computing problems.</a:t>
            </a:r>
          </a:p>
          <a:p>
            <a:pPr>
              <a:buFont typeface="Wingdings" pitchFamily="2" charset="2"/>
              <a:buNone/>
            </a:pPr>
            <a:endParaRPr lang="lv-LV" sz="2000" smtClean="0">
              <a:latin typeface="Arial" pitchFamily="34" charset="0"/>
              <a:ea typeface="ＭＳ Ｐゴシック" pitchFamily="34" charset="-128"/>
            </a:endParaRPr>
          </a:p>
          <a:p>
            <a:pPr>
              <a:buFont typeface="Wingdings" pitchFamily="2" charset="2"/>
              <a:buNone/>
            </a:pPr>
            <a:r>
              <a:rPr lang="en-GB" sz="2000" smtClean="0">
                <a:latin typeface="Arial" pitchFamily="34" charset="0"/>
                <a:ea typeface="ＭＳ Ｐゴシック" pitchFamily="34" charset="-128"/>
              </a:rPr>
              <a:t>[http://horizon-magazine.eu/article/quantum-leap-computing_en.html]</a:t>
            </a:r>
          </a:p>
        </p:txBody>
      </p:sp>
      <p:sp>
        <p:nvSpPr>
          <p:cNvPr id="9220" name="Rectangle 3"/>
          <p:cNvSpPr>
            <a:spLocks noChangeArrowheads="1"/>
          </p:cNvSpPr>
          <p:nvPr/>
        </p:nvSpPr>
        <p:spPr bwMode="auto">
          <a:xfrm>
            <a:off x="3000375" y="5643563"/>
            <a:ext cx="5929313" cy="646112"/>
          </a:xfrm>
          <a:prstGeom prst="rect">
            <a:avLst/>
          </a:prstGeom>
          <a:noFill/>
          <a:ln w="9525">
            <a:noFill/>
            <a:miter lim="800000"/>
            <a:headEnd/>
            <a:tailEnd/>
          </a:ln>
        </p:spPr>
        <p:txBody>
          <a:bodyPr>
            <a:spAutoFit/>
          </a:bodyPr>
          <a:lstStyle/>
          <a:p>
            <a:pPr algn="ctr"/>
            <a:r>
              <a:rPr lang="en-GB" b="1">
                <a:solidFill>
                  <a:srgbClr val="FF0000"/>
                </a:solidFill>
                <a:cs typeface="Times New Roman" pitchFamily="18" charset="0"/>
              </a:rPr>
              <a:t>Quantum pumping electrons in nano devices, in mesoscopic systems. Prof Kascejevs </a:t>
            </a:r>
            <a:endParaRPr lang="en-GB"/>
          </a:p>
        </p:txBody>
      </p:sp>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71438"/>
            <a:ext cx="8229600" cy="1143000"/>
          </a:xfrm>
        </p:spPr>
        <p:txBody>
          <a:bodyPr/>
          <a:lstStyle/>
          <a:p>
            <a:r>
              <a:rPr lang="en-GB" sz="3500" smtClean="0">
                <a:latin typeface="Arial" pitchFamily="34" charset="0"/>
                <a:ea typeface="ＭＳ Ｐゴシック" pitchFamily="34" charset="-128"/>
              </a:rPr>
              <a:t>UNIVERSITY OF LATVIA</a:t>
            </a:r>
          </a:p>
        </p:txBody>
      </p:sp>
      <p:pic>
        <p:nvPicPr>
          <p:cNvPr id="10243" name="Picture 4" descr="Latvijas Universitātes Datorikas fakultātes absolventu izlaidums. null">
            <a:hlinkClick r:id="rId2"/>
          </p:cNvPr>
          <p:cNvPicPr>
            <a:picLocks noChangeAspect="1" noChangeArrowheads="1"/>
          </p:cNvPicPr>
          <p:nvPr/>
        </p:nvPicPr>
        <p:blipFill>
          <a:blip r:embed="rId3"/>
          <a:srcRect/>
          <a:stretch>
            <a:fillRect/>
          </a:stretch>
        </p:blipFill>
        <p:spPr bwMode="auto">
          <a:xfrm>
            <a:off x="1071563" y="1000125"/>
            <a:ext cx="7078662" cy="4716463"/>
          </a:xfrm>
          <a:prstGeom prst="rect">
            <a:avLst/>
          </a:prstGeom>
          <a:noFill/>
          <a:ln w="9525">
            <a:noFill/>
            <a:miter lim="800000"/>
            <a:headEnd/>
            <a:tailEnd/>
          </a:ln>
        </p:spPr>
      </p:pic>
      <p:sp>
        <p:nvSpPr>
          <p:cNvPr id="10244" name="Rectangle 3"/>
          <p:cNvSpPr>
            <a:spLocks noChangeArrowheads="1"/>
          </p:cNvSpPr>
          <p:nvPr/>
        </p:nvSpPr>
        <p:spPr bwMode="auto">
          <a:xfrm>
            <a:off x="214313" y="5711825"/>
            <a:ext cx="8786812" cy="646113"/>
          </a:xfrm>
          <a:prstGeom prst="rect">
            <a:avLst/>
          </a:prstGeom>
          <a:noFill/>
          <a:ln w="9525">
            <a:noFill/>
            <a:miter lim="800000"/>
            <a:headEnd/>
            <a:tailEnd/>
          </a:ln>
        </p:spPr>
        <p:txBody>
          <a:bodyPr>
            <a:spAutoFit/>
          </a:bodyPr>
          <a:lstStyle/>
          <a:p>
            <a:pPr algn="ctr"/>
            <a:r>
              <a:rPr lang="lv-LV" b="1">
                <a:solidFill>
                  <a:srgbClr val="FF0000"/>
                </a:solidFill>
                <a:cs typeface="Times New Roman" pitchFamily="18" charset="0"/>
              </a:rPr>
              <a:t>20% of all students in Latvia are students </a:t>
            </a:r>
          </a:p>
          <a:p>
            <a:pPr algn="ctr"/>
            <a:r>
              <a:rPr lang="lv-LV" b="1">
                <a:solidFill>
                  <a:srgbClr val="FF0000"/>
                </a:solidFill>
                <a:cs typeface="Times New Roman" pitchFamily="18" charset="0"/>
              </a:rPr>
              <a:t>of the University of Latvia</a:t>
            </a:r>
            <a:endParaRPr lang="en-GB"/>
          </a:p>
        </p:txBody>
      </p:sp>
    </p:spTree>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Virsraksts 1"/>
          <p:cNvSpPr>
            <a:spLocks noGrp="1"/>
          </p:cNvSpPr>
          <p:nvPr>
            <p:ph type="title"/>
          </p:nvPr>
        </p:nvSpPr>
        <p:spPr>
          <a:xfrm>
            <a:off x="468313" y="563563"/>
            <a:ext cx="8229600" cy="849312"/>
          </a:xfrm>
        </p:spPr>
        <p:txBody>
          <a:bodyPr>
            <a:normAutofit fontScale="90000"/>
          </a:bodyPr>
          <a:lstStyle/>
          <a:p>
            <a:r>
              <a:rPr lang="lv-LV" sz="3400" smtClean="0">
                <a:solidFill>
                  <a:schemeClr val="tx1"/>
                </a:solidFill>
                <a:latin typeface="Arial" pitchFamily="34" charset="0"/>
                <a:ea typeface="ＭＳ Ｐゴシック" pitchFamily="34" charset="-128"/>
              </a:rPr>
              <a:t>UNIVERSITY OF LATVIA IN RA</a:t>
            </a:r>
            <a:r>
              <a:rPr lang="en-GB" sz="3400" smtClean="0">
                <a:solidFill>
                  <a:schemeClr val="tx1"/>
                </a:solidFill>
                <a:latin typeface="Arial" pitchFamily="34" charset="0"/>
                <a:ea typeface="ＭＳ Ｐゴシック" pitchFamily="34" charset="-128"/>
              </a:rPr>
              <a:t>NKI</a:t>
            </a:r>
            <a:r>
              <a:rPr lang="lv-LV" sz="3400" smtClean="0">
                <a:solidFill>
                  <a:schemeClr val="tx1"/>
                </a:solidFill>
                <a:latin typeface="Arial" pitchFamily="34" charset="0"/>
                <a:ea typeface="ＭＳ Ｐゴシック" pitchFamily="34" charset="-128"/>
              </a:rPr>
              <a:t>NGS (201</a:t>
            </a:r>
            <a:r>
              <a:rPr lang="en-GB" sz="3400" smtClean="0">
                <a:solidFill>
                  <a:schemeClr val="tx1"/>
                </a:solidFill>
                <a:latin typeface="Arial" pitchFamily="34" charset="0"/>
                <a:ea typeface="ＭＳ Ｐゴシック" pitchFamily="34" charset="-128"/>
              </a:rPr>
              <a:t>6</a:t>
            </a:r>
            <a:r>
              <a:rPr lang="lv-LV" sz="3400" smtClean="0">
                <a:solidFill>
                  <a:schemeClr val="tx1"/>
                </a:solidFill>
                <a:latin typeface="Arial" pitchFamily="34" charset="0"/>
                <a:ea typeface="ＭＳ Ｐゴシック" pitchFamily="34" charset="-128"/>
              </a:rPr>
              <a:t>) </a:t>
            </a:r>
            <a:endParaRPr lang="en-US" sz="3400" smtClean="0">
              <a:solidFill>
                <a:srgbClr val="000000"/>
              </a:solidFill>
              <a:latin typeface="Arial" pitchFamily="34" charset="0"/>
              <a:ea typeface="ＭＳ Ｐゴシック" pitchFamily="34" charset="-128"/>
            </a:endParaRPr>
          </a:p>
        </p:txBody>
      </p:sp>
      <p:sp>
        <p:nvSpPr>
          <p:cNvPr id="11267" name="Satura vietturis 2"/>
          <p:cNvSpPr>
            <a:spLocks noGrp="1"/>
          </p:cNvSpPr>
          <p:nvPr>
            <p:ph idx="1"/>
          </p:nvPr>
        </p:nvSpPr>
        <p:spPr>
          <a:xfrm>
            <a:off x="468313" y="2262188"/>
            <a:ext cx="8229600" cy="4167187"/>
          </a:xfrm>
        </p:spPr>
        <p:txBody>
          <a:bodyPr/>
          <a:lstStyle/>
          <a:p>
            <a:r>
              <a:rPr lang="en-GB" sz="2800" b="1" i="1" smtClean="0">
                <a:solidFill>
                  <a:schemeClr val="tx1"/>
                </a:solidFill>
                <a:latin typeface="Arial" pitchFamily="34" charset="0"/>
                <a:ea typeface="ＭＳ Ｐゴシック" pitchFamily="34" charset="-128"/>
              </a:rPr>
              <a:t>Times Higher Education Ranking</a:t>
            </a:r>
            <a:r>
              <a:rPr lang="lv-LV" sz="2800" b="1" i="1" smtClean="0">
                <a:solidFill>
                  <a:schemeClr val="tx1"/>
                </a:solidFill>
                <a:latin typeface="Arial" pitchFamily="34" charset="0"/>
                <a:ea typeface="ＭＳ Ｐゴシック" pitchFamily="34" charset="-128"/>
              </a:rPr>
              <a:t>:</a:t>
            </a:r>
            <a:r>
              <a:rPr lang="lv-LV" sz="2800" b="1" smtClean="0">
                <a:solidFill>
                  <a:srgbClr val="FF0000"/>
                </a:solidFill>
                <a:latin typeface="Arial" pitchFamily="34" charset="0"/>
                <a:ea typeface="ＭＳ Ｐゴシック" pitchFamily="34" charset="-128"/>
              </a:rPr>
              <a:t> </a:t>
            </a:r>
            <a:r>
              <a:rPr lang="en-GB" sz="2800" b="1" u="sng" smtClean="0">
                <a:solidFill>
                  <a:srgbClr val="FF0000"/>
                </a:solidFill>
                <a:latin typeface="Arial" pitchFamily="34" charset="0"/>
                <a:ea typeface="ＭＳ Ｐゴシック" pitchFamily="34" charset="-128"/>
              </a:rPr>
              <a:t>701+</a:t>
            </a:r>
            <a:r>
              <a:rPr lang="lv-LV" sz="2800" smtClean="0">
                <a:solidFill>
                  <a:schemeClr val="tx1"/>
                </a:solidFill>
                <a:latin typeface="Arial" pitchFamily="34" charset="0"/>
                <a:ea typeface="ＭＳ Ｐゴシック" pitchFamily="34" charset="-128"/>
              </a:rPr>
              <a:t>.</a:t>
            </a:r>
            <a:r>
              <a:rPr lang="lv-LV" sz="2800" b="1" i="1" smtClean="0">
                <a:solidFill>
                  <a:schemeClr val="tx1"/>
                </a:solidFill>
                <a:latin typeface="Arial" pitchFamily="34" charset="0"/>
                <a:ea typeface="ＭＳ Ｐゴシック" pitchFamily="34" charset="-128"/>
              </a:rPr>
              <a:t> </a:t>
            </a:r>
            <a:r>
              <a:rPr lang="lv-LV" sz="2800" smtClean="0">
                <a:solidFill>
                  <a:schemeClr val="tx1"/>
                </a:solidFill>
                <a:latin typeface="Arial" pitchFamily="34" charset="0"/>
                <a:ea typeface="ＭＳ Ｐゴシック" pitchFamily="34" charset="-128"/>
              </a:rPr>
              <a:t>Stable position.</a:t>
            </a:r>
          </a:p>
          <a:p>
            <a:r>
              <a:rPr lang="lv-LV" sz="2800" b="1" i="1" smtClean="0">
                <a:solidFill>
                  <a:schemeClr val="tx1"/>
                </a:solidFill>
                <a:latin typeface="Arial" pitchFamily="34" charset="0"/>
                <a:ea typeface="ＭＳ Ｐゴシック" pitchFamily="34" charset="-128"/>
              </a:rPr>
              <a:t>QS World Top Universities (</a:t>
            </a:r>
            <a:r>
              <a:rPr lang="en-US" sz="2800" b="1" i="1" smtClean="0">
                <a:solidFill>
                  <a:schemeClr val="tx1"/>
                </a:solidFill>
                <a:latin typeface="Arial" pitchFamily="34" charset="0"/>
                <a:ea typeface="ＭＳ Ｐゴシック" pitchFamily="34" charset="-128"/>
              </a:rPr>
              <a:t>Quacquarelli Symonds</a:t>
            </a:r>
            <a:r>
              <a:rPr lang="lv-LV" sz="2800" b="1" i="1" smtClean="0">
                <a:solidFill>
                  <a:schemeClr val="tx1"/>
                </a:solidFill>
                <a:latin typeface="Arial" pitchFamily="34" charset="0"/>
                <a:ea typeface="ＭＳ Ｐゴシック" pitchFamily="34" charset="-128"/>
              </a:rPr>
              <a:t>): </a:t>
            </a:r>
            <a:r>
              <a:rPr lang="en-GB" sz="2800" b="1" i="1" u="sng" smtClean="0">
                <a:solidFill>
                  <a:srgbClr val="FF0000"/>
                </a:solidFill>
                <a:latin typeface="Arial" pitchFamily="34" charset="0"/>
                <a:ea typeface="ＭＳ Ｐゴシック" pitchFamily="34" charset="-128"/>
              </a:rPr>
              <a:t>651</a:t>
            </a:r>
            <a:r>
              <a:rPr lang="lv-LV" sz="2800" b="1" u="sng" smtClean="0">
                <a:solidFill>
                  <a:srgbClr val="FF0000"/>
                </a:solidFill>
                <a:latin typeface="Arial" pitchFamily="34" charset="0"/>
                <a:ea typeface="ＭＳ Ｐゴシック" pitchFamily="34" charset="-128"/>
              </a:rPr>
              <a:t>+</a:t>
            </a:r>
            <a:r>
              <a:rPr lang="lv-LV" sz="2800" b="1" i="1" smtClean="0">
                <a:solidFill>
                  <a:schemeClr val="tx1"/>
                </a:solidFill>
                <a:latin typeface="Arial" pitchFamily="34" charset="0"/>
                <a:ea typeface="ＭＳ Ｐゴシック" pitchFamily="34" charset="-128"/>
              </a:rPr>
              <a:t>. </a:t>
            </a:r>
            <a:r>
              <a:rPr lang="lv-LV" sz="2800" smtClean="0">
                <a:solidFill>
                  <a:schemeClr val="tx1"/>
                </a:solidFill>
                <a:latin typeface="Arial" pitchFamily="34" charset="0"/>
                <a:ea typeface="ＭＳ Ｐゴシック" pitchFamily="34" charset="-128"/>
              </a:rPr>
              <a:t>Among 5% of world’s top universities. </a:t>
            </a:r>
            <a:r>
              <a:rPr lang="en-GB" sz="2800" smtClean="0">
                <a:solidFill>
                  <a:schemeClr val="tx1"/>
                </a:solidFill>
                <a:latin typeface="Arial" pitchFamily="34" charset="0"/>
                <a:ea typeface="ＭＳ Ｐゴシック" pitchFamily="34" charset="-128"/>
              </a:rPr>
              <a:t>Up from 701+</a:t>
            </a:r>
            <a:r>
              <a:rPr lang="lv-LV" sz="2800" smtClean="0">
                <a:solidFill>
                  <a:schemeClr val="tx1"/>
                </a:solidFill>
                <a:latin typeface="Arial" pitchFamily="34" charset="0"/>
                <a:ea typeface="ＭＳ Ｐゴシック" pitchFamily="34" charset="-128"/>
              </a:rPr>
              <a:t>. </a:t>
            </a:r>
          </a:p>
          <a:p>
            <a:r>
              <a:rPr lang="lv-LV" sz="2800" b="1" i="1" smtClean="0">
                <a:solidFill>
                  <a:schemeClr val="tx1"/>
                </a:solidFill>
                <a:latin typeface="Arial" pitchFamily="34" charset="0"/>
                <a:ea typeface="ＭＳ Ｐゴシック" pitchFamily="34" charset="-128"/>
              </a:rPr>
              <a:t>Webometrics: </a:t>
            </a:r>
            <a:r>
              <a:rPr lang="en-GB" sz="2800" b="1" i="1" u="sng" smtClean="0">
                <a:solidFill>
                  <a:srgbClr val="FF0000"/>
                </a:solidFill>
                <a:latin typeface="Arial" pitchFamily="34" charset="0"/>
                <a:ea typeface="ＭＳ Ｐゴシック" pitchFamily="34" charset="-128"/>
              </a:rPr>
              <a:t>1016</a:t>
            </a:r>
            <a:r>
              <a:rPr lang="lv-LV" sz="2800" b="1" i="1" smtClean="0">
                <a:solidFill>
                  <a:schemeClr val="tx1"/>
                </a:solidFill>
                <a:latin typeface="Arial" pitchFamily="34" charset="0"/>
                <a:ea typeface="ＭＳ Ｐゴシック" pitchFamily="34" charset="-128"/>
              </a:rPr>
              <a:t>: </a:t>
            </a:r>
            <a:r>
              <a:rPr lang="lv-LV" sz="2800" smtClean="0">
                <a:solidFill>
                  <a:schemeClr val="tx1"/>
                </a:solidFill>
                <a:latin typeface="Arial" pitchFamily="34" charset="0"/>
                <a:ea typeface="ＭＳ Ｐゴシック" pitchFamily="34" charset="-128"/>
              </a:rPr>
              <a:t>Among 5% of world’s top universities. This rating rates internet presence of 21 000 HEIs in the world.</a:t>
            </a:r>
          </a:p>
          <a:p>
            <a:endParaRPr lang="lv-LV" sz="2800" smtClean="0">
              <a:solidFill>
                <a:schemeClr val="tx1"/>
              </a:solidFill>
              <a:latin typeface="Arial" pitchFamily="34" charset="0"/>
              <a:ea typeface="ＭＳ Ｐゴシック" pitchFamily="34" charset="-128"/>
            </a:endParaRPr>
          </a:p>
          <a:p>
            <a:endParaRPr lang="lv-LV" sz="2800" smtClean="0">
              <a:solidFill>
                <a:schemeClr val="tx1"/>
              </a:solidFill>
              <a:latin typeface="Arial" pitchFamily="34" charset="0"/>
              <a:ea typeface="ＭＳ Ｐゴシック" pitchFamily="34" charset="-128"/>
            </a:endParaRPr>
          </a:p>
          <a:p>
            <a:endParaRPr lang="lv-LV" sz="2800" smtClean="0">
              <a:solidFill>
                <a:schemeClr val="tx1"/>
              </a:solidFill>
              <a:latin typeface="Arial" pitchFamily="34" charset="0"/>
              <a:ea typeface="ＭＳ Ｐゴシック" pitchFamily="34" charset="-128"/>
            </a:endParaRPr>
          </a:p>
          <a:p>
            <a:endParaRPr lang="lv-LV" smtClean="0">
              <a:solidFill>
                <a:srgbClr val="000000"/>
              </a:solidFill>
              <a:latin typeface="Arial" pitchFamily="34" charset="0"/>
              <a:ea typeface="ＭＳ Ｐゴシック" pitchFamily="34" charset="-128"/>
            </a:endParaRPr>
          </a:p>
        </p:txBody>
      </p:sp>
      <p:pic>
        <p:nvPicPr>
          <p:cNvPr id="11268" name="Picture 3" descr="http://www.lu.lv/fileadmin/templates/lu_portal/img/qs_stars.png">
            <a:hlinkClick r:id="rId2"/>
          </p:cNvPr>
          <p:cNvPicPr>
            <a:picLocks noChangeAspect="1" noChangeArrowheads="1"/>
          </p:cNvPicPr>
          <p:nvPr/>
        </p:nvPicPr>
        <p:blipFill>
          <a:blip r:embed="rId3"/>
          <a:srcRect/>
          <a:stretch>
            <a:fillRect/>
          </a:stretch>
        </p:blipFill>
        <p:spPr bwMode="auto">
          <a:xfrm>
            <a:off x="1714500" y="1119188"/>
            <a:ext cx="1676400" cy="952500"/>
          </a:xfrm>
          <a:prstGeom prst="rect">
            <a:avLst/>
          </a:prstGeom>
          <a:noFill/>
          <a:ln w="9525">
            <a:noFill/>
            <a:miter lim="800000"/>
            <a:headEnd/>
            <a:tailEnd/>
          </a:ln>
        </p:spPr>
      </p:pic>
      <p:sp>
        <p:nvSpPr>
          <p:cNvPr id="11269" name="Rectangle 4"/>
          <p:cNvSpPr>
            <a:spLocks noChangeArrowheads="1"/>
          </p:cNvSpPr>
          <p:nvPr/>
        </p:nvSpPr>
        <p:spPr bwMode="auto">
          <a:xfrm>
            <a:off x="4857750" y="1423988"/>
            <a:ext cx="4000500" cy="862012"/>
          </a:xfrm>
          <a:prstGeom prst="rect">
            <a:avLst/>
          </a:prstGeom>
          <a:noFill/>
          <a:ln w="9525">
            <a:noFill/>
            <a:miter lim="800000"/>
            <a:headEnd/>
            <a:tailEnd/>
          </a:ln>
        </p:spPr>
        <p:txBody>
          <a:bodyPr>
            <a:spAutoFit/>
          </a:bodyPr>
          <a:lstStyle/>
          <a:p>
            <a:pPr algn="ctr"/>
            <a:r>
              <a:rPr lang="lv-LV" sz="2500" b="1">
                <a:solidFill>
                  <a:srgbClr val="FF0000"/>
                </a:solidFill>
                <a:cs typeface="Times New Roman" pitchFamily="18" charset="0"/>
              </a:rPr>
              <a:t>Governmental, nationally significant</a:t>
            </a:r>
          </a:p>
        </p:txBody>
      </p:sp>
    </p:spTree>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lv-LV" smtClean="0">
                <a:solidFill>
                  <a:schemeClr val="tx1"/>
                </a:solidFill>
                <a:latin typeface="Arial" pitchFamily="34" charset="0"/>
                <a:ea typeface="ＭＳ Ｐゴシック" pitchFamily="34" charset="-128"/>
              </a:rPr>
              <a:t>GENERAL INFORMATION</a:t>
            </a:r>
          </a:p>
        </p:txBody>
      </p:sp>
      <p:sp>
        <p:nvSpPr>
          <p:cNvPr id="5123" name="Content Placeholder 2"/>
          <p:cNvSpPr>
            <a:spLocks noGrp="1"/>
          </p:cNvSpPr>
          <p:nvPr>
            <p:ph idx="1"/>
          </p:nvPr>
        </p:nvSpPr>
        <p:spPr>
          <a:xfrm>
            <a:off x="323850" y="1428750"/>
            <a:ext cx="8434388" cy="4392613"/>
          </a:xfrm>
        </p:spPr>
        <p:txBody>
          <a:bodyPr/>
          <a:lstStyle/>
          <a:p>
            <a:pPr marL="0" indent="357188" eaLnBrk="1" hangingPunct="1">
              <a:buFont typeface="Arial" charset="0"/>
              <a:buChar char="•"/>
              <a:defRPr/>
            </a:pPr>
            <a:r>
              <a:rPr lang="en-US" dirty="0" smtClean="0">
                <a:solidFill>
                  <a:schemeClr val="tx1"/>
                </a:solidFill>
                <a:latin typeface="+mn-lt"/>
                <a:ea typeface="ＭＳ Ｐゴシック" pitchFamily="34" charset="-128"/>
                <a:cs typeface="Times New Roman" pitchFamily="18" charset="0"/>
              </a:rPr>
              <a:t>13 faculties and 2 medical colleges</a:t>
            </a:r>
            <a:endParaRPr lang="lv-LV" dirty="0" smtClean="0">
              <a:solidFill>
                <a:schemeClr val="tx1"/>
              </a:solidFill>
              <a:latin typeface="+mn-lt"/>
              <a:ea typeface="ＭＳ Ｐゴシック" pitchFamily="34" charset="-128"/>
              <a:cs typeface="Times New Roman" pitchFamily="18" charset="0"/>
            </a:endParaRPr>
          </a:p>
          <a:p>
            <a:pPr marL="0" indent="357188" eaLnBrk="1" hangingPunct="1">
              <a:buFont typeface="Arial" charset="0"/>
              <a:buChar char="•"/>
              <a:defRPr/>
            </a:pPr>
            <a:r>
              <a:rPr lang="en-US" dirty="0" smtClean="0">
                <a:solidFill>
                  <a:schemeClr val="tx1"/>
                </a:solidFill>
                <a:latin typeface="+mn-lt"/>
                <a:ea typeface="ＭＳ Ｐゴシック" pitchFamily="34" charset="-128"/>
                <a:cs typeface="Times New Roman" pitchFamily="18" charset="0"/>
              </a:rPr>
              <a:t>7 research institutes + 9 research institutes as University agencies</a:t>
            </a:r>
            <a:endParaRPr lang="lv-LV" dirty="0" smtClean="0">
              <a:solidFill>
                <a:schemeClr val="tx1"/>
              </a:solidFill>
              <a:latin typeface="+mn-lt"/>
              <a:ea typeface="ＭＳ Ｐゴシック" pitchFamily="34" charset="-128"/>
              <a:cs typeface="Times New Roman" pitchFamily="18" charset="0"/>
            </a:endParaRPr>
          </a:p>
          <a:p>
            <a:pPr marL="0" indent="357188" eaLnBrk="1" hangingPunct="1">
              <a:buFont typeface="Arial" charset="0"/>
              <a:buChar char="•"/>
              <a:defRPr/>
            </a:pPr>
            <a:r>
              <a:rPr lang="en-US" dirty="0" smtClean="0">
                <a:solidFill>
                  <a:schemeClr val="tx1"/>
                </a:solidFill>
                <a:latin typeface="+mn-lt"/>
                <a:ea typeface="ＭＳ Ｐゴシック" pitchFamily="34" charset="-128"/>
                <a:cs typeface="Times New Roman" pitchFamily="18" charset="0"/>
              </a:rPr>
              <a:t>Study </a:t>
            </a:r>
            <a:r>
              <a:rPr lang="en-US" dirty="0" err="1" smtClean="0">
                <a:solidFill>
                  <a:schemeClr val="tx1"/>
                </a:solidFill>
                <a:latin typeface="+mn-lt"/>
                <a:ea typeface="ＭＳ Ｐゴシック" pitchFamily="34" charset="-128"/>
                <a:cs typeface="Times New Roman" pitchFamily="18" charset="0"/>
              </a:rPr>
              <a:t>programmes</a:t>
            </a:r>
            <a:r>
              <a:rPr lang="en-US" dirty="0" smtClean="0">
                <a:solidFill>
                  <a:schemeClr val="tx1"/>
                </a:solidFill>
                <a:latin typeface="+mn-lt"/>
                <a:ea typeface="ＭＳ Ｐゴシック" pitchFamily="34" charset="-128"/>
                <a:cs typeface="Times New Roman" pitchFamily="18" charset="0"/>
              </a:rPr>
              <a:t> 1</a:t>
            </a:r>
            <a:r>
              <a:rPr lang="lv-LV" dirty="0" smtClean="0">
                <a:solidFill>
                  <a:schemeClr val="tx1"/>
                </a:solidFill>
                <a:latin typeface="+mn-lt"/>
                <a:ea typeface="ＭＳ Ｐゴシック" pitchFamily="34" charset="-128"/>
                <a:cs typeface="Times New Roman" pitchFamily="18" charset="0"/>
              </a:rPr>
              <a:t>3</a:t>
            </a:r>
            <a:r>
              <a:rPr lang="en-US" dirty="0" smtClean="0">
                <a:solidFill>
                  <a:schemeClr val="tx1"/>
                </a:solidFill>
                <a:latin typeface="+mn-lt"/>
                <a:ea typeface="ＭＳ Ｐゴシック" pitchFamily="34" charset="-128"/>
                <a:cs typeface="Times New Roman" pitchFamily="18" charset="0"/>
              </a:rPr>
              <a:t>4</a:t>
            </a:r>
            <a:endParaRPr lang="lv-LV" dirty="0" smtClean="0">
              <a:solidFill>
                <a:schemeClr val="tx1"/>
              </a:solidFill>
              <a:latin typeface="+mn-lt"/>
              <a:ea typeface="ＭＳ Ｐゴシック" pitchFamily="34" charset="-128"/>
              <a:cs typeface="Times New Roman" pitchFamily="18" charset="0"/>
            </a:endParaRPr>
          </a:p>
          <a:p>
            <a:pPr marL="0" indent="357188" eaLnBrk="1" hangingPunct="1">
              <a:buFont typeface="Arial" charset="0"/>
              <a:buChar char="•"/>
              <a:defRPr/>
            </a:pPr>
            <a:r>
              <a:rPr lang="lv-LV" dirty="0" smtClean="0">
                <a:solidFill>
                  <a:schemeClr val="tx1"/>
                </a:solidFill>
                <a:latin typeface="+mn-lt"/>
                <a:ea typeface="ＭＳ Ｐゴシック" pitchFamily="34" charset="-128"/>
                <a:cs typeface="Times New Roman" pitchFamily="18" charset="0"/>
              </a:rPr>
              <a:t>1</a:t>
            </a:r>
            <a:r>
              <a:rPr lang="en-GB" dirty="0" smtClean="0">
                <a:solidFill>
                  <a:schemeClr val="tx1"/>
                </a:solidFill>
                <a:latin typeface="+mn-lt"/>
                <a:ea typeface="ＭＳ Ｐゴシック" pitchFamily="34" charset="-128"/>
                <a:cs typeface="Times New Roman" pitchFamily="18" charset="0"/>
              </a:rPr>
              <a:t>2</a:t>
            </a:r>
            <a:r>
              <a:rPr lang="lv-LV" dirty="0" smtClean="0">
                <a:solidFill>
                  <a:schemeClr val="tx1"/>
                </a:solidFill>
                <a:latin typeface="+mn-lt"/>
                <a:ea typeface="ＭＳ Ｐゴシック" pitchFamily="34" charset="-128"/>
                <a:cs typeface="Times New Roman" pitchFamily="18" charset="0"/>
              </a:rPr>
              <a:t> 100 </a:t>
            </a:r>
            <a:r>
              <a:rPr lang="en-US" dirty="0" smtClean="0">
                <a:solidFill>
                  <a:schemeClr val="tx1"/>
                </a:solidFill>
                <a:latin typeface="+mn-lt"/>
                <a:ea typeface="ＭＳ Ｐゴシック" pitchFamily="34" charset="-128"/>
                <a:cs typeface="Times New Roman" pitchFamily="18" charset="0"/>
              </a:rPr>
              <a:t>students</a:t>
            </a:r>
            <a:r>
              <a:rPr lang="lv-LV" dirty="0" smtClean="0">
                <a:solidFill>
                  <a:schemeClr val="tx1"/>
                </a:solidFill>
                <a:latin typeface="+mn-lt"/>
                <a:ea typeface="ＭＳ Ｐゴシック" pitchFamily="34" charset="-128"/>
                <a:cs typeface="Times New Roman" pitchFamily="18" charset="0"/>
              </a:rPr>
              <a:t> in </a:t>
            </a:r>
            <a:r>
              <a:rPr lang="lv-LV" dirty="0" err="1" smtClean="0">
                <a:solidFill>
                  <a:schemeClr val="tx1"/>
                </a:solidFill>
                <a:latin typeface="+mn-lt"/>
                <a:ea typeface="ＭＳ Ｐゴシック" pitchFamily="34" charset="-128"/>
                <a:cs typeface="Times New Roman" pitchFamily="18" charset="0"/>
              </a:rPr>
              <a:t>total</a:t>
            </a:r>
            <a:r>
              <a:rPr lang="lv-LV" dirty="0" smtClean="0">
                <a:solidFill>
                  <a:schemeClr val="tx1"/>
                </a:solidFill>
                <a:latin typeface="+mn-lt"/>
                <a:ea typeface="ＭＳ Ｐゴシック" pitchFamily="34" charset="-128"/>
                <a:cs typeface="Times New Roman" pitchFamily="18" charset="0"/>
              </a:rPr>
              <a:t>, </a:t>
            </a:r>
            <a:r>
              <a:rPr lang="en-US" dirty="0" smtClean="0">
                <a:solidFill>
                  <a:schemeClr val="tx1"/>
                </a:solidFill>
                <a:latin typeface="+mn-lt"/>
                <a:ea typeface="ＭＳ Ｐゴシック" pitchFamily="34" charset="-128"/>
                <a:cs typeface="Times New Roman" pitchFamily="18" charset="0"/>
              </a:rPr>
              <a:t>8</a:t>
            </a:r>
            <a:r>
              <a:rPr lang="lv-LV" dirty="0" smtClean="0">
                <a:solidFill>
                  <a:schemeClr val="tx1"/>
                </a:solidFill>
                <a:latin typeface="+mn-lt"/>
                <a:ea typeface="ＭＳ Ｐゴシック" pitchFamily="34" charset="-128"/>
                <a:cs typeface="Times New Roman" pitchFamily="18" charset="0"/>
              </a:rPr>
              <a:t>55 </a:t>
            </a:r>
            <a:r>
              <a:rPr lang="en-US" dirty="0" smtClean="0">
                <a:solidFill>
                  <a:schemeClr val="tx1"/>
                </a:solidFill>
                <a:latin typeface="+mn-lt"/>
                <a:ea typeface="ＭＳ Ｐゴシック" pitchFamily="34" charset="-128"/>
                <a:cs typeface="Times New Roman" pitchFamily="18" charset="0"/>
              </a:rPr>
              <a:t>doctoral student</a:t>
            </a:r>
            <a:r>
              <a:rPr lang="lv-LV" dirty="0" smtClean="0">
                <a:solidFill>
                  <a:schemeClr val="tx1"/>
                </a:solidFill>
                <a:latin typeface="+mn-lt"/>
                <a:ea typeface="ＭＳ Ｐゴシック" pitchFamily="34" charset="-128"/>
                <a:cs typeface="Times New Roman" pitchFamily="18" charset="0"/>
              </a:rPr>
              <a:t>s;</a:t>
            </a:r>
          </a:p>
          <a:p>
            <a:pPr marL="0" indent="357188" eaLnBrk="1" hangingPunct="1">
              <a:buFont typeface="Arial" charset="0"/>
              <a:buChar char="•"/>
              <a:defRPr/>
            </a:pPr>
            <a:r>
              <a:rPr lang="lv-LV" dirty="0" smtClean="0">
                <a:solidFill>
                  <a:schemeClr val="tx1"/>
                </a:solidFill>
                <a:latin typeface="+mn-lt"/>
                <a:ea typeface="ＭＳ Ｐゴシック" pitchFamily="34" charset="-128"/>
                <a:cs typeface="Times New Roman" pitchFamily="18" charset="0"/>
              </a:rPr>
              <a:t>2800</a:t>
            </a:r>
            <a:r>
              <a:rPr lang="en-US" dirty="0" smtClean="0">
                <a:solidFill>
                  <a:schemeClr val="tx1"/>
                </a:solidFill>
                <a:latin typeface="+mn-lt"/>
                <a:ea typeface="ＭＳ Ｐゴシック" pitchFamily="34" charset="-128"/>
                <a:cs typeface="Times New Roman" pitchFamily="18" charset="0"/>
              </a:rPr>
              <a:t> total staff, int.al. </a:t>
            </a:r>
            <a:r>
              <a:rPr lang="lv-LV" dirty="0" smtClean="0">
                <a:solidFill>
                  <a:schemeClr val="tx1"/>
                </a:solidFill>
                <a:latin typeface="+mn-lt"/>
                <a:ea typeface="ＭＳ Ｐゴシック" pitchFamily="34" charset="-128"/>
                <a:cs typeface="Times New Roman" pitchFamily="18" charset="0"/>
              </a:rPr>
              <a:t>9</a:t>
            </a:r>
            <a:r>
              <a:rPr lang="en-US" dirty="0" smtClean="0">
                <a:solidFill>
                  <a:schemeClr val="tx1"/>
                </a:solidFill>
                <a:latin typeface="+mn-lt"/>
                <a:ea typeface="ＭＳ Ｐゴシック" pitchFamily="34" charset="-128"/>
                <a:cs typeface="Times New Roman" pitchFamily="18" charset="0"/>
              </a:rPr>
              <a:t>00 academic staff</a:t>
            </a:r>
          </a:p>
        </p:txBody>
      </p:sp>
      <p:sp>
        <p:nvSpPr>
          <p:cNvPr id="12292" name="Rectangle 3"/>
          <p:cNvSpPr>
            <a:spLocks noChangeArrowheads="1"/>
          </p:cNvSpPr>
          <p:nvPr/>
        </p:nvSpPr>
        <p:spPr bwMode="auto">
          <a:xfrm>
            <a:off x="0" y="5286375"/>
            <a:ext cx="9144000" cy="1016000"/>
          </a:xfrm>
          <a:prstGeom prst="rect">
            <a:avLst/>
          </a:prstGeom>
          <a:noFill/>
          <a:ln w="9525">
            <a:noFill/>
            <a:miter lim="800000"/>
            <a:headEnd/>
            <a:tailEnd/>
          </a:ln>
        </p:spPr>
        <p:txBody>
          <a:bodyPr>
            <a:spAutoFit/>
          </a:bodyPr>
          <a:lstStyle/>
          <a:p>
            <a:pPr indent="357188" algn="ctr"/>
            <a:r>
              <a:rPr lang="lv-LV" sz="3000" b="1">
                <a:solidFill>
                  <a:srgbClr val="FF0000"/>
                </a:solidFill>
                <a:cs typeface="Times New Roman" pitchFamily="18" charset="0"/>
              </a:rPr>
              <a:t>research oriented: </a:t>
            </a:r>
          </a:p>
          <a:p>
            <a:pPr indent="357188" algn="ctr"/>
            <a:r>
              <a:rPr lang="lv-LV" sz="3000" b="1">
                <a:solidFill>
                  <a:srgbClr val="FF0000"/>
                </a:solidFill>
                <a:cs typeface="Times New Roman" pitchFamily="18" charset="0"/>
              </a:rPr>
              <a:t>45% science impact of Latvia</a:t>
            </a:r>
            <a:endParaRPr lang="en-US" sz="3000" b="1">
              <a:solidFill>
                <a:srgbClr val="FF0000"/>
              </a:solidFill>
              <a:cs typeface="Times New Roman" pitchFamily="18" charset="0"/>
            </a:endParaRPr>
          </a:p>
        </p:txBody>
      </p:sp>
    </p:spTree>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GB" sz="3800" b="1" smtClean="0">
                <a:latin typeface="Arial" pitchFamily="34" charset="0"/>
                <a:ea typeface="ＭＳ Ｐゴシック" pitchFamily="34" charset="-128"/>
              </a:rPr>
              <a:t>Solid State Physics Institute</a:t>
            </a:r>
          </a:p>
        </p:txBody>
      </p:sp>
      <p:sp>
        <p:nvSpPr>
          <p:cNvPr id="13315" name="Content Placeholder 2"/>
          <p:cNvSpPr>
            <a:spLocks noGrp="1"/>
          </p:cNvSpPr>
          <p:nvPr>
            <p:ph idx="1"/>
          </p:nvPr>
        </p:nvSpPr>
        <p:spPr/>
        <p:txBody>
          <a:bodyPr/>
          <a:lstStyle/>
          <a:p>
            <a:pPr>
              <a:buFont typeface="Wingdings" pitchFamily="2" charset="2"/>
              <a:buNone/>
            </a:pPr>
            <a:r>
              <a:rPr lang="lv-LV" b="1" smtClean="0">
                <a:latin typeface="Arial" pitchFamily="34" charset="0"/>
                <a:ea typeface="ＭＳ Ｐゴシック" pitchFamily="34" charset="-128"/>
              </a:rPr>
              <a:t>Horizon 2020 “WIDESPREAD 1-2014: Teaming”</a:t>
            </a:r>
            <a:r>
              <a:rPr lang="en-GB" b="1" smtClean="0">
                <a:latin typeface="Arial" pitchFamily="34" charset="0"/>
                <a:ea typeface="ＭＳ Ｐゴシック" pitchFamily="34" charset="-128"/>
              </a:rPr>
              <a:t> framework</a:t>
            </a:r>
            <a:r>
              <a:rPr lang="lv-LV" b="1" smtClean="0">
                <a:latin typeface="Arial" pitchFamily="34" charset="0"/>
                <a:ea typeface="ＭＳ Ｐゴシック" pitchFamily="34" charset="-128"/>
              </a:rPr>
              <a:t> </a:t>
            </a:r>
            <a:endParaRPr lang="en-GB" b="1" smtClean="0">
              <a:latin typeface="Arial" pitchFamily="34" charset="0"/>
              <a:ea typeface="ＭＳ Ｐゴシック" pitchFamily="34" charset="-128"/>
            </a:endParaRPr>
          </a:p>
          <a:p>
            <a:r>
              <a:rPr lang="en-GB" b="1" smtClean="0">
                <a:latin typeface="Arial" pitchFamily="34" charset="0"/>
                <a:ea typeface="ＭＳ Ｐゴシック" pitchFamily="34" charset="-128"/>
              </a:rPr>
              <a:t>Project CAMART2 won 5</a:t>
            </a:r>
            <a:r>
              <a:rPr lang="en-GB" b="1" baseline="30000" smtClean="0">
                <a:latin typeface="Arial" pitchFamily="34" charset="0"/>
                <a:ea typeface="ＭＳ Ｐゴシック" pitchFamily="34" charset="-128"/>
              </a:rPr>
              <a:t>th</a:t>
            </a:r>
            <a:r>
              <a:rPr lang="en-GB" b="1" smtClean="0">
                <a:latin typeface="Arial" pitchFamily="34" charset="0"/>
                <a:ea typeface="ＭＳ Ｐゴシック" pitchFamily="34" charset="-128"/>
              </a:rPr>
              <a:t> place out of</a:t>
            </a:r>
            <a:r>
              <a:rPr lang="lv-LV" b="1" smtClean="0">
                <a:latin typeface="Arial" pitchFamily="34" charset="0"/>
                <a:ea typeface="ＭＳ Ｐゴシック" pitchFamily="34" charset="-128"/>
              </a:rPr>
              <a:t> 169</a:t>
            </a:r>
            <a:endParaRPr lang="en-GB" b="1" smtClean="0">
              <a:latin typeface="Arial" pitchFamily="34" charset="0"/>
              <a:ea typeface="ＭＳ Ｐゴシック" pitchFamily="34" charset="-128"/>
            </a:endParaRPr>
          </a:p>
          <a:p>
            <a:r>
              <a:rPr lang="en-GB" b="1" smtClean="0">
                <a:latin typeface="Arial" pitchFamily="34" charset="0"/>
                <a:ea typeface="ＭＳ Ｐゴシック" pitchFamily="34" charset="-128"/>
              </a:rPr>
              <a:t>Nanomaterials, photonics and high materials</a:t>
            </a:r>
          </a:p>
          <a:p>
            <a:r>
              <a:rPr lang="en-GB" b="1" smtClean="0">
                <a:latin typeface="Arial" pitchFamily="34" charset="0"/>
                <a:ea typeface="ＭＳ Ｐゴシック" pitchFamily="34" charset="-128"/>
              </a:rPr>
              <a:t>15 mio EUR</a:t>
            </a:r>
          </a:p>
          <a:p>
            <a:r>
              <a:rPr lang="en-GB" b="1" smtClean="0">
                <a:latin typeface="Arial" pitchFamily="34" charset="0"/>
                <a:ea typeface="ＭＳ Ｐゴシック" pitchFamily="34" charset="-128"/>
              </a:rPr>
              <a:t>Open lab</a:t>
            </a:r>
          </a:p>
          <a:p>
            <a:endParaRPr lang="en-GB" smtClean="0">
              <a:latin typeface="Arial" pitchFamily="34" charset="0"/>
              <a:ea typeface="ＭＳ Ｐゴシック" pitchFamily="34" charset="-128"/>
            </a:endParaRPr>
          </a:p>
        </p:txBody>
      </p:sp>
      <p:sp>
        <p:nvSpPr>
          <p:cNvPr id="13316" name="Rectangle 3"/>
          <p:cNvSpPr>
            <a:spLocks noChangeArrowheads="1"/>
          </p:cNvSpPr>
          <p:nvPr/>
        </p:nvSpPr>
        <p:spPr bwMode="auto">
          <a:xfrm>
            <a:off x="5857875" y="5500688"/>
            <a:ext cx="2378075" cy="477837"/>
          </a:xfrm>
          <a:prstGeom prst="rect">
            <a:avLst/>
          </a:prstGeom>
          <a:noFill/>
          <a:ln w="9525">
            <a:noFill/>
            <a:miter lim="800000"/>
            <a:headEnd/>
            <a:tailEnd/>
          </a:ln>
        </p:spPr>
        <p:txBody>
          <a:bodyPr wrap="none">
            <a:spAutoFit/>
          </a:bodyPr>
          <a:lstStyle/>
          <a:p>
            <a:r>
              <a:rPr lang="lv-LV" sz="2500" b="1">
                <a:solidFill>
                  <a:srgbClr val="FF0000"/>
                </a:solidFill>
                <a:cs typeface="Times New Roman" pitchFamily="18" charset="0"/>
              </a:rPr>
              <a:t>Freshly </a:t>
            </a:r>
            <a:r>
              <a:rPr lang="en-GB" sz="2500" b="1">
                <a:solidFill>
                  <a:srgbClr val="FF0000"/>
                </a:solidFill>
                <a:cs typeface="Times New Roman" pitchFamily="18" charset="0"/>
              </a:rPr>
              <a:t>won!!!</a:t>
            </a:r>
            <a:endParaRPr lang="en-GB" sz="2500"/>
          </a:p>
        </p:txBody>
      </p:sp>
    </p:spTree>
  </p:cSld>
  <p:clrMapOvr>
    <a:masterClrMapping/>
  </p:clrMapOvr>
  <p:transition>
    <p:fade thruBlk="1"/>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TotalTime>
  <Words>876</Words>
  <Application>Microsoft Office PowerPoint</Application>
  <PresentationFormat>On-screen Show (4:3)</PresentationFormat>
  <Paragraphs>109</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PowerPoint Presentation</vt:lpstr>
      <vt:lpstr>UNIVERSITY OF LATVIA</vt:lpstr>
      <vt:lpstr>Capital, Riga</vt:lpstr>
      <vt:lpstr>PowerPoint Presentation</vt:lpstr>
      <vt:lpstr>QUANTUM COMPUTING</vt:lpstr>
      <vt:lpstr>UNIVERSITY OF LATVIA</vt:lpstr>
      <vt:lpstr>UNIVERSITY OF LATVIA IN RANKINGS (2016) </vt:lpstr>
      <vt:lpstr>GENERAL INFORMATION</vt:lpstr>
      <vt:lpstr>Solid State Physics Institute</vt:lpstr>
      <vt:lpstr>PowerPoint Presentation</vt:lpstr>
      <vt:lpstr>PowerPoint Presentation</vt:lpstr>
      <vt:lpstr>Study programs in English</vt:lpstr>
      <vt:lpstr>CENTRE OF NATURAL AND MEDICAL SCIENCES</vt:lpstr>
      <vt:lpstr>CENTRE OF NATURAL AND MEDICAL SCIENCES</vt:lpstr>
      <vt:lpstr>Local vs. foreign</vt:lpstr>
      <vt:lpstr>PowerPoint Presentation</vt:lpstr>
      <vt:lpstr>Limitations of human’s cognitive abilities</vt:lpstr>
      <vt:lpstr>PowerPoint Presentation</vt:lpstr>
      <vt:lpstr>PowerPoint Presentation</vt:lpstr>
      <vt:lpstr>PowerPoint Presentation</vt:lpstr>
      <vt:lpstr>PowerPoint Presentation</vt:lpstr>
      <vt:lpstr>students/pasniedzējs = cilvēks</vt:lpstr>
      <vt:lpstr>PowerPoint Presentation</vt:lpstr>
      <vt:lpstr>PowerPoint Presentation</vt:lpstr>
      <vt:lpstr>Motion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Hello, I am Dr. Agnese Rusakova</dc:title>
  <dc:creator>greenthink</dc:creator>
  <cp:lastModifiedBy>AgneseRusakova</cp:lastModifiedBy>
  <cp:revision>5</cp:revision>
  <dcterms:created xsi:type="dcterms:W3CDTF">2017-09-06T07:29:14Z</dcterms:created>
  <dcterms:modified xsi:type="dcterms:W3CDTF">2017-09-25T11:39:52Z</dcterms:modified>
</cp:coreProperties>
</file>