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61" r:id="rId3"/>
    <p:sldId id="259" r:id="rId4"/>
    <p:sldId id="258" r:id="rId5"/>
    <p:sldId id="462" r:id="rId6"/>
    <p:sldId id="463" r:id="rId7"/>
    <p:sldId id="260" r:id="rId8"/>
    <p:sldId id="261" r:id="rId9"/>
    <p:sldId id="276" r:id="rId10"/>
    <p:sldId id="286" r:id="rId11"/>
    <p:sldId id="287" r:id="rId12"/>
    <p:sldId id="369" r:id="rId13"/>
    <p:sldId id="288" r:id="rId14"/>
    <p:sldId id="289" r:id="rId15"/>
    <p:sldId id="291" r:id="rId16"/>
    <p:sldId id="293" r:id="rId17"/>
    <p:sldId id="370" r:id="rId18"/>
    <p:sldId id="371" r:id="rId19"/>
    <p:sldId id="465" r:id="rId20"/>
    <p:sldId id="466" r:id="rId21"/>
    <p:sldId id="467" r:id="rId22"/>
    <p:sldId id="471" r:id="rId23"/>
    <p:sldId id="468" r:id="rId24"/>
    <p:sldId id="469" r:id="rId25"/>
  </p:sldIdLst>
  <p:sldSz cx="9144000" cy="6858000" type="screen4x3"/>
  <p:notesSz cx="6858000" cy="994727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klusējuma sadaļa" id="{68F9B9A2-A053-4CEE-8201-04E131699495}">
          <p14:sldIdLst>
            <p14:sldId id="256"/>
            <p14:sldId id="461"/>
            <p14:sldId id="259"/>
            <p14:sldId id="258"/>
            <p14:sldId id="462"/>
            <p14:sldId id="463"/>
            <p14:sldId id="260"/>
            <p14:sldId id="261"/>
            <p14:sldId id="276"/>
            <p14:sldId id="286"/>
            <p14:sldId id="287"/>
            <p14:sldId id="369"/>
            <p14:sldId id="288"/>
            <p14:sldId id="289"/>
            <p14:sldId id="291"/>
            <p14:sldId id="293"/>
            <p14:sldId id="370"/>
            <p14:sldId id="371"/>
            <p14:sldId id="465"/>
            <p14:sldId id="466"/>
            <p14:sldId id="467"/>
            <p14:sldId id="471"/>
            <p14:sldId id="468"/>
            <p14:sldId id="469"/>
          </p14:sldIdLst>
        </p14:section>
        <p14:section name="Nenosaukta sadaļa" id="{3A0B4314-6CF6-4F9D-BD00-03F37FE2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1" autoAdjust="0"/>
    <p:restoredTop sz="94660"/>
  </p:normalViewPr>
  <p:slideViewPr>
    <p:cSldViewPr>
      <p:cViewPr varScale="1">
        <p:scale>
          <a:sx n="84" d="100"/>
          <a:sy n="84" d="100"/>
        </p:scale>
        <p:origin x="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2484" y="78"/>
      </p:cViewPr>
      <p:guideLst>
        <p:guide orient="horz" pos="2880"/>
        <p:guide pos="2160"/>
        <p:guide orient="horz"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7380D-02C0-46D4-9401-5C5AD2F65C2F}" type="datetimeFigureOut">
              <a:rPr lang="lv-LV" smtClean="0"/>
              <a:t>2017.05.21.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v-LV"/>
              <a:t>Prikulis, UL, Praha, 28.06.2016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C25A9-89DC-49F3-881D-17303D4452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52884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FFEE9-D39A-4FF0-8F45-370070B1AC48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v-LV"/>
              <a:t>Prikulis, UL, Praha, 28.06.2016</a:t>
            </a:r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5C7B4-F48A-4942-A509-E5599535007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36399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908050" y="652463"/>
            <a:ext cx="4972050" cy="3730625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Prikulis, </a:t>
            </a:r>
            <a:r>
              <a:rPr lang="lv-LV" dirty="0" err="1"/>
              <a:t>Prikšāne</a:t>
            </a:r>
            <a:r>
              <a:rPr lang="lv-LV" dirty="0"/>
              <a:t>, UL, </a:t>
            </a:r>
            <a:r>
              <a:rPr lang="lv-LV" dirty="0" err="1"/>
              <a:t>Praha</a:t>
            </a:r>
            <a:r>
              <a:rPr lang="lv-LV" dirty="0"/>
              <a:t>, 28.06.2016</a:t>
            </a:r>
          </a:p>
        </p:txBody>
      </p:sp>
    </p:spTree>
    <p:extLst>
      <p:ext uri="{BB962C8B-B14F-4D97-AF65-F5344CB8AC3E}">
        <p14:creationId xmlns:p14="http://schemas.microsoft.com/office/powerpoint/2010/main" val="97179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Student </a:t>
            </a:r>
            <a:r>
              <a:rPr lang="lv-LV" dirty="0" err="1"/>
              <a:t>assessment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done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study</a:t>
            </a:r>
            <a:r>
              <a:rPr lang="lv-LV" dirty="0"/>
              <a:t> </a:t>
            </a:r>
            <a:r>
              <a:rPr lang="lv-LV" dirty="0" err="1"/>
              <a:t>programme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individual</a:t>
            </a:r>
            <a:r>
              <a:rPr lang="lv-LV" dirty="0"/>
              <a:t> </a:t>
            </a:r>
            <a:r>
              <a:rPr lang="lv-LV" dirty="0" err="1"/>
              <a:t>course</a:t>
            </a:r>
            <a:r>
              <a:rPr lang="lv-LV" dirty="0"/>
              <a:t>, </a:t>
            </a:r>
            <a:r>
              <a:rPr lang="lv-LV" dirty="0" err="1"/>
              <a:t>but</a:t>
            </a:r>
            <a:r>
              <a:rPr lang="lv-LV" dirty="0"/>
              <a:t> </a:t>
            </a:r>
            <a:r>
              <a:rPr lang="lv-LV" dirty="0" err="1"/>
              <a:t>again</a:t>
            </a:r>
            <a:r>
              <a:rPr lang="lv-LV" dirty="0"/>
              <a:t>,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procedures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definmed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central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60713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Teaching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crucial</a:t>
            </a:r>
            <a:r>
              <a:rPr lang="lv-LV" dirty="0"/>
              <a:t> </a:t>
            </a:r>
            <a:r>
              <a:rPr lang="lv-LV" dirty="0" err="1"/>
              <a:t>things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academic</a:t>
            </a:r>
            <a:r>
              <a:rPr lang="lv-LV" dirty="0"/>
              <a:t> process,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certain</a:t>
            </a:r>
            <a:r>
              <a:rPr lang="lv-LV" dirty="0"/>
              <a:t> </a:t>
            </a:r>
            <a:r>
              <a:rPr lang="lv-LV" dirty="0" err="1"/>
              <a:t>requirements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been</a:t>
            </a:r>
            <a:r>
              <a:rPr lang="lv-LV" dirty="0"/>
              <a:t> </a:t>
            </a:r>
            <a:r>
              <a:rPr lang="lv-LV" dirty="0" err="1"/>
              <a:t>established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National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. </a:t>
            </a:r>
            <a:r>
              <a:rPr lang="lv-LV" dirty="0" err="1"/>
              <a:t>Inter</a:t>
            </a:r>
            <a:r>
              <a:rPr lang="lv-LV" dirty="0"/>
              <a:t> </a:t>
            </a:r>
            <a:r>
              <a:rPr lang="lv-LV" dirty="0" err="1"/>
              <a:t>alias</a:t>
            </a:r>
            <a:r>
              <a:rPr lang="lv-LV" dirty="0"/>
              <a:t>,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certain</a:t>
            </a:r>
            <a:r>
              <a:rPr lang="lv-LV" dirty="0"/>
              <a:t> </a:t>
            </a:r>
            <a:r>
              <a:rPr lang="lv-LV" dirty="0" err="1"/>
              <a:t>requirements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proportion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 </a:t>
            </a:r>
            <a:r>
              <a:rPr lang="lv-LV" dirty="0" err="1"/>
              <a:t>having</a:t>
            </a:r>
            <a:r>
              <a:rPr lang="lv-LV" dirty="0"/>
              <a:t>  </a:t>
            </a:r>
            <a:r>
              <a:rPr lang="lv-LV" dirty="0" err="1"/>
              <a:t>academic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scientific</a:t>
            </a:r>
            <a:r>
              <a:rPr lang="lv-LV" dirty="0"/>
              <a:t> </a:t>
            </a:r>
            <a:r>
              <a:rPr lang="lv-LV" dirty="0" err="1"/>
              <a:t>degrees</a:t>
            </a:r>
            <a:r>
              <a:rPr lang="lv-LV" dirty="0"/>
              <a:t>, </a:t>
            </a:r>
            <a:r>
              <a:rPr lang="lv-LV" dirty="0" err="1"/>
              <a:t>according</a:t>
            </a:r>
            <a:r>
              <a:rPr lang="lv-LV" dirty="0"/>
              <a:t> to </a:t>
            </a:r>
            <a:r>
              <a:rPr lang="lv-LV" dirty="0" err="1"/>
              <a:t>National</a:t>
            </a:r>
            <a:r>
              <a:rPr lang="lv-LV" dirty="0"/>
              <a:t> </a:t>
            </a:r>
            <a:r>
              <a:rPr lang="lv-LV" dirty="0" err="1"/>
              <a:t>typology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HEIs</a:t>
            </a:r>
            <a:r>
              <a:rPr lang="lv-LV" dirty="0"/>
              <a:t>. Apart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internal</a:t>
            </a:r>
            <a:r>
              <a:rPr lang="lv-LV" dirty="0"/>
              <a:t> </a:t>
            </a:r>
            <a:r>
              <a:rPr lang="lv-LV" dirty="0" err="1"/>
              <a:t>regulation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. A </a:t>
            </a:r>
            <a:r>
              <a:rPr lang="lv-LV" dirty="0" err="1"/>
              <a:t>specific</a:t>
            </a:r>
            <a:r>
              <a:rPr lang="lv-LV" dirty="0"/>
              <a:t> </a:t>
            </a:r>
            <a:r>
              <a:rPr lang="lv-LV" dirty="0" err="1"/>
              <a:t>procedure</a:t>
            </a:r>
            <a:r>
              <a:rPr lang="lv-LV" dirty="0"/>
              <a:t> </a:t>
            </a:r>
            <a:r>
              <a:rPr lang="lv-LV" dirty="0" err="1"/>
              <a:t>has</a:t>
            </a:r>
            <a:r>
              <a:rPr lang="lv-LV" dirty="0"/>
              <a:t> </a:t>
            </a:r>
            <a:r>
              <a:rPr lang="lv-LV" dirty="0" err="1"/>
              <a:t>been</a:t>
            </a:r>
            <a:r>
              <a:rPr lang="lv-LV" dirty="0"/>
              <a:t> </a:t>
            </a:r>
            <a:r>
              <a:rPr lang="lv-LV" dirty="0" err="1"/>
              <a:t>defined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election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982241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main</a:t>
            </a:r>
            <a:r>
              <a:rPr lang="lv-LV" dirty="0"/>
              <a:t> </a:t>
            </a:r>
            <a:r>
              <a:rPr lang="lv-LV" dirty="0" err="1"/>
              <a:t>resource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forms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teaching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learning</a:t>
            </a:r>
            <a:r>
              <a:rPr lang="lv-LV" dirty="0"/>
              <a:t> </a:t>
            </a:r>
            <a:r>
              <a:rPr lang="lv-LV" dirty="0" err="1"/>
              <a:t>provided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SP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individual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.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he</a:t>
            </a:r>
            <a:r>
              <a:rPr lang="lv-LV" dirty="0"/>
              <a:t> </a:t>
            </a:r>
            <a:r>
              <a:rPr lang="lv-LV" dirty="0" err="1"/>
              <a:t>institutional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a </a:t>
            </a:r>
            <a:r>
              <a:rPr lang="lv-LV" dirty="0" err="1"/>
              <a:t>number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support</a:t>
            </a:r>
            <a:r>
              <a:rPr lang="lv-LV" dirty="0"/>
              <a:t> </a:t>
            </a:r>
            <a:r>
              <a:rPr lang="lv-LV" dirty="0" err="1"/>
              <a:t>forms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maintained</a:t>
            </a:r>
            <a:r>
              <a:rPr lang="lv-LV" dirty="0"/>
              <a:t> </a:t>
            </a:r>
            <a:r>
              <a:rPr lang="lv-LV" dirty="0" err="1"/>
              <a:t>adminstratively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financially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institutional</a:t>
            </a:r>
            <a:r>
              <a:rPr lang="lv-LV" dirty="0"/>
              <a:t> </a:t>
            </a:r>
            <a:r>
              <a:rPr lang="lv-LV" dirty="0" err="1"/>
              <a:t>budget</a:t>
            </a:r>
            <a:r>
              <a:rPr lang="lv-LV" dirty="0"/>
              <a:t>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2177851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concerns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systems</a:t>
            </a:r>
            <a:r>
              <a:rPr lang="lv-LV" dirty="0"/>
              <a:t>, </a:t>
            </a:r>
            <a:r>
              <a:rPr lang="lv-LV" dirty="0" err="1"/>
              <a:t>they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maintained</a:t>
            </a:r>
            <a:r>
              <a:rPr lang="lv-LV" dirty="0"/>
              <a:t> </a:t>
            </a:r>
            <a:r>
              <a:rPr lang="lv-LV" dirty="0" err="1"/>
              <a:t>centrally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used</a:t>
            </a:r>
            <a:r>
              <a:rPr lang="lv-LV" dirty="0"/>
              <a:t> </a:t>
            </a:r>
            <a:r>
              <a:rPr lang="lv-LV" dirty="0" err="1"/>
              <a:t>by</a:t>
            </a:r>
            <a:r>
              <a:rPr lang="lv-LV" dirty="0"/>
              <a:t> students 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academic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administrative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 to store, </a:t>
            </a:r>
            <a:r>
              <a:rPr lang="lv-LV" dirty="0" err="1"/>
              <a:t>manage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relevant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15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229946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makes</a:t>
            </a:r>
            <a:r>
              <a:rPr lang="lv-LV" dirty="0"/>
              <a:t> </a:t>
            </a:r>
            <a:r>
              <a:rPr lang="lv-LV" dirty="0" err="1"/>
              <a:t>its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available</a:t>
            </a:r>
            <a:r>
              <a:rPr lang="lv-LV" dirty="0"/>
              <a:t> to </a:t>
            </a:r>
            <a:r>
              <a:rPr lang="lv-LV" dirty="0" err="1"/>
              <a:t>public</a:t>
            </a:r>
            <a:r>
              <a:rPr lang="lv-LV" dirty="0"/>
              <a:t> </a:t>
            </a:r>
            <a:r>
              <a:rPr lang="lv-LV" dirty="0" err="1"/>
              <a:t>mostly</a:t>
            </a:r>
            <a:r>
              <a:rPr lang="lv-LV" dirty="0"/>
              <a:t> </a:t>
            </a:r>
            <a:r>
              <a:rPr lang="lv-LV" dirty="0" err="1"/>
              <a:t>electronically</a:t>
            </a:r>
            <a:r>
              <a:rPr lang="lv-LV" dirty="0"/>
              <a:t> (</a:t>
            </a:r>
            <a:r>
              <a:rPr lang="lv-LV" dirty="0" err="1"/>
              <a:t>via</a:t>
            </a:r>
            <a:r>
              <a:rPr lang="lv-LV" dirty="0"/>
              <a:t> </a:t>
            </a:r>
            <a:r>
              <a:rPr lang="lv-LV" dirty="0" err="1"/>
              <a:t>internet</a:t>
            </a:r>
            <a:r>
              <a:rPr lang="lv-LV" dirty="0"/>
              <a:t>), </a:t>
            </a:r>
            <a:r>
              <a:rPr lang="lv-LV" dirty="0" err="1"/>
              <a:t>but</a:t>
            </a:r>
            <a:r>
              <a:rPr lang="lv-LV" dirty="0"/>
              <a:t>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regularly</a:t>
            </a:r>
            <a:r>
              <a:rPr lang="lv-LV" dirty="0"/>
              <a:t> </a:t>
            </a:r>
            <a:r>
              <a:rPr lang="lv-LV" dirty="0" err="1"/>
              <a:t>renewable</a:t>
            </a:r>
            <a:r>
              <a:rPr lang="lv-LV" dirty="0"/>
              <a:t> </a:t>
            </a:r>
            <a:r>
              <a:rPr lang="lv-LV" dirty="0" err="1"/>
              <a:t>leaflets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faculties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distributed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events</a:t>
            </a:r>
            <a:r>
              <a:rPr lang="lv-LV" dirty="0"/>
              <a:t>.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periodical</a:t>
            </a:r>
            <a:r>
              <a:rPr lang="lv-LV" dirty="0"/>
              <a:t> </a:t>
            </a:r>
            <a:r>
              <a:rPr lang="lv-LV" dirty="0" err="1"/>
              <a:t>publications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faculties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format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books</a:t>
            </a:r>
            <a:r>
              <a:rPr lang="lv-LV" dirty="0"/>
              <a:t>,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containing</a:t>
            </a:r>
            <a:r>
              <a:rPr lang="lv-LV" dirty="0"/>
              <a:t> </a:t>
            </a:r>
            <a:r>
              <a:rPr lang="lv-LV" dirty="0" err="1"/>
              <a:t>quantitative</a:t>
            </a:r>
            <a:r>
              <a:rPr lang="lv-LV" dirty="0"/>
              <a:t> </a:t>
            </a:r>
            <a:r>
              <a:rPr lang="lv-LV" dirty="0" err="1"/>
              <a:t>data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awards</a:t>
            </a:r>
            <a:r>
              <a:rPr lang="lv-LV" dirty="0"/>
              <a:t>. (2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ago</a:t>
            </a:r>
            <a:r>
              <a:rPr lang="lv-LV" dirty="0"/>
              <a:t>, </a:t>
            </a:r>
            <a:r>
              <a:rPr lang="lv-LV" dirty="0" err="1"/>
              <a:t>by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way</a:t>
            </a:r>
            <a:r>
              <a:rPr lang="lv-LV" dirty="0"/>
              <a:t>,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completed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published</a:t>
            </a:r>
            <a:r>
              <a:rPr lang="lv-LV" dirty="0"/>
              <a:t> a </a:t>
            </a:r>
            <a:r>
              <a:rPr lang="lv-LV" dirty="0" err="1"/>
              <a:t>book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50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Chemistry</a:t>
            </a:r>
            <a:r>
              <a:rPr lang="lv-LV" dirty="0"/>
              <a:t> </a:t>
            </a:r>
            <a:r>
              <a:rPr lang="lv-LV" dirty="0" err="1"/>
              <a:t>Faculty</a:t>
            </a:r>
            <a:r>
              <a:rPr lang="lv-LV" dirty="0"/>
              <a:t>, </a:t>
            </a:r>
            <a:r>
              <a:rPr lang="lv-LV" dirty="0" err="1"/>
              <a:t>containing</a:t>
            </a:r>
            <a:r>
              <a:rPr lang="lv-LV" dirty="0"/>
              <a:t> a </a:t>
            </a:r>
            <a:r>
              <a:rPr lang="lv-LV" dirty="0" err="1"/>
              <a:t>chapter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current</a:t>
            </a:r>
            <a:r>
              <a:rPr lang="lv-LV" dirty="0"/>
              <a:t> SP).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241596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makes</a:t>
            </a:r>
            <a:r>
              <a:rPr lang="lv-LV" dirty="0"/>
              <a:t> </a:t>
            </a:r>
            <a:r>
              <a:rPr lang="lv-LV" dirty="0" err="1"/>
              <a:t>its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available</a:t>
            </a:r>
            <a:r>
              <a:rPr lang="lv-LV" dirty="0"/>
              <a:t> to </a:t>
            </a:r>
            <a:r>
              <a:rPr lang="lv-LV" dirty="0" err="1"/>
              <a:t>public</a:t>
            </a:r>
            <a:r>
              <a:rPr lang="lv-LV" dirty="0"/>
              <a:t> </a:t>
            </a:r>
            <a:r>
              <a:rPr lang="lv-LV" dirty="0" err="1"/>
              <a:t>mostly</a:t>
            </a:r>
            <a:r>
              <a:rPr lang="lv-LV" dirty="0"/>
              <a:t> </a:t>
            </a:r>
            <a:r>
              <a:rPr lang="lv-LV" dirty="0" err="1"/>
              <a:t>electronically</a:t>
            </a:r>
            <a:r>
              <a:rPr lang="lv-LV" dirty="0"/>
              <a:t> (</a:t>
            </a:r>
            <a:r>
              <a:rPr lang="lv-LV" dirty="0" err="1"/>
              <a:t>via</a:t>
            </a:r>
            <a:r>
              <a:rPr lang="lv-LV" dirty="0"/>
              <a:t> </a:t>
            </a:r>
            <a:r>
              <a:rPr lang="lv-LV" dirty="0" err="1"/>
              <a:t>internet</a:t>
            </a:r>
            <a:r>
              <a:rPr lang="lv-LV" dirty="0"/>
              <a:t>), </a:t>
            </a:r>
            <a:r>
              <a:rPr lang="lv-LV" dirty="0" err="1"/>
              <a:t>but</a:t>
            </a:r>
            <a:r>
              <a:rPr lang="lv-LV" dirty="0"/>
              <a:t>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regularly</a:t>
            </a:r>
            <a:r>
              <a:rPr lang="lv-LV" dirty="0"/>
              <a:t> </a:t>
            </a:r>
            <a:r>
              <a:rPr lang="lv-LV" dirty="0" err="1"/>
              <a:t>renewable</a:t>
            </a:r>
            <a:r>
              <a:rPr lang="lv-LV" dirty="0"/>
              <a:t> </a:t>
            </a:r>
            <a:r>
              <a:rPr lang="lv-LV" dirty="0" err="1"/>
              <a:t>leaflets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faculties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distributed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events</a:t>
            </a:r>
            <a:r>
              <a:rPr lang="lv-LV" dirty="0"/>
              <a:t>.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periodical</a:t>
            </a:r>
            <a:r>
              <a:rPr lang="lv-LV" dirty="0"/>
              <a:t> </a:t>
            </a:r>
            <a:r>
              <a:rPr lang="lv-LV" dirty="0" err="1"/>
              <a:t>publications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faculties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format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books</a:t>
            </a:r>
            <a:r>
              <a:rPr lang="lv-LV" dirty="0"/>
              <a:t>,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containing</a:t>
            </a:r>
            <a:r>
              <a:rPr lang="lv-LV" dirty="0"/>
              <a:t> </a:t>
            </a:r>
            <a:r>
              <a:rPr lang="lv-LV" dirty="0" err="1"/>
              <a:t>quantitative</a:t>
            </a:r>
            <a:r>
              <a:rPr lang="lv-LV" dirty="0"/>
              <a:t> </a:t>
            </a:r>
            <a:r>
              <a:rPr lang="lv-LV" dirty="0" err="1"/>
              <a:t>data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awards</a:t>
            </a:r>
            <a:r>
              <a:rPr lang="lv-LV" dirty="0"/>
              <a:t>. (2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ago</a:t>
            </a:r>
            <a:r>
              <a:rPr lang="lv-LV" dirty="0"/>
              <a:t>, </a:t>
            </a:r>
            <a:r>
              <a:rPr lang="lv-LV" dirty="0" err="1"/>
              <a:t>by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way</a:t>
            </a:r>
            <a:r>
              <a:rPr lang="lv-LV" dirty="0"/>
              <a:t>,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completed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published</a:t>
            </a:r>
            <a:r>
              <a:rPr lang="lv-LV" dirty="0"/>
              <a:t> a </a:t>
            </a:r>
            <a:r>
              <a:rPr lang="lv-LV" dirty="0" err="1"/>
              <a:t>book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50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Chemistry</a:t>
            </a:r>
            <a:r>
              <a:rPr lang="lv-LV" dirty="0"/>
              <a:t> </a:t>
            </a:r>
            <a:r>
              <a:rPr lang="lv-LV" dirty="0" err="1"/>
              <a:t>Faculty</a:t>
            </a:r>
            <a:r>
              <a:rPr lang="lv-LV" dirty="0"/>
              <a:t>, </a:t>
            </a:r>
            <a:r>
              <a:rPr lang="lv-LV" dirty="0" err="1"/>
              <a:t>containing</a:t>
            </a:r>
            <a:r>
              <a:rPr lang="lv-LV" dirty="0"/>
              <a:t> a </a:t>
            </a:r>
            <a:r>
              <a:rPr lang="lv-LV" dirty="0" err="1"/>
              <a:t>chapter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current</a:t>
            </a:r>
            <a:r>
              <a:rPr lang="lv-LV" dirty="0"/>
              <a:t> SP).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2415964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makes</a:t>
            </a:r>
            <a:r>
              <a:rPr lang="lv-LV" dirty="0"/>
              <a:t> </a:t>
            </a:r>
            <a:r>
              <a:rPr lang="lv-LV" dirty="0" err="1"/>
              <a:t>its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available</a:t>
            </a:r>
            <a:r>
              <a:rPr lang="lv-LV" dirty="0"/>
              <a:t> to </a:t>
            </a:r>
            <a:r>
              <a:rPr lang="lv-LV" dirty="0" err="1"/>
              <a:t>public</a:t>
            </a:r>
            <a:r>
              <a:rPr lang="lv-LV" dirty="0"/>
              <a:t> </a:t>
            </a:r>
            <a:r>
              <a:rPr lang="lv-LV" dirty="0" err="1"/>
              <a:t>mostly</a:t>
            </a:r>
            <a:r>
              <a:rPr lang="lv-LV" dirty="0"/>
              <a:t> </a:t>
            </a:r>
            <a:r>
              <a:rPr lang="lv-LV" dirty="0" err="1"/>
              <a:t>electronically</a:t>
            </a:r>
            <a:r>
              <a:rPr lang="lv-LV" dirty="0"/>
              <a:t> (</a:t>
            </a:r>
            <a:r>
              <a:rPr lang="lv-LV" dirty="0" err="1"/>
              <a:t>via</a:t>
            </a:r>
            <a:r>
              <a:rPr lang="lv-LV" dirty="0"/>
              <a:t> </a:t>
            </a:r>
            <a:r>
              <a:rPr lang="lv-LV" dirty="0" err="1"/>
              <a:t>internet</a:t>
            </a:r>
            <a:r>
              <a:rPr lang="lv-LV" dirty="0"/>
              <a:t>), </a:t>
            </a:r>
            <a:r>
              <a:rPr lang="lv-LV" dirty="0" err="1"/>
              <a:t>but</a:t>
            </a:r>
            <a:r>
              <a:rPr lang="lv-LV" dirty="0"/>
              <a:t>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regularly</a:t>
            </a:r>
            <a:r>
              <a:rPr lang="lv-LV" dirty="0"/>
              <a:t> </a:t>
            </a:r>
            <a:r>
              <a:rPr lang="lv-LV" dirty="0" err="1"/>
              <a:t>renewable</a:t>
            </a:r>
            <a:r>
              <a:rPr lang="lv-LV" dirty="0"/>
              <a:t> </a:t>
            </a:r>
            <a:r>
              <a:rPr lang="lv-LV" dirty="0" err="1"/>
              <a:t>leaflets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faculties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distributed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events</a:t>
            </a:r>
            <a:r>
              <a:rPr lang="lv-LV" dirty="0"/>
              <a:t>.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periodical</a:t>
            </a:r>
            <a:r>
              <a:rPr lang="lv-LV" dirty="0"/>
              <a:t> </a:t>
            </a:r>
            <a:r>
              <a:rPr lang="lv-LV" dirty="0" err="1"/>
              <a:t>publications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faculties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format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books</a:t>
            </a:r>
            <a:r>
              <a:rPr lang="lv-LV" dirty="0"/>
              <a:t>,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containing</a:t>
            </a:r>
            <a:r>
              <a:rPr lang="lv-LV" dirty="0"/>
              <a:t> </a:t>
            </a:r>
            <a:r>
              <a:rPr lang="lv-LV" dirty="0" err="1"/>
              <a:t>quantitative</a:t>
            </a:r>
            <a:r>
              <a:rPr lang="lv-LV" dirty="0"/>
              <a:t> </a:t>
            </a:r>
            <a:r>
              <a:rPr lang="lv-LV" dirty="0" err="1"/>
              <a:t>data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awards</a:t>
            </a:r>
            <a:r>
              <a:rPr lang="lv-LV" dirty="0"/>
              <a:t>. (2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ago</a:t>
            </a:r>
            <a:r>
              <a:rPr lang="lv-LV" dirty="0"/>
              <a:t>, </a:t>
            </a:r>
            <a:r>
              <a:rPr lang="lv-LV" dirty="0" err="1"/>
              <a:t>by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way</a:t>
            </a:r>
            <a:r>
              <a:rPr lang="lv-LV" dirty="0"/>
              <a:t>,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completed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published</a:t>
            </a:r>
            <a:r>
              <a:rPr lang="lv-LV" dirty="0"/>
              <a:t> a </a:t>
            </a:r>
            <a:r>
              <a:rPr lang="lv-LV" dirty="0" err="1"/>
              <a:t>book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50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Chemistry</a:t>
            </a:r>
            <a:r>
              <a:rPr lang="lv-LV" dirty="0"/>
              <a:t> </a:t>
            </a:r>
            <a:r>
              <a:rPr lang="lv-LV" dirty="0" err="1"/>
              <a:t>Faculty</a:t>
            </a:r>
            <a:r>
              <a:rPr lang="lv-LV" dirty="0"/>
              <a:t>, </a:t>
            </a:r>
            <a:r>
              <a:rPr lang="lv-LV" dirty="0" err="1"/>
              <a:t>containing</a:t>
            </a:r>
            <a:r>
              <a:rPr lang="lv-LV" dirty="0"/>
              <a:t> a </a:t>
            </a:r>
            <a:r>
              <a:rPr lang="lv-LV" dirty="0" err="1"/>
              <a:t>chapter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current</a:t>
            </a:r>
            <a:r>
              <a:rPr lang="lv-LV" dirty="0"/>
              <a:t> SP).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241596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29704-5FDE-4DE4-970F-157604B686C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0778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compulsory</a:t>
            </a:r>
            <a:r>
              <a:rPr lang="lv-LV" dirty="0"/>
              <a:t> </a:t>
            </a:r>
            <a:r>
              <a:rPr lang="lv-LV" dirty="0" err="1"/>
              <a:t>statements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EU-</a:t>
            </a:r>
            <a:r>
              <a:rPr lang="lv-LV" dirty="0" err="1"/>
              <a:t>funded</a:t>
            </a:r>
            <a:r>
              <a:rPr lang="lv-LV" dirty="0"/>
              <a:t> </a:t>
            </a:r>
            <a:r>
              <a:rPr lang="lv-LV" dirty="0" err="1"/>
              <a:t>projects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</a:t>
            </a:r>
            <a:r>
              <a:rPr lang="lv-LV" dirty="0" err="1"/>
              <a:t>has</a:t>
            </a:r>
            <a:r>
              <a:rPr lang="lv-LV" dirty="0"/>
              <a:t> to </a:t>
            </a:r>
            <a:r>
              <a:rPr lang="lv-LV" dirty="0" err="1"/>
              <a:t>include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publications</a:t>
            </a:r>
            <a:r>
              <a:rPr lang="lv-LV" dirty="0"/>
              <a:t> </a:t>
            </a:r>
            <a:r>
              <a:rPr lang="lv-LV" dirty="0" err="1"/>
              <a:t>funded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EC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80217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A </a:t>
            </a:r>
            <a:r>
              <a:rPr lang="lv-LV" dirty="0" err="1"/>
              <a:t>few</a:t>
            </a:r>
            <a:r>
              <a:rPr lang="lv-LV" dirty="0"/>
              <a:t> </a:t>
            </a:r>
            <a:r>
              <a:rPr lang="lv-LV" dirty="0" err="1"/>
              <a:t>words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notion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quality</a:t>
            </a:r>
            <a:r>
              <a:rPr lang="lv-LV" dirty="0"/>
              <a:t>.</a:t>
            </a:r>
          </a:p>
          <a:p>
            <a:r>
              <a:rPr lang="lv-LV" dirty="0" err="1"/>
              <a:t>Definitions</a:t>
            </a:r>
            <a:r>
              <a:rPr lang="lv-LV" dirty="0"/>
              <a:t> </a:t>
            </a:r>
            <a:r>
              <a:rPr lang="lv-LV" dirty="0" err="1"/>
              <a:t>developed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middle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last</a:t>
            </a:r>
            <a:r>
              <a:rPr lang="lv-LV" dirty="0"/>
              <a:t> </a:t>
            </a:r>
            <a:r>
              <a:rPr lang="lv-LV" dirty="0" err="1"/>
              <a:t>century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management</a:t>
            </a:r>
            <a:r>
              <a:rPr lang="lv-LV" dirty="0"/>
              <a:t> </a:t>
            </a:r>
            <a:r>
              <a:rPr lang="lv-LV" dirty="0" err="1"/>
              <a:t>coming</a:t>
            </a:r>
            <a:r>
              <a:rPr lang="lv-LV" dirty="0"/>
              <a:t> </a:t>
            </a:r>
            <a:r>
              <a:rPr lang="lv-LV" dirty="0" err="1"/>
              <a:t>into</a:t>
            </a:r>
            <a:r>
              <a:rPr lang="lv-LV" dirty="0"/>
              <a:t> </a:t>
            </a:r>
            <a:r>
              <a:rPr lang="lv-LV" dirty="0" err="1"/>
              <a:t>fashion</a:t>
            </a:r>
            <a:r>
              <a:rPr lang="lv-LV" dirty="0"/>
              <a:t>.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just to </a:t>
            </a:r>
            <a:r>
              <a:rPr lang="lv-LV" dirty="0" err="1"/>
              <a:t>show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speak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only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context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functioning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product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service</a:t>
            </a:r>
            <a:r>
              <a:rPr lang="lv-LV" dirty="0"/>
              <a:t>. </a:t>
            </a:r>
            <a:r>
              <a:rPr lang="lv-LV" dirty="0" err="1"/>
              <a:t>Above</a:t>
            </a:r>
            <a:r>
              <a:rPr lang="lv-LV" dirty="0"/>
              <a:t> </a:t>
            </a:r>
            <a:r>
              <a:rPr lang="lv-LV" dirty="0" err="1"/>
              <a:t>all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compare</a:t>
            </a:r>
            <a:r>
              <a:rPr lang="lv-LV" dirty="0"/>
              <a:t> </a:t>
            </a:r>
            <a:r>
              <a:rPr lang="lv-LV" dirty="0" err="1"/>
              <a:t>products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usage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services</a:t>
            </a:r>
            <a:r>
              <a:rPr lang="lv-LV" dirty="0"/>
              <a:t> </a:t>
            </a:r>
            <a:r>
              <a:rPr lang="lv-LV" dirty="0" err="1"/>
              <a:t>designed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clients</a:t>
            </a:r>
            <a:r>
              <a:rPr lang="lv-LV" dirty="0"/>
              <a:t>. 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speak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HE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cannot</a:t>
            </a:r>
            <a:r>
              <a:rPr lang="lv-LV" dirty="0"/>
              <a:t> </a:t>
            </a:r>
            <a:r>
              <a:rPr lang="lv-LV" dirty="0" err="1"/>
              <a:t>say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its</a:t>
            </a:r>
            <a:r>
              <a:rPr lang="lv-LV" dirty="0"/>
              <a:t> </a:t>
            </a:r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country</a:t>
            </a:r>
            <a:r>
              <a:rPr lang="lv-LV" dirty="0"/>
              <a:t> </a:t>
            </a:r>
            <a:r>
              <a:rPr lang="lv-LV" dirty="0" err="1"/>
              <a:t>like</a:t>
            </a:r>
            <a:r>
              <a:rPr lang="lv-LV" dirty="0"/>
              <a:t> LV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higher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lower</a:t>
            </a:r>
            <a:r>
              <a:rPr lang="lv-LV" dirty="0"/>
              <a:t>  </a:t>
            </a:r>
            <a:r>
              <a:rPr lang="lv-LV" dirty="0" err="1"/>
              <a:t>than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KZ </a:t>
            </a:r>
            <a:r>
              <a:rPr lang="lv-LV" dirty="0" err="1"/>
              <a:t>or</a:t>
            </a:r>
            <a:r>
              <a:rPr lang="lv-LV" dirty="0"/>
              <a:t> UZ </a:t>
            </a:r>
            <a:r>
              <a:rPr lang="lv-LV" dirty="0" err="1"/>
              <a:t>unless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decided</a:t>
            </a:r>
            <a:r>
              <a:rPr lang="lv-LV" dirty="0"/>
              <a:t> to </a:t>
            </a:r>
            <a:r>
              <a:rPr lang="lv-LV" dirty="0" err="1"/>
              <a:t>have</a:t>
            </a:r>
            <a:r>
              <a:rPr lang="lv-LV" dirty="0"/>
              <a:t> a </a:t>
            </a:r>
            <a:r>
              <a:rPr lang="lv-LV" dirty="0" err="1"/>
              <a:t>common</a:t>
            </a:r>
            <a:r>
              <a:rPr lang="lv-LV" dirty="0"/>
              <a:t> </a:t>
            </a:r>
            <a:r>
              <a:rPr lang="lv-LV" dirty="0" err="1"/>
              <a:t>labour</a:t>
            </a:r>
            <a:r>
              <a:rPr lang="lv-LV" dirty="0"/>
              <a:t> </a:t>
            </a:r>
            <a:r>
              <a:rPr lang="lv-LV" dirty="0" err="1"/>
              <a:t>market</a:t>
            </a:r>
            <a:r>
              <a:rPr lang="lv-LV" dirty="0"/>
              <a:t> (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our</a:t>
            </a:r>
            <a:r>
              <a:rPr lang="lv-LV" dirty="0"/>
              <a:t> HE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providing</a:t>
            </a:r>
            <a:r>
              <a:rPr lang="lv-LV" dirty="0"/>
              <a:t> </a:t>
            </a:r>
            <a:r>
              <a:rPr lang="lv-LV" dirty="0" err="1"/>
              <a:t>specialists</a:t>
            </a:r>
            <a:r>
              <a:rPr lang="lv-LV" dirty="0"/>
              <a:t>,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objectives</a:t>
            </a:r>
            <a:r>
              <a:rPr lang="lv-LV" dirty="0"/>
              <a:t>).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75135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Why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apply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definitions</a:t>
            </a:r>
            <a:r>
              <a:rPr lang="lv-LV" dirty="0"/>
              <a:t> to HE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all</a:t>
            </a:r>
            <a:r>
              <a:rPr lang="lv-LV" dirty="0"/>
              <a:t>.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fact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academic</a:t>
            </a:r>
            <a:r>
              <a:rPr lang="lv-LV" dirty="0"/>
              <a:t> process just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any</a:t>
            </a:r>
            <a:r>
              <a:rPr lang="lv-LV" dirty="0"/>
              <a:t> </a:t>
            </a:r>
            <a:r>
              <a:rPr lang="lv-LV" dirty="0" err="1"/>
              <a:t>production</a:t>
            </a:r>
            <a:r>
              <a:rPr lang="lv-LV" dirty="0"/>
              <a:t> </a:t>
            </a:r>
            <a:r>
              <a:rPr lang="lv-LV" dirty="0" err="1"/>
              <a:t>processes</a:t>
            </a:r>
            <a:r>
              <a:rPr lang="lv-LV" dirty="0"/>
              <a:t> </a:t>
            </a:r>
            <a:r>
              <a:rPr lang="lv-LV" dirty="0" err="1"/>
              <a:t>has</a:t>
            </a:r>
            <a:r>
              <a:rPr lang="lv-LV" dirty="0"/>
              <a:t> </a:t>
            </a:r>
            <a:r>
              <a:rPr lang="lv-LV" dirty="0" err="1"/>
              <a:t>certain</a:t>
            </a:r>
            <a:r>
              <a:rPr lang="lv-LV" dirty="0"/>
              <a:t> </a:t>
            </a:r>
            <a:r>
              <a:rPr lang="lv-LV" dirty="0" err="1"/>
              <a:t>source</a:t>
            </a:r>
            <a:r>
              <a:rPr lang="lv-LV" dirty="0"/>
              <a:t> (</a:t>
            </a:r>
            <a:r>
              <a:rPr lang="lv-LV" dirty="0" err="1"/>
              <a:t>raw</a:t>
            </a:r>
            <a:r>
              <a:rPr lang="lv-LV" dirty="0"/>
              <a:t>) </a:t>
            </a:r>
            <a:r>
              <a:rPr lang="lv-LV" dirty="0" err="1"/>
              <a:t>material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developed</a:t>
            </a:r>
            <a:r>
              <a:rPr lang="lv-LV" dirty="0"/>
              <a:t> (</a:t>
            </a:r>
            <a:r>
              <a:rPr lang="lv-LV" dirty="0" err="1"/>
              <a:t>processed</a:t>
            </a:r>
            <a:r>
              <a:rPr lang="lv-LV" dirty="0"/>
              <a:t>) </a:t>
            </a:r>
            <a:r>
              <a:rPr lang="lv-LV" dirty="0" err="1"/>
              <a:t>into</a:t>
            </a:r>
            <a:r>
              <a:rPr lang="lv-LV" dirty="0"/>
              <a:t> </a:t>
            </a:r>
            <a:r>
              <a:rPr lang="lv-LV" dirty="0" err="1"/>
              <a:t>some</a:t>
            </a:r>
            <a:r>
              <a:rPr lang="lv-LV" dirty="0"/>
              <a:t> </a:t>
            </a:r>
            <a:r>
              <a:rPr lang="lv-LV" dirty="0" err="1"/>
              <a:t>product</a:t>
            </a:r>
            <a:r>
              <a:rPr lang="lv-LV" dirty="0"/>
              <a:t>. </a:t>
            </a:r>
            <a:r>
              <a:rPr lang="lv-LV" dirty="0" err="1"/>
              <a:t>The</a:t>
            </a:r>
            <a:r>
              <a:rPr lang="lv-LV" dirty="0"/>
              <a:t> process </a:t>
            </a:r>
            <a:r>
              <a:rPr lang="lv-LV" dirty="0" err="1"/>
              <a:t>itself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considered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a </a:t>
            </a:r>
            <a:r>
              <a:rPr lang="lv-LV" dirty="0" err="1"/>
              <a:t>service</a:t>
            </a:r>
            <a:r>
              <a:rPr lang="lv-LV" dirty="0"/>
              <a:t> </a:t>
            </a:r>
            <a:r>
              <a:rPr lang="lv-LV" dirty="0" err="1"/>
              <a:t>provided</a:t>
            </a:r>
            <a:r>
              <a:rPr lang="lv-LV" dirty="0"/>
              <a:t> to </a:t>
            </a:r>
            <a:r>
              <a:rPr lang="lv-LV" dirty="0" err="1"/>
              <a:t>those</a:t>
            </a:r>
            <a:r>
              <a:rPr lang="lv-LV" dirty="0"/>
              <a:t> </a:t>
            </a:r>
            <a:r>
              <a:rPr lang="lv-LV" dirty="0" err="1"/>
              <a:t>who</a:t>
            </a:r>
            <a:r>
              <a:rPr lang="lv-LV" dirty="0"/>
              <a:t> </a:t>
            </a:r>
            <a:r>
              <a:rPr lang="lv-LV" dirty="0" err="1"/>
              <a:t>benefit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‘</a:t>
            </a:r>
            <a:r>
              <a:rPr lang="lv-LV" dirty="0" err="1"/>
              <a:t>product</a:t>
            </a:r>
            <a:r>
              <a:rPr lang="lv-LV" dirty="0"/>
              <a:t>’. </a:t>
            </a:r>
            <a:r>
              <a:rPr lang="lv-LV" dirty="0" err="1"/>
              <a:t>What</a:t>
            </a:r>
            <a:r>
              <a:rPr lang="lv-LV" dirty="0"/>
              <a:t> </a:t>
            </a:r>
            <a:r>
              <a:rPr lang="lv-LV" dirty="0" err="1"/>
              <a:t>makes</a:t>
            </a:r>
            <a:r>
              <a:rPr lang="lv-LV" dirty="0"/>
              <a:t> HE (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education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general</a:t>
            </a:r>
            <a:r>
              <a:rPr lang="lv-LV" dirty="0"/>
              <a:t>)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students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‘</a:t>
            </a:r>
            <a:r>
              <a:rPr lang="lv-LV" dirty="0" err="1"/>
              <a:t>material</a:t>
            </a:r>
            <a:r>
              <a:rPr lang="lv-LV" dirty="0"/>
              <a:t>’, ‘</a:t>
            </a:r>
            <a:r>
              <a:rPr lang="lv-LV" dirty="0" err="1"/>
              <a:t>actors</a:t>
            </a:r>
            <a:r>
              <a:rPr lang="lv-LV" dirty="0"/>
              <a:t>’,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‘</a:t>
            </a:r>
            <a:r>
              <a:rPr lang="lv-LV" dirty="0" err="1"/>
              <a:t>main</a:t>
            </a:r>
            <a:r>
              <a:rPr lang="lv-LV" dirty="0"/>
              <a:t> </a:t>
            </a:r>
            <a:r>
              <a:rPr lang="lv-LV" dirty="0" err="1"/>
              <a:t>beneficiaries</a:t>
            </a:r>
            <a:r>
              <a:rPr lang="lv-LV" dirty="0"/>
              <a:t>’.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born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mind</a:t>
            </a:r>
            <a:r>
              <a:rPr lang="lv-LV" dirty="0"/>
              <a:t> </a:t>
            </a:r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</a:t>
            </a:r>
            <a:r>
              <a:rPr lang="lv-LV" dirty="0" err="1"/>
              <a:t>speaks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students’ </a:t>
            </a:r>
            <a:r>
              <a:rPr lang="lv-LV" dirty="0" err="1"/>
              <a:t>role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QA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636221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I </a:t>
            </a:r>
            <a:r>
              <a:rPr lang="lv-LV" dirty="0" err="1"/>
              <a:t>will</a:t>
            </a:r>
            <a:r>
              <a:rPr lang="lv-LV" dirty="0"/>
              <a:t> 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comment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it, </a:t>
            </a:r>
            <a:r>
              <a:rPr lang="lv-LV" dirty="0" err="1"/>
              <a:t>only</a:t>
            </a:r>
            <a:r>
              <a:rPr lang="lv-LV" dirty="0"/>
              <a:t> </a:t>
            </a:r>
            <a:r>
              <a:rPr lang="lv-LV" dirty="0" err="1"/>
              <a:t>show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what</a:t>
            </a:r>
            <a:r>
              <a:rPr lang="lv-LV" dirty="0"/>
              <a:t> it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about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5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26959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What</a:t>
            </a:r>
            <a:r>
              <a:rPr lang="lv-LV" dirty="0"/>
              <a:t> </a:t>
            </a:r>
            <a:r>
              <a:rPr lang="lv-LV" dirty="0" err="1"/>
              <a:t>else</a:t>
            </a:r>
            <a:r>
              <a:rPr lang="lv-LV" dirty="0"/>
              <a:t> </a:t>
            </a:r>
            <a:r>
              <a:rPr lang="lv-LV" dirty="0" err="1"/>
              <a:t>makes</a:t>
            </a:r>
            <a:r>
              <a:rPr lang="lv-LV" dirty="0"/>
              <a:t> </a:t>
            </a:r>
            <a:r>
              <a:rPr lang="lv-LV" dirty="0" err="1"/>
              <a:t>academic</a:t>
            </a:r>
            <a:r>
              <a:rPr lang="lv-LV" dirty="0"/>
              <a:t> process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e.g</a:t>
            </a:r>
            <a:r>
              <a:rPr lang="lv-LV" dirty="0"/>
              <a:t>. </a:t>
            </a:r>
            <a:r>
              <a:rPr lang="lv-LV" dirty="0" err="1"/>
              <a:t>production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manufactured</a:t>
            </a:r>
            <a:r>
              <a:rPr lang="lv-LV" dirty="0"/>
              <a:t> </a:t>
            </a:r>
            <a:r>
              <a:rPr lang="lv-LV" dirty="0" err="1"/>
              <a:t>goods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a </a:t>
            </a:r>
            <a:r>
              <a:rPr lang="lv-LV" dirty="0" err="1"/>
              <a:t>number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persons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institutions</a:t>
            </a:r>
            <a:r>
              <a:rPr lang="lv-LV" dirty="0"/>
              <a:t> </a:t>
            </a:r>
            <a:r>
              <a:rPr lang="lv-LV" dirty="0" err="1"/>
              <a:t>who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concerned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process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its</a:t>
            </a:r>
            <a:r>
              <a:rPr lang="lv-LV" dirty="0"/>
              <a:t> </a:t>
            </a:r>
            <a:r>
              <a:rPr lang="lv-LV" dirty="0" err="1"/>
              <a:t>result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affected</a:t>
            </a:r>
            <a:r>
              <a:rPr lang="lv-LV" dirty="0"/>
              <a:t> </a:t>
            </a:r>
            <a:r>
              <a:rPr lang="lv-LV" dirty="0" err="1"/>
              <a:t>by</a:t>
            </a:r>
            <a:r>
              <a:rPr lang="lv-LV" dirty="0"/>
              <a:t> it, students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ones</a:t>
            </a:r>
            <a:r>
              <a:rPr lang="lv-LV" dirty="0"/>
              <a:t> </a:t>
            </a:r>
            <a:r>
              <a:rPr lang="lv-LV" dirty="0" err="1"/>
              <a:t>affected</a:t>
            </a:r>
            <a:r>
              <a:rPr lang="lv-LV" dirty="0"/>
              <a:t> </a:t>
            </a:r>
            <a:r>
              <a:rPr lang="lv-LV" dirty="0" err="1"/>
              <a:t>crucially</a:t>
            </a:r>
            <a:r>
              <a:rPr lang="lv-LV" dirty="0"/>
              <a:t>,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already</a:t>
            </a:r>
            <a:r>
              <a:rPr lang="lv-LV" dirty="0"/>
              <a:t> </a:t>
            </a:r>
            <a:r>
              <a:rPr lang="lv-LV" dirty="0" err="1"/>
              <a:t>mentioned</a:t>
            </a:r>
            <a:r>
              <a:rPr lang="lv-LV" dirty="0"/>
              <a:t>. </a:t>
            </a:r>
            <a:r>
              <a:rPr lang="lv-LV" dirty="0" err="1"/>
              <a:t>Therefore</a:t>
            </a:r>
            <a:r>
              <a:rPr lang="lv-LV" dirty="0"/>
              <a:t> it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complicated</a:t>
            </a:r>
            <a:r>
              <a:rPr lang="lv-LV" dirty="0"/>
              <a:t> to </a:t>
            </a:r>
            <a:r>
              <a:rPr lang="lv-LV" dirty="0" err="1"/>
              <a:t>find</a:t>
            </a:r>
            <a:r>
              <a:rPr lang="lv-LV" dirty="0"/>
              <a:t> </a:t>
            </a:r>
            <a:r>
              <a:rPr lang="lv-LV" dirty="0" err="1"/>
              <a:t>out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‘</a:t>
            </a:r>
            <a:r>
              <a:rPr lang="lv-LV" dirty="0" err="1"/>
              <a:t>requirements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client</a:t>
            </a:r>
            <a:r>
              <a:rPr lang="lv-LV" dirty="0"/>
              <a:t>’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7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092807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solution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multi-client</a:t>
            </a:r>
            <a:r>
              <a:rPr lang="lv-LV" dirty="0"/>
              <a:t> </a:t>
            </a:r>
            <a:r>
              <a:rPr lang="lv-LV" dirty="0" err="1"/>
              <a:t>situation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requirements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‘</a:t>
            </a:r>
            <a:r>
              <a:rPr lang="lv-LV" dirty="0" err="1"/>
              <a:t>products</a:t>
            </a:r>
            <a:r>
              <a:rPr lang="lv-LV" dirty="0"/>
              <a:t>’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‘</a:t>
            </a:r>
            <a:r>
              <a:rPr lang="lv-LV" dirty="0" err="1"/>
              <a:t>services</a:t>
            </a:r>
            <a:r>
              <a:rPr lang="lv-LV" dirty="0"/>
              <a:t>’ </a:t>
            </a:r>
            <a:r>
              <a:rPr lang="lv-LV" dirty="0" err="1"/>
              <a:t>have</a:t>
            </a:r>
            <a:r>
              <a:rPr lang="lv-LV" dirty="0"/>
              <a:t> to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standardised</a:t>
            </a:r>
            <a:r>
              <a:rPr lang="lv-LV" dirty="0"/>
              <a:t> (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National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European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)</a:t>
            </a:r>
          </a:p>
          <a:p>
            <a:r>
              <a:rPr lang="lv-LV" dirty="0" err="1"/>
              <a:t>There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National</a:t>
            </a:r>
            <a:r>
              <a:rPr lang="lv-LV" dirty="0"/>
              <a:t> </a:t>
            </a:r>
            <a:r>
              <a:rPr lang="lv-LV" dirty="0" err="1"/>
              <a:t>standards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bachelor</a:t>
            </a:r>
            <a:r>
              <a:rPr lang="lv-LV" dirty="0"/>
              <a:t>, </a:t>
            </a:r>
            <a:r>
              <a:rPr lang="lv-LV" dirty="0" err="1"/>
              <a:t>master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doctor</a:t>
            </a:r>
            <a:r>
              <a:rPr lang="lv-LV" dirty="0"/>
              <a:t> </a:t>
            </a:r>
            <a:r>
              <a:rPr lang="lv-LV" dirty="0" err="1"/>
              <a:t>studies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well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1st </a:t>
            </a:r>
            <a:r>
              <a:rPr lang="lv-LV" dirty="0" err="1"/>
              <a:t>and</a:t>
            </a:r>
            <a:r>
              <a:rPr lang="lv-LV" dirty="0"/>
              <a:t> 2nd </a:t>
            </a:r>
            <a:r>
              <a:rPr lang="lv-LV" dirty="0" err="1"/>
              <a:t>level</a:t>
            </a:r>
            <a:r>
              <a:rPr lang="lv-LV" dirty="0"/>
              <a:t> </a:t>
            </a:r>
            <a:r>
              <a:rPr lang="lv-LV" dirty="0" err="1"/>
              <a:t>professional</a:t>
            </a:r>
            <a:r>
              <a:rPr lang="lv-LV" dirty="0"/>
              <a:t> </a:t>
            </a:r>
            <a:r>
              <a:rPr lang="lv-LV" dirty="0" err="1"/>
              <a:t>studies</a:t>
            </a:r>
            <a:r>
              <a:rPr lang="lv-LV" dirty="0"/>
              <a:t> </a:t>
            </a:r>
            <a:r>
              <a:rPr lang="lv-LV" dirty="0" err="1"/>
              <a:t>adopted</a:t>
            </a:r>
            <a:r>
              <a:rPr lang="lv-LV" dirty="0"/>
              <a:t> </a:t>
            </a:r>
            <a:r>
              <a:rPr lang="lv-LV" dirty="0" err="1"/>
              <a:t>by</a:t>
            </a:r>
            <a:r>
              <a:rPr lang="lv-LV" dirty="0"/>
              <a:t> </a:t>
            </a:r>
            <a:r>
              <a:rPr lang="lv-LV" dirty="0" err="1"/>
              <a:t>Cabinet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Ministers</a:t>
            </a:r>
            <a:r>
              <a:rPr lang="lv-LV" dirty="0"/>
              <a:t> </a:t>
            </a:r>
            <a:r>
              <a:rPr lang="lv-LV" dirty="0" err="1"/>
              <a:t>between</a:t>
            </a:r>
            <a:r>
              <a:rPr lang="lv-LV" dirty="0"/>
              <a:t> 2000 </a:t>
            </a:r>
            <a:r>
              <a:rPr lang="lv-LV" dirty="0" err="1"/>
              <a:t>and</a:t>
            </a:r>
            <a:r>
              <a:rPr lang="lv-LV" dirty="0"/>
              <a:t> 2014. ESG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been</a:t>
            </a:r>
            <a:r>
              <a:rPr lang="lv-LV" dirty="0"/>
              <a:t> </a:t>
            </a:r>
            <a:r>
              <a:rPr lang="lv-LV" dirty="0" err="1"/>
              <a:t>adopted</a:t>
            </a:r>
            <a:r>
              <a:rPr lang="lv-LV" dirty="0"/>
              <a:t> </a:t>
            </a:r>
            <a:r>
              <a:rPr lang="lv-LV" dirty="0" err="1"/>
              <a:t>by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Education</a:t>
            </a:r>
            <a:r>
              <a:rPr lang="lv-LV" dirty="0"/>
              <a:t> </a:t>
            </a:r>
            <a:r>
              <a:rPr lang="lv-LV" dirty="0" err="1"/>
              <a:t>Council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EU </a:t>
            </a:r>
            <a:r>
              <a:rPr lang="lv-LV" dirty="0" err="1"/>
              <a:t>in</a:t>
            </a:r>
            <a:r>
              <a:rPr lang="lv-LV" dirty="0"/>
              <a:t> 2005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revised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2014.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notice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standards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developed</a:t>
            </a:r>
            <a:r>
              <a:rPr lang="lv-LV" dirty="0"/>
              <a:t> </a:t>
            </a:r>
            <a:r>
              <a:rPr lang="lv-LV" dirty="0" err="1"/>
              <a:t>both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products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services</a:t>
            </a:r>
            <a:r>
              <a:rPr lang="lv-LV" dirty="0"/>
              <a:t>.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conviction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having</a:t>
            </a:r>
            <a:r>
              <a:rPr lang="lv-LV" dirty="0"/>
              <a:t> </a:t>
            </a:r>
            <a:r>
              <a:rPr lang="lv-LV" dirty="0" err="1"/>
              <a:t>conformity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standards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academic</a:t>
            </a:r>
            <a:r>
              <a:rPr lang="lv-LV" dirty="0"/>
              <a:t> process,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stand</a:t>
            </a:r>
            <a:r>
              <a:rPr lang="lv-LV" dirty="0"/>
              <a:t> a </a:t>
            </a:r>
            <a:r>
              <a:rPr lang="lv-LV" dirty="0" err="1"/>
              <a:t>high</a:t>
            </a:r>
            <a:r>
              <a:rPr lang="lv-LV" dirty="0"/>
              <a:t> </a:t>
            </a:r>
            <a:r>
              <a:rPr lang="lv-LV" dirty="0" err="1"/>
              <a:t>chance</a:t>
            </a:r>
            <a:r>
              <a:rPr lang="lv-LV" dirty="0"/>
              <a:t> to ‘</a:t>
            </a:r>
            <a:r>
              <a:rPr lang="lv-LV" dirty="0" err="1"/>
              <a:t>produce</a:t>
            </a:r>
            <a:r>
              <a:rPr lang="lv-LV" dirty="0"/>
              <a:t>’ a </a:t>
            </a:r>
            <a:r>
              <a:rPr lang="lv-LV" dirty="0" err="1"/>
              <a:t>quality</a:t>
            </a:r>
            <a:r>
              <a:rPr lang="lv-LV" dirty="0"/>
              <a:t> ‘</a:t>
            </a:r>
            <a:r>
              <a:rPr lang="lv-LV" dirty="0" err="1"/>
              <a:t>product</a:t>
            </a:r>
            <a:r>
              <a:rPr lang="lv-LV" dirty="0"/>
              <a:t>’.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963221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>
          <a:xfrm>
            <a:off x="685800" y="4724956"/>
            <a:ext cx="5767536" cy="4476274"/>
          </a:xfrm>
        </p:spPr>
        <p:txBody>
          <a:bodyPr/>
          <a:lstStyle/>
          <a:p>
            <a:r>
              <a:rPr lang="lv-LV" sz="1000" dirty="0" err="1"/>
              <a:t>Now</a:t>
            </a:r>
            <a:r>
              <a:rPr lang="lv-LV" sz="1000" dirty="0"/>
              <a:t> I </a:t>
            </a:r>
            <a:r>
              <a:rPr lang="lv-LV" sz="1000" dirty="0" err="1"/>
              <a:t>will</a:t>
            </a:r>
            <a:r>
              <a:rPr lang="lv-LV" sz="1000" dirty="0"/>
              <a:t> </a:t>
            </a:r>
            <a:r>
              <a:rPr lang="lv-LV" sz="1000" dirty="0" err="1"/>
              <a:t>try</a:t>
            </a:r>
            <a:r>
              <a:rPr lang="lv-LV" sz="1000" dirty="0"/>
              <a:t> to </a:t>
            </a:r>
            <a:r>
              <a:rPr lang="lv-LV" sz="1000" dirty="0" err="1"/>
              <a:t>illustrate</a:t>
            </a:r>
            <a:r>
              <a:rPr lang="lv-LV" sz="1000" dirty="0"/>
              <a:t> </a:t>
            </a:r>
            <a:r>
              <a:rPr lang="lv-LV" sz="1000" dirty="0" err="1"/>
              <a:t>the</a:t>
            </a:r>
            <a:r>
              <a:rPr lang="lv-LV" sz="1000" dirty="0"/>
              <a:t> </a:t>
            </a:r>
            <a:r>
              <a:rPr lang="lv-LV" sz="1000" dirty="0" err="1"/>
              <a:t>internal</a:t>
            </a:r>
            <a:r>
              <a:rPr lang="lv-LV" sz="1000" dirty="0"/>
              <a:t> QA </a:t>
            </a:r>
            <a:r>
              <a:rPr lang="lv-LV" sz="1000" dirty="0" err="1"/>
              <a:t>in</a:t>
            </a:r>
            <a:r>
              <a:rPr lang="lv-LV" sz="1000" dirty="0"/>
              <a:t> </a:t>
            </a:r>
            <a:r>
              <a:rPr lang="lv-LV" sz="1000" dirty="0" err="1"/>
              <a:t>our</a:t>
            </a:r>
            <a:r>
              <a:rPr lang="lv-LV" sz="1000" dirty="0"/>
              <a:t> </a:t>
            </a:r>
            <a:r>
              <a:rPr lang="lv-LV" sz="1000" dirty="0" err="1"/>
              <a:t>institution</a:t>
            </a:r>
            <a:r>
              <a:rPr lang="lv-LV" sz="1000" dirty="0"/>
              <a:t>.</a:t>
            </a:r>
          </a:p>
          <a:p>
            <a:r>
              <a:rPr lang="lv-LV" sz="1000" dirty="0" err="1"/>
              <a:t>Altogether</a:t>
            </a:r>
            <a:r>
              <a:rPr lang="lv-LV" sz="1000" dirty="0"/>
              <a:t> </a:t>
            </a:r>
            <a:r>
              <a:rPr lang="lv-LV" sz="1000" dirty="0" err="1"/>
              <a:t>there</a:t>
            </a:r>
            <a:r>
              <a:rPr lang="lv-LV" sz="1000" dirty="0"/>
              <a:t> </a:t>
            </a:r>
            <a:r>
              <a:rPr lang="lv-LV" sz="1000" dirty="0" err="1"/>
              <a:t>are</a:t>
            </a:r>
            <a:r>
              <a:rPr lang="lv-LV" sz="1000" dirty="0"/>
              <a:t> </a:t>
            </a:r>
            <a:r>
              <a:rPr lang="lv-LV" sz="1000" dirty="0" err="1"/>
              <a:t>more</a:t>
            </a:r>
            <a:r>
              <a:rPr lang="lv-LV" sz="1000" dirty="0"/>
              <a:t> </a:t>
            </a:r>
            <a:r>
              <a:rPr lang="lv-LV" sz="1000" dirty="0" err="1"/>
              <a:t>than</a:t>
            </a:r>
            <a:r>
              <a:rPr lang="lv-LV" sz="1000" dirty="0"/>
              <a:t> 100 </a:t>
            </a:r>
            <a:r>
              <a:rPr lang="lv-LV" sz="1000" dirty="0" err="1"/>
              <a:t>internal</a:t>
            </a:r>
            <a:r>
              <a:rPr lang="lv-LV" sz="1000" dirty="0"/>
              <a:t> </a:t>
            </a:r>
            <a:r>
              <a:rPr lang="lv-LV" sz="1000" dirty="0" err="1"/>
              <a:t>regulations</a:t>
            </a:r>
            <a:r>
              <a:rPr lang="lv-LV" sz="1000" dirty="0"/>
              <a:t> </a:t>
            </a:r>
            <a:r>
              <a:rPr lang="lv-LV" sz="1000" dirty="0" err="1"/>
              <a:t>concerning</a:t>
            </a:r>
            <a:r>
              <a:rPr lang="lv-LV" sz="1000" dirty="0"/>
              <a:t> </a:t>
            </a:r>
            <a:r>
              <a:rPr lang="lv-LV" sz="1000" dirty="0" err="1"/>
              <a:t>academic</a:t>
            </a:r>
            <a:r>
              <a:rPr lang="lv-LV" sz="1000" dirty="0"/>
              <a:t> process, </a:t>
            </a:r>
            <a:r>
              <a:rPr lang="lv-LV" sz="1000" dirty="0" err="1"/>
              <a:t>and</a:t>
            </a:r>
            <a:r>
              <a:rPr lang="lv-LV" sz="1000" dirty="0"/>
              <a:t> </a:t>
            </a:r>
            <a:r>
              <a:rPr lang="lv-LV" sz="1000" dirty="0" err="1"/>
              <a:t>most</a:t>
            </a:r>
            <a:r>
              <a:rPr lang="lv-LV" sz="1000" dirty="0"/>
              <a:t> </a:t>
            </a:r>
            <a:r>
              <a:rPr lang="lv-LV" sz="1000" dirty="0" err="1"/>
              <a:t>of</a:t>
            </a:r>
            <a:r>
              <a:rPr lang="lv-LV" sz="1000" dirty="0"/>
              <a:t> </a:t>
            </a:r>
            <a:r>
              <a:rPr lang="lv-LV" sz="1000" dirty="0" err="1"/>
              <a:t>them</a:t>
            </a:r>
            <a:r>
              <a:rPr lang="lv-LV" sz="1000" dirty="0"/>
              <a:t> </a:t>
            </a:r>
            <a:r>
              <a:rPr lang="lv-LV" sz="1000" dirty="0" err="1"/>
              <a:t>are</a:t>
            </a:r>
            <a:r>
              <a:rPr lang="lv-LV" sz="1000" dirty="0"/>
              <a:t> </a:t>
            </a:r>
            <a:r>
              <a:rPr lang="lv-LV" sz="1000" dirty="0" err="1"/>
              <a:t>directly</a:t>
            </a:r>
            <a:r>
              <a:rPr lang="lv-LV" sz="1000" dirty="0"/>
              <a:t> </a:t>
            </a:r>
            <a:r>
              <a:rPr lang="lv-LV" sz="1000" dirty="0" err="1"/>
              <a:t>or</a:t>
            </a:r>
            <a:r>
              <a:rPr lang="lv-LV" sz="1000" dirty="0"/>
              <a:t> </a:t>
            </a:r>
            <a:r>
              <a:rPr lang="lv-LV" sz="1000" dirty="0" err="1"/>
              <a:t>indirectly</a:t>
            </a:r>
            <a:r>
              <a:rPr lang="lv-LV" sz="1000" dirty="0"/>
              <a:t> </a:t>
            </a:r>
            <a:r>
              <a:rPr lang="lv-LV" sz="1000" dirty="0" err="1"/>
              <a:t>following</a:t>
            </a:r>
            <a:r>
              <a:rPr lang="lv-LV" sz="1000" dirty="0"/>
              <a:t> </a:t>
            </a:r>
            <a:r>
              <a:rPr lang="lv-LV" sz="1000" dirty="0" err="1"/>
              <a:t>the</a:t>
            </a:r>
            <a:r>
              <a:rPr lang="lv-LV" sz="1000" dirty="0"/>
              <a:t> ESG, </a:t>
            </a:r>
            <a:r>
              <a:rPr lang="lv-LV" sz="1000" dirty="0" err="1"/>
              <a:t>although</a:t>
            </a:r>
            <a:r>
              <a:rPr lang="lv-LV" sz="1000" dirty="0"/>
              <a:t> </a:t>
            </a:r>
            <a:r>
              <a:rPr lang="lv-LV" sz="1000" dirty="0" err="1"/>
              <a:t>not</a:t>
            </a:r>
            <a:r>
              <a:rPr lang="lv-LV" sz="1000" dirty="0"/>
              <a:t> </a:t>
            </a:r>
            <a:r>
              <a:rPr lang="lv-LV" sz="1000" dirty="0" err="1"/>
              <a:t>specifically</a:t>
            </a:r>
            <a:r>
              <a:rPr lang="lv-LV" sz="1000" dirty="0"/>
              <a:t> </a:t>
            </a:r>
            <a:r>
              <a:rPr lang="lv-LV" sz="1000" dirty="0" err="1"/>
              <a:t>referring</a:t>
            </a:r>
            <a:r>
              <a:rPr lang="lv-LV" sz="1000" dirty="0"/>
              <a:t> to it. </a:t>
            </a:r>
            <a:r>
              <a:rPr lang="lv-LV" sz="1000" dirty="0" err="1"/>
              <a:t>And</a:t>
            </a:r>
            <a:r>
              <a:rPr lang="lv-LV" sz="1000" dirty="0"/>
              <a:t> </a:t>
            </a:r>
            <a:r>
              <a:rPr lang="lv-LV" sz="1000" dirty="0" err="1"/>
              <a:t>we</a:t>
            </a:r>
            <a:r>
              <a:rPr lang="lv-LV" sz="1000" dirty="0"/>
              <a:t> </a:t>
            </a:r>
            <a:r>
              <a:rPr lang="lv-LV" sz="1000" dirty="0" err="1"/>
              <a:t>have</a:t>
            </a:r>
            <a:r>
              <a:rPr lang="lv-LV" sz="1000" dirty="0"/>
              <a:t> to </a:t>
            </a:r>
            <a:r>
              <a:rPr lang="lv-LV" sz="1000" dirty="0" err="1"/>
              <a:t>start</a:t>
            </a:r>
            <a:r>
              <a:rPr lang="lv-LV" sz="1000" dirty="0"/>
              <a:t> </a:t>
            </a:r>
            <a:r>
              <a:rPr lang="lv-LV" sz="1000" dirty="0" err="1"/>
              <a:t>with</a:t>
            </a:r>
            <a:r>
              <a:rPr lang="lv-LV" sz="1000" dirty="0"/>
              <a:t> 1.1.</a:t>
            </a:r>
          </a:p>
          <a:p>
            <a:endParaRPr lang="lv-LV" sz="1000" dirty="0"/>
          </a:p>
          <a:p>
            <a:endParaRPr lang="lv-LV" sz="100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9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3741294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study</a:t>
            </a:r>
            <a:r>
              <a:rPr lang="lv-LV" dirty="0"/>
              <a:t> </a:t>
            </a:r>
            <a:r>
              <a:rPr lang="lv-LV" dirty="0" err="1"/>
              <a:t>programme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 </a:t>
            </a:r>
            <a:r>
              <a:rPr lang="lv-LV" dirty="0" err="1"/>
              <a:t>will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dealt</a:t>
            </a:r>
            <a:r>
              <a:rPr lang="lv-LV" dirty="0"/>
              <a:t> </a:t>
            </a:r>
            <a:r>
              <a:rPr lang="lv-LV" dirty="0" err="1"/>
              <a:t>specifically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my</a:t>
            </a:r>
            <a:r>
              <a:rPr lang="lv-LV" dirty="0"/>
              <a:t> </a:t>
            </a:r>
            <a:r>
              <a:rPr lang="lv-LV" dirty="0" err="1"/>
              <a:t>colleague</a:t>
            </a:r>
            <a:r>
              <a:rPr lang="lv-LV" dirty="0"/>
              <a:t> Anda </a:t>
            </a:r>
            <a:r>
              <a:rPr lang="lv-LV" dirty="0" err="1"/>
              <a:t>Prikšāne</a:t>
            </a:r>
            <a:r>
              <a:rPr lang="lv-LV" dirty="0"/>
              <a:t>; </a:t>
            </a:r>
            <a:r>
              <a:rPr lang="lv-LV" dirty="0" err="1"/>
              <a:t>here</a:t>
            </a:r>
            <a:r>
              <a:rPr lang="lv-LV" dirty="0"/>
              <a:t> I </a:t>
            </a:r>
            <a:r>
              <a:rPr lang="lv-LV" dirty="0" err="1"/>
              <a:t>will</a:t>
            </a:r>
            <a:r>
              <a:rPr lang="lv-LV" dirty="0"/>
              <a:t> just </a:t>
            </a:r>
            <a:r>
              <a:rPr lang="lv-LV" dirty="0" err="1"/>
              <a:t>mention</a:t>
            </a:r>
            <a:r>
              <a:rPr lang="lv-LV" dirty="0"/>
              <a:t> </a:t>
            </a:r>
            <a:r>
              <a:rPr lang="lv-LV" dirty="0" err="1"/>
              <a:t>what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done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respect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central</a:t>
            </a:r>
            <a:r>
              <a:rPr lang="lv-LV" dirty="0"/>
              <a:t> </a:t>
            </a:r>
            <a:r>
              <a:rPr lang="lv-LV" dirty="0" err="1"/>
              <a:t>management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.</a:t>
            </a:r>
          </a:p>
          <a:p>
            <a:r>
              <a:rPr lang="lv-LV" dirty="0" err="1"/>
              <a:t>Regulations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Directors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Study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, </a:t>
            </a:r>
            <a:r>
              <a:rPr lang="lv-LV" dirty="0" err="1"/>
              <a:t>Heads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sub-programmes,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 </a:t>
            </a:r>
            <a:r>
              <a:rPr lang="lv-LV" dirty="0" err="1"/>
              <a:t>descriptions</a:t>
            </a:r>
            <a:r>
              <a:rPr lang="lv-LV" dirty="0"/>
              <a:t>, </a:t>
            </a:r>
            <a:r>
              <a:rPr lang="lv-LV" dirty="0" err="1"/>
              <a:t>Regular</a:t>
            </a:r>
            <a:r>
              <a:rPr lang="lv-LV" dirty="0"/>
              <a:t> </a:t>
            </a:r>
            <a:r>
              <a:rPr lang="lv-LV" dirty="0" err="1"/>
              <a:t>electronic</a:t>
            </a:r>
            <a:r>
              <a:rPr lang="lv-LV" dirty="0"/>
              <a:t> </a:t>
            </a:r>
            <a:r>
              <a:rPr lang="lv-LV" dirty="0" err="1"/>
              <a:t>polls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evaluation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studies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also</a:t>
            </a:r>
            <a:r>
              <a:rPr lang="lv-LV" dirty="0"/>
              <a:t> </a:t>
            </a:r>
            <a:r>
              <a:rPr lang="lv-LV" dirty="0" err="1"/>
              <a:t>adopted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central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 (</a:t>
            </a:r>
            <a:r>
              <a:rPr lang="lv-LV" dirty="0" err="1"/>
              <a:t>Senate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Rector</a:t>
            </a:r>
            <a:r>
              <a:rPr lang="lv-LV" dirty="0"/>
              <a:t>).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same</a:t>
            </a:r>
            <a:r>
              <a:rPr lang="lv-LV" dirty="0"/>
              <a:t> </a:t>
            </a:r>
            <a:r>
              <a:rPr lang="lv-LV" dirty="0" err="1"/>
              <a:t>concerns</a:t>
            </a:r>
            <a:r>
              <a:rPr lang="lv-LV" dirty="0"/>
              <a:t> </a:t>
            </a:r>
            <a:r>
              <a:rPr lang="lv-LV" dirty="0" err="1"/>
              <a:t>development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revision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study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individual</a:t>
            </a:r>
            <a:r>
              <a:rPr lang="lv-LV" dirty="0"/>
              <a:t> </a:t>
            </a:r>
            <a:r>
              <a:rPr lang="lv-LV" dirty="0" err="1"/>
              <a:t>courses</a:t>
            </a:r>
            <a:r>
              <a:rPr lang="lv-LV" dirty="0"/>
              <a:t>.</a:t>
            </a: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10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1035644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Student </a:t>
            </a:r>
            <a:r>
              <a:rPr lang="lv-LV" dirty="0" err="1"/>
              <a:t>assessment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done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study</a:t>
            </a:r>
            <a:r>
              <a:rPr lang="lv-LV" dirty="0"/>
              <a:t> </a:t>
            </a:r>
            <a:r>
              <a:rPr lang="lv-LV" dirty="0" err="1"/>
              <a:t>programme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individual</a:t>
            </a:r>
            <a:r>
              <a:rPr lang="lv-LV" dirty="0"/>
              <a:t> </a:t>
            </a:r>
            <a:r>
              <a:rPr lang="lv-LV" dirty="0" err="1"/>
              <a:t>course</a:t>
            </a:r>
            <a:r>
              <a:rPr lang="lv-LV" dirty="0"/>
              <a:t>, </a:t>
            </a:r>
            <a:r>
              <a:rPr lang="lv-LV" dirty="0" err="1"/>
              <a:t>but</a:t>
            </a:r>
            <a:r>
              <a:rPr lang="lv-LV" dirty="0"/>
              <a:t> </a:t>
            </a:r>
            <a:r>
              <a:rPr lang="lv-LV" dirty="0" err="1"/>
              <a:t>again</a:t>
            </a:r>
            <a:r>
              <a:rPr lang="lv-LV" dirty="0"/>
              <a:t>,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procedures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definmed</a:t>
            </a:r>
            <a:r>
              <a:rPr lang="lv-LV" dirty="0"/>
              <a:t> </a:t>
            </a:r>
            <a:r>
              <a:rPr lang="lv-LV" dirty="0" err="1"/>
              <a:t>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central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5C7B4-F48A-4942-A509-E55995350072}" type="slidenum">
              <a:rPr lang="lv-LV" smtClean="0"/>
              <a:pPr/>
              <a:t>11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Prikulis, UL, Praha, 28.06.2016</a:t>
            </a:r>
          </a:p>
        </p:txBody>
      </p:sp>
    </p:spTree>
    <p:extLst>
      <p:ext uri="{BB962C8B-B14F-4D97-AF65-F5344CB8AC3E}">
        <p14:creationId xmlns:p14="http://schemas.microsoft.com/office/powerpoint/2010/main" val="60713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8ACFA9-BBD5-4D32-8EC0-5A65733174CA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1617F-4533-4BDD-A4E6-B6DCDA244F99}" type="datetimeFigureOut">
              <a:rPr lang="lv-LV" smtClean="0"/>
              <a:pPr/>
              <a:t>2017.05.21.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9300D-2E00-4F04-96E7-43074E3CA5AA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lu.l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loteus/content/descriptors-p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584176"/>
          </a:xfrm>
        </p:spPr>
        <p:txBody>
          <a:bodyPr/>
          <a:lstStyle/>
          <a:p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Assurance</a:t>
            </a:r>
            <a:r>
              <a:rPr lang="lv-LV" dirty="0"/>
              <a:t> </a:t>
            </a:r>
            <a:r>
              <a:rPr lang="lv-LV" dirty="0" err="1"/>
              <a:t>System</a:t>
            </a:r>
            <a:r>
              <a:rPr lang="lv-LV" dirty="0"/>
              <a:t>. </a:t>
            </a:r>
            <a:r>
              <a:rPr lang="lv-LV" dirty="0" err="1"/>
              <a:t>Introduction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808312"/>
          </a:xfrm>
        </p:spPr>
        <p:txBody>
          <a:bodyPr>
            <a:normAutofit/>
          </a:bodyPr>
          <a:lstStyle/>
          <a:p>
            <a:r>
              <a:rPr lang="lv-LV" dirty="0"/>
              <a:t>Dr. Alberts Prikulis</a:t>
            </a:r>
          </a:p>
          <a:p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Latvia</a:t>
            </a:r>
          </a:p>
          <a:p>
            <a:r>
              <a:rPr lang="lv-LV" dirty="0"/>
              <a:t>Alberts.prikulis@lu.lv</a:t>
            </a:r>
          </a:p>
        </p:txBody>
      </p:sp>
      <p:pic>
        <p:nvPicPr>
          <p:cNvPr id="5" name="Attēls 4" descr="L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16632"/>
            <a:ext cx="271747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lberts\Dropbox\Erasmus+\pieteikums14\IQAT\info\eu_flag_co_funded_pos_[rgb]_righ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8399"/>
            <a:ext cx="3948752" cy="112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1.2 </a:t>
            </a:r>
            <a:r>
              <a:rPr lang="lv-LV" sz="3600" b="1" dirty="0" err="1"/>
              <a:t>Design</a:t>
            </a:r>
            <a:r>
              <a:rPr lang="lv-LV" sz="3600" b="1" dirty="0"/>
              <a:t> </a:t>
            </a:r>
            <a:r>
              <a:rPr lang="lv-LV" sz="3600" b="1" dirty="0" err="1"/>
              <a:t>and</a:t>
            </a:r>
            <a:r>
              <a:rPr lang="lv-LV" sz="3600" b="1" dirty="0"/>
              <a:t> a</a:t>
            </a:r>
            <a:r>
              <a:rPr lang="en-US" sz="3600" b="1" dirty="0" err="1"/>
              <a:t>pproval</a:t>
            </a:r>
            <a:r>
              <a:rPr lang="en-US" sz="3600" b="1" dirty="0"/>
              <a:t> of </a:t>
            </a:r>
            <a:r>
              <a:rPr lang="en-US" sz="3600" b="1" dirty="0" err="1"/>
              <a:t>programmes</a:t>
            </a:r>
            <a:r>
              <a:rPr lang="en-US" sz="3600" dirty="0"/>
              <a:t>:</a:t>
            </a:r>
          </a:p>
          <a:p>
            <a:r>
              <a:rPr lang="en-US" dirty="0"/>
              <a:t>Institutions</a:t>
            </a:r>
            <a:r>
              <a:rPr lang="en-US" i="1" dirty="0"/>
              <a:t> </a:t>
            </a:r>
            <a:r>
              <a:rPr lang="en-US" dirty="0"/>
              <a:t>should have </a:t>
            </a:r>
            <a:r>
              <a:rPr lang="lv-LV" dirty="0" err="1"/>
              <a:t>processes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design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a</a:t>
            </a:r>
            <a:r>
              <a:rPr lang="en-US" dirty="0" err="1"/>
              <a:t>pproval</a:t>
            </a:r>
            <a:r>
              <a:rPr lang="en-US" dirty="0"/>
              <a:t> of </a:t>
            </a:r>
            <a:r>
              <a:rPr lang="en-US" dirty="0" err="1"/>
              <a:t>programmes</a:t>
            </a:r>
            <a:r>
              <a:rPr lang="lv-LV" dirty="0"/>
              <a:t>.</a:t>
            </a:r>
            <a:r>
              <a:rPr lang="en-US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en-US" dirty="0" err="1"/>
              <a:t>programmes</a:t>
            </a:r>
            <a:r>
              <a:rPr lang="en-US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designed</a:t>
            </a:r>
            <a:r>
              <a:rPr lang="lv-LV" dirty="0"/>
              <a:t> </a:t>
            </a:r>
            <a:r>
              <a:rPr lang="lv-LV" dirty="0" err="1"/>
              <a:t>so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they</a:t>
            </a:r>
            <a:r>
              <a:rPr lang="lv-LV" dirty="0"/>
              <a:t> </a:t>
            </a:r>
            <a:r>
              <a:rPr lang="lv-LV" dirty="0" err="1"/>
              <a:t>meet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objectives</a:t>
            </a:r>
            <a:r>
              <a:rPr lang="lv-LV" dirty="0"/>
              <a:t> </a:t>
            </a:r>
            <a:r>
              <a:rPr lang="lv-LV" dirty="0" err="1"/>
              <a:t>set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them</a:t>
            </a:r>
            <a:r>
              <a:rPr lang="lv-LV" dirty="0"/>
              <a:t>, </a:t>
            </a:r>
            <a:r>
              <a:rPr lang="lv-LV" dirty="0" err="1"/>
              <a:t>including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intended</a:t>
            </a:r>
            <a:r>
              <a:rPr lang="lv-LV" dirty="0"/>
              <a:t> </a:t>
            </a:r>
            <a:r>
              <a:rPr lang="lv-LV" dirty="0" err="1"/>
              <a:t>learning</a:t>
            </a:r>
            <a:r>
              <a:rPr lang="lv-LV" dirty="0"/>
              <a:t> </a:t>
            </a:r>
            <a:r>
              <a:rPr lang="lv-LV" dirty="0" err="1"/>
              <a:t>outcomes</a:t>
            </a:r>
            <a:r>
              <a:rPr lang="lv-LV" dirty="0"/>
              <a:t>.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qualifictaion</a:t>
            </a:r>
            <a:r>
              <a:rPr lang="lv-LV" dirty="0"/>
              <a:t> </a:t>
            </a:r>
            <a:r>
              <a:rPr lang="lv-LV" dirty="0" err="1"/>
              <a:t>resulting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a </a:t>
            </a:r>
            <a:r>
              <a:rPr lang="en-US" dirty="0" err="1"/>
              <a:t>programme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clearly</a:t>
            </a:r>
            <a:r>
              <a:rPr lang="lv-LV" dirty="0"/>
              <a:t> </a:t>
            </a:r>
            <a:r>
              <a:rPr lang="lv-LV" dirty="0" err="1"/>
              <a:t>specified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communicated</a:t>
            </a:r>
            <a:r>
              <a:rPr lang="lv-LV" dirty="0"/>
              <a:t>,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refer</a:t>
            </a:r>
            <a:r>
              <a:rPr lang="lv-LV" dirty="0"/>
              <a:t> to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correct</a:t>
            </a:r>
            <a:r>
              <a:rPr lang="lv-LV" dirty="0"/>
              <a:t> </a:t>
            </a:r>
            <a:r>
              <a:rPr lang="lv-LV" dirty="0" err="1"/>
              <a:t>level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NQF,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consequently</a:t>
            </a:r>
            <a:r>
              <a:rPr lang="lv-LV" dirty="0"/>
              <a:t> to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framework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qualifications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EHEA</a:t>
            </a:r>
            <a:r>
              <a:rPr lang="en-US" dirty="0"/>
              <a:t>.</a:t>
            </a:r>
            <a:endParaRPr 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lv-LV" sz="3600" dirty="0"/>
              <a:t>1.3 </a:t>
            </a:r>
            <a:r>
              <a:rPr lang="lv-LV" sz="3600" b="1" dirty="0"/>
              <a:t>Student-</a:t>
            </a:r>
            <a:r>
              <a:rPr lang="lv-LV" sz="3600" b="1" dirty="0" err="1"/>
              <a:t>centered</a:t>
            </a:r>
            <a:r>
              <a:rPr lang="lv-LV" sz="3600" b="1" dirty="0"/>
              <a:t> </a:t>
            </a:r>
            <a:r>
              <a:rPr lang="lv-LV" sz="3600" b="1" dirty="0" err="1"/>
              <a:t>learning</a:t>
            </a:r>
            <a:r>
              <a:rPr lang="lv-LV" sz="3600" b="1" dirty="0"/>
              <a:t>, </a:t>
            </a:r>
            <a:r>
              <a:rPr lang="lv-LV" sz="3600" b="1" dirty="0" err="1"/>
              <a:t>teaching</a:t>
            </a:r>
            <a:r>
              <a:rPr lang="lv-LV" sz="3600" b="1" dirty="0"/>
              <a:t> </a:t>
            </a:r>
            <a:r>
              <a:rPr lang="lv-LV" sz="3600" b="1" dirty="0" err="1"/>
              <a:t>and</a:t>
            </a:r>
            <a:r>
              <a:rPr lang="lv-LV" sz="3600" b="1" dirty="0"/>
              <a:t> </a:t>
            </a:r>
            <a:r>
              <a:rPr lang="lv-LV" sz="3600" b="1" dirty="0" err="1"/>
              <a:t>assessment</a:t>
            </a:r>
            <a:r>
              <a:rPr lang="lv-LV" sz="3600" dirty="0"/>
              <a:t>:</a:t>
            </a:r>
          </a:p>
          <a:p>
            <a:r>
              <a:rPr lang="lv-LV" dirty="0" err="1"/>
              <a:t>Institutions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ensure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en-US" dirty="0" err="1"/>
              <a:t>programmes</a:t>
            </a:r>
            <a:r>
              <a:rPr lang="en-US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delivered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a </a:t>
            </a:r>
            <a:r>
              <a:rPr lang="lv-LV" dirty="0" err="1"/>
              <a:t>way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encourages</a:t>
            </a:r>
            <a:r>
              <a:rPr lang="lv-LV" dirty="0"/>
              <a:t> students to </a:t>
            </a:r>
            <a:r>
              <a:rPr lang="lv-LV" dirty="0" err="1"/>
              <a:t>take</a:t>
            </a:r>
            <a:r>
              <a:rPr lang="lv-LV" dirty="0"/>
              <a:t> </a:t>
            </a:r>
            <a:r>
              <a:rPr lang="lv-LV" dirty="0" err="1"/>
              <a:t>an</a:t>
            </a:r>
            <a:r>
              <a:rPr lang="lv-LV" dirty="0"/>
              <a:t> </a:t>
            </a:r>
            <a:r>
              <a:rPr lang="lv-LV" dirty="0" err="1"/>
              <a:t>active</a:t>
            </a:r>
            <a:r>
              <a:rPr lang="lv-LV" dirty="0"/>
              <a:t> </a:t>
            </a:r>
            <a:r>
              <a:rPr lang="lv-LV" dirty="0" err="1"/>
              <a:t>role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creating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learning</a:t>
            </a:r>
            <a:r>
              <a:rPr lang="lv-LV" dirty="0"/>
              <a:t> process,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en-US" dirty="0"/>
              <a:t>assess</a:t>
            </a:r>
            <a:r>
              <a:rPr lang="lv-LV" dirty="0" err="1"/>
              <a:t>ment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students </a:t>
            </a:r>
            <a:r>
              <a:rPr lang="lv-LV" dirty="0" err="1"/>
              <a:t>reflects</a:t>
            </a:r>
            <a:r>
              <a:rPr lang="lv-LV" dirty="0"/>
              <a:t>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approach</a:t>
            </a:r>
            <a:r>
              <a:rPr lang="lv-LV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lv-LV" sz="4000" dirty="0"/>
              <a:t>1.4 </a:t>
            </a:r>
            <a:r>
              <a:rPr lang="lv-LV" sz="4000" b="1" dirty="0"/>
              <a:t>Student </a:t>
            </a:r>
            <a:r>
              <a:rPr lang="lv-LV" sz="4000" b="1" dirty="0" err="1"/>
              <a:t>admission</a:t>
            </a:r>
            <a:r>
              <a:rPr lang="lv-LV" sz="4000" b="1" dirty="0"/>
              <a:t>, </a:t>
            </a:r>
            <a:r>
              <a:rPr lang="lv-LV" sz="4000" b="1" dirty="0" err="1"/>
              <a:t>progression</a:t>
            </a:r>
            <a:r>
              <a:rPr lang="lv-LV" sz="4000" b="1" dirty="0"/>
              <a:t>, </a:t>
            </a:r>
            <a:r>
              <a:rPr lang="lv-LV" sz="4000" b="1" dirty="0" err="1"/>
              <a:t>recognition</a:t>
            </a:r>
            <a:r>
              <a:rPr lang="lv-LV" sz="4000" b="1" dirty="0"/>
              <a:t> </a:t>
            </a:r>
            <a:r>
              <a:rPr lang="lv-LV" sz="4000" b="1" dirty="0" err="1"/>
              <a:t>and</a:t>
            </a:r>
            <a:r>
              <a:rPr lang="lv-LV" sz="4000" b="1" dirty="0"/>
              <a:t> </a:t>
            </a:r>
            <a:r>
              <a:rPr lang="lv-LV" sz="4000" b="1" dirty="0" err="1"/>
              <a:t>certification</a:t>
            </a:r>
            <a:r>
              <a:rPr lang="lv-LV" sz="4000" i="1" dirty="0"/>
              <a:t>:</a:t>
            </a:r>
          </a:p>
          <a:p>
            <a:r>
              <a:rPr lang="lv-LV" dirty="0" err="1"/>
              <a:t>Institutions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consistently</a:t>
            </a:r>
            <a:r>
              <a:rPr lang="lv-LV" dirty="0"/>
              <a:t> </a:t>
            </a:r>
            <a:r>
              <a:rPr lang="lv-LV" dirty="0" err="1"/>
              <a:t>apply</a:t>
            </a:r>
            <a:r>
              <a:rPr lang="lv-LV" dirty="0"/>
              <a:t> </a:t>
            </a:r>
            <a:r>
              <a:rPr lang="lv-LV" dirty="0" err="1"/>
              <a:t>pre-defined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published</a:t>
            </a:r>
            <a:r>
              <a:rPr lang="lv-LV" dirty="0"/>
              <a:t> </a:t>
            </a:r>
            <a:r>
              <a:rPr lang="lv-LV" dirty="0" err="1"/>
              <a:t>regulations</a:t>
            </a:r>
            <a:r>
              <a:rPr lang="lv-LV" dirty="0"/>
              <a:t> </a:t>
            </a:r>
            <a:r>
              <a:rPr lang="lv-LV" dirty="0" err="1"/>
              <a:t>covering</a:t>
            </a:r>
            <a:r>
              <a:rPr lang="lv-LV" dirty="0"/>
              <a:t> </a:t>
            </a:r>
            <a:r>
              <a:rPr lang="lv-LV" dirty="0" err="1"/>
              <a:t>all</a:t>
            </a:r>
            <a:r>
              <a:rPr lang="lv-LV" dirty="0"/>
              <a:t> </a:t>
            </a:r>
            <a:r>
              <a:rPr lang="lv-LV" dirty="0" err="1"/>
              <a:t>phases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student </a:t>
            </a:r>
            <a:r>
              <a:rPr lang="lv-LV" dirty="0" err="1"/>
              <a:t>life-cycle,</a:t>
            </a:r>
            <a:r>
              <a:rPr lang="lv-LV" dirty="0"/>
              <a:t> </a:t>
            </a:r>
            <a:r>
              <a:rPr lang="lv-LV" dirty="0" err="1"/>
              <a:t>e.g</a:t>
            </a:r>
            <a:r>
              <a:rPr lang="lv-LV" dirty="0"/>
              <a:t>. student </a:t>
            </a:r>
            <a:r>
              <a:rPr lang="lv-LV" dirty="0" err="1"/>
              <a:t>admission</a:t>
            </a:r>
            <a:r>
              <a:rPr lang="lv-LV" dirty="0"/>
              <a:t>, </a:t>
            </a:r>
            <a:r>
              <a:rPr lang="lv-LV" dirty="0" err="1"/>
              <a:t>progression</a:t>
            </a:r>
            <a:r>
              <a:rPr lang="lv-LV" dirty="0"/>
              <a:t>, </a:t>
            </a:r>
            <a:r>
              <a:rPr lang="lv-LV" dirty="0" err="1"/>
              <a:t>recognition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certification</a:t>
            </a:r>
            <a:r>
              <a:rPr lang="lv-L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697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1.</a:t>
            </a:r>
            <a:r>
              <a:rPr lang="lv-LV" dirty="0"/>
              <a:t>5</a:t>
            </a:r>
            <a:r>
              <a:rPr lang="en-US" dirty="0"/>
              <a:t> </a:t>
            </a:r>
            <a:r>
              <a:rPr lang="lv-LV" b="1" dirty="0"/>
              <a:t>T</a:t>
            </a:r>
            <a:r>
              <a:rPr lang="en-US" b="1" dirty="0" err="1"/>
              <a:t>eaching</a:t>
            </a:r>
            <a:r>
              <a:rPr lang="en-US" b="1" dirty="0"/>
              <a:t> staff</a:t>
            </a:r>
            <a:r>
              <a:rPr lang="en-US" i="1" dirty="0"/>
              <a:t>:</a:t>
            </a:r>
            <a:br>
              <a:rPr lang="lv-LV" i="1" dirty="0"/>
            </a:br>
            <a:r>
              <a:rPr lang="en-US" dirty="0"/>
              <a:t>Institutions should </a:t>
            </a:r>
            <a:r>
              <a:rPr lang="lv-LV" dirty="0" err="1"/>
              <a:t>assure</a:t>
            </a:r>
            <a:r>
              <a:rPr lang="lv-LV" dirty="0"/>
              <a:t> </a:t>
            </a:r>
            <a:r>
              <a:rPr lang="lv-LV" dirty="0" err="1"/>
              <a:t>themselves</a:t>
            </a:r>
            <a:r>
              <a:rPr lang="en-US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competence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en-US" dirty="0"/>
              <a:t> teach</a:t>
            </a:r>
            <a:r>
              <a:rPr lang="lv-LV" dirty="0" err="1"/>
              <a:t>ers</a:t>
            </a:r>
            <a:r>
              <a:rPr lang="lv-LV" dirty="0"/>
              <a:t>. </a:t>
            </a:r>
            <a:r>
              <a:rPr lang="lv-LV" dirty="0" err="1"/>
              <a:t>They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apply</a:t>
            </a:r>
            <a:r>
              <a:rPr lang="lv-LV" dirty="0"/>
              <a:t> </a:t>
            </a:r>
            <a:r>
              <a:rPr lang="en-US" dirty="0"/>
              <a:t> </a:t>
            </a:r>
            <a:r>
              <a:rPr lang="lv-LV" dirty="0" err="1"/>
              <a:t>fair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transparent</a:t>
            </a:r>
            <a:r>
              <a:rPr lang="lv-LV" dirty="0"/>
              <a:t> </a:t>
            </a:r>
            <a:r>
              <a:rPr lang="en-US" dirty="0"/>
              <a:t>s</a:t>
            </a:r>
            <a:r>
              <a:rPr lang="lv-LV" dirty="0" err="1"/>
              <a:t>processes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recruitment</a:t>
            </a:r>
            <a:r>
              <a:rPr lang="lv-LV" dirty="0"/>
              <a:t> </a:t>
            </a:r>
            <a:r>
              <a:rPr lang="en-US" dirty="0"/>
              <a:t>and </a:t>
            </a:r>
            <a:r>
              <a:rPr lang="lv-LV" dirty="0" err="1"/>
              <a:t>developm</a:t>
            </a:r>
            <a:r>
              <a:rPr lang="en-US" dirty="0" err="1"/>
              <a:t>ent</a:t>
            </a:r>
            <a:r>
              <a:rPr lang="en-US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en-US" dirty="0"/>
              <a:t>.</a:t>
            </a:r>
            <a:endParaRPr lang="lv-L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1.</a:t>
            </a:r>
            <a:r>
              <a:rPr lang="lv-LV" dirty="0"/>
              <a:t>6</a:t>
            </a:r>
            <a:r>
              <a:rPr lang="en-US" dirty="0"/>
              <a:t> </a:t>
            </a:r>
            <a:r>
              <a:rPr lang="en-US" b="1" dirty="0"/>
              <a:t>Learning resources and student support</a:t>
            </a:r>
            <a:r>
              <a:rPr lang="en-US" i="1" dirty="0"/>
              <a:t>:</a:t>
            </a:r>
            <a:br>
              <a:rPr lang="en-US" i="1" dirty="0"/>
            </a:br>
            <a:r>
              <a:rPr lang="en-US" dirty="0"/>
              <a:t>Institutions should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appropriate</a:t>
            </a:r>
            <a:r>
              <a:rPr lang="lv-LV" dirty="0"/>
              <a:t> </a:t>
            </a:r>
            <a:r>
              <a:rPr lang="lv-LV" dirty="0" err="1"/>
              <a:t>funding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en-US" dirty="0"/>
              <a:t>learning and </a:t>
            </a:r>
            <a:r>
              <a:rPr lang="lv-LV" dirty="0" err="1"/>
              <a:t>teaching</a:t>
            </a:r>
            <a:r>
              <a:rPr lang="lv-LV" dirty="0"/>
              <a:t> </a:t>
            </a:r>
            <a:r>
              <a:rPr lang="lv-LV" dirty="0" err="1"/>
              <a:t>activities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en-US" dirty="0"/>
              <a:t>ensure that adequate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readily</a:t>
            </a:r>
            <a:r>
              <a:rPr lang="lv-LV" dirty="0"/>
              <a:t> </a:t>
            </a:r>
            <a:r>
              <a:rPr lang="lv-LV" dirty="0" err="1"/>
              <a:t>accessible</a:t>
            </a:r>
            <a:r>
              <a:rPr lang="lv-LV" dirty="0"/>
              <a:t> </a:t>
            </a:r>
            <a:r>
              <a:rPr lang="en-US" dirty="0"/>
              <a:t>learning and student support</a:t>
            </a:r>
            <a:r>
              <a:rPr lang="lv-LV" dirty="0"/>
              <a:t> </a:t>
            </a:r>
            <a:r>
              <a:rPr lang="en-US" dirty="0"/>
              <a:t>are </a:t>
            </a:r>
            <a:r>
              <a:rPr lang="lv-LV" dirty="0" err="1"/>
              <a:t>provid</a:t>
            </a:r>
            <a:r>
              <a:rPr lang="en-US" dirty="0"/>
              <a:t>ed.</a:t>
            </a:r>
            <a:endParaRPr lang="lv-LV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>
            <a:normAutofit fontScale="92500"/>
          </a:bodyPr>
          <a:lstStyle/>
          <a:p>
            <a:r>
              <a:rPr lang="lv-LV" sz="3500" dirty="0"/>
              <a:t>1.7 </a:t>
            </a:r>
            <a:r>
              <a:rPr lang="lv-LV" sz="3500" b="1" dirty="0" err="1"/>
              <a:t>Information</a:t>
            </a:r>
            <a:r>
              <a:rPr lang="lv-LV" sz="3500" b="1" dirty="0"/>
              <a:t> </a:t>
            </a:r>
            <a:r>
              <a:rPr lang="lv-LV" sz="3500" b="1" dirty="0" err="1"/>
              <a:t>management</a:t>
            </a:r>
            <a:r>
              <a:rPr lang="lv-LV" sz="3500" i="1" dirty="0"/>
              <a:t>:</a:t>
            </a:r>
          </a:p>
          <a:p>
            <a:r>
              <a:rPr lang="en-US" dirty="0"/>
              <a:t>Institutions should ensure that they collect, </a:t>
            </a:r>
            <a:r>
              <a:rPr lang="en-US" dirty="0" err="1"/>
              <a:t>analyse</a:t>
            </a:r>
            <a:r>
              <a:rPr lang="en-US" dirty="0"/>
              <a:t> and use relevant information</a:t>
            </a:r>
            <a:r>
              <a:rPr lang="lv-LV" dirty="0"/>
              <a:t> </a:t>
            </a:r>
            <a:r>
              <a:rPr lang="en-US" dirty="0"/>
              <a:t>for the effective management of their </a:t>
            </a:r>
            <a:r>
              <a:rPr lang="en-US" dirty="0" err="1"/>
              <a:t>programmes</a:t>
            </a:r>
            <a:r>
              <a:rPr lang="en-US" dirty="0"/>
              <a:t> and other activities.</a:t>
            </a:r>
            <a:endParaRPr lang="lv-LV" dirty="0"/>
          </a:p>
          <a:p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information</a:t>
            </a:r>
            <a:r>
              <a:rPr lang="lv-LV" dirty="0"/>
              <a:t> </a:t>
            </a:r>
            <a:r>
              <a:rPr lang="lv-LV" dirty="0" err="1"/>
              <a:t>gathered</a:t>
            </a:r>
            <a:r>
              <a:rPr lang="lv-LV" dirty="0"/>
              <a:t>…:</a:t>
            </a:r>
            <a:br>
              <a:rPr lang="lv-LV" dirty="0"/>
            </a:br>
            <a:r>
              <a:rPr lang="lv-LV" dirty="0" err="1"/>
              <a:t>Key</a:t>
            </a:r>
            <a:r>
              <a:rPr lang="lv-LV" dirty="0"/>
              <a:t> </a:t>
            </a:r>
            <a:r>
              <a:rPr lang="lv-LV" dirty="0" err="1"/>
              <a:t>performance</a:t>
            </a:r>
            <a:r>
              <a:rPr lang="lv-LV" dirty="0"/>
              <a:t> </a:t>
            </a:r>
            <a:r>
              <a:rPr lang="lv-LV" dirty="0" err="1"/>
              <a:t>indicators</a:t>
            </a:r>
            <a:br>
              <a:rPr lang="lv-LV" dirty="0"/>
            </a:br>
            <a:r>
              <a:rPr lang="lv-LV" dirty="0" err="1"/>
              <a:t>Profile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student </a:t>
            </a:r>
            <a:r>
              <a:rPr lang="lv-LV" dirty="0" err="1"/>
              <a:t>population</a:t>
            </a:r>
            <a:br>
              <a:rPr lang="lv-LV" dirty="0"/>
            </a:br>
            <a:r>
              <a:rPr lang="lv-LV" dirty="0"/>
              <a:t>Student </a:t>
            </a:r>
            <a:r>
              <a:rPr lang="lv-LV" dirty="0" err="1"/>
              <a:t>progression</a:t>
            </a:r>
            <a:r>
              <a:rPr lang="lv-LV" dirty="0"/>
              <a:t>, </a:t>
            </a:r>
            <a:r>
              <a:rPr lang="lv-LV" dirty="0" err="1"/>
              <a:t>success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drop-out</a:t>
            </a:r>
            <a:r>
              <a:rPr lang="lv-LV" dirty="0"/>
              <a:t> </a:t>
            </a:r>
            <a:r>
              <a:rPr lang="lv-LV" dirty="0" err="1"/>
              <a:t>rates</a:t>
            </a:r>
            <a:br>
              <a:rPr lang="lv-LV" dirty="0"/>
            </a:br>
            <a:r>
              <a:rPr lang="lv-LV" dirty="0"/>
              <a:t>Students </a:t>
            </a:r>
            <a:r>
              <a:rPr lang="lv-LV" dirty="0" err="1"/>
              <a:t>satisfaction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programmes</a:t>
            </a:r>
            <a:br>
              <a:rPr lang="lv-LV" dirty="0"/>
            </a:br>
            <a:r>
              <a:rPr lang="lv-LV" dirty="0" err="1"/>
              <a:t>Learning</a:t>
            </a:r>
            <a:r>
              <a:rPr lang="lv-LV" dirty="0"/>
              <a:t> </a:t>
            </a:r>
            <a:r>
              <a:rPr lang="lv-LV" dirty="0" err="1"/>
              <a:t>resources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student </a:t>
            </a:r>
            <a:r>
              <a:rPr lang="lv-LV" dirty="0" err="1"/>
              <a:t>support</a:t>
            </a:r>
            <a:r>
              <a:rPr lang="lv-LV" dirty="0"/>
              <a:t> </a:t>
            </a:r>
            <a:r>
              <a:rPr lang="lv-LV" dirty="0" err="1"/>
              <a:t>available</a:t>
            </a:r>
            <a:br>
              <a:rPr lang="lv-LV" dirty="0"/>
            </a:br>
            <a:r>
              <a:rPr lang="lv-LV" dirty="0" err="1"/>
              <a:t>Career</a:t>
            </a:r>
            <a:r>
              <a:rPr lang="lv-LV" dirty="0"/>
              <a:t> </a:t>
            </a:r>
            <a:r>
              <a:rPr lang="lv-LV" dirty="0" err="1"/>
              <a:t>paths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graduates</a:t>
            </a:r>
            <a:endParaRPr lang="lv-LV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lv-LV" dirty="0"/>
              <a:t>1.8 </a:t>
            </a:r>
            <a:r>
              <a:rPr lang="lv-LV" b="1" dirty="0" err="1"/>
              <a:t>Public</a:t>
            </a:r>
            <a:r>
              <a:rPr lang="lv-LV" b="1" dirty="0"/>
              <a:t> </a:t>
            </a:r>
            <a:r>
              <a:rPr lang="lv-LV" b="1" dirty="0" err="1"/>
              <a:t>information</a:t>
            </a:r>
            <a:r>
              <a:rPr lang="lv-LV" i="1" dirty="0"/>
              <a:t>:</a:t>
            </a:r>
          </a:p>
          <a:p>
            <a:r>
              <a:rPr lang="en-US" dirty="0"/>
              <a:t>Institutions should publish information</a:t>
            </a:r>
            <a:r>
              <a:rPr lang="lv-LV" dirty="0"/>
              <a:t> </a:t>
            </a:r>
            <a:r>
              <a:rPr lang="en-US" dirty="0"/>
              <a:t>about the</a:t>
            </a:r>
            <a:r>
              <a:rPr lang="lv-LV" dirty="0"/>
              <a:t>ir </a:t>
            </a:r>
            <a:r>
              <a:rPr lang="lv-LV" dirty="0" err="1"/>
              <a:t>activities</a:t>
            </a:r>
            <a:r>
              <a:rPr lang="lv-LV" dirty="0"/>
              <a:t>, </a:t>
            </a:r>
            <a:r>
              <a:rPr lang="lv-LV" dirty="0" err="1"/>
              <a:t>including</a:t>
            </a:r>
            <a:r>
              <a:rPr lang="lv-LV" dirty="0"/>
              <a:t> </a:t>
            </a:r>
            <a:r>
              <a:rPr lang="en-US" dirty="0"/>
              <a:t> </a:t>
            </a:r>
            <a:r>
              <a:rPr lang="en-US" dirty="0" err="1"/>
              <a:t>programmes</a:t>
            </a:r>
            <a:r>
              <a:rPr lang="lv-LV" dirty="0"/>
              <a:t>, </a:t>
            </a:r>
            <a:r>
              <a:rPr lang="lv-LV" dirty="0" err="1"/>
              <a:t>which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clear</a:t>
            </a:r>
            <a:r>
              <a:rPr lang="lv-LV" dirty="0"/>
              <a:t>, </a:t>
            </a:r>
            <a:r>
              <a:rPr lang="lv-LV" dirty="0" err="1"/>
              <a:t>accurate</a:t>
            </a:r>
            <a:r>
              <a:rPr lang="lv-LV" dirty="0"/>
              <a:t>,</a:t>
            </a:r>
            <a:r>
              <a:rPr lang="en-US" dirty="0"/>
              <a:t> objective</a:t>
            </a:r>
            <a:r>
              <a:rPr lang="lv-LV" dirty="0"/>
              <a:t>, </a:t>
            </a:r>
            <a:r>
              <a:rPr lang="en-US" dirty="0"/>
              <a:t>up to date, and </a:t>
            </a:r>
            <a:r>
              <a:rPr lang="lv-LV" dirty="0" err="1"/>
              <a:t>readily</a:t>
            </a:r>
            <a:r>
              <a:rPr lang="lv-LV" dirty="0"/>
              <a:t> </a:t>
            </a:r>
            <a:r>
              <a:rPr lang="lv-LV" dirty="0" err="1"/>
              <a:t>accessible</a:t>
            </a:r>
            <a:r>
              <a:rPr lang="lv-LV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lv-LV" dirty="0"/>
              <a:t>1.9 </a:t>
            </a:r>
            <a:r>
              <a:rPr lang="lv-LV" b="1" dirty="0" err="1"/>
              <a:t>On-going</a:t>
            </a:r>
            <a:r>
              <a:rPr lang="lv-LV" b="1" dirty="0"/>
              <a:t> </a:t>
            </a:r>
            <a:r>
              <a:rPr lang="lv-LV" b="1" dirty="0" err="1"/>
              <a:t>monitoring</a:t>
            </a:r>
            <a:r>
              <a:rPr lang="lv-LV" b="1" dirty="0"/>
              <a:t> </a:t>
            </a:r>
            <a:r>
              <a:rPr lang="lv-LV" b="1" dirty="0" err="1"/>
              <a:t>and</a:t>
            </a:r>
            <a:r>
              <a:rPr lang="lv-LV" b="1" dirty="0"/>
              <a:t> </a:t>
            </a:r>
            <a:r>
              <a:rPr lang="lv-LV" b="1" dirty="0" err="1"/>
              <a:t>periodic</a:t>
            </a:r>
            <a:r>
              <a:rPr lang="lv-LV" b="1" dirty="0"/>
              <a:t> </a:t>
            </a:r>
            <a:r>
              <a:rPr lang="lv-LV" b="1" dirty="0" err="1"/>
              <a:t>review</a:t>
            </a:r>
            <a:r>
              <a:rPr lang="lv-LV" b="1" dirty="0"/>
              <a:t> </a:t>
            </a:r>
            <a:r>
              <a:rPr lang="lv-LV" b="1" dirty="0" err="1"/>
              <a:t>of</a:t>
            </a:r>
            <a:r>
              <a:rPr lang="lv-LV" b="1" dirty="0"/>
              <a:t> </a:t>
            </a:r>
            <a:r>
              <a:rPr lang="lv-LV" b="1" dirty="0" err="1"/>
              <a:t>programmes</a:t>
            </a:r>
            <a:r>
              <a:rPr lang="lv-LV" i="1" dirty="0"/>
              <a:t>:</a:t>
            </a:r>
          </a:p>
          <a:p>
            <a:r>
              <a:rPr lang="en-US" dirty="0"/>
              <a:t>Institutions should </a:t>
            </a:r>
            <a:r>
              <a:rPr lang="lv-LV" dirty="0" err="1"/>
              <a:t>monitor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periodically</a:t>
            </a:r>
            <a:r>
              <a:rPr lang="lv-LV" dirty="0"/>
              <a:t> </a:t>
            </a:r>
            <a:r>
              <a:rPr lang="lv-LV" dirty="0" err="1"/>
              <a:t>review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programmes</a:t>
            </a:r>
            <a:r>
              <a:rPr lang="lv-LV" dirty="0"/>
              <a:t> to </a:t>
            </a:r>
            <a:r>
              <a:rPr lang="lv-LV" dirty="0" err="1"/>
              <a:t>ensure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they</a:t>
            </a:r>
            <a:r>
              <a:rPr lang="lv-LV" dirty="0"/>
              <a:t> </a:t>
            </a:r>
            <a:r>
              <a:rPr lang="lv-LV" dirty="0" err="1"/>
              <a:t>achieve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objectives</a:t>
            </a:r>
            <a:r>
              <a:rPr lang="lv-LV" dirty="0"/>
              <a:t> </a:t>
            </a:r>
            <a:r>
              <a:rPr lang="lv-LV" dirty="0" err="1"/>
              <a:t>set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them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respond</a:t>
            </a:r>
            <a:r>
              <a:rPr lang="lv-LV" dirty="0"/>
              <a:t> to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needs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students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society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reviews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lead</a:t>
            </a:r>
            <a:r>
              <a:rPr lang="lv-LV" dirty="0"/>
              <a:t> to </a:t>
            </a:r>
            <a:r>
              <a:rPr lang="lv-LV" dirty="0" err="1"/>
              <a:t>continuous</a:t>
            </a:r>
            <a:r>
              <a:rPr lang="lv-LV" dirty="0"/>
              <a:t> </a:t>
            </a:r>
            <a:r>
              <a:rPr lang="lv-LV" dirty="0" err="1"/>
              <a:t>improvement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programme</a:t>
            </a:r>
            <a:r>
              <a:rPr lang="lv-LV" dirty="0"/>
              <a:t>. </a:t>
            </a:r>
            <a:r>
              <a:rPr lang="lv-LV" dirty="0" err="1"/>
              <a:t>Any</a:t>
            </a:r>
            <a:r>
              <a:rPr lang="lv-LV" dirty="0"/>
              <a:t> </a:t>
            </a:r>
            <a:r>
              <a:rPr lang="lv-LV" dirty="0" err="1"/>
              <a:t>action</a:t>
            </a:r>
            <a:r>
              <a:rPr lang="lv-LV" dirty="0"/>
              <a:t> </a:t>
            </a:r>
            <a:r>
              <a:rPr lang="lv-LV" dirty="0" err="1"/>
              <a:t>planned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taken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a </a:t>
            </a:r>
            <a:r>
              <a:rPr lang="lv-LV" dirty="0" err="1"/>
              <a:t>result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be</a:t>
            </a:r>
            <a:r>
              <a:rPr lang="lv-LV" dirty="0"/>
              <a:t> </a:t>
            </a:r>
            <a:r>
              <a:rPr lang="lv-LV" dirty="0" err="1"/>
              <a:t>communicated</a:t>
            </a:r>
            <a:r>
              <a:rPr lang="lv-LV" dirty="0"/>
              <a:t> to </a:t>
            </a:r>
            <a:r>
              <a:rPr lang="lv-LV" dirty="0" err="1"/>
              <a:t>all</a:t>
            </a:r>
            <a:r>
              <a:rPr lang="lv-LV" dirty="0"/>
              <a:t> </a:t>
            </a:r>
            <a:r>
              <a:rPr lang="lv-LV" dirty="0" err="1"/>
              <a:t>those</a:t>
            </a:r>
            <a:r>
              <a:rPr lang="lv-LV" dirty="0"/>
              <a:t> </a:t>
            </a:r>
            <a:r>
              <a:rPr lang="lv-LV" dirty="0" err="1"/>
              <a:t>concerned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29177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lv-LV" dirty="0"/>
              <a:t>1.10 </a:t>
            </a:r>
            <a:r>
              <a:rPr lang="lv-LV" b="1" dirty="0" err="1"/>
              <a:t>Cyclic</a:t>
            </a:r>
            <a:r>
              <a:rPr lang="lv-LV" b="1" dirty="0"/>
              <a:t> </a:t>
            </a:r>
            <a:r>
              <a:rPr lang="lv-LV" b="1" dirty="0" err="1"/>
              <a:t>external</a:t>
            </a:r>
            <a:r>
              <a:rPr lang="lv-LV" b="1" dirty="0"/>
              <a:t> </a:t>
            </a:r>
            <a:r>
              <a:rPr lang="lv-LV" b="1" dirty="0" err="1"/>
              <a:t>quality</a:t>
            </a:r>
            <a:r>
              <a:rPr lang="lv-LV" b="1" dirty="0"/>
              <a:t> </a:t>
            </a:r>
            <a:r>
              <a:rPr lang="lv-LV" b="1" dirty="0" err="1"/>
              <a:t>assurance</a:t>
            </a:r>
            <a:r>
              <a:rPr lang="lv-LV" b="1" dirty="0"/>
              <a:t>:</a:t>
            </a:r>
          </a:p>
          <a:p>
            <a:r>
              <a:rPr lang="en-US" dirty="0"/>
              <a:t>Institutions should </a:t>
            </a:r>
            <a:r>
              <a:rPr lang="lv-LV" dirty="0" err="1"/>
              <a:t>undergo</a:t>
            </a:r>
            <a:r>
              <a:rPr lang="lv-LV" dirty="0"/>
              <a:t> </a:t>
            </a:r>
            <a:r>
              <a:rPr lang="lv-LV" dirty="0" err="1"/>
              <a:t>external</a:t>
            </a:r>
            <a:r>
              <a:rPr lang="lv-LV" dirty="0"/>
              <a:t> </a:t>
            </a:r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assurance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line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ESG </a:t>
            </a:r>
            <a:r>
              <a:rPr lang="lv-LV" dirty="0" err="1"/>
              <a:t>on</a:t>
            </a:r>
            <a:r>
              <a:rPr lang="lv-LV" dirty="0"/>
              <a:t> a </a:t>
            </a:r>
            <a:r>
              <a:rPr lang="lv-LV" dirty="0" err="1"/>
              <a:t>cyclic</a:t>
            </a:r>
            <a:r>
              <a:rPr lang="lv-LV" dirty="0"/>
              <a:t> </a:t>
            </a:r>
            <a:r>
              <a:rPr lang="lv-LV" dirty="0" err="1"/>
              <a:t>basis</a:t>
            </a:r>
            <a:endParaRPr lang="lv-LV" dirty="0"/>
          </a:p>
          <a:p>
            <a:r>
              <a:rPr lang="lv-LV" dirty="0"/>
              <a:t>…</a:t>
            </a:r>
            <a:r>
              <a:rPr lang="lv-LV" dirty="0" err="1"/>
              <a:t>institutions</a:t>
            </a:r>
            <a:r>
              <a:rPr lang="lv-LV" dirty="0"/>
              <a:t> </a:t>
            </a:r>
            <a:r>
              <a:rPr lang="lv-LV" dirty="0" err="1"/>
              <a:t>ensure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progress </a:t>
            </a:r>
            <a:r>
              <a:rPr lang="lv-LV" dirty="0" err="1"/>
              <a:t>made</a:t>
            </a:r>
            <a:r>
              <a:rPr lang="lv-LV" dirty="0"/>
              <a:t> </a:t>
            </a:r>
            <a:r>
              <a:rPr lang="lv-LV" dirty="0" err="1"/>
              <a:t>since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last</a:t>
            </a:r>
            <a:r>
              <a:rPr lang="lv-LV" dirty="0"/>
              <a:t> </a:t>
            </a:r>
            <a:r>
              <a:rPr lang="lv-LV" dirty="0" err="1"/>
              <a:t>external</a:t>
            </a:r>
            <a:r>
              <a:rPr lang="lv-LV" dirty="0"/>
              <a:t> QA </a:t>
            </a:r>
            <a:r>
              <a:rPr lang="lv-LV" dirty="0" err="1"/>
              <a:t>activity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taken</a:t>
            </a:r>
            <a:r>
              <a:rPr lang="lv-LV" dirty="0"/>
              <a:t> </a:t>
            </a:r>
            <a:r>
              <a:rPr lang="lv-LV" dirty="0" err="1"/>
              <a:t>into</a:t>
            </a:r>
            <a:r>
              <a:rPr lang="lv-LV" dirty="0"/>
              <a:t> </a:t>
            </a:r>
            <a:r>
              <a:rPr lang="lv-LV" dirty="0" err="1"/>
              <a:t>consideration</a:t>
            </a:r>
            <a:r>
              <a:rPr lang="lv-LV" dirty="0"/>
              <a:t> </a:t>
            </a:r>
            <a:r>
              <a:rPr lang="lv-LV" dirty="0" err="1"/>
              <a:t>when</a:t>
            </a:r>
            <a:r>
              <a:rPr lang="lv-LV" dirty="0"/>
              <a:t> </a:t>
            </a:r>
            <a:r>
              <a:rPr lang="lv-LV" dirty="0" err="1"/>
              <a:t>preparing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next</a:t>
            </a:r>
            <a:r>
              <a:rPr lang="lv-LV" dirty="0"/>
              <a:t> </a:t>
            </a:r>
            <a:r>
              <a:rPr lang="lv-LV" dirty="0" err="1"/>
              <a:t>one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95006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IQAT </a:t>
            </a:r>
            <a:r>
              <a:rPr lang="lv-LV" dirty="0" err="1"/>
              <a:t>partners</a:t>
            </a:r>
            <a:endParaRPr lang="en-GB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GB" b="1" dirty="0"/>
              <a:t>Czech University of Life Sciences Prague </a:t>
            </a:r>
            <a:r>
              <a:rPr lang="lv-LV" b="1" dirty="0"/>
              <a:t>(CZ)</a:t>
            </a:r>
            <a:endParaRPr lang="en-GB" dirty="0"/>
          </a:p>
          <a:p>
            <a:pPr fontAlgn="base"/>
            <a:r>
              <a:rPr lang="en-GB" b="1" dirty="0"/>
              <a:t>Centre for Higher Education Studies </a:t>
            </a:r>
            <a:r>
              <a:rPr lang="lv-LV" b="1" dirty="0"/>
              <a:t>(CZ)</a:t>
            </a:r>
            <a:endParaRPr lang="en-GB" dirty="0"/>
          </a:p>
          <a:p>
            <a:pPr fontAlgn="base"/>
            <a:r>
              <a:rPr lang="en-GB" b="1" dirty="0"/>
              <a:t>University of Alicante</a:t>
            </a:r>
            <a:r>
              <a:rPr lang="lv-LV" b="1" dirty="0"/>
              <a:t> (ES)</a:t>
            </a:r>
            <a:endParaRPr lang="en-GB" dirty="0"/>
          </a:p>
          <a:p>
            <a:pPr fontAlgn="base"/>
            <a:r>
              <a:rPr lang="lv-LV" b="1" dirty="0" err="1"/>
              <a:t>Constantine</a:t>
            </a:r>
            <a:r>
              <a:rPr lang="lv-LV" b="1" dirty="0"/>
              <a:t> </a:t>
            </a:r>
            <a:r>
              <a:rPr lang="lv-LV" b="1" dirty="0" err="1"/>
              <a:t>the</a:t>
            </a:r>
            <a:r>
              <a:rPr lang="lv-LV" b="1" dirty="0"/>
              <a:t> </a:t>
            </a:r>
            <a:r>
              <a:rPr lang="en-GB" b="1" dirty="0"/>
              <a:t>Philosopher University in Nitra</a:t>
            </a:r>
            <a:r>
              <a:rPr lang="lv-LV" b="1" dirty="0"/>
              <a:t> (SK)</a:t>
            </a:r>
            <a:endParaRPr lang="en-GB" dirty="0"/>
          </a:p>
          <a:p>
            <a:r>
              <a:rPr lang="en-GB" b="1" dirty="0"/>
              <a:t>University of Latvia</a:t>
            </a:r>
            <a:r>
              <a:rPr lang="lv-LV" b="1" dirty="0"/>
              <a:t> (LV)</a:t>
            </a:r>
            <a:endParaRPr lang="en-GB" dirty="0"/>
          </a:p>
        </p:txBody>
      </p:sp>
      <p:sp>
        <p:nvSpPr>
          <p:cNvPr id="5" name="Satura vietturis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Tashkent Chemical-Technological Institute</a:t>
            </a:r>
            <a:r>
              <a:rPr lang="lv-LV" b="1" dirty="0"/>
              <a:t> (UZ)</a:t>
            </a:r>
          </a:p>
          <a:p>
            <a:r>
              <a:rPr lang="en-GB" b="1" dirty="0"/>
              <a:t>Samarkand Agricultural Institute</a:t>
            </a:r>
            <a:r>
              <a:rPr lang="lv-LV" b="1" dirty="0"/>
              <a:t> (UZ)</a:t>
            </a:r>
          </a:p>
          <a:p>
            <a:r>
              <a:rPr lang="en-GB" b="1" dirty="0" err="1"/>
              <a:t>Andijan</a:t>
            </a:r>
            <a:r>
              <a:rPr lang="en-GB" b="1" dirty="0"/>
              <a:t> State University</a:t>
            </a:r>
            <a:endParaRPr lang="lv-LV" b="1" dirty="0"/>
          </a:p>
          <a:p>
            <a:r>
              <a:rPr lang="en-GB" b="1" dirty="0" err="1"/>
              <a:t>S.Seifullin</a:t>
            </a:r>
            <a:r>
              <a:rPr lang="en-GB" b="1" dirty="0"/>
              <a:t> Kazakh </a:t>
            </a:r>
            <a:r>
              <a:rPr lang="en-GB" b="1" dirty="0" err="1"/>
              <a:t>Agro</a:t>
            </a:r>
            <a:r>
              <a:rPr lang="en-GB" b="1" dirty="0"/>
              <a:t> Technical University</a:t>
            </a:r>
            <a:r>
              <a:rPr lang="lv-LV" b="1" dirty="0"/>
              <a:t> (KZ)</a:t>
            </a:r>
          </a:p>
          <a:p>
            <a:r>
              <a:rPr lang="en-GB" b="1" dirty="0"/>
              <a:t>International Educational Corporation</a:t>
            </a:r>
            <a:r>
              <a:rPr lang="lv-LV" b="1" dirty="0"/>
              <a:t> (KZ)</a:t>
            </a:r>
          </a:p>
          <a:p>
            <a:r>
              <a:rPr lang="en-GB" b="1" dirty="0"/>
              <a:t>Karaganda State Technical University</a:t>
            </a:r>
            <a:r>
              <a:rPr lang="lv-LV" b="1" dirty="0"/>
              <a:t> (KZ)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72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Assurance</a:t>
            </a:r>
            <a:endParaRPr lang="en-GB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 err="1"/>
              <a:t>Internal</a:t>
            </a:r>
            <a:r>
              <a:rPr lang="lv-LV" dirty="0"/>
              <a:t> QA:</a:t>
            </a:r>
            <a:br>
              <a:rPr lang="lv-LV" dirty="0"/>
            </a:br>
            <a:r>
              <a:rPr lang="lv-LV" dirty="0" err="1"/>
              <a:t>each</a:t>
            </a:r>
            <a:r>
              <a:rPr lang="lv-LV" dirty="0"/>
              <a:t> </a:t>
            </a:r>
            <a:r>
              <a:rPr lang="lv-LV" dirty="0" err="1"/>
              <a:t>actor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assure</a:t>
            </a:r>
            <a:r>
              <a:rPr lang="lv-LV" dirty="0"/>
              <a:t> </a:t>
            </a:r>
            <a:r>
              <a:rPr lang="lv-LV" dirty="0" err="1"/>
              <a:t>himself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other</a:t>
            </a:r>
            <a:r>
              <a:rPr lang="lv-LV" dirty="0"/>
              <a:t> </a:t>
            </a:r>
            <a:r>
              <a:rPr lang="lv-LV" dirty="0" err="1"/>
              <a:t>involved</a:t>
            </a:r>
            <a:r>
              <a:rPr lang="lv-LV" dirty="0"/>
              <a:t> </a:t>
            </a:r>
            <a:r>
              <a:rPr lang="lv-LV" dirty="0" err="1"/>
              <a:t>people</a:t>
            </a:r>
            <a:r>
              <a:rPr lang="lv-LV" dirty="0"/>
              <a:t>;</a:t>
            </a:r>
            <a:br>
              <a:rPr lang="lv-LV" dirty="0"/>
            </a:b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institution</a:t>
            </a:r>
            <a:r>
              <a:rPr lang="lv-LV" dirty="0"/>
              <a:t> </a:t>
            </a:r>
            <a:r>
              <a:rPr lang="lv-LV" dirty="0" err="1"/>
              <a:t>can</a:t>
            </a:r>
            <a:r>
              <a:rPr lang="lv-LV" dirty="0"/>
              <a:t> </a:t>
            </a:r>
            <a:r>
              <a:rPr lang="lv-LV" dirty="0" err="1"/>
              <a:t>assure</a:t>
            </a:r>
            <a:r>
              <a:rPr lang="lv-LV" dirty="0"/>
              <a:t> </a:t>
            </a:r>
            <a:r>
              <a:rPr lang="lv-LV" dirty="0" err="1"/>
              <a:t>istelf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its</a:t>
            </a:r>
            <a:r>
              <a:rPr lang="lv-LV" dirty="0"/>
              <a:t> </a:t>
            </a:r>
            <a:r>
              <a:rPr lang="lv-LV" dirty="0" err="1"/>
              <a:t>stakeholders</a:t>
            </a:r>
            <a:endParaRPr lang="en-GB" dirty="0"/>
          </a:p>
        </p:txBody>
      </p:sp>
      <p:sp>
        <p:nvSpPr>
          <p:cNvPr id="5" name="Satura vietturis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 err="1"/>
              <a:t>External</a:t>
            </a:r>
            <a:r>
              <a:rPr lang="lv-LV" dirty="0"/>
              <a:t> QA:</a:t>
            </a:r>
            <a:br>
              <a:rPr lang="lv-LV" dirty="0"/>
            </a:br>
            <a:r>
              <a:rPr lang="lv-LV" dirty="0" err="1"/>
              <a:t>external</a:t>
            </a:r>
            <a:r>
              <a:rPr lang="lv-LV" dirty="0"/>
              <a:t> </a:t>
            </a:r>
            <a:r>
              <a:rPr lang="lv-LV" dirty="0" err="1"/>
              <a:t>stakeholders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authorities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</a:t>
            </a:r>
            <a:r>
              <a:rPr lang="lv-LV" dirty="0" err="1"/>
              <a:t>procedures</a:t>
            </a:r>
            <a:r>
              <a:rPr lang="lv-LV" dirty="0"/>
              <a:t> to </a:t>
            </a:r>
            <a:r>
              <a:rPr lang="lv-LV" dirty="0" err="1"/>
              <a:t>assess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work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institution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assure</a:t>
            </a:r>
            <a:r>
              <a:rPr lang="lv-LV" dirty="0"/>
              <a:t> </a:t>
            </a:r>
            <a:r>
              <a:rPr lang="lv-LV" dirty="0" err="1"/>
              <a:t>everybody</a:t>
            </a:r>
            <a:r>
              <a:rPr lang="lv-LV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982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irsrakst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Tasks</a:t>
            </a:r>
            <a:endParaRPr lang="en-GB" dirty="0"/>
          </a:p>
        </p:txBody>
      </p:sp>
      <p:sp>
        <p:nvSpPr>
          <p:cNvPr id="6" name="Satura vietturis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cs-CZ" dirty="0"/>
              <a:t>mapping the situation in the field of QA</a:t>
            </a:r>
          </a:p>
          <a:p>
            <a:r>
              <a:rPr lang="en-GB" altLang="cs-CZ" dirty="0"/>
              <a:t>interactive training (seminar, 2 workshops including practical training, visits to CZ HEIs) </a:t>
            </a:r>
          </a:p>
          <a:p>
            <a:r>
              <a:rPr lang="en-GB" altLang="cs-CZ" dirty="0"/>
              <a:t>exploitation U-map methodology, typology of HEIs  </a:t>
            </a:r>
          </a:p>
          <a:p>
            <a:r>
              <a:rPr lang="en-GB" altLang="cs-CZ" dirty="0"/>
              <a:t>pilot implementation of new/innovated/modified drafts of internal QA systems at HEIs in </a:t>
            </a:r>
            <a:r>
              <a:rPr lang="en-GB" altLang="cs-CZ" dirty="0" err="1"/>
              <a:t>PaCs</a:t>
            </a:r>
            <a:r>
              <a:rPr lang="en-GB" altLang="cs-CZ" dirty="0"/>
              <a:t>, </a:t>
            </a:r>
          </a:p>
          <a:p>
            <a:r>
              <a:rPr lang="en-GB" altLang="cs-CZ" dirty="0"/>
              <a:t>development of final versions of internal QA systems</a:t>
            </a:r>
          </a:p>
        </p:txBody>
      </p:sp>
    </p:spTree>
    <p:extLst>
      <p:ext uri="{BB962C8B-B14F-4D97-AF65-F5344CB8AC3E}">
        <p14:creationId xmlns:p14="http://schemas.microsoft.com/office/powerpoint/2010/main" val="1017406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What</a:t>
            </a:r>
            <a:r>
              <a:rPr lang="lv-LV" dirty="0"/>
              <a:t> </a:t>
            </a:r>
            <a:r>
              <a:rPr lang="lv-LV" dirty="0" err="1"/>
              <a:t>about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system</a:t>
            </a:r>
            <a:r>
              <a:rPr lang="lv-LV" dirty="0"/>
              <a:t>?</a:t>
            </a:r>
            <a:endParaRPr lang="en-GB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Quality</a:t>
            </a:r>
            <a:r>
              <a:rPr lang="lv-LV" dirty="0"/>
              <a:t> </a:t>
            </a:r>
            <a:r>
              <a:rPr lang="lv-LV" dirty="0" err="1"/>
              <a:t>policy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institution</a:t>
            </a:r>
            <a:endParaRPr lang="lv-LV" dirty="0"/>
          </a:p>
          <a:p>
            <a:r>
              <a:rPr lang="lv-LV" dirty="0" err="1"/>
              <a:t>Description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new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modified</a:t>
            </a:r>
            <a:r>
              <a:rPr lang="lv-LV" dirty="0"/>
              <a:t> </a:t>
            </a:r>
            <a:r>
              <a:rPr lang="lv-LV" dirty="0" err="1"/>
              <a:t>parts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QAS</a:t>
            </a:r>
          </a:p>
          <a:p>
            <a:r>
              <a:rPr lang="lv-LV" dirty="0" err="1"/>
              <a:t>Referenced</a:t>
            </a:r>
            <a:r>
              <a:rPr lang="lv-LV" dirty="0"/>
              <a:t> to ESG</a:t>
            </a:r>
          </a:p>
          <a:p>
            <a:r>
              <a:rPr lang="lv-LV" dirty="0" err="1"/>
              <a:t>Linked</a:t>
            </a:r>
            <a:r>
              <a:rPr lang="lv-LV" dirty="0"/>
              <a:t> to </a:t>
            </a:r>
            <a:r>
              <a:rPr lang="lv-LV" dirty="0" err="1"/>
              <a:t>institutional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National </a:t>
            </a:r>
            <a:r>
              <a:rPr lang="lv-LV" dirty="0" err="1"/>
              <a:t>procedures</a:t>
            </a:r>
            <a:r>
              <a:rPr lang="lv-LV" dirty="0"/>
              <a:t> </a:t>
            </a:r>
          </a:p>
          <a:p>
            <a:r>
              <a:rPr lang="lv-LV" dirty="0" err="1"/>
              <a:t>Self-assesment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354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700" b="1" dirty="0" err="1">
                <a:latin typeface="+mn-lt"/>
              </a:rPr>
              <a:t>What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is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demonstrated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and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evaluated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in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the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Self-assessment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report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of</a:t>
            </a:r>
            <a:r>
              <a:rPr lang="lv-LV" sz="2700" b="1" dirty="0">
                <a:latin typeface="+mn-lt"/>
              </a:rPr>
              <a:t> a </a:t>
            </a:r>
            <a:r>
              <a:rPr lang="lv-LV" sz="2700" b="1" dirty="0" err="1">
                <a:latin typeface="+mn-lt"/>
              </a:rPr>
              <a:t>study</a:t>
            </a:r>
            <a:r>
              <a:rPr lang="lv-LV" sz="2700" b="1" dirty="0">
                <a:latin typeface="+mn-lt"/>
              </a:rPr>
              <a:t> </a:t>
            </a:r>
            <a:r>
              <a:rPr lang="lv-LV" sz="2700" b="1" dirty="0" err="1">
                <a:latin typeface="+mn-lt"/>
              </a:rPr>
              <a:t>programme</a:t>
            </a:r>
            <a:r>
              <a:rPr lang="lv-LV" sz="2700" b="1" dirty="0">
                <a:latin typeface="+mn-lt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32856"/>
            <a:ext cx="7886700" cy="353915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lv-LV" dirty="0"/>
              <a:t>D</a:t>
            </a:r>
            <a:r>
              <a:rPr lang="en-GB" dirty="0" err="1"/>
              <a:t>ata</a:t>
            </a:r>
            <a:r>
              <a:rPr lang="en-GB" dirty="0"/>
              <a:t> on students’ number and results (1-st</a:t>
            </a:r>
            <a:r>
              <a:rPr lang="lv-LV" dirty="0"/>
              <a:t> </a:t>
            </a:r>
            <a:r>
              <a:rPr lang="en-GB" dirty="0"/>
              <a:t>year students (entrance score), graduate results, drop</a:t>
            </a:r>
            <a:r>
              <a:rPr lang="lv-LV" dirty="0"/>
              <a:t>-</a:t>
            </a:r>
            <a:r>
              <a:rPr lang="en-GB" dirty="0"/>
              <a:t>out level, etc.) which demonstrate the demand of the program and students’ interest,</a:t>
            </a:r>
          </a:p>
          <a:p>
            <a:pPr lvl="0"/>
            <a:r>
              <a:rPr lang="lv-LV" dirty="0"/>
              <a:t>C</a:t>
            </a:r>
            <a:r>
              <a:rPr lang="en-GB" dirty="0" err="1"/>
              <a:t>ourse</a:t>
            </a:r>
            <a:r>
              <a:rPr lang="en-GB" dirty="0"/>
              <a:t> content in line with the needs of labour market and society and with the achievements in the appropriate science field, </a:t>
            </a:r>
          </a:p>
          <a:p>
            <a:pPr lvl="0"/>
            <a:r>
              <a:rPr lang="lv-LV" dirty="0" err="1"/>
              <a:t>Qualification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academc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program</a:t>
            </a:r>
            <a:r>
              <a:rPr lang="lv-LV" dirty="0"/>
              <a:t> </a:t>
            </a:r>
            <a:r>
              <a:rPr lang="lv-LV" dirty="0" err="1"/>
              <a:t>resourses</a:t>
            </a:r>
            <a:r>
              <a:rPr lang="en-GB" dirty="0"/>
              <a:t>,</a:t>
            </a:r>
          </a:p>
          <a:p>
            <a:pPr lvl="0"/>
            <a:r>
              <a:rPr lang="lv-LV" dirty="0"/>
              <a:t>S</a:t>
            </a:r>
            <a:r>
              <a:rPr lang="en-GB" dirty="0" err="1"/>
              <a:t>tudents</a:t>
            </a:r>
            <a:r>
              <a:rPr lang="en-GB" dirty="0"/>
              <a:t>’ satisfaction with study courses and teaching methods, </a:t>
            </a:r>
          </a:p>
          <a:p>
            <a:pPr lvl="0"/>
            <a:r>
              <a:rPr lang="lv-LV" dirty="0"/>
              <a:t>E</a:t>
            </a:r>
            <a:r>
              <a:rPr lang="en-GB" dirty="0" err="1"/>
              <a:t>mployability</a:t>
            </a:r>
            <a:r>
              <a:rPr lang="en-GB" dirty="0"/>
              <a:t> of graduates and employers’ satisfaction with graduates</a:t>
            </a:r>
            <a:r>
              <a:rPr lang="lv-LV" dirty="0"/>
              <a:t>,</a:t>
            </a:r>
          </a:p>
          <a:p>
            <a:r>
              <a:rPr lang="en-GB" dirty="0"/>
              <a:t>SWOT analysis and plan of development and maintenance of the program to </a:t>
            </a:r>
            <a:r>
              <a:rPr lang="lv-LV" dirty="0"/>
              <a:t>e</a:t>
            </a:r>
            <a:r>
              <a:rPr lang="en-GB" dirty="0" err="1"/>
              <a:t>nsure</a:t>
            </a:r>
            <a:r>
              <a:rPr lang="en-GB" dirty="0"/>
              <a:t> the sustainability of the program</a:t>
            </a:r>
            <a:r>
              <a:rPr lang="lv-LV" dirty="0"/>
              <a:t>.</a:t>
            </a:r>
            <a:r>
              <a:rPr lang="en-GB" dirty="0"/>
              <a:t> </a:t>
            </a:r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283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/>
              <a:t>Acknowledgement</a:t>
            </a:r>
            <a:r>
              <a:rPr lang="lv-LV" b="1" dirty="0"/>
              <a:t> </a:t>
            </a:r>
            <a:r>
              <a:rPr lang="lv-LV" b="1" dirty="0" err="1"/>
              <a:t>and</a:t>
            </a:r>
            <a:r>
              <a:rPr lang="lv-LV" b="1" dirty="0"/>
              <a:t> </a:t>
            </a:r>
            <a:r>
              <a:rPr lang="lv-LV" b="1" dirty="0" err="1"/>
              <a:t>disclaimer</a:t>
            </a:r>
            <a:endParaRPr lang="lv-LV" b="1" dirty="0"/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ea typeface="Times New Roman"/>
              </a:rPr>
              <a:t>This project has been funded with support from the European Commission</a:t>
            </a:r>
            <a:r>
              <a:rPr lang="lv-LV" dirty="0">
                <a:latin typeface="+mj-lt"/>
                <a:ea typeface="Times New Roman"/>
              </a:rPr>
              <a:t> </a:t>
            </a:r>
            <a:r>
              <a:rPr lang="lv-LV" dirty="0" err="1">
                <a:latin typeface="+mj-lt"/>
                <a:ea typeface="Times New Roman"/>
              </a:rPr>
              <a:t>within</a:t>
            </a:r>
            <a:r>
              <a:rPr lang="lv-LV" dirty="0">
                <a:latin typeface="+mj-lt"/>
                <a:ea typeface="Times New Roman"/>
              </a:rPr>
              <a:t> Erasmus+ </a:t>
            </a:r>
            <a:r>
              <a:rPr lang="lv-LV" dirty="0" err="1">
                <a:latin typeface="+mj-lt"/>
                <a:ea typeface="Times New Roman"/>
              </a:rPr>
              <a:t>programme</a:t>
            </a:r>
            <a:r>
              <a:rPr lang="en-GB" dirty="0">
                <a:latin typeface="+mj-lt"/>
                <a:ea typeface="Times New Roman"/>
              </a:rPr>
              <a:t>.</a:t>
            </a:r>
            <a:endParaRPr lang="nl-NL" sz="2000" dirty="0">
              <a:latin typeface="+mj-lt"/>
              <a:ea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j-lt"/>
                <a:ea typeface="Times New Roman"/>
              </a:rPr>
              <a:t>This </a:t>
            </a:r>
            <a:r>
              <a:rPr lang="lv-LV" dirty="0" err="1">
                <a:latin typeface="+mj-lt"/>
                <a:ea typeface="Times New Roman"/>
              </a:rPr>
              <a:t>presentation</a:t>
            </a:r>
            <a:r>
              <a:rPr lang="lv-LV" dirty="0">
                <a:latin typeface="+mj-lt"/>
                <a:ea typeface="Times New Roman"/>
              </a:rPr>
              <a:t> </a:t>
            </a:r>
            <a:r>
              <a:rPr lang="en-GB" dirty="0">
                <a:latin typeface="+mj-lt"/>
                <a:ea typeface="Times New Roman"/>
              </a:rPr>
              <a:t>reflects the views only of the author</a:t>
            </a:r>
            <a:r>
              <a:rPr lang="lv-LV" dirty="0">
                <a:latin typeface="+mj-lt"/>
                <a:ea typeface="Times New Roman"/>
              </a:rPr>
              <a:t>s</a:t>
            </a:r>
            <a:r>
              <a:rPr lang="en-GB" dirty="0">
                <a:latin typeface="+mj-lt"/>
                <a:ea typeface="Times New Roman"/>
              </a:rPr>
              <a:t>, and the </a:t>
            </a:r>
            <a:r>
              <a:rPr lang="lv-LV" dirty="0">
                <a:latin typeface="+mj-lt"/>
                <a:ea typeface="Times New Roman"/>
              </a:rPr>
              <a:t>E</a:t>
            </a:r>
            <a:r>
              <a:rPr lang="en-GB" dirty="0">
                <a:latin typeface="+mj-lt"/>
                <a:ea typeface="Times New Roman"/>
              </a:rPr>
              <a:t>C cannot be held responsible for any use which may be made of the information contained therein</a:t>
            </a:r>
            <a:r>
              <a:rPr lang="en-GB" dirty="0">
                <a:latin typeface="Garamond"/>
                <a:ea typeface="Times New Roman"/>
              </a:rPr>
              <a:t>.</a:t>
            </a:r>
            <a:endParaRPr lang="nl-NL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8848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475656" y="171447"/>
            <a:ext cx="5903913" cy="738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lv-LV" altLang="lv-LV" sz="2800" dirty="0" err="1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</a:t>
            </a:r>
            <a:r>
              <a:rPr lang="lv-LV" altLang="lv-LV" sz="2800" dirty="0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lv-LV" altLang="lv-LV" sz="2800" dirty="0" err="1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</a:t>
            </a:r>
            <a:r>
              <a:rPr lang="lv-LV" altLang="lv-LV" sz="2800" dirty="0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lv-LV" altLang="lv-LV" sz="2800" dirty="0" err="1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</a:t>
            </a:r>
            <a:r>
              <a:rPr lang="lv-LV" altLang="lv-LV" sz="2800" dirty="0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lv-LV" altLang="lv-LV" sz="2800" dirty="0" err="1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your</a:t>
            </a:r>
            <a:r>
              <a:rPr lang="lv-LV" altLang="lv-LV" sz="2800" dirty="0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lv-LV" altLang="lv-LV" sz="2800" dirty="0" err="1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attention</a:t>
            </a:r>
            <a:r>
              <a:rPr lang="lv-LV" altLang="lv-LV" sz="2800" dirty="0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lv-LV" altLang="lv-LV" sz="1400" u="sng" dirty="0">
              <a:hlinkClick r:id="rId2"/>
            </a:endParaRPr>
          </a:p>
        </p:txBody>
      </p:sp>
      <p:sp>
        <p:nvSpPr>
          <p:cNvPr id="2" name="Taisnstūris 1"/>
          <p:cNvSpPr/>
          <p:nvPr/>
        </p:nvSpPr>
        <p:spPr>
          <a:xfrm>
            <a:off x="1691680" y="5620945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v-LV" sz="2800" b="1" dirty="0">
                <a:solidFill>
                  <a:srgbClr val="0070C0"/>
                </a:solidFill>
              </a:rPr>
              <a:t>Paldies! </a:t>
            </a:r>
            <a:r>
              <a:rPr lang="uz-Latn-UZ" sz="2800" b="1" dirty="0">
                <a:solidFill>
                  <a:srgbClr val="0070C0"/>
                </a:solidFill>
              </a:rPr>
              <a:t>Rahmat</a:t>
            </a:r>
            <a:r>
              <a:rPr lang="lv-LV" sz="2800" b="1" dirty="0">
                <a:solidFill>
                  <a:srgbClr val="0070C0"/>
                </a:solidFill>
              </a:rPr>
              <a:t>!</a:t>
            </a:r>
            <a:endParaRPr lang="lv-LV" b="1" dirty="0">
              <a:solidFill>
                <a:srgbClr val="0070C0"/>
              </a:solidFill>
            </a:endParaRPr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096" y="1700808"/>
            <a:ext cx="741781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89792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/>
              <a:t>What</a:t>
            </a:r>
            <a:r>
              <a:rPr lang="lv-LV" b="1" dirty="0"/>
              <a:t> </a:t>
            </a:r>
            <a:r>
              <a:rPr lang="lv-LV" b="1" dirty="0" err="1"/>
              <a:t>is</a:t>
            </a:r>
            <a:r>
              <a:rPr lang="lv-LV" b="1" dirty="0"/>
              <a:t> </a:t>
            </a:r>
            <a:r>
              <a:rPr lang="lv-LV" b="1" dirty="0" err="1"/>
              <a:t>Quality</a:t>
            </a:r>
            <a:r>
              <a:rPr lang="lv-LV" b="1" dirty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4400" dirty="0"/>
              <a:t>Fitness </a:t>
            </a:r>
            <a:r>
              <a:rPr lang="lv-LV" sz="4400" dirty="0" err="1"/>
              <a:t>for</a:t>
            </a:r>
            <a:r>
              <a:rPr lang="lv-LV" sz="4400" dirty="0"/>
              <a:t> </a:t>
            </a:r>
            <a:r>
              <a:rPr lang="lv-LV" sz="4400" dirty="0" err="1"/>
              <a:t>purpose</a:t>
            </a:r>
            <a:r>
              <a:rPr lang="lv-LV" sz="4400" dirty="0"/>
              <a:t> (</a:t>
            </a:r>
            <a:r>
              <a:rPr lang="lv-LV" sz="4400" dirty="0" err="1"/>
              <a:t>for</a:t>
            </a:r>
            <a:r>
              <a:rPr lang="lv-LV" sz="4400" dirty="0"/>
              <a:t> </a:t>
            </a:r>
            <a:r>
              <a:rPr lang="lv-LV" sz="4400" dirty="0" err="1"/>
              <a:t>product</a:t>
            </a:r>
            <a:r>
              <a:rPr lang="lv-LV" sz="4400" dirty="0"/>
              <a:t>)</a:t>
            </a:r>
          </a:p>
          <a:p>
            <a:r>
              <a:rPr lang="lv-LV" sz="4400" dirty="0" err="1"/>
              <a:t>Meeting</a:t>
            </a:r>
            <a:r>
              <a:rPr lang="lv-LV" sz="4400" dirty="0"/>
              <a:t> </a:t>
            </a:r>
            <a:r>
              <a:rPr lang="lv-LV" sz="4400" dirty="0" err="1"/>
              <a:t>the</a:t>
            </a:r>
            <a:r>
              <a:rPr lang="lv-LV" sz="4400" dirty="0"/>
              <a:t> </a:t>
            </a:r>
            <a:r>
              <a:rPr lang="lv-LV" sz="4400" dirty="0" err="1"/>
              <a:t>needs</a:t>
            </a:r>
            <a:r>
              <a:rPr lang="lv-LV" sz="4400" dirty="0"/>
              <a:t>/</a:t>
            </a:r>
            <a:r>
              <a:rPr lang="lv-LV" sz="4400" dirty="0" err="1"/>
              <a:t>requirements</a:t>
            </a:r>
            <a:r>
              <a:rPr lang="lv-LV" sz="4400" dirty="0"/>
              <a:t> </a:t>
            </a:r>
            <a:r>
              <a:rPr lang="lv-LV" sz="4400" dirty="0" err="1"/>
              <a:t>of</a:t>
            </a:r>
            <a:r>
              <a:rPr lang="lv-LV" sz="4400" dirty="0"/>
              <a:t> </a:t>
            </a:r>
            <a:r>
              <a:rPr lang="lv-LV" sz="4400" dirty="0" err="1"/>
              <a:t>client</a:t>
            </a:r>
            <a:r>
              <a:rPr lang="lv-LV" sz="4400" dirty="0"/>
              <a:t> (</a:t>
            </a:r>
            <a:r>
              <a:rPr lang="lv-LV" sz="4400" dirty="0" err="1"/>
              <a:t>for</a:t>
            </a:r>
            <a:r>
              <a:rPr lang="lv-LV" sz="4400" dirty="0"/>
              <a:t> </a:t>
            </a:r>
            <a:r>
              <a:rPr lang="lv-LV" sz="4400" dirty="0" err="1"/>
              <a:t>services</a:t>
            </a:r>
            <a:r>
              <a:rPr lang="lv-LV" sz="4400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/>
              <a:t>Product</a:t>
            </a:r>
            <a:r>
              <a:rPr lang="lv-LV" b="1" dirty="0"/>
              <a:t> </a:t>
            </a:r>
            <a:r>
              <a:rPr lang="lv-LV" b="1" dirty="0" err="1"/>
              <a:t>and</a:t>
            </a:r>
            <a:r>
              <a:rPr lang="lv-LV" b="1" dirty="0"/>
              <a:t> </a:t>
            </a:r>
            <a:r>
              <a:rPr lang="lv-LV" b="1" dirty="0" err="1"/>
              <a:t>service</a:t>
            </a:r>
            <a:r>
              <a:rPr lang="lv-LV" b="1" dirty="0"/>
              <a:t> </a:t>
            </a:r>
            <a:r>
              <a:rPr lang="lv-LV" b="1" dirty="0" err="1"/>
              <a:t>in</a:t>
            </a:r>
            <a:r>
              <a:rPr lang="lv-LV" b="1" dirty="0"/>
              <a:t> HE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sz="4400" dirty="0" err="1"/>
              <a:t>Source</a:t>
            </a:r>
            <a:r>
              <a:rPr lang="lv-LV" sz="4400" dirty="0"/>
              <a:t> </a:t>
            </a:r>
            <a:r>
              <a:rPr lang="lv-LV" sz="4400" dirty="0" err="1"/>
              <a:t>material</a:t>
            </a:r>
            <a:r>
              <a:rPr lang="lv-LV" sz="4400" dirty="0"/>
              <a:t> (</a:t>
            </a:r>
            <a:r>
              <a:rPr lang="lv-LV" sz="4400" dirty="0" err="1"/>
              <a:t>totality</a:t>
            </a:r>
            <a:r>
              <a:rPr lang="lv-LV" sz="4400" dirty="0"/>
              <a:t> </a:t>
            </a:r>
            <a:r>
              <a:rPr lang="lv-LV" sz="4400" dirty="0" err="1"/>
              <a:t>of</a:t>
            </a:r>
            <a:r>
              <a:rPr lang="lv-LV" sz="4400" dirty="0"/>
              <a:t> </a:t>
            </a:r>
            <a:r>
              <a:rPr lang="lv-LV" sz="4400" dirty="0" err="1"/>
              <a:t>knowledge</a:t>
            </a:r>
            <a:r>
              <a:rPr lang="lv-LV" sz="4400" dirty="0"/>
              <a:t>, </a:t>
            </a:r>
            <a:r>
              <a:rPr lang="lv-LV" sz="4400" dirty="0" err="1"/>
              <a:t>skills</a:t>
            </a:r>
            <a:r>
              <a:rPr lang="lv-LV" sz="4400" dirty="0"/>
              <a:t> </a:t>
            </a:r>
            <a:r>
              <a:rPr lang="lv-LV" sz="4400" dirty="0" err="1"/>
              <a:t>and</a:t>
            </a:r>
            <a:r>
              <a:rPr lang="lv-LV" sz="4400" dirty="0"/>
              <a:t> </a:t>
            </a:r>
            <a:r>
              <a:rPr lang="lv-LV" sz="4400" dirty="0" err="1"/>
              <a:t>competencies</a:t>
            </a:r>
            <a:r>
              <a:rPr lang="lv-LV" sz="4400" dirty="0"/>
              <a:t> </a:t>
            </a:r>
            <a:r>
              <a:rPr lang="lv-LV" sz="4400" dirty="0" err="1"/>
              <a:t>of</a:t>
            </a:r>
            <a:r>
              <a:rPr lang="lv-LV" sz="4400" dirty="0"/>
              <a:t> </a:t>
            </a:r>
            <a:r>
              <a:rPr lang="lv-LV" sz="4400" dirty="0" err="1"/>
              <a:t>the</a:t>
            </a:r>
            <a:r>
              <a:rPr lang="lv-LV" sz="4400" dirty="0"/>
              <a:t> </a:t>
            </a:r>
            <a:r>
              <a:rPr lang="lv-LV" sz="4400" dirty="0" err="1"/>
              <a:t>applicant</a:t>
            </a:r>
            <a:r>
              <a:rPr lang="lv-LV" sz="4400" dirty="0"/>
              <a:t>)</a:t>
            </a:r>
          </a:p>
          <a:p>
            <a:r>
              <a:rPr lang="lv-LV" sz="4400" dirty="0">
                <a:sym typeface="Wingdings"/>
              </a:rPr>
              <a:t>            </a:t>
            </a:r>
            <a:endParaRPr lang="lv-LV" sz="4400" dirty="0"/>
          </a:p>
          <a:p>
            <a:r>
              <a:rPr lang="lv-LV" sz="4400" dirty="0"/>
              <a:t>           [</a:t>
            </a:r>
            <a:r>
              <a:rPr lang="lv-LV" sz="4400" dirty="0" err="1"/>
              <a:t>Academic</a:t>
            </a:r>
            <a:r>
              <a:rPr lang="lv-LV" sz="4400" dirty="0"/>
              <a:t> process (</a:t>
            </a:r>
            <a:r>
              <a:rPr lang="lv-LV" sz="4400" dirty="0" err="1"/>
              <a:t>service</a:t>
            </a:r>
            <a:r>
              <a:rPr lang="lv-LV" sz="4400" dirty="0"/>
              <a:t>)]</a:t>
            </a:r>
          </a:p>
          <a:p>
            <a:r>
              <a:rPr lang="lv-LV" sz="4400" dirty="0">
                <a:sym typeface="Wingdings"/>
              </a:rPr>
              <a:t>                     </a:t>
            </a:r>
            <a:endParaRPr lang="lv-LV" sz="4400" dirty="0"/>
          </a:p>
          <a:p>
            <a:r>
              <a:rPr lang="lv-LV" sz="4400" dirty="0"/>
              <a:t>                    </a:t>
            </a:r>
            <a:r>
              <a:rPr lang="lv-LV" sz="4400" dirty="0" err="1"/>
              <a:t>Product</a:t>
            </a:r>
            <a:r>
              <a:rPr lang="lv-LV" sz="4400" dirty="0"/>
              <a:t> (</a:t>
            </a:r>
            <a:r>
              <a:rPr lang="lv-LV" sz="4400" dirty="0" err="1"/>
              <a:t>totality</a:t>
            </a:r>
            <a:r>
              <a:rPr lang="lv-LV" sz="4400" dirty="0"/>
              <a:t> </a:t>
            </a:r>
            <a:r>
              <a:rPr lang="lv-LV" sz="4400" dirty="0" err="1"/>
              <a:t>of</a:t>
            </a:r>
            <a:r>
              <a:rPr lang="lv-LV" sz="4400" dirty="0"/>
              <a:t> </a:t>
            </a:r>
            <a:r>
              <a:rPr lang="lv-LV" sz="4400" dirty="0" err="1"/>
              <a:t>knowledge</a:t>
            </a:r>
            <a:r>
              <a:rPr lang="lv-LV" sz="4400" dirty="0"/>
              <a:t>, </a:t>
            </a:r>
            <a:r>
              <a:rPr lang="lv-LV" sz="4400" dirty="0" err="1"/>
              <a:t>skills</a:t>
            </a:r>
            <a:r>
              <a:rPr lang="lv-LV" sz="4400" dirty="0"/>
              <a:t> </a:t>
            </a:r>
            <a:r>
              <a:rPr lang="lv-LV" sz="4400" dirty="0" err="1"/>
              <a:t>and</a:t>
            </a:r>
            <a:r>
              <a:rPr lang="lv-LV" sz="4400" dirty="0"/>
              <a:t> </a:t>
            </a:r>
            <a:r>
              <a:rPr lang="lv-LV" sz="4400" dirty="0" err="1"/>
              <a:t>competencies</a:t>
            </a:r>
            <a:r>
              <a:rPr lang="lv-LV" sz="4400" dirty="0"/>
              <a:t> </a:t>
            </a:r>
            <a:r>
              <a:rPr lang="lv-LV" sz="4400" dirty="0" err="1"/>
              <a:t>of</a:t>
            </a:r>
            <a:r>
              <a:rPr lang="lv-LV" sz="4400" dirty="0"/>
              <a:t> </a:t>
            </a:r>
            <a:r>
              <a:rPr lang="lv-LV" sz="4400" dirty="0" err="1"/>
              <a:t>the</a:t>
            </a:r>
            <a:r>
              <a:rPr lang="lv-LV" sz="4400" dirty="0"/>
              <a:t>  </a:t>
            </a:r>
            <a:r>
              <a:rPr lang="lv-LV" sz="4400" dirty="0" err="1"/>
              <a:t>graduate</a:t>
            </a:r>
            <a:r>
              <a:rPr lang="lv-LV" sz="4400" dirty="0"/>
              <a:t> – “</a:t>
            </a:r>
            <a:r>
              <a:rPr lang="lv-LV" sz="4400" dirty="0" err="1"/>
              <a:t>learning</a:t>
            </a:r>
            <a:r>
              <a:rPr lang="lv-LV" sz="4400" dirty="0"/>
              <a:t> </a:t>
            </a:r>
            <a:r>
              <a:rPr lang="lv-LV" sz="4400" dirty="0" err="1"/>
              <a:t>outcomes</a:t>
            </a:r>
            <a:r>
              <a:rPr lang="lv-LV" sz="4400" dirty="0"/>
              <a:t>”)</a:t>
            </a: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6198"/>
            <a:ext cx="7488832" cy="945879"/>
          </a:xfrm>
        </p:spPr>
        <p:txBody>
          <a:bodyPr/>
          <a:lstStyle/>
          <a:p>
            <a:r>
              <a:rPr lang="lv-LV" sz="3600" dirty="0" err="1"/>
              <a:t>Learning</a:t>
            </a:r>
            <a:r>
              <a:rPr lang="lv-LV" sz="3600" dirty="0"/>
              <a:t> </a:t>
            </a:r>
            <a:r>
              <a:rPr lang="lv-LV" sz="3600" dirty="0" err="1"/>
              <a:t>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412776"/>
            <a:ext cx="8136904" cy="4608512"/>
          </a:xfrm>
        </p:spPr>
        <p:txBody>
          <a:bodyPr/>
          <a:lstStyle/>
          <a:p>
            <a:r>
              <a:rPr lang="en-US" sz="2400" b="1" dirty="0"/>
              <a:t>Knowledge</a:t>
            </a:r>
            <a:r>
              <a:rPr lang="lv-LV" sz="2400" dirty="0"/>
              <a:t> (</a:t>
            </a:r>
            <a:r>
              <a:rPr lang="en-US" sz="2400" dirty="0">
                <a:solidFill>
                  <a:schemeClr val="tx1"/>
                </a:solidFill>
              </a:rPr>
              <a:t>In the context of EQF</a:t>
            </a:r>
            <a:r>
              <a:rPr lang="lv-LV" sz="2400" dirty="0">
                <a:solidFill>
                  <a:schemeClr val="tx1"/>
                </a:solidFill>
              </a:rPr>
              <a:t>*</a:t>
            </a:r>
            <a:r>
              <a:rPr lang="en-US" sz="2400" dirty="0">
                <a:solidFill>
                  <a:schemeClr val="tx1"/>
                </a:solidFill>
              </a:rPr>
              <a:t>, knowledge is described as </a:t>
            </a:r>
            <a:r>
              <a:rPr lang="en-US" sz="2400" i="1" dirty="0">
                <a:solidFill>
                  <a:schemeClr val="tx1"/>
                </a:solidFill>
              </a:rPr>
              <a:t>theoretical and/or factual</a:t>
            </a:r>
            <a:r>
              <a:rPr lang="lv-LV" sz="2400" i="1" dirty="0">
                <a:solidFill>
                  <a:schemeClr val="tx1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US" sz="2400" dirty="0"/>
          </a:p>
          <a:p>
            <a:r>
              <a:rPr lang="en-US" sz="2400" b="1" dirty="0"/>
              <a:t>Skills</a:t>
            </a:r>
            <a:r>
              <a:rPr lang="lv-LV" sz="2400" dirty="0"/>
              <a:t> </a:t>
            </a:r>
            <a:r>
              <a:rPr lang="lv-LV" sz="2400" i="1" dirty="0"/>
              <a:t>- </a:t>
            </a:r>
            <a:r>
              <a:rPr lang="en-US" sz="2400" i="1" dirty="0">
                <a:solidFill>
                  <a:schemeClr val="tx1"/>
                </a:solidFill>
              </a:rPr>
              <a:t>cognitive</a:t>
            </a:r>
            <a:r>
              <a:rPr lang="en-US" sz="2400" dirty="0">
                <a:solidFill>
                  <a:schemeClr val="tx1"/>
                </a:solidFill>
              </a:rPr>
              <a:t> (involving the use of logical, intuitive and creative thinking), and</a:t>
            </a:r>
            <a:r>
              <a:rPr lang="lv-LV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practical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i="1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</a:rPr>
              <a:t>involving manual dexterity and the use of methods, materials, tools and instruments)</a:t>
            </a:r>
          </a:p>
          <a:p>
            <a:r>
              <a:rPr lang="en-US" sz="2400" b="1" dirty="0"/>
              <a:t>Competencies</a:t>
            </a:r>
            <a:r>
              <a:rPr lang="lv-LV" sz="2400" dirty="0"/>
              <a:t> </a:t>
            </a:r>
            <a:r>
              <a:rPr lang="lv-LV" sz="2400" i="1" dirty="0"/>
              <a:t>(</a:t>
            </a:r>
            <a:r>
              <a:rPr lang="en-US" sz="2400" dirty="0">
                <a:solidFill>
                  <a:schemeClr val="tx1"/>
                </a:solidFill>
              </a:rPr>
              <a:t>competence is described in terms of</a:t>
            </a:r>
            <a:r>
              <a:rPr lang="lv-LV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responsibility and autonomy</a:t>
            </a:r>
            <a:r>
              <a:rPr lang="lv-LV" sz="2400" i="1" dirty="0">
                <a:solidFill>
                  <a:schemeClr val="tx1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021288"/>
            <a:ext cx="555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*</a:t>
            </a:r>
            <a:r>
              <a:rPr lang="lv-LV" dirty="0">
                <a:hlinkClick r:id="rId3"/>
              </a:rPr>
              <a:t> https://ec.europa.eu/ploteus/content/descriptors-page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67017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4098" name="Picture 2" descr="http://juliaec.files.wordpress.com/2011/04/blooms_taxonom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57166"/>
            <a:ext cx="9143999" cy="6195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300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err="1"/>
              <a:t>Clients</a:t>
            </a:r>
            <a:r>
              <a:rPr lang="lv-LV" b="1" dirty="0"/>
              <a:t>/</a:t>
            </a:r>
            <a:r>
              <a:rPr lang="lv-LV" b="1" dirty="0" err="1"/>
              <a:t>stakeholders</a:t>
            </a:r>
            <a:r>
              <a:rPr lang="lv-LV" b="1" dirty="0"/>
              <a:t> </a:t>
            </a:r>
            <a:r>
              <a:rPr lang="lv-LV" b="1" dirty="0" err="1"/>
              <a:t>of</a:t>
            </a:r>
            <a:r>
              <a:rPr lang="lv-LV" b="1" dirty="0"/>
              <a:t> </a:t>
            </a:r>
            <a:r>
              <a:rPr lang="lv-LV" b="1" dirty="0" err="1"/>
              <a:t>the</a:t>
            </a:r>
            <a:r>
              <a:rPr lang="lv-LV" b="1" dirty="0"/>
              <a:t> </a:t>
            </a:r>
            <a:r>
              <a:rPr lang="lv-LV" b="1" dirty="0" err="1"/>
              <a:t>academic</a:t>
            </a:r>
            <a:r>
              <a:rPr lang="lv-LV" b="1" dirty="0"/>
              <a:t> process</a:t>
            </a:r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946197"/>
              </p:ext>
            </p:extLst>
          </p:nvPr>
        </p:nvGraphicFramePr>
        <p:xfrm>
          <a:off x="457200" y="1600200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6672">
                <a:tc>
                  <a:txBody>
                    <a:bodyPr/>
                    <a:lstStyle/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Internal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External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556">
                <a:tc>
                  <a:txBody>
                    <a:bodyPr/>
                    <a:lstStyle/>
                    <a:p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Colleagues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further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study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stages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Faculty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Institutional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Employers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Graduates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Government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institutions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Wider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society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HEIs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abroad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  <a:p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/>
              <a:t>Quality</a:t>
            </a:r>
            <a:r>
              <a:rPr lang="lv-LV" b="1" dirty="0"/>
              <a:t> </a:t>
            </a:r>
            <a:r>
              <a:rPr lang="lv-LV" b="1" dirty="0" err="1"/>
              <a:t>in</a:t>
            </a:r>
            <a:r>
              <a:rPr lang="lv-LV" b="1" dirty="0"/>
              <a:t> a </a:t>
            </a:r>
            <a:r>
              <a:rPr lang="lv-LV" b="1" dirty="0" err="1"/>
              <a:t>multi-client</a:t>
            </a:r>
            <a:r>
              <a:rPr lang="lv-LV" b="1" dirty="0"/>
              <a:t> </a:t>
            </a:r>
            <a:r>
              <a:rPr lang="lv-LV" b="1" dirty="0" err="1"/>
              <a:t>situation</a:t>
            </a:r>
            <a:endParaRPr lang="lv-LV" b="1" dirty="0"/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66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lv-LV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Fitness </a:t>
                      </a:r>
                      <a:r>
                        <a:rPr kumimoji="0" lang="lv-LV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kumimoji="0" lang="lv-LV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lv-LV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purpose</a:t>
                      </a:r>
                      <a:endParaRPr kumimoji="0" lang="lv-LV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v-LV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2400" dirty="0" err="1">
                          <a:solidFill>
                            <a:schemeClr val="tx1"/>
                          </a:solidFill>
                        </a:rPr>
                        <a:t>Meeting</a:t>
                      </a:r>
                      <a:r>
                        <a:rPr lang="lv-LV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240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lv-LV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lv-LV" sz="2400" dirty="0">
                          <a:solidFill>
                            <a:schemeClr val="tx1"/>
                          </a:solidFill>
                        </a:rPr>
                      </a:br>
                      <a:r>
                        <a:rPr lang="lv-LV" sz="2400" baseline="0" dirty="0" err="1">
                          <a:solidFill>
                            <a:schemeClr val="tx1"/>
                          </a:solidFill>
                        </a:rPr>
                        <a:t>standards</a:t>
                      </a:r>
                      <a:r>
                        <a:rPr lang="lv-LV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2400" baseline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lv-LV" sz="2400" baseline="0" dirty="0">
                          <a:solidFill>
                            <a:schemeClr val="tx1"/>
                          </a:solidFill>
                        </a:rPr>
                        <a:t> ‘</a:t>
                      </a:r>
                      <a:r>
                        <a:rPr lang="lv-LV" sz="2400" baseline="0" dirty="0" err="1">
                          <a:solidFill>
                            <a:schemeClr val="tx1"/>
                          </a:solidFill>
                        </a:rPr>
                        <a:t>product</a:t>
                      </a:r>
                      <a:r>
                        <a:rPr lang="lv-LV" sz="2400" baseline="0" dirty="0">
                          <a:solidFill>
                            <a:schemeClr val="tx1"/>
                          </a:solidFill>
                        </a:rPr>
                        <a:t>’</a:t>
                      </a:r>
                      <a:endParaRPr lang="lv-LV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Professional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standards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  <a:p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Educational</a:t>
                      </a:r>
                      <a:r>
                        <a:rPr lang="lv-LV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dirty="0" err="1">
                          <a:solidFill>
                            <a:schemeClr val="tx1"/>
                          </a:solidFill>
                        </a:rPr>
                        <a:t>standards</a:t>
                      </a:r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556">
                <a:tc>
                  <a:txBody>
                    <a:bodyPr/>
                    <a:lstStyle/>
                    <a:p>
                      <a:r>
                        <a:rPr lang="lv-LV" sz="2800" dirty="0" err="1"/>
                        <a:t>Meeting</a:t>
                      </a:r>
                      <a:r>
                        <a:rPr lang="lv-LV" sz="2800" dirty="0"/>
                        <a:t> </a:t>
                      </a:r>
                      <a:r>
                        <a:rPr lang="lv-LV" sz="2800" dirty="0" err="1"/>
                        <a:t>the</a:t>
                      </a:r>
                      <a:r>
                        <a:rPr lang="lv-LV" sz="2800" dirty="0"/>
                        <a:t> </a:t>
                      </a:r>
                      <a:r>
                        <a:rPr lang="lv-LV" sz="2800" dirty="0" err="1"/>
                        <a:t>needs</a:t>
                      </a:r>
                      <a:r>
                        <a:rPr lang="lv-LV" sz="2800" dirty="0"/>
                        <a:t>/</a:t>
                      </a:r>
                      <a:r>
                        <a:rPr lang="lv-LV" sz="2800" dirty="0" err="1"/>
                        <a:t>requirements</a:t>
                      </a:r>
                      <a:r>
                        <a:rPr lang="lv-LV" sz="2800" dirty="0"/>
                        <a:t> </a:t>
                      </a:r>
                      <a:r>
                        <a:rPr lang="lv-LV" sz="2800" dirty="0" err="1"/>
                        <a:t>of</a:t>
                      </a:r>
                      <a:r>
                        <a:rPr lang="lv-LV" sz="2800" dirty="0"/>
                        <a:t> </a:t>
                      </a:r>
                      <a:r>
                        <a:rPr lang="lv-LV" sz="2800" dirty="0" err="1"/>
                        <a:t>client</a:t>
                      </a:r>
                      <a:r>
                        <a:rPr lang="lv-LV" sz="2800" dirty="0"/>
                        <a:t> </a:t>
                      </a:r>
                      <a:r>
                        <a:rPr lang="lv-LV" sz="2800" dirty="0" err="1"/>
                        <a:t>for</a:t>
                      </a:r>
                      <a:r>
                        <a:rPr lang="lv-LV" sz="2800" dirty="0"/>
                        <a:t> ‘</a:t>
                      </a:r>
                      <a:r>
                        <a:rPr lang="lv-LV" sz="2800" dirty="0" err="1"/>
                        <a:t>services</a:t>
                      </a:r>
                      <a:r>
                        <a:rPr lang="lv-LV" sz="2800" dirty="0"/>
                        <a:t>’</a:t>
                      </a:r>
                    </a:p>
                    <a:p>
                      <a:endParaRPr lang="lv-LV" sz="2800" dirty="0"/>
                    </a:p>
                    <a:p>
                      <a:r>
                        <a:rPr lang="lv-LV" sz="2800" b="1" dirty="0" err="1"/>
                        <a:t>Meeting</a:t>
                      </a:r>
                      <a:r>
                        <a:rPr lang="lv-LV" sz="2800" b="1" dirty="0"/>
                        <a:t> </a:t>
                      </a:r>
                      <a:r>
                        <a:rPr lang="lv-LV" sz="2800" b="1" dirty="0" err="1"/>
                        <a:t>the</a:t>
                      </a:r>
                      <a:r>
                        <a:rPr lang="lv-LV" sz="2800" b="1" dirty="0"/>
                        <a:t> </a:t>
                      </a:r>
                      <a:r>
                        <a:rPr lang="lv-LV" sz="2800" b="1" dirty="0" err="1"/>
                        <a:t>standards</a:t>
                      </a:r>
                      <a:r>
                        <a:rPr lang="lv-LV" sz="2800" b="1" dirty="0"/>
                        <a:t> </a:t>
                      </a:r>
                      <a:r>
                        <a:rPr lang="lv-LV" sz="2800" b="1" dirty="0" err="1"/>
                        <a:t>of</a:t>
                      </a:r>
                      <a:r>
                        <a:rPr lang="lv-LV" sz="2800" b="1" dirty="0"/>
                        <a:t> </a:t>
                      </a:r>
                      <a:r>
                        <a:rPr lang="lv-LV" sz="2800" b="1" dirty="0" err="1"/>
                        <a:t>the</a:t>
                      </a:r>
                      <a:r>
                        <a:rPr lang="lv-LV" sz="2800" b="1" dirty="0"/>
                        <a:t> </a:t>
                      </a:r>
                      <a:r>
                        <a:rPr lang="lv-LV" sz="2800" b="1" dirty="0" err="1"/>
                        <a:t>academic</a:t>
                      </a:r>
                      <a:r>
                        <a:rPr lang="lv-LV" sz="2800" b="1" dirty="0"/>
                        <a:t> process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Standards</a:t>
                      </a:r>
                      <a:r>
                        <a:rPr lang="lv-LV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lv-LV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guidelines</a:t>
                      </a:r>
                      <a:r>
                        <a:rPr lang="lv-LV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lv-LV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quality</a:t>
                      </a:r>
                      <a:r>
                        <a:rPr lang="lv-LV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assurance</a:t>
                      </a:r>
                      <a:r>
                        <a:rPr lang="lv-LV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dirty="0" err="1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lv-LV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baseline="0" dirty="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lv-LV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baseline="0" dirty="0" err="1">
                          <a:solidFill>
                            <a:schemeClr val="tx1"/>
                          </a:solidFill>
                        </a:rPr>
                        <a:t>Higher</a:t>
                      </a:r>
                      <a:r>
                        <a:rPr lang="lv-LV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baseline="0" dirty="0" err="1">
                          <a:solidFill>
                            <a:schemeClr val="tx1"/>
                          </a:solidFill>
                        </a:rPr>
                        <a:t>Education</a:t>
                      </a:r>
                      <a:r>
                        <a:rPr lang="lv-LV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lv-LV" sz="3200" b="1" baseline="0" dirty="0" err="1">
                          <a:solidFill>
                            <a:schemeClr val="tx1"/>
                          </a:solidFill>
                        </a:rPr>
                        <a:t>Area</a:t>
                      </a:r>
                      <a:r>
                        <a:rPr lang="lv-LV" sz="3200" b="1" baseline="0" dirty="0">
                          <a:solidFill>
                            <a:schemeClr val="tx1"/>
                          </a:solidFill>
                        </a:rPr>
                        <a:t> (ESG)</a:t>
                      </a:r>
                      <a:endParaRPr lang="lv-LV" sz="32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lv-LV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Leņķveida savienotājs 5"/>
          <p:cNvCxnSpPr/>
          <p:nvPr/>
        </p:nvCxnSpPr>
        <p:spPr>
          <a:xfrm>
            <a:off x="539552" y="3356992"/>
            <a:ext cx="8136904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jupvērstā bultiņa 6"/>
          <p:cNvSpPr/>
          <p:nvPr/>
        </p:nvSpPr>
        <p:spPr>
          <a:xfrm>
            <a:off x="611560" y="2132856"/>
            <a:ext cx="117727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Labā bultiņa 7"/>
          <p:cNvSpPr/>
          <p:nvPr/>
        </p:nvSpPr>
        <p:spPr>
          <a:xfrm>
            <a:off x="3275856" y="2492896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Lejupvērstā bultiņa 10"/>
          <p:cNvSpPr/>
          <p:nvPr/>
        </p:nvSpPr>
        <p:spPr>
          <a:xfrm>
            <a:off x="1835696" y="4725144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Labā bultiņa 11"/>
          <p:cNvSpPr/>
          <p:nvPr/>
        </p:nvSpPr>
        <p:spPr>
          <a:xfrm>
            <a:off x="3779912" y="558924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5" name="Leņķveida savienotājs 14"/>
          <p:cNvCxnSpPr/>
          <p:nvPr/>
        </p:nvCxnSpPr>
        <p:spPr>
          <a:xfrm rot="5400000">
            <a:off x="2519772" y="3753036"/>
            <a:ext cx="4104456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1.1.</a:t>
            </a:r>
            <a:r>
              <a:rPr lang="lv-LV" b="1" dirty="0"/>
              <a:t> </a:t>
            </a:r>
            <a:r>
              <a:rPr lang="lv-LV" b="1" dirty="0" err="1"/>
              <a:t>Policy</a:t>
            </a:r>
            <a:r>
              <a:rPr lang="lv-LV" b="1" dirty="0"/>
              <a:t> </a:t>
            </a:r>
            <a:r>
              <a:rPr lang="lv-LV" b="1" dirty="0" err="1"/>
              <a:t>and</a:t>
            </a:r>
            <a:r>
              <a:rPr lang="lv-LV" b="1" dirty="0"/>
              <a:t> </a:t>
            </a:r>
            <a:r>
              <a:rPr lang="lv-LV" b="1" dirty="0" err="1"/>
              <a:t>procedures</a:t>
            </a:r>
            <a:r>
              <a:rPr lang="lv-LV" b="1" dirty="0"/>
              <a:t> </a:t>
            </a:r>
            <a:r>
              <a:rPr lang="lv-LV" b="1" dirty="0" err="1"/>
              <a:t>for</a:t>
            </a:r>
            <a:r>
              <a:rPr lang="lv-LV" b="1" dirty="0"/>
              <a:t> QA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err="1"/>
              <a:t>Institutions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have</a:t>
            </a:r>
            <a:r>
              <a:rPr lang="lv-LV" dirty="0"/>
              <a:t> a </a:t>
            </a:r>
            <a:r>
              <a:rPr lang="lv-LV" dirty="0" err="1"/>
              <a:t>policy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QA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made</a:t>
            </a:r>
            <a:r>
              <a:rPr lang="lv-LV" dirty="0"/>
              <a:t> </a:t>
            </a:r>
            <a:r>
              <a:rPr lang="lv-LV" dirty="0" err="1"/>
              <a:t>public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forms</a:t>
            </a:r>
            <a:r>
              <a:rPr lang="lv-LV" dirty="0"/>
              <a:t> </a:t>
            </a:r>
            <a:r>
              <a:rPr lang="lv-LV" dirty="0" err="1"/>
              <a:t>part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their</a:t>
            </a:r>
            <a:r>
              <a:rPr lang="lv-LV" dirty="0"/>
              <a:t> </a:t>
            </a:r>
            <a:r>
              <a:rPr lang="lv-LV" dirty="0" err="1"/>
              <a:t>strategic</a:t>
            </a:r>
            <a:r>
              <a:rPr lang="lv-LV" dirty="0"/>
              <a:t> </a:t>
            </a:r>
            <a:r>
              <a:rPr lang="lv-LV" dirty="0" err="1"/>
              <a:t>management</a:t>
            </a:r>
            <a:r>
              <a:rPr lang="lv-LV" dirty="0"/>
              <a:t>. </a:t>
            </a:r>
            <a:r>
              <a:rPr lang="lv-LV" dirty="0" err="1"/>
              <a:t>Internal</a:t>
            </a:r>
            <a:r>
              <a:rPr lang="lv-LV" dirty="0"/>
              <a:t> </a:t>
            </a:r>
            <a:r>
              <a:rPr lang="lv-LV" dirty="0" err="1"/>
              <a:t>stakeholders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develop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implement</a:t>
            </a:r>
            <a:r>
              <a:rPr lang="lv-LV" dirty="0"/>
              <a:t>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policy</a:t>
            </a:r>
            <a:r>
              <a:rPr lang="lv-LV" dirty="0"/>
              <a:t> </a:t>
            </a:r>
            <a:r>
              <a:rPr lang="lv-LV" dirty="0" err="1"/>
              <a:t>through</a:t>
            </a:r>
            <a:r>
              <a:rPr lang="lv-LV" dirty="0"/>
              <a:t> </a:t>
            </a:r>
            <a:r>
              <a:rPr lang="lv-LV" dirty="0" err="1"/>
              <a:t>appropriate</a:t>
            </a:r>
            <a:r>
              <a:rPr lang="lv-LV" dirty="0"/>
              <a:t> </a:t>
            </a:r>
            <a:r>
              <a:rPr lang="lv-LV" dirty="0" err="1"/>
              <a:t>structures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processes</a:t>
            </a:r>
            <a:r>
              <a:rPr lang="lv-LV" dirty="0"/>
              <a:t>, </a:t>
            </a:r>
            <a:r>
              <a:rPr lang="lv-LV" dirty="0" err="1"/>
              <a:t>while</a:t>
            </a:r>
            <a:r>
              <a:rPr lang="lv-LV" dirty="0"/>
              <a:t> </a:t>
            </a:r>
            <a:r>
              <a:rPr lang="lv-LV" dirty="0" err="1"/>
              <a:t>involving</a:t>
            </a:r>
            <a:r>
              <a:rPr lang="lv-LV" dirty="0"/>
              <a:t> </a:t>
            </a:r>
            <a:r>
              <a:rPr lang="lv-LV" dirty="0" err="1"/>
              <a:t>external</a:t>
            </a:r>
            <a:r>
              <a:rPr lang="lv-LV" dirty="0"/>
              <a:t> </a:t>
            </a:r>
            <a:r>
              <a:rPr lang="lv-LV" dirty="0" err="1"/>
              <a:t>stakeholders</a:t>
            </a:r>
            <a:r>
              <a:rPr lang="lv-LV" dirty="0"/>
              <a:t>.</a:t>
            </a:r>
          </a:p>
          <a:p>
            <a:r>
              <a:rPr lang="lv-LV" dirty="0" err="1"/>
              <a:t>Policies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processes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main</a:t>
            </a:r>
            <a:r>
              <a:rPr lang="lv-LV" dirty="0"/>
              <a:t> </a:t>
            </a:r>
            <a:r>
              <a:rPr lang="lv-LV" dirty="0" err="1"/>
              <a:t>pillars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a </a:t>
            </a:r>
            <a:r>
              <a:rPr lang="lv-LV" dirty="0" err="1"/>
              <a:t>coherent</a:t>
            </a:r>
            <a:r>
              <a:rPr lang="lv-LV" dirty="0"/>
              <a:t> QA </a:t>
            </a:r>
            <a:r>
              <a:rPr lang="lv-LV" dirty="0" err="1"/>
              <a:t>system</a:t>
            </a:r>
            <a:r>
              <a:rPr lang="lv-LV" dirty="0"/>
              <a:t> …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policy</a:t>
            </a:r>
            <a:r>
              <a:rPr lang="lv-LV" dirty="0"/>
              <a:t> </a:t>
            </a:r>
            <a:r>
              <a:rPr lang="lv-LV" dirty="0" err="1"/>
              <a:t>has</a:t>
            </a:r>
            <a:r>
              <a:rPr lang="lv-LV" dirty="0"/>
              <a:t> a </a:t>
            </a:r>
            <a:r>
              <a:rPr lang="lv-LV" dirty="0" err="1"/>
              <a:t>formal</a:t>
            </a:r>
            <a:r>
              <a:rPr lang="lv-LV" dirty="0"/>
              <a:t> status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publicly</a:t>
            </a:r>
            <a:r>
              <a:rPr lang="lv-LV" dirty="0"/>
              <a:t> </a:t>
            </a:r>
            <a:r>
              <a:rPr lang="lv-LV" dirty="0" err="1"/>
              <a:t>available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5184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</TotalTime>
  <Words>2105</Words>
  <Application>Microsoft Office PowerPoint</Application>
  <PresentationFormat>Slaidrāde ekrānā (4:3)</PresentationFormat>
  <Paragraphs>160</Paragraphs>
  <Slides>24</Slides>
  <Notes>18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Times New Roman</vt:lpstr>
      <vt:lpstr>Wingdings</vt:lpstr>
      <vt:lpstr>Office dizains</vt:lpstr>
      <vt:lpstr>Quality Assurance System. Introduction</vt:lpstr>
      <vt:lpstr>Quality Assurance</vt:lpstr>
      <vt:lpstr>What is Quality?</vt:lpstr>
      <vt:lpstr>Product and service in HE</vt:lpstr>
      <vt:lpstr>Learning outcomes</vt:lpstr>
      <vt:lpstr>PowerPoint prezentācija</vt:lpstr>
      <vt:lpstr>Clients/stakeholders of the academic process</vt:lpstr>
      <vt:lpstr>Quality in a multi-client situation</vt:lpstr>
      <vt:lpstr>1.1. Policy and procedures for QA</vt:lpstr>
      <vt:lpstr>PowerPoint prezentācija</vt:lpstr>
      <vt:lpstr>PowerPoint prezentācija</vt:lpstr>
      <vt:lpstr>PowerPoint prezentācija</vt:lpstr>
      <vt:lpstr>1.5 Teaching staff: Institutions should assure themselves of the competence of their teachers. They should apply  fair and transparent sprocesses for the recruitment and development of the staff.</vt:lpstr>
      <vt:lpstr>1.6 Learning resources and student support: Institutions should have appropriate funding for learning and teaching activities and ensure that adequate and readily accessible learning and student support are provided.</vt:lpstr>
      <vt:lpstr>PowerPoint prezentācija</vt:lpstr>
      <vt:lpstr>PowerPoint prezentācija</vt:lpstr>
      <vt:lpstr>PowerPoint prezentācija</vt:lpstr>
      <vt:lpstr>PowerPoint prezentācija</vt:lpstr>
      <vt:lpstr>IQAT partners</vt:lpstr>
      <vt:lpstr>Tasks</vt:lpstr>
      <vt:lpstr>What about the system?</vt:lpstr>
      <vt:lpstr>What is demonstrated and evaluated in the Self-assessment report of a study programme?</vt:lpstr>
      <vt:lpstr>Acknowledgement and disclaimer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Ieskats projekta IBAR saturā un rezultātos</dc:title>
  <dc:creator>Alberts</dc:creator>
  <cp:lastModifiedBy>Alberts</cp:lastModifiedBy>
  <cp:revision>213</cp:revision>
  <cp:lastPrinted>2016-06-25T11:25:49Z</cp:lastPrinted>
  <dcterms:created xsi:type="dcterms:W3CDTF">2013-11-20T07:07:39Z</dcterms:created>
  <dcterms:modified xsi:type="dcterms:W3CDTF">2017-05-21T08:33:41Z</dcterms:modified>
</cp:coreProperties>
</file>