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4" r:id="rId43"/>
    <p:sldId id="303"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84" d="100"/>
          <a:sy n="84" d="100"/>
        </p:scale>
        <p:origin x="941"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509D7-2D30-43EA-9CC0-BEF5118DE870}" type="datetimeFigureOut">
              <a:rPr lang="en-GB" smtClean="0"/>
              <a:t>04/06/2017</a:t>
            </a:fld>
            <a:endParaRPr lang="en-GB"/>
          </a:p>
        </p:txBody>
      </p:sp>
      <p:sp>
        <p:nvSpPr>
          <p:cNvPr id="4" name="Slaida attēla vietturi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F7597-BEF0-49A5-B5A3-717E23634438}" type="slidenum">
              <a:rPr lang="en-GB" smtClean="0"/>
              <a:t>‹#›</a:t>
            </a:fld>
            <a:endParaRPr lang="en-GB"/>
          </a:p>
        </p:txBody>
      </p:sp>
    </p:spTree>
    <p:extLst>
      <p:ext uri="{BB962C8B-B14F-4D97-AF65-F5344CB8AC3E}">
        <p14:creationId xmlns:p14="http://schemas.microsoft.com/office/powerpoint/2010/main" val="38939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u.lv/fileadmin/user_upload/lu_portal/dokumenti/strategijas-un-koncepcijas/lu_kvalitates_politika.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lu.lv/par/dokumenti/nolikumi/lu-senata-nolikums/" TargetMode="External"/><Relationship Id="rId5" Type="http://schemas.openxmlformats.org/officeDocument/2006/relationships/hyperlink" Target="http://www.lu.lv/par/dokumenti/nolikumi/lu-satversmes-sapulces-nolikums/" TargetMode="External"/><Relationship Id="rId4" Type="http://schemas.openxmlformats.org/officeDocument/2006/relationships/hyperlink" Target="http://www.lu.lv/fileadmin/user_upload/lu_portal/dokumenti/strategijas-un-koncepcijas/lu_izcilibas_modeli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8050" y="652463"/>
            <a:ext cx="4972050" cy="3730625"/>
          </a:xfrm>
        </p:spPr>
      </p:sp>
      <p:sp>
        <p:nvSpPr>
          <p:cNvPr id="3" name="Piezīmju vietturis 2"/>
          <p:cNvSpPr>
            <a:spLocks noGrp="1"/>
          </p:cNvSpPr>
          <p:nvPr>
            <p:ph type="body" idx="1"/>
          </p:nvPr>
        </p:nvSpPr>
        <p:spPr/>
        <p:txBody>
          <a:bodyPr/>
          <a:lstStyle/>
          <a:p>
            <a:r>
              <a:rPr lang="lv-LV" dirty="0"/>
              <a:t> </a:t>
            </a:r>
          </a:p>
        </p:txBody>
      </p:sp>
      <p:sp>
        <p:nvSpPr>
          <p:cNvPr id="4" name="Slaida numura vietturis 3"/>
          <p:cNvSpPr>
            <a:spLocks noGrp="1"/>
          </p:cNvSpPr>
          <p:nvPr>
            <p:ph type="sldNum" sz="quarter" idx="10"/>
          </p:nvPr>
        </p:nvSpPr>
        <p:spPr/>
        <p:txBody>
          <a:bodyPr/>
          <a:lstStyle/>
          <a:p>
            <a:fld id="{0A95C7B4-F48A-4942-A509-E55995350072}" type="slidenum">
              <a:rPr lang="lv-LV" smtClean="0"/>
              <a:pPr/>
              <a:t>1</a:t>
            </a:fld>
            <a:endParaRPr lang="lv-LV"/>
          </a:p>
        </p:txBody>
      </p:sp>
      <p:sp>
        <p:nvSpPr>
          <p:cNvPr id="5" name="Kājenes vietturis 4"/>
          <p:cNvSpPr>
            <a:spLocks noGrp="1"/>
          </p:cNvSpPr>
          <p:nvPr>
            <p:ph type="ftr" sz="quarter" idx="11"/>
          </p:nvPr>
        </p:nvSpPr>
        <p:spPr/>
        <p:txBody>
          <a:bodyPr/>
          <a:lstStyle/>
          <a:p>
            <a:r>
              <a:rPr lang="lv-LV" dirty="0"/>
              <a:t>Prikulis, </a:t>
            </a:r>
            <a:r>
              <a:rPr lang="lv-LV" dirty="0" err="1"/>
              <a:t>Prikšāne</a:t>
            </a:r>
            <a:r>
              <a:rPr lang="lv-LV" dirty="0"/>
              <a:t>, UL, </a:t>
            </a:r>
            <a:r>
              <a:rPr lang="lv-LV" dirty="0" err="1"/>
              <a:t>Praha</a:t>
            </a:r>
            <a:r>
              <a:rPr lang="lv-LV" dirty="0"/>
              <a:t>, 28.06.2016</a:t>
            </a:r>
          </a:p>
        </p:txBody>
      </p:sp>
    </p:spTree>
    <p:extLst>
      <p:ext uri="{BB962C8B-B14F-4D97-AF65-F5344CB8AC3E}">
        <p14:creationId xmlns:p14="http://schemas.microsoft.com/office/powerpoint/2010/main" val="213302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err="1">
                <a:hlinkClick r:id="rId3"/>
              </a:rPr>
              <a:t>Quality</a:t>
            </a:r>
            <a:r>
              <a:rPr lang="lv-LV" u="sng" dirty="0">
                <a:hlinkClick r:id="rId3"/>
              </a:rPr>
              <a:t> </a:t>
            </a:r>
            <a:r>
              <a:rPr lang="lv-LV" u="sng" dirty="0" err="1">
                <a:hlinkClick r:id="rId3"/>
              </a:rPr>
              <a:t>poli</a:t>
            </a:r>
            <a:r>
              <a:rPr lang="lv-LV" u="sng" dirty="0" err="1"/>
              <a:t>cy</a:t>
            </a:r>
            <a:r>
              <a:rPr lang="lv-LV" dirty="0"/>
              <a:t> </a:t>
            </a:r>
            <a:r>
              <a:rPr lang="lv-LV" dirty="0" err="1"/>
              <a:t>defines</a:t>
            </a:r>
            <a:r>
              <a:rPr lang="lv-LV" dirty="0"/>
              <a:t> </a:t>
            </a:r>
            <a:r>
              <a:rPr lang="lv-LV" dirty="0" err="1"/>
              <a:t>continuous</a:t>
            </a:r>
            <a:r>
              <a:rPr lang="lv-LV" dirty="0"/>
              <a:t> </a:t>
            </a:r>
            <a:r>
              <a:rPr lang="lv-LV" dirty="0" err="1"/>
              <a:t>development</a:t>
            </a:r>
            <a:r>
              <a:rPr lang="lv-LV" dirty="0"/>
              <a:t> </a:t>
            </a:r>
            <a:r>
              <a:rPr lang="lv-LV" dirty="0" err="1"/>
              <a:t>towards</a:t>
            </a:r>
            <a:r>
              <a:rPr lang="lv-LV" dirty="0"/>
              <a:t> </a:t>
            </a:r>
            <a:r>
              <a:rPr lang="lv-LV" dirty="0" err="1"/>
              <a:t>excellence</a:t>
            </a:r>
            <a:r>
              <a:rPr lang="lv-LV" dirty="0"/>
              <a:t> </a:t>
            </a:r>
            <a:r>
              <a:rPr lang="lv-LV" dirty="0" err="1"/>
              <a:t>in</a:t>
            </a:r>
            <a:r>
              <a:rPr lang="lv-LV" dirty="0"/>
              <a:t> </a:t>
            </a:r>
            <a:r>
              <a:rPr lang="lv-LV" dirty="0" err="1"/>
              <a:t>research-based</a:t>
            </a:r>
            <a:r>
              <a:rPr lang="lv-LV" dirty="0"/>
              <a:t> </a:t>
            </a:r>
            <a:r>
              <a:rPr lang="lv-LV" dirty="0" err="1"/>
              <a:t>studies</a:t>
            </a:r>
            <a:r>
              <a:rPr lang="lv-LV" dirty="0"/>
              <a:t> </a:t>
            </a:r>
            <a:r>
              <a:rPr lang="lv-LV" dirty="0" err="1"/>
              <a:t>as</a:t>
            </a:r>
            <a:r>
              <a:rPr lang="lv-LV" dirty="0"/>
              <a:t> </a:t>
            </a:r>
            <a:r>
              <a:rPr lang="lv-LV" dirty="0" err="1"/>
              <a:t>the</a:t>
            </a:r>
            <a:r>
              <a:rPr lang="lv-LV" dirty="0"/>
              <a:t> </a:t>
            </a:r>
            <a:r>
              <a:rPr lang="lv-LV" dirty="0" err="1"/>
              <a:t>aim</a:t>
            </a:r>
            <a:r>
              <a:rPr lang="lv-LV" dirty="0"/>
              <a:t> </a:t>
            </a:r>
            <a:r>
              <a:rPr lang="lv-LV" dirty="0" err="1"/>
              <a:t>of</a:t>
            </a:r>
            <a:r>
              <a:rPr lang="lv-LV" dirty="0"/>
              <a:t> </a:t>
            </a:r>
            <a:r>
              <a:rPr lang="lv-LV" dirty="0" err="1"/>
              <a:t>Quality</a:t>
            </a:r>
            <a:r>
              <a:rPr lang="lv-LV" dirty="0"/>
              <a:t> </a:t>
            </a:r>
            <a:r>
              <a:rPr lang="lv-LV" dirty="0" err="1"/>
              <a:t>assurance</a:t>
            </a:r>
            <a:r>
              <a:rPr lang="lv-LV" dirty="0"/>
              <a:t> </a:t>
            </a:r>
            <a:r>
              <a:rPr lang="lv-LV" dirty="0" err="1"/>
              <a:t>system</a:t>
            </a:r>
            <a:r>
              <a:rPr lang="lv-LV" dirty="0"/>
              <a:t> [</a:t>
            </a:r>
            <a:r>
              <a:rPr lang="lv-LV" dirty="0" err="1"/>
              <a:t>of</a:t>
            </a:r>
            <a:r>
              <a:rPr lang="lv-LV" dirty="0"/>
              <a:t> </a:t>
            </a:r>
            <a:r>
              <a:rPr lang="lv-LV" dirty="0" err="1"/>
              <a:t>studies</a:t>
            </a:r>
            <a:r>
              <a:rPr lang="lv-LV" dirty="0"/>
              <a:t>]. </a:t>
            </a:r>
            <a:r>
              <a:rPr lang="lv-LV" u="sng" dirty="0" err="1">
                <a:hlinkClick r:id="rId4"/>
              </a:rPr>
              <a:t>The</a:t>
            </a:r>
            <a:r>
              <a:rPr lang="lv-LV" u="sng" dirty="0">
                <a:hlinkClick r:id="rId4"/>
              </a:rPr>
              <a:t> </a:t>
            </a:r>
            <a:r>
              <a:rPr lang="lv-LV" u="sng" dirty="0" err="1">
                <a:hlinkClick r:id="rId4"/>
              </a:rPr>
              <a:t>model</a:t>
            </a:r>
            <a:r>
              <a:rPr lang="lv-LV" u="sng" dirty="0">
                <a:hlinkClick r:id="rId4"/>
              </a:rPr>
              <a:t> </a:t>
            </a:r>
            <a:r>
              <a:rPr lang="lv-LV" u="sng" dirty="0" err="1">
                <a:hlinkClick r:id="rId4"/>
              </a:rPr>
              <a:t>of</a:t>
            </a:r>
            <a:r>
              <a:rPr lang="lv-LV" u="sng" dirty="0">
                <a:hlinkClick r:id="rId4"/>
              </a:rPr>
              <a:t> </a:t>
            </a:r>
            <a:r>
              <a:rPr lang="lv-LV" u="sng" dirty="0" err="1">
                <a:hlinkClick r:id="rId4"/>
              </a:rPr>
              <a:t>excellence</a:t>
            </a:r>
            <a:r>
              <a:rPr lang="lv-LV" dirty="0"/>
              <a:t> </a:t>
            </a:r>
            <a:r>
              <a:rPr lang="lv-LV" dirty="0" err="1"/>
              <a:t>and</a:t>
            </a:r>
            <a:r>
              <a:rPr lang="lv-LV" dirty="0"/>
              <a:t>  </a:t>
            </a:r>
            <a:r>
              <a:rPr lang="lv-LV" u="sng" dirty="0" err="1"/>
              <a:t>Regulation</a:t>
            </a:r>
            <a:r>
              <a:rPr lang="lv-LV" u="sng" dirty="0"/>
              <a:t> </a:t>
            </a:r>
            <a:r>
              <a:rPr lang="lv-LV" u="sng" dirty="0" err="1"/>
              <a:t>on</a:t>
            </a:r>
            <a:r>
              <a:rPr lang="lv-LV" u="sng" dirty="0"/>
              <a:t> process </a:t>
            </a:r>
            <a:r>
              <a:rPr lang="lv-LV" u="sng" dirty="0" err="1"/>
              <a:t>management</a:t>
            </a:r>
            <a:r>
              <a:rPr lang="lv-LV" u="sng" dirty="0"/>
              <a:t> </a:t>
            </a:r>
            <a:r>
              <a:rPr lang="lv-LV" dirty="0"/>
              <a:t>sets </a:t>
            </a:r>
            <a:r>
              <a:rPr lang="lv-LV" dirty="0" err="1"/>
              <a:t>guidelines</a:t>
            </a:r>
            <a:r>
              <a:rPr lang="lv-LV" dirty="0"/>
              <a:t> </a:t>
            </a:r>
            <a:r>
              <a:rPr lang="lv-LV" dirty="0" err="1"/>
              <a:t>for</a:t>
            </a:r>
            <a:r>
              <a:rPr lang="lv-LV" dirty="0"/>
              <a:t> </a:t>
            </a:r>
            <a:r>
              <a:rPr lang="lv-LV" dirty="0" err="1"/>
              <a:t>building</a:t>
            </a:r>
            <a:r>
              <a:rPr lang="lv-LV" dirty="0"/>
              <a:t>, </a:t>
            </a:r>
            <a:r>
              <a:rPr lang="lv-LV" dirty="0" err="1"/>
              <a:t>assessment</a:t>
            </a:r>
            <a:r>
              <a:rPr lang="lv-LV" dirty="0"/>
              <a:t> </a:t>
            </a:r>
            <a:r>
              <a:rPr lang="lv-LV" dirty="0" err="1"/>
              <a:t>and</a:t>
            </a:r>
            <a:r>
              <a:rPr lang="lv-LV" dirty="0"/>
              <a:t> </a:t>
            </a:r>
            <a:r>
              <a:rPr lang="lv-LV" dirty="0" err="1"/>
              <a:t>development</a:t>
            </a:r>
            <a:r>
              <a:rPr lang="lv-LV" dirty="0"/>
              <a:t> </a:t>
            </a:r>
            <a:r>
              <a:rPr lang="lv-LV" dirty="0" err="1"/>
              <a:t>of</a:t>
            </a:r>
            <a:r>
              <a:rPr lang="lv-LV" dirty="0"/>
              <a:t> </a:t>
            </a:r>
            <a:r>
              <a:rPr lang="lv-LV" dirty="0" err="1"/>
              <a:t>the</a:t>
            </a:r>
            <a:r>
              <a:rPr lang="lv-LV" dirty="0"/>
              <a:t> </a:t>
            </a:r>
            <a:r>
              <a:rPr lang="lv-LV" dirty="0" err="1"/>
              <a:t>system</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of</a:t>
            </a:r>
            <a:r>
              <a:rPr lang="lv-LV" dirty="0"/>
              <a:t> </a:t>
            </a:r>
            <a:r>
              <a:rPr lang="lv-LV" dirty="0" err="1"/>
              <a:t>studies</a:t>
            </a:r>
            <a:r>
              <a:rPr lang="lv-LV" dirty="0"/>
              <a:t>, </a:t>
            </a:r>
            <a:r>
              <a:rPr lang="lv-LV" dirty="0" err="1"/>
              <a:t>an</a:t>
            </a:r>
            <a:r>
              <a:rPr lang="lv-LV" dirty="0"/>
              <a:t> </a:t>
            </a:r>
            <a:r>
              <a:rPr lang="lv-LV" dirty="0" err="1"/>
              <a:t>is</a:t>
            </a:r>
            <a:r>
              <a:rPr lang="lv-LV" dirty="0"/>
              <a:t> </a:t>
            </a:r>
            <a:r>
              <a:rPr lang="lv-LV" dirty="0" err="1"/>
              <a:t>represented</a:t>
            </a:r>
            <a:r>
              <a:rPr lang="lv-LV" dirty="0"/>
              <a:t>  </a:t>
            </a:r>
            <a:r>
              <a:rPr lang="lv-LV" dirty="0" err="1"/>
              <a:t>in</a:t>
            </a:r>
            <a:r>
              <a:rPr lang="lv-LV" dirty="0"/>
              <a:t> </a:t>
            </a:r>
            <a:r>
              <a:rPr lang="lv-LV" dirty="0" err="1"/>
              <a:t>the</a:t>
            </a:r>
            <a:r>
              <a:rPr lang="lv-LV" dirty="0"/>
              <a:t> </a:t>
            </a:r>
            <a:r>
              <a:rPr lang="lv-LV" dirty="0" err="1"/>
              <a:t>model</a:t>
            </a:r>
            <a:r>
              <a:rPr lang="lv-LV" dirty="0"/>
              <a:t> </a:t>
            </a:r>
            <a:r>
              <a:rPr lang="lv-LV" dirty="0" err="1"/>
              <a:t>of</a:t>
            </a:r>
            <a:r>
              <a:rPr lang="lv-LV" dirty="0"/>
              <a:t> </a:t>
            </a:r>
            <a:r>
              <a:rPr lang="lv-LV" dirty="0" err="1"/>
              <a:t>electronic</a:t>
            </a:r>
            <a:r>
              <a:rPr lang="lv-LV" dirty="0"/>
              <a:t> process </a:t>
            </a:r>
            <a:r>
              <a:rPr lang="lv-LV" dirty="0" err="1"/>
              <a:t>management</a:t>
            </a:r>
            <a:r>
              <a:rPr lang="lv-LV" dirty="0"/>
              <a:t> – LU </a:t>
            </a:r>
            <a:r>
              <a:rPr lang="lv-LV" dirty="0" err="1"/>
              <a:t>QuPeRs</a:t>
            </a:r>
            <a:r>
              <a:rPr lang="lv-LV" dirty="0"/>
              <a:t>. </a:t>
            </a:r>
            <a:r>
              <a:rPr lang="lv-LV" dirty="0" err="1"/>
              <a:t>The</a:t>
            </a:r>
            <a:r>
              <a:rPr lang="lv-LV" dirty="0"/>
              <a:t> </a:t>
            </a:r>
            <a:r>
              <a:rPr lang="lv-LV" dirty="0" err="1"/>
              <a:t>regulation</a:t>
            </a:r>
            <a:r>
              <a:rPr lang="lv-LV" dirty="0"/>
              <a:t> </a:t>
            </a:r>
            <a:r>
              <a:rPr lang="lv-LV" dirty="0" err="1"/>
              <a:t>on</a:t>
            </a:r>
            <a:r>
              <a:rPr lang="lv-LV" dirty="0"/>
              <a:t> process </a:t>
            </a:r>
            <a:r>
              <a:rPr lang="lv-LV" dirty="0" err="1"/>
              <a:t>management</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19.12.2012. LU </a:t>
            </a:r>
            <a:r>
              <a:rPr lang="lv-LV" dirty="0" err="1"/>
              <a:t>order</a:t>
            </a:r>
            <a:r>
              <a:rPr lang="lv-LV" dirty="0"/>
              <a:t> Nr.1/338)</a:t>
            </a:r>
          </a:p>
          <a:p>
            <a:r>
              <a:rPr lang="lv-LV" dirty="0" err="1"/>
              <a:t>Study</a:t>
            </a:r>
            <a:r>
              <a:rPr lang="lv-LV" dirty="0"/>
              <a:t> </a:t>
            </a:r>
            <a:r>
              <a:rPr lang="lv-LV" dirty="0" err="1"/>
              <a:t>processes</a:t>
            </a:r>
            <a:r>
              <a:rPr lang="lv-LV" dirty="0"/>
              <a:t> </a:t>
            </a:r>
            <a:r>
              <a:rPr lang="lv-LV" dirty="0" err="1"/>
              <a:t>are</a:t>
            </a:r>
            <a:r>
              <a:rPr lang="lv-LV" dirty="0"/>
              <a:t> </a:t>
            </a:r>
            <a:r>
              <a:rPr lang="lv-LV" dirty="0" err="1"/>
              <a:t>clearly</a:t>
            </a:r>
            <a:r>
              <a:rPr lang="lv-LV" dirty="0"/>
              <a:t> </a:t>
            </a:r>
            <a:r>
              <a:rPr lang="lv-LV" dirty="0" err="1"/>
              <a:t>structured</a:t>
            </a:r>
            <a:r>
              <a:rPr lang="lv-LV" dirty="0"/>
              <a:t> </a:t>
            </a:r>
            <a:r>
              <a:rPr lang="lv-LV" dirty="0" err="1"/>
              <a:t>and</a:t>
            </a:r>
            <a:r>
              <a:rPr lang="lv-LV" dirty="0"/>
              <a:t> </a:t>
            </a:r>
            <a:r>
              <a:rPr lang="lv-LV" dirty="0" err="1"/>
              <a:t>there</a:t>
            </a:r>
            <a:r>
              <a:rPr lang="lv-LV" dirty="0"/>
              <a:t> </a:t>
            </a:r>
            <a:r>
              <a:rPr lang="lv-LV" dirty="0" err="1"/>
              <a:t>are</a:t>
            </a:r>
            <a:r>
              <a:rPr lang="lv-LV" dirty="0"/>
              <a:t> </a:t>
            </a:r>
            <a:r>
              <a:rPr lang="lv-LV" dirty="0" err="1"/>
              <a:t>responsibles</a:t>
            </a:r>
            <a:r>
              <a:rPr lang="lv-LV" dirty="0"/>
              <a:t> </a:t>
            </a:r>
            <a:r>
              <a:rPr lang="lv-LV" dirty="0" err="1"/>
              <a:t>for</a:t>
            </a:r>
            <a:r>
              <a:rPr lang="lv-LV" dirty="0"/>
              <a:t> </a:t>
            </a:r>
            <a:r>
              <a:rPr lang="lv-LV" dirty="0" err="1"/>
              <a:t>each</a:t>
            </a:r>
            <a:r>
              <a:rPr lang="lv-LV" dirty="0"/>
              <a:t> </a:t>
            </a:r>
            <a:r>
              <a:rPr lang="lv-LV" dirty="0" err="1"/>
              <a:t>of</a:t>
            </a:r>
            <a:r>
              <a:rPr lang="lv-LV" dirty="0"/>
              <a:t> </a:t>
            </a:r>
            <a:r>
              <a:rPr lang="lv-LV" dirty="0" err="1"/>
              <a:t>them</a:t>
            </a:r>
            <a:r>
              <a:rPr lang="lv-LV" dirty="0"/>
              <a:t>. </a:t>
            </a:r>
            <a:r>
              <a:rPr lang="lv-LV" dirty="0" err="1"/>
              <a:t>Collective</a:t>
            </a:r>
            <a:r>
              <a:rPr lang="lv-LV" dirty="0"/>
              <a:t> </a:t>
            </a:r>
            <a:r>
              <a:rPr lang="lv-LV" dirty="0" err="1"/>
              <a:t>responsibility</a:t>
            </a:r>
            <a:r>
              <a:rPr lang="lv-LV" dirty="0"/>
              <a:t> </a:t>
            </a:r>
            <a:r>
              <a:rPr lang="lv-LV" dirty="0" err="1"/>
              <a:t>belongs</a:t>
            </a:r>
            <a:r>
              <a:rPr lang="lv-LV" dirty="0"/>
              <a:t> to </a:t>
            </a:r>
            <a:r>
              <a:rPr lang="lv-LV" dirty="0" err="1"/>
              <a:t>the</a:t>
            </a:r>
            <a:r>
              <a:rPr lang="lv-LV" dirty="0"/>
              <a:t> </a:t>
            </a:r>
            <a:r>
              <a:rPr lang="lv-LV" dirty="0" err="1"/>
              <a:t>decision-making</a:t>
            </a:r>
            <a:r>
              <a:rPr lang="lv-LV" dirty="0"/>
              <a:t> </a:t>
            </a:r>
            <a:r>
              <a:rPr lang="lv-LV" dirty="0" err="1"/>
              <a:t>bodies</a:t>
            </a:r>
            <a:r>
              <a:rPr lang="lv-LV" dirty="0"/>
              <a:t> - </a:t>
            </a:r>
            <a:r>
              <a:rPr lang="lv-LV" u="sng" dirty="0" err="1">
                <a:hlinkClick r:id="rId5"/>
              </a:rPr>
              <a:t>Constitutional</a:t>
            </a:r>
            <a:r>
              <a:rPr lang="lv-LV" u="sng" dirty="0"/>
              <a:t> </a:t>
            </a:r>
            <a:r>
              <a:rPr lang="lv-LV" u="sng" dirty="0" err="1"/>
              <a:t>assembly</a:t>
            </a:r>
            <a:r>
              <a:rPr lang="lv-LV" dirty="0"/>
              <a:t>, </a:t>
            </a:r>
            <a:r>
              <a:rPr lang="lv-LV" u="sng" dirty="0" err="1">
                <a:hlinkClick r:id="rId6"/>
              </a:rPr>
              <a:t>Sen</a:t>
            </a:r>
            <a:r>
              <a:rPr lang="lv-LV" u="sng" dirty="0" err="1"/>
              <a:t>ate</a:t>
            </a:r>
            <a:r>
              <a:rPr lang="lv-LV" dirty="0"/>
              <a:t>, </a:t>
            </a:r>
            <a:r>
              <a:rPr lang="lv-LV" dirty="0" err="1"/>
              <a:t>Committee</a:t>
            </a:r>
            <a:r>
              <a:rPr lang="lv-LV" dirty="0"/>
              <a:t> </a:t>
            </a:r>
            <a:r>
              <a:rPr lang="lv-LV" dirty="0" err="1"/>
              <a:t>of</a:t>
            </a:r>
            <a:r>
              <a:rPr lang="lv-LV" dirty="0"/>
              <a:t> </a:t>
            </a:r>
            <a:r>
              <a:rPr lang="lv-LV" dirty="0" err="1"/>
              <a:t>assessment</a:t>
            </a:r>
            <a:r>
              <a:rPr lang="lv-LV" dirty="0"/>
              <a:t> </a:t>
            </a:r>
            <a:r>
              <a:rPr lang="lv-LV" dirty="0" err="1"/>
              <a:t>of</a:t>
            </a:r>
            <a:r>
              <a:rPr lang="lv-LV" dirty="0"/>
              <a:t> </a:t>
            </a:r>
            <a:r>
              <a:rPr lang="lv-LV" dirty="0" err="1"/>
              <a:t>quality</a:t>
            </a:r>
            <a:r>
              <a:rPr lang="lv-LV" dirty="0"/>
              <a:t> </a:t>
            </a:r>
            <a:r>
              <a:rPr lang="lv-LV" dirty="0" err="1"/>
              <a:t>of</a:t>
            </a:r>
            <a:r>
              <a:rPr lang="lv-LV" dirty="0"/>
              <a:t> </a:t>
            </a:r>
            <a:r>
              <a:rPr lang="lv-LV" dirty="0" err="1"/>
              <a:t>study</a:t>
            </a:r>
            <a:r>
              <a:rPr lang="lv-LV" dirty="0"/>
              <a:t> </a:t>
            </a:r>
            <a:r>
              <a:rPr lang="lv-LV" dirty="0" err="1"/>
              <a:t>programmes</a:t>
            </a:r>
            <a:r>
              <a:rPr lang="lv-LV" dirty="0"/>
              <a:t> (CAQSP), </a:t>
            </a:r>
            <a:r>
              <a:rPr lang="lv-LV" dirty="0" err="1"/>
              <a:t>Faculty</a:t>
            </a:r>
            <a:r>
              <a:rPr lang="lv-LV" dirty="0"/>
              <a:t> </a:t>
            </a:r>
            <a:r>
              <a:rPr lang="lv-LV" dirty="0" err="1"/>
              <a:t>boards</a:t>
            </a:r>
            <a:r>
              <a:rPr lang="lv-LV" dirty="0"/>
              <a:t> un </a:t>
            </a:r>
            <a:r>
              <a:rPr lang="lv-LV" dirty="0" err="1"/>
              <a:t>Study</a:t>
            </a:r>
            <a:r>
              <a:rPr lang="lv-LV" dirty="0"/>
              <a:t> </a:t>
            </a:r>
            <a:r>
              <a:rPr lang="lv-LV" dirty="0" err="1"/>
              <a:t>programme</a:t>
            </a:r>
            <a:r>
              <a:rPr lang="lv-LV" dirty="0"/>
              <a:t> </a:t>
            </a:r>
            <a:r>
              <a:rPr lang="lv-LV" dirty="0" err="1"/>
              <a:t>councils</a:t>
            </a:r>
            <a:r>
              <a:rPr lang="lv-LV" dirty="0"/>
              <a:t> (SPC); </a:t>
            </a:r>
            <a:r>
              <a:rPr lang="lv-LV" dirty="0" err="1"/>
              <a:t>they</a:t>
            </a:r>
            <a:r>
              <a:rPr lang="lv-LV" dirty="0"/>
              <a:t> </a:t>
            </a:r>
            <a:r>
              <a:rPr lang="lv-LV" dirty="0" err="1"/>
              <a:t>evaluate</a:t>
            </a:r>
            <a:r>
              <a:rPr lang="lv-LV" dirty="0"/>
              <a:t> </a:t>
            </a:r>
            <a:r>
              <a:rPr lang="lv-LV" dirty="0" err="1"/>
              <a:t>study</a:t>
            </a:r>
            <a:r>
              <a:rPr lang="lv-LV" dirty="0"/>
              <a:t> </a:t>
            </a:r>
            <a:r>
              <a:rPr lang="lv-LV" dirty="0" err="1"/>
              <a:t>quality</a:t>
            </a:r>
            <a:r>
              <a:rPr lang="lv-LV" dirty="0"/>
              <a:t> </a:t>
            </a:r>
            <a:r>
              <a:rPr lang="lv-LV" dirty="0" err="1"/>
              <a:t>and</a:t>
            </a:r>
            <a:r>
              <a:rPr lang="lv-LV" dirty="0"/>
              <a:t> </a:t>
            </a:r>
            <a:r>
              <a:rPr lang="lv-LV" dirty="0" err="1"/>
              <a:t>decide</a:t>
            </a:r>
            <a:r>
              <a:rPr lang="lv-LV" dirty="0"/>
              <a:t> </a:t>
            </a:r>
            <a:r>
              <a:rPr lang="lv-LV" dirty="0" err="1"/>
              <a:t>on</a:t>
            </a:r>
            <a:r>
              <a:rPr lang="lv-LV" dirty="0"/>
              <a:t> </a:t>
            </a:r>
            <a:r>
              <a:rPr lang="lv-LV" dirty="0" err="1"/>
              <a:t>measures</a:t>
            </a:r>
            <a:r>
              <a:rPr lang="lv-LV" dirty="0"/>
              <a:t> </a:t>
            </a:r>
            <a:r>
              <a:rPr lang="lv-LV" dirty="0" err="1"/>
              <a:t>for</a:t>
            </a:r>
            <a:r>
              <a:rPr lang="lv-LV" dirty="0"/>
              <a:t> </a:t>
            </a:r>
            <a:r>
              <a:rPr lang="lv-LV" dirty="0" err="1"/>
              <a:t>ensuring</a:t>
            </a:r>
            <a:r>
              <a:rPr lang="lv-LV" dirty="0"/>
              <a:t> </a:t>
            </a:r>
            <a:r>
              <a:rPr lang="lv-LV" dirty="0" err="1"/>
              <a:t>the</a:t>
            </a:r>
            <a:r>
              <a:rPr lang="lv-LV" dirty="0"/>
              <a:t> </a:t>
            </a:r>
            <a:r>
              <a:rPr lang="lv-LV" dirty="0" err="1"/>
              <a:t>quality</a:t>
            </a:r>
            <a:r>
              <a:rPr lang="lv-LV" dirty="0"/>
              <a:t> </a:t>
            </a:r>
            <a:r>
              <a:rPr lang="lv-LV" dirty="0" err="1"/>
              <a:t>of</a:t>
            </a:r>
            <a:r>
              <a:rPr lang="lv-LV" dirty="0"/>
              <a:t> </a:t>
            </a:r>
            <a:r>
              <a:rPr lang="lv-LV" dirty="0" err="1"/>
              <a:t>studiies</a:t>
            </a:r>
            <a:r>
              <a:rPr lang="lv-LV" dirty="0"/>
              <a:t> </a:t>
            </a:r>
            <a:r>
              <a:rPr lang="lv-LV" dirty="0" err="1"/>
              <a:t>in</a:t>
            </a:r>
            <a:r>
              <a:rPr lang="lv-LV" dirty="0"/>
              <a:t> UL. </a:t>
            </a:r>
            <a:r>
              <a:rPr lang="lv-LV" dirty="0" err="1"/>
              <a:t>Administration</a:t>
            </a:r>
            <a:r>
              <a:rPr lang="lv-LV" dirty="0"/>
              <a:t> </a:t>
            </a:r>
            <a:r>
              <a:rPr lang="lv-LV" dirty="0" err="1"/>
              <a:t>of</a:t>
            </a:r>
            <a:r>
              <a:rPr lang="lv-LV" dirty="0"/>
              <a:t> UL </a:t>
            </a:r>
            <a:r>
              <a:rPr lang="lv-LV" dirty="0" err="1"/>
              <a:t>is</a:t>
            </a:r>
            <a:r>
              <a:rPr lang="lv-LV" dirty="0"/>
              <a:t> </a:t>
            </a:r>
            <a:r>
              <a:rPr lang="lv-LV" dirty="0" err="1"/>
              <a:t>responsible</a:t>
            </a:r>
            <a:r>
              <a:rPr lang="lv-LV" dirty="0"/>
              <a:t> </a:t>
            </a:r>
            <a:r>
              <a:rPr lang="lv-LV" dirty="0" err="1"/>
              <a:t>for</a:t>
            </a:r>
            <a:r>
              <a:rPr lang="lv-LV" dirty="0"/>
              <a:t> </a:t>
            </a:r>
            <a:r>
              <a:rPr lang="lv-LV" dirty="0" err="1"/>
              <a:t>functioning</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system</a:t>
            </a:r>
            <a:r>
              <a:rPr lang="lv-LV" dirty="0"/>
              <a:t> </a:t>
            </a:r>
            <a:r>
              <a:rPr lang="lv-LV" dirty="0" err="1"/>
              <a:t>and</a:t>
            </a:r>
            <a:r>
              <a:rPr lang="lv-LV" dirty="0"/>
              <a:t> </a:t>
            </a:r>
            <a:r>
              <a:rPr lang="lv-LV" dirty="0" err="1"/>
              <a:t>performs</a:t>
            </a:r>
            <a:r>
              <a:rPr lang="lv-LV" dirty="0"/>
              <a:t> </a:t>
            </a:r>
            <a:r>
              <a:rPr lang="lv-LV" dirty="0" err="1"/>
              <a:t>monitoring</a:t>
            </a:r>
            <a:r>
              <a:rPr lang="lv-LV" dirty="0"/>
              <a:t> </a:t>
            </a:r>
            <a:r>
              <a:rPr lang="lv-LV" dirty="0" err="1"/>
              <a:t>and</a:t>
            </a:r>
            <a:r>
              <a:rPr lang="lv-LV" dirty="0"/>
              <a:t> audits </a:t>
            </a:r>
            <a:r>
              <a:rPr lang="lv-LV" dirty="0" err="1"/>
              <a:t>of</a:t>
            </a:r>
            <a:r>
              <a:rPr lang="lv-LV" dirty="0"/>
              <a:t>  </a:t>
            </a:r>
            <a:r>
              <a:rPr lang="lv-LV" dirty="0" err="1"/>
              <a:t>study</a:t>
            </a:r>
            <a:r>
              <a:rPr lang="lv-LV" dirty="0"/>
              <a:t> process. </a:t>
            </a:r>
          </a:p>
          <a:p>
            <a:r>
              <a:rPr lang="lv-LV" dirty="0" err="1"/>
              <a:t>Regulation</a:t>
            </a:r>
            <a:r>
              <a:rPr lang="lv-LV" dirty="0"/>
              <a:t> </a:t>
            </a:r>
            <a:r>
              <a:rPr lang="lv-LV" dirty="0" err="1"/>
              <a:t>on</a:t>
            </a:r>
            <a:r>
              <a:rPr lang="lv-LV" dirty="0"/>
              <a:t> CAQSP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17.03.2010. UL </a:t>
            </a:r>
            <a:r>
              <a:rPr lang="lv-LV" dirty="0" err="1"/>
              <a:t>order</a:t>
            </a:r>
            <a:r>
              <a:rPr lang="lv-LV" dirty="0"/>
              <a:t> Nr.1/66)</a:t>
            </a:r>
          </a:p>
          <a:p>
            <a:r>
              <a:rPr lang="lv-LV" dirty="0" err="1"/>
              <a:t>Regulation</a:t>
            </a:r>
            <a:r>
              <a:rPr lang="lv-LV" dirty="0"/>
              <a:t> </a:t>
            </a:r>
            <a:r>
              <a:rPr lang="lv-LV" dirty="0" err="1"/>
              <a:t>on</a:t>
            </a:r>
            <a:r>
              <a:rPr lang="lv-LV" dirty="0"/>
              <a:t> SPC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25.05.2009. </a:t>
            </a:r>
            <a:r>
              <a:rPr lang="lv-LV" dirty="0" err="1"/>
              <a:t>Senate</a:t>
            </a:r>
            <a:r>
              <a:rPr lang="lv-LV" dirty="0"/>
              <a:t> </a:t>
            </a:r>
            <a:r>
              <a:rPr lang="lv-LV" dirty="0" err="1"/>
              <a:t>decision</a:t>
            </a:r>
            <a:r>
              <a:rPr lang="lv-LV" dirty="0"/>
              <a:t> Nr.248)</a:t>
            </a:r>
          </a:p>
          <a:p>
            <a:r>
              <a:rPr lang="lv-LV" dirty="0" err="1"/>
              <a:t>Regulation</a:t>
            </a:r>
            <a:r>
              <a:rPr lang="lv-LV" dirty="0"/>
              <a:t> </a:t>
            </a:r>
            <a:r>
              <a:rPr lang="lv-LV" dirty="0" err="1"/>
              <a:t>on</a:t>
            </a:r>
            <a:r>
              <a:rPr lang="lv-LV" dirty="0"/>
              <a:t> </a:t>
            </a:r>
            <a:r>
              <a:rPr lang="lv-LV" dirty="0" err="1"/>
              <a:t>Administration</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21.09.2009. </a:t>
            </a:r>
            <a:r>
              <a:rPr lang="lv-LV" dirty="0" err="1"/>
              <a:t>Senate</a:t>
            </a:r>
            <a:r>
              <a:rPr lang="lv-LV" dirty="0"/>
              <a:t> </a:t>
            </a:r>
            <a:r>
              <a:rPr lang="lv-LV" dirty="0" err="1"/>
              <a:t>decision</a:t>
            </a:r>
            <a:r>
              <a:rPr lang="lv-LV" dirty="0"/>
              <a:t> Nr.33)</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76909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4F62F8-1103-4780-92CD-EEF265A5EEA2}" type="slidenum">
              <a:rPr lang="lv-LV" altLang="lv-LV">
                <a:latin typeface="Calibri" panose="020F0502020204030204" pitchFamily="34" charset="0"/>
              </a:rPr>
              <a:pPr/>
              <a:t>11</a:t>
            </a:fld>
            <a:endParaRPr lang="lv-LV" altLang="lv-LV">
              <a:latin typeface="Calibri" panose="020F0502020204030204" pitchFamily="34" charset="0"/>
            </a:endParaRPr>
          </a:p>
        </p:txBody>
      </p:sp>
    </p:spTree>
    <p:extLst>
      <p:ext uri="{BB962C8B-B14F-4D97-AF65-F5344CB8AC3E}">
        <p14:creationId xmlns:p14="http://schemas.microsoft.com/office/powerpoint/2010/main" val="243739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7453C-E967-4D8F-85EB-9DA458104F28}" type="slidenum">
              <a:rPr lang="lv-LV" altLang="lv-LV">
                <a:latin typeface="Calibri" panose="020F0502020204030204" pitchFamily="34" charset="0"/>
              </a:rPr>
              <a:pPr/>
              <a:t>12</a:t>
            </a:fld>
            <a:endParaRPr lang="lv-LV" altLang="lv-LV">
              <a:latin typeface="Calibri" panose="020F0502020204030204" pitchFamily="34" charset="0"/>
            </a:endParaRPr>
          </a:p>
        </p:txBody>
      </p:sp>
    </p:spTree>
    <p:extLst>
      <p:ext uri="{BB962C8B-B14F-4D97-AF65-F5344CB8AC3E}">
        <p14:creationId xmlns:p14="http://schemas.microsoft.com/office/powerpoint/2010/main" val="233520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study</a:t>
            </a:r>
            <a:r>
              <a:rPr lang="lv-LV" dirty="0"/>
              <a:t> </a:t>
            </a:r>
            <a:r>
              <a:rPr lang="lv-LV" dirty="0" err="1"/>
              <a:t>programme</a:t>
            </a:r>
            <a:r>
              <a:rPr lang="lv-LV" dirty="0"/>
              <a:t> </a:t>
            </a:r>
            <a:r>
              <a:rPr lang="lv-LV" dirty="0" err="1"/>
              <a:t>level</a:t>
            </a:r>
            <a:r>
              <a:rPr lang="lv-LV" dirty="0"/>
              <a:t> </a:t>
            </a:r>
            <a:r>
              <a:rPr lang="lv-LV" dirty="0" err="1"/>
              <a:t>will</a:t>
            </a:r>
            <a:r>
              <a:rPr lang="lv-LV" dirty="0"/>
              <a:t> </a:t>
            </a:r>
            <a:r>
              <a:rPr lang="lv-LV" dirty="0" err="1"/>
              <a:t>be</a:t>
            </a:r>
            <a:r>
              <a:rPr lang="lv-LV" dirty="0"/>
              <a:t> </a:t>
            </a:r>
            <a:r>
              <a:rPr lang="lv-LV" dirty="0" err="1"/>
              <a:t>dealt</a:t>
            </a:r>
            <a:r>
              <a:rPr lang="lv-LV" dirty="0"/>
              <a:t> </a:t>
            </a:r>
            <a:r>
              <a:rPr lang="lv-LV" dirty="0" err="1"/>
              <a:t>specifically</a:t>
            </a:r>
            <a:r>
              <a:rPr lang="lv-LV" dirty="0"/>
              <a:t> </a:t>
            </a:r>
            <a:r>
              <a:rPr lang="lv-LV" dirty="0" err="1"/>
              <a:t>with</a:t>
            </a:r>
            <a:r>
              <a:rPr lang="lv-LV" dirty="0"/>
              <a:t> </a:t>
            </a:r>
            <a:r>
              <a:rPr lang="lv-LV" dirty="0" err="1"/>
              <a:t>my</a:t>
            </a:r>
            <a:r>
              <a:rPr lang="lv-LV" dirty="0"/>
              <a:t> </a:t>
            </a:r>
            <a:r>
              <a:rPr lang="lv-LV" dirty="0" err="1"/>
              <a:t>colleague</a:t>
            </a:r>
            <a:r>
              <a:rPr lang="lv-LV" dirty="0"/>
              <a:t> Anda </a:t>
            </a:r>
            <a:r>
              <a:rPr lang="lv-LV" dirty="0" err="1"/>
              <a:t>Prikšāne</a:t>
            </a:r>
            <a:r>
              <a:rPr lang="lv-LV" dirty="0"/>
              <a:t>; </a:t>
            </a:r>
            <a:r>
              <a:rPr lang="lv-LV" dirty="0" err="1"/>
              <a:t>here</a:t>
            </a:r>
            <a:r>
              <a:rPr lang="lv-LV" dirty="0"/>
              <a:t> I </a:t>
            </a:r>
            <a:r>
              <a:rPr lang="lv-LV" dirty="0" err="1"/>
              <a:t>will</a:t>
            </a:r>
            <a:r>
              <a:rPr lang="lv-LV" dirty="0"/>
              <a:t> just </a:t>
            </a:r>
            <a:r>
              <a:rPr lang="lv-LV" dirty="0" err="1"/>
              <a:t>mention</a:t>
            </a:r>
            <a:r>
              <a:rPr lang="lv-LV" dirty="0"/>
              <a:t> </a:t>
            </a:r>
            <a:r>
              <a:rPr lang="lv-LV" dirty="0" err="1"/>
              <a:t>what</a:t>
            </a:r>
            <a:r>
              <a:rPr lang="lv-LV" dirty="0"/>
              <a:t> </a:t>
            </a:r>
            <a:r>
              <a:rPr lang="lv-LV" dirty="0" err="1"/>
              <a:t>is</a:t>
            </a:r>
            <a:r>
              <a:rPr lang="lv-LV" dirty="0"/>
              <a:t> </a:t>
            </a:r>
            <a:r>
              <a:rPr lang="lv-LV" dirty="0" err="1"/>
              <a:t>done</a:t>
            </a:r>
            <a:r>
              <a:rPr lang="lv-LV" dirty="0"/>
              <a:t> </a:t>
            </a:r>
            <a:r>
              <a:rPr lang="lv-LV" dirty="0" err="1"/>
              <a:t>in</a:t>
            </a:r>
            <a:r>
              <a:rPr lang="lv-LV" dirty="0"/>
              <a:t> </a:t>
            </a:r>
            <a:r>
              <a:rPr lang="lv-LV" dirty="0" err="1"/>
              <a:t>this</a:t>
            </a:r>
            <a:r>
              <a:rPr lang="lv-LV" dirty="0"/>
              <a:t> </a:t>
            </a:r>
            <a:r>
              <a:rPr lang="lv-LV" dirty="0" err="1"/>
              <a:t>respect</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management</a:t>
            </a:r>
            <a:r>
              <a:rPr lang="lv-LV" dirty="0"/>
              <a:t> </a:t>
            </a:r>
            <a:r>
              <a:rPr lang="lv-LV" dirty="0" err="1"/>
              <a:t>level</a:t>
            </a:r>
            <a:r>
              <a:rPr lang="lv-LV" dirty="0"/>
              <a:t>.</a:t>
            </a:r>
          </a:p>
          <a:p>
            <a:r>
              <a:rPr lang="lv-LV" dirty="0" err="1"/>
              <a:t>Regulations</a:t>
            </a:r>
            <a:r>
              <a:rPr lang="lv-LV" dirty="0"/>
              <a:t> </a:t>
            </a:r>
            <a:r>
              <a:rPr lang="lv-LV" dirty="0" err="1"/>
              <a:t>on</a:t>
            </a:r>
            <a:r>
              <a:rPr lang="lv-LV" dirty="0"/>
              <a:t> </a:t>
            </a:r>
            <a:r>
              <a:rPr lang="lv-LV" dirty="0" err="1"/>
              <a:t>Directors</a:t>
            </a:r>
            <a:r>
              <a:rPr lang="lv-LV" dirty="0"/>
              <a:t> </a:t>
            </a:r>
            <a:r>
              <a:rPr lang="lv-LV" dirty="0" err="1"/>
              <a:t>of</a:t>
            </a:r>
            <a:r>
              <a:rPr lang="lv-LV" dirty="0"/>
              <a:t> </a:t>
            </a:r>
            <a:r>
              <a:rPr lang="lv-LV" dirty="0" err="1"/>
              <a:t>Study</a:t>
            </a:r>
            <a:r>
              <a:rPr lang="lv-LV" dirty="0"/>
              <a:t> </a:t>
            </a:r>
            <a:r>
              <a:rPr lang="lv-LV" dirty="0" err="1"/>
              <a:t>programmes</a:t>
            </a:r>
            <a:r>
              <a:rPr lang="lv-LV" dirty="0"/>
              <a:t>, </a:t>
            </a:r>
            <a:r>
              <a:rPr lang="lv-LV" dirty="0" err="1"/>
              <a:t>Heads</a:t>
            </a:r>
            <a:r>
              <a:rPr lang="lv-LV" dirty="0"/>
              <a:t> </a:t>
            </a:r>
            <a:r>
              <a:rPr lang="lv-LV" dirty="0" err="1"/>
              <a:t>of</a:t>
            </a:r>
            <a:r>
              <a:rPr lang="lv-LV" dirty="0"/>
              <a:t> </a:t>
            </a:r>
            <a:r>
              <a:rPr lang="lv-LV" dirty="0" err="1"/>
              <a:t>sub-programmes,</a:t>
            </a:r>
            <a:r>
              <a:rPr lang="lv-LV" dirty="0"/>
              <a:t> </a:t>
            </a:r>
            <a:r>
              <a:rPr lang="lv-LV" dirty="0" err="1"/>
              <a:t>Staff</a:t>
            </a:r>
            <a:r>
              <a:rPr lang="lv-LV" dirty="0"/>
              <a:t> </a:t>
            </a:r>
            <a:r>
              <a:rPr lang="lv-LV" dirty="0" err="1"/>
              <a:t>descriptions</a:t>
            </a:r>
            <a:r>
              <a:rPr lang="lv-LV" dirty="0"/>
              <a:t>, </a:t>
            </a:r>
            <a:r>
              <a:rPr lang="lv-LV" dirty="0" err="1"/>
              <a:t>Regular</a:t>
            </a:r>
            <a:r>
              <a:rPr lang="lv-LV" dirty="0"/>
              <a:t> </a:t>
            </a:r>
            <a:r>
              <a:rPr lang="lv-LV" dirty="0" err="1"/>
              <a:t>electronic</a:t>
            </a:r>
            <a:r>
              <a:rPr lang="lv-LV" dirty="0"/>
              <a:t> </a:t>
            </a:r>
            <a:r>
              <a:rPr lang="lv-LV" dirty="0" err="1"/>
              <a:t>polls</a:t>
            </a:r>
            <a:r>
              <a:rPr lang="lv-LV" dirty="0"/>
              <a:t> </a:t>
            </a:r>
            <a:r>
              <a:rPr lang="lv-LV" dirty="0" err="1"/>
              <a:t>for</a:t>
            </a:r>
            <a:r>
              <a:rPr lang="lv-LV" dirty="0"/>
              <a:t> </a:t>
            </a:r>
            <a:r>
              <a:rPr lang="lv-LV" dirty="0" err="1"/>
              <a:t>evaluation</a:t>
            </a:r>
            <a:r>
              <a:rPr lang="lv-LV" dirty="0"/>
              <a:t> </a:t>
            </a:r>
            <a:r>
              <a:rPr lang="lv-LV" dirty="0" err="1"/>
              <a:t>of</a:t>
            </a:r>
            <a:r>
              <a:rPr lang="lv-LV" dirty="0"/>
              <a:t> </a:t>
            </a:r>
            <a:r>
              <a:rPr lang="lv-LV" dirty="0" err="1"/>
              <a:t>studies</a:t>
            </a:r>
            <a:r>
              <a:rPr lang="lv-LV" dirty="0"/>
              <a:t> </a:t>
            </a:r>
            <a:r>
              <a:rPr lang="lv-LV" dirty="0" err="1"/>
              <a:t>are</a:t>
            </a:r>
            <a:r>
              <a:rPr lang="lv-LV" dirty="0"/>
              <a:t> </a:t>
            </a:r>
            <a:r>
              <a:rPr lang="lv-LV" dirty="0" err="1"/>
              <a:t>also</a:t>
            </a:r>
            <a:r>
              <a:rPr lang="lv-LV" dirty="0"/>
              <a:t> </a:t>
            </a:r>
            <a:r>
              <a:rPr lang="lv-LV" dirty="0" err="1"/>
              <a:t>adopted</a:t>
            </a:r>
            <a:r>
              <a:rPr lang="lv-LV" dirty="0"/>
              <a:t> </a:t>
            </a:r>
            <a:r>
              <a:rPr lang="lv-LV" dirty="0" err="1"/>
              <a:t>at</a:t>
            </a:r>
            <a:r>
              <a:rPr lang="lv-LV" dirty="0"/>
              <a:t> </a:t>
            </a:r>
            <a:r>
              <a:rPr lang="lv-LV" dirty="0" err="1"/>
              <a:t>central</a:t>
            </a:r>
            <a:r>
              <a:rPr lang="lv-LV" dirty="0"/>
              <a:t> </a:t>
            </a:r>
            <a:r>
              <a:rPr lang="lv-LV" dirty="0" err="1"/>
              <a:t>level</a:t>
            </a:r>
            <a:r>
              <a:rPr lang="lv-LV" dirty="0"/>
              <a:t> (</a:t>
            </a:r>
            <a:r>
              <a:rPr lang="lv-LV" dirty="0" err="1"/>
              <a:t>Senate</a:t>
            </a:r>
            <a:r>
              <a:rPr lang="lv-LV" dirty="0"/>
              <a:t> </a:t>
            </a:r>
            <a:r>
              <a:rPr lang="lv-LV" dirty="0" err="1"/>
              <a:t>or</a:t>
            </a:r>
            <a:r>
              <a:rPr lang="lv-LV" dirty="0"/>
              <a:t> </a:t>
            </a:r>
            <a:r>
              <a:rPr lang="lv-LV" dirty="0" err="1"/>
              <a:t>Rector</a:t>
            </a:r>
            <a:r>
              <a:rPr lang="lv-LV" dirty="0"/>
              <a:t>). </a:t>
            </a:r>
            <a:r>
              <a:rPr lang="lv-LV" dirty="0" err="1"/>
              <a:t>The</a:t>
            </a:r>
            <a:r>
              <a:rPr lang="lv-LV" dirty="0"/>
              <a:t> </a:t>
            </a:r>
            <a:r>
              <a:rPr lang="lv-LV" dirty="0" err="1"/>
              <a:t>same</a:t>
            </a:r>
            <a:r>
              <a:rPr lang="lv-LV" dirty="0"/>
              <a:t> </a:t>
            </a:r>
            <a:r>
              <a:rPr lang="lv-LV" dirty="0" err="1"/>
              <a:t>concerns</a:t>
            </a:r>
            <a:r>
              <a:rPr lang="lv-LV" dirty="0"/>
              <a:t> </a:t>
            </a:r>
            <a:r>
              <a:rPr lang="lv-LV" dirty="0" err="1"/>
              <a:t>development</a:t>
            </a:r>
            <a:r>
              <a:rPr lang="lv-LV" dirty="0"/>
              <a:t> </a:t>
            </a:r>
            <a:r>
              <a:rPr lang="lv-LV" dirty="0" err="1"/>
              <a:t>and</a:t>
            </a:r>
            <a:r>
              <a:rPr lang="lv-LV" dirty="0"/>
              <a:t> </a:t>
            </a:r>
            <a:r>
              <a:rPr lang="lv-LV" dirty="0" err="1"/>
              <a:t>revision</a:t>
            </a:r>
            <a:r>
              <a:rPr lang="lv-LV" dirty="0"/>
              <a:t> </a:t>
            </a:r>
            <a:r>
              <a:rPr lang="lv-LV" dirty="0" err="1"/>
              <a:t>of</a:t>
            </a:r>
            <a:r>
              <a:rPr lang="lv-LV" dirty="0"/>
              <a:t> </a:t>
            </a:r>
            <a:r>
              <a:rPr lang="lv-LV" dirty="0" err="1"/>
              <a:t>study</a:t>
            </a:r>
            <a:r>
              <a:rPr lang="lv-LV" dirty="0"/>
              <a:t> </a:t>
            </a:r>
            <a:r>
              <a:rPr lang="lv-LV" dirty="0" err="1"/>
              <a:t>programmes</a:t>
            </a:r>
            <a:r>
              <a:rPr lang="lv-LV" dirty="0"/>
              <a:t> </a:t>
            </a:r>
            <a:r>
              <a:rPr lang="lv-LV" dirty="0" err="1"/>
              <a:t>and</a:t>
            </a:r>
            <a:r>
              <a:rPr lang="lv-LV" dirty="0"/>
              <a:t> </a:t>
            </a:r>
            <a:r>
              <a:rPr lang="lv-LV" dirty="0" err="1"/>
              <a:t>individual</a:t>
            </a:r>
            <a:r>
              <a:rPr lang="lv-LV" dirty="0"/>
              <a:t> </a:t>
            </a:r>
            <a:r>
              <a:rPr lang="lv-LV" dirty="0" err="1"/>
              <a:t>courses</a:t>
            </a:r>
            <a:r>
              <a:rPr lang="lv-LV" dirty="0"/>
              <a:t>.</a:t>
            </a:r>
          </a:p>
          <a:p>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43983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Here</a:t>
            </a:r>
            <a:r>
              <a:rPr lang="lv-LV" dirty="0"/>
              <a:t> </a:t>
            </a:r>
            <a:r>
              <a:rPr lang="lv-LV" dirty="0" err="1"/>
              <a:t>we</a:t>
            </a:r>
            <a:r>
              <a:rPr lang="lv-LV" dirty="0"/>
              <a:t> </a:t>
            </a:r>
            <a:r>
              <a:rPr lang="lv-LV" dirty="0" err="1"/>
              <a:t>can</a:t>
            </a:r>
            <a:r>
              <a:rPr lang="lv-LV" dirty="0"/>
              <a:t> </a:t>
            </a:r>
            <a:r>
              <a:rPr lang="lv-LV" dirty="0" err="1"/>
              <a:t>view</a:t>
            </a:r>
            <a:r>
              <a:rPr lang="lv-LV" dirty="0"/>
              <a:t> </a:t>
            </a:r>
            <a:r>
              <a:rPr lang="lv-LV" dirty="0" err="1"/>
              <a:t>the</a:t>
            </a:r>
            <a:r>
              <a:rPr lang="lv-LV" dirty="0"/>
              <a:t> </a:t>
            </a:r>
            <a:r>
              <a:rPr lang="lv-LV" dirty="0" err="1"/>
              <a:t>algorithm</a:t>
            </a:r>
            <a:r>
              <a:rPr lang="lv-LV" dirty="0"/>
              <a:t> </a:t>
            </a:r>
            <a:r>
              <a:rPr lang="lv-LV" dirty="0" err="1"/>
              <a:t>of</a:t>
            </a:r>
            <a:r>
              <a:rPr lang="lv-LV" dirty="0"/>
              <a:t> </a:t>
            </a:r>
            <a:r>
              <a:rPr lang="lv-LV" dirty="0" err="1"/>
              <a:t>the</a:t>
            </a:r>
            <a:r>
              <a:rPr lang="lv-LV" dirty="0"/>
              <a:t> process </a:t>
            </a:r>
            <a:r>
              <a:rPr lang="lv-LV" dirty="0" err="1"/>
              <a:t>of</a:t>
            </a:r>
            <a:r>
              <a:rPr lang="lv-LV" dirty="0"/>
              <a:t> </a:t>
            </a:r>
            <a:r>
              <a:rPr lang="lv-LV" dirty="0" err="1"/>
              <a:t>evaluation</a:t>
            </a:r>
            <a:r>
              <a:rPr lang="lv-LV" dirty="0"/>
              <a:t> </a:t>
            </a:r>
            <a:r>
              <a:rPr lang="lv-LV" dirty="0" err="1"/>
              <a:t>and</a:t>
            </a:r>
            <a:r>
              <a:rPr lang="lv-LV" dirty="0"/>
              <a:t> </a:t>
            </a:r>
            <a:r>
              <a:rPr lang="lv-LV" dirty="0" err="1"/>
              <a:t>adoption</a:t>
            </a:r>
            <a:r>
              <a:rPr lang="lv-LV" dirty="0"/>
              <a:t> a </a:t>
            </a:r>
            <a:r>
              <a:rPr lang="lv-LV" dirty="0" err="1"/>
              <a:t>separate</a:t>
            </a:r>
            <a:r>
              <a:rPr lang="lv-LV" dirty="0"/>
              <a:t> </a:t>
            </a:r>
            <a:r>
              <a:rPr lang="lv-LV" dirty="0" err="1"/>
              <a:t>study</a:t>
            </a:r>
            <a:r>
              <a:rPr lang="lv-LV" dirty="0"/>
              <a:t> </a:t>
            </a:r>
            <a:r>
              <a:rPr lang="lv-LV" dirty="0" err="1"/>
              <a:t>programme</a:t>
            </a:r>
            <a:r>
              <a:rPr lang="lv-LV" dirty="0"/>
              <a:t>, </a:t>
            </a:r>
            <a:r>
              <a:rPr lang="lv-LV" dirty="0" err="1"/>
              <a:t>starting</a:t>
            </a:r>
            <a:r>
              <a:rPr lang="lv-LV" dirty="0"/>
              <a:t> </a:t>
            </a:r>
            <a:r>
              <a:rPr lang="lv-LV" dirty="0" err="1"/>
              <a:t>with</a:t>
            </a:r>
            <a:r>
              <a:rPr lang="lv-LV" dirty="0"/>
              <a:t> </a:t>
            </a:r>
            <a:r>
              <a:rPr lang="lv-LV" dirty="0" err="1"/>
              <a:t>preparation</a:t>
            </a:r>
            <a:r>
              <a:rPr lang="lv-LV" dirty="0"/>
              <a:t> </a:t>
            </a:r>
            <a:r>
              <a:rPr lang="lv-LV" dirty="0" err="1"/>
              <a:t>of</a:t>
            </a:r>
            <a:r>
              <a:rPr lang="lv-LV" dirty="0"/>
              <a:t> </a:t>
            </a:r>
            <a:r>
              <a:rPr lang="lv-LV" dirty="0" err="1"/>
              <a:t>the</a:t>
            </a:r>
            <a:r>
              <a:rPr lang="lv-LV" dirty="0"/>
              <a:t> </a:t>
            </a:r>
            <a:r>
              <a:rPr lang="lv-LV" dirty="0" err="1"/>
              <a:t>self-evaluation</a:t>
            </a:r>
            <a:r>
              <a:rPr lang="lv-LV" dirty="0"/>
              <a:t> </a:t>
            </a:r>
            <a:r>
              <a:rPr lang="lv-LV" dirty="0" err="1"/>
              <a:t>report</a:t>
            </a:r>
            <a:r>
              <a:rPr lang="lv-LV" dirty="0"/>
              <a:t> </a:t>
            </a:r>
            <a:r>
              <a:rPr lang="lv-LV" dirty="0" err="1"/>
              <a:t>and</a:t>
            </a:r>
            <a:r>
              <a:rPr lang="lv-LV" dirty="0"/>
              <a:t> </a:t>
            </a:r>
            <a:r>
              <a:rPr lang="lv-LV" dirty="0" err="1"/>
              <a:t>ending</a:t>
            </a:r>
            <a:r>
              <a:rPr lang="lv-LV" dirty="0"/>
              <a:t> </a:t>
            </a:r>
            <a:r>
              <a:rPr lang="lv-LV" dirty="0" err="1"/>
              <a:t>with</a:t>
            </a:r>
            <a:r>
              <a:rPr lang="lv-LV" dirty="0"/>
              <a:t> </a:t>
            </a:r>
            <a:r>
              <a:rPr lang="lv-LV" dirty="0" err="1"/>
              <a:t>its</a:t>
            </a:r>
            <a:r>
              <a:rPr lang="lv-LV" dirty="0"/>
              <a:t> </a:t>
            </a:r>
            <a:r>
              <a:rPr lang="lv-LV" dirty="0" err="1"/>
              <a:t>implementation</a:t>
            </a:r>
            <a:r>
              <a:rPr lang="lv-LV" dirty="0"/>
              <a:t> </a:t>
            </a:r>
            <a:r>
              <a:rPr lang="lv-LV" dirty="0" err="1"/>
              <a:t>or</a:t>
            </a:r>
            <a:r>
              <a:rPr lang="lv-LV" dirty="0"/>
              <a:t> </a:t>
            </a:r>
            <a:r>
              <a:rPr lang="lv-LV" dirty="0" err="1"/>
              <a:t>closure</a:t>
            </a:r>
            <a:r>
              <a:rPr lang="lv-LV" dirty="0"/>
              <a:t> (</a:t>
            </a:r>
            <a:r>
              <a:rPr lang="lv-LV" dirty="0" err="1"/>
              <a:t>depending</a:t>
            </a:r>
            <a:r>
              <a:rPr lang="lv-LV" dirty="0"/>
              <a:t> </a:t>
            </a:r>
            <a:r>
              <a:rPr lang="lv-LV" dirty="0" err="1"/>
              <a:t>on</a:t>
            </a:r>
            <a:r>
              <a:rPr lang="lv-LV" dirty="0"/>
              <a:t> </a:t>
            </a:r>
            <a:r>
              <a:rPr lang="lv-LV" dirty="0" err="1"/>
              <a:t>the</a:t>
            </a:r>
            <a:r>
              <a:rPr lang="lv-LV" dirty="0"/>
              <a:t> </a:t>
            </a:r>
            <a:r>
              <a:rPr lang="lv-LV" dirty="0" err="1"/>
              <a:t>results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63237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Student </a:t>
            </a:r>
            <a:r>
              <a:rPr lang="lv-LV" dirty="0" err="1"/>
              <a:t>assessment</a:t>
            </a:r>
            <a:r>
              <a:rPr lang="lv-LV" dirty="0"/>
              <a:t> </a:t>
            </a:r>
            <a:r>
              <a:rPr lang="lv-LV" dirty="0" err="1"/>
              <a:t>is</a:t>
            </a:r>
            <a:r>
              <a:rPr lang="lv-LV" dirty="0"/>
              <a:t> </a:t>
            </a:r>
            <a:r>
              <a:rPr lang="lv-LV" dirty="0" err="1"/>
              <a:t>done</a:t>
            </a:r>
            <a:r>
              <a:rPr lang="lv-LV" dirty="0"/>
              <a:t> </a:t>
            </a:r>
            <a:r>
              <a:rPr lang="lv-LV" dirty="0" err="1"/>
              <a:t>at</a:t>
            </a:r>
            <a:r>
              <a:rPr lang="lv-LV" dirty="0"/>
              <a:t> </a:t>
            </a:r>
            <a:r>
              <a:rPr lang="lv-LV" dirty="0" err="1"/>
              <a:t>the</a:t>
            </a:r>
            <a:r>
              <a:rPr lang="lv-LV" dirty="0"/>
              <a:t> </a:t>
            </a:r>
            <a:r>
              <a:rPr lang="lv-LV" dirty="0" err="1"/>
              <a:t>level</a:t>
            </a:r>
            <a:r>
              <a:rPr lang="lv-LV" dirty="0"/>
              <a:t> </a:t>
            </a:r>
            <a:r>
              <a:rPr lang="lv-LV" dirty="0" err="1"/>
              <a:t>of</a:t>
            </a:r>
            <a:r>
              <a:rPr lang="lv-LV" dirty="0"/>
              <a:t> </a:t>
            </a:r>
            <a:r>
              <a:rPr lang="lv-LV" dirty="0" err="1"/>
              <a:t>study</a:t>
            </a:r>
            <a:r>
              <a:rPr lang="lv-LV" dirty="0"/>
              <a:t> </a:t>
            </a:r>
            <a:r>
              <a:rPr lang="lv-LV" dirty="0" err="1"/>
              <a:t>programme</a:t>
            </a:r>
            <a:r>
              <a:rPr lang="lv-LV" dirty="0"/>
              <a:t> </a:t>
            </a:r>
            <a:r>
              <a:rPr lang="lv-LV" dirty="0" err="1"/>
              <a:t>or</a:t>
            </a:r>
            <a:r>
              <a:rPr lang="lv-LV" dirty="0"/>
              <a:t> </a:t>
            </a:r>
            <a:r>
              <a:rPr lang="lv-LV" dirty="0" err="1"/>
              <a:t>individual</a:t>
            </a:r>
            <a:r>
              <a:rPr lang="lv-LV" dirty="0"/>
              <a:t> </a:t>
            </a:r>
            <a:r>
              <a:rPr lang="lv-LV" dirty="0" err="1"/>
              <a:t>course</a:t>
            </a:r>
            <a:r>
              <a:rPr lang="lv-LV" dirty="0"/>
              <a:t>, </a:t>
            </a:r>
            <a:r>
              <a:rPr lang="lv-LV" dirty="0" err="1"/>
              <a:t>but</a:t>
            </a:r>
            <a:r>
              <a:rPr lang="lv-LV" dirty="0"/>
              <a:t> </a:t>
            </a:r>
            <a:r>
              <a:rPr lang="lv-LV" dirty="0" err="1"/>
              <a:t>again</a:t>
            </a:r>
            <a:r>
              <a:rPr lang="lv-LV" dirty="0"/>
              <a:t>, </a:t>
            </a:r>
            <a:r>
              <a:rPr lang="lv-LV" dirty="0" err="1"/>
              <a:t>the</a:t>
            </a:r>
            <a:r>
              <a:rPr lang="lv-LV" dirty="0"/>
              <a:t> </a:t>
            </a:r>
            <a:r>
              <a:rPr lang="lv-LV" dirty="0" err="1"/>
              <a:t>procedures</a:t>
            </a:r>
            <a:r>
              <a:rPr lang="lv-LV" dirty="0"/>
              <a:t> </a:t>
            </a:r>
            <a:r>
              <a:rPr lang="lv-LV" dirty="0" err="1"/>
              <a:t>are</a:t>
            </a:r>
            <a:r>
              <a:rPr lang="lv-LV" dirty="0"/>
              <a:t> </a:t>
            </a:r>
            <a:r>
              <a:rPr lang="lv-LV" dirty="0" err="1"/>
              <a:t>definmed</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level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21153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This</a:t>
            </a:r>
            <a:r>
              <a:rPr lang="lv-LV" dirty="0"/>
              <a:t> </a:t>
            </a:r>
            <a:r>
              <a:rPr lang="lv-LV" dirty="0" err="1"/>
              <a:t>is</a:t>
            </a:r>
            <a:r>
              <a:rPr lang="lv-LV" dirty="0"/>
              <a:t> </a:t>
            </a:r>
            <a:r>
              <a:rPr lang="lv-LV" dirty="0" err="1"/>
              <a:t>an</a:t>
            </a:r>
            <a:r>
              <a:rPr lang="lv-LV" dirty="0"/>
              <a:t> </a:t>
            </a:r>
            <a:r>
              <a:rPr lang="lv-LV" dirty="0" err="1"/>
              <a:t>illustration</a:t>
            </a:r>
            <a:r>
              <a:rPr lang="lv-LV" dirty="0"/>
              <a:t> </a:t>
            </a:r>
            <a:r>
              <a:rPr lang="lv-LV" dirty="0" err="1"/>
              <a:t>of</a:t>
            </a:r>
            <a:r>
              <a:rPr lang="lv-LV" dirty="0"/>
              <a:t> </a:t>
            </a:r>
            <a:r>
              <a:rPr lang="lv-LV" dirty="0" err="1"/>
              <a:t>the</a:t>
            </a:r>
            <a:r>
              <a:rPr lang="lv-LV" dirty="0"/>
              <a:t> process </a:t>
            </a:r>
            <a:r>
              <a:rPr lang="lv-LV" dirty="0" err="1"/>
              <a:t>final</a:t>
            </a:r>
            <a:r>
              <a:rPr lang="lv-LV" dirty="0"/>
              <a:t> </a:t>
            </a:r>
            <a:r>
              <a:rPr lang="lv-LV" dirty="0" err="1"/>
              <a:t>exams</a:t>
            </a:r>
            <a:r>
              <a:rPr lang="lv-LV" dirty="0"/>
              <a:t> </a:t>
            </a:r>
            <a:r>
              <a:rPr lang="lv-LV" dirty="0" err="1"/>
              <a:t>or</a:t>
            </a:r>
            <a:r>
              <a:rPr lang="lv-LV" dirty="0"/>
              <a:t> </a:t>
            </a:r>
            <a:r>
              <a:rPr lang="lv-LV" dirty="0" err="1"/>
              <a:t>defence</a:t>
            </a:r>
            <a:r>
              <a:rPr lang="lv-LV" dirty="0"/>
              <a:t> </a:t>
            </a:r>
            <a:r>
              <a:rPr lang="lv-LV" dirty="0" err="1"/>
              <a:t>of</a:t>
            </a:r>
            <a:r>
              <a:rPr lang="lv-LV" dirty="0"/>
              <a:t> </a:t>
            </a:r>
            <a:r>
              <a:rPr lang="lv-LV" dirty="0" err="1"/>
              <a:t>the</a:t>
            </a:r>
            <a:r>
              <a:rPr lang="lv-LV" dirty="0"/>
              <a:t> </a:t>
            </a:r>
            <a:r>
              <a:rPr lang="lv-LV" dirty="0" err="1"/>
              <a:t>graduation</a:t>
            </a:r>
            <a:r>
              <a:rPr lang="lv-LV" dirty="0"/>
              <a:t> </a:t>
            </a:r>
            <a:r>
              <a:rPr lang="lv-LV" dirty="0" err="1"/>
              <a:t>work</a:t>
            </a:r>
            <a:r>
              <a:rPr lang="lv-LV" dirty="0"/>
              <a:t>. </a:t>
            </a:r>
            <a:r>
              <a:rPr lang="lv-LV" dirty="0" err="1"/>
              <a:t>In</a:t>
            </a:r>
            <a:r>
              <a:rPr lang="lv-LV" dirty="0"/>
              <a:t> </a:t>
            </a:r>
            <a:r>
              <a:rPr lang="lv-LV" dirty="0" err="1"/>
              <a:t>each</a:t>
            </a:r>
            <a:r>
              <a:rPr lang="lv-LV" dirty="0"/>
              <a:t> </a:t>
            </a:r>
            <a:r>
              <a:rPr lang="lv-LV" dirty="0" err="1"/>
              <a:t>such</a:t>
            </a:r>
            <a:r>
              <a:rPr lang="lv-LV" dirty="0"/>
              <a:t> process </a:t>
            </a:r>
            <a:r>
              <a:rPr lang="lv-LV" dirty="0" err="1"/>
              <a:t>we</a:t>
            </a:r>
            <a:r>
              <a:rPr lang="lv-LV" dirty="0"/>
              <a:t> </a:t>
            </a:r>
            <a:r>
              <a:rPr lang="lv-LV" dirty="0" err="1"/>
              <a:t>can</a:t>
            </a:r>
            <a:r>
              <a:rPr lang="lv-LV" dirty="0"/>
              <a:t> </a:t>
            </a:r>
            <a:r>
              <a:rPr lang="lv-LV" dirty="0" err="1"/>
              <a:t>notice</a:t>
            </a:r>
            <a:r>
              <a:rPr lang="lv-LV" dirty="0"/>
              <a:t> </a:t>
            </a:r>
            <a:r>
              <a:rPr lang="lv-LV" dirty="0" err="1"/>
              <a:t>the</a:t>
            </a:r>
            <a:r>
              <a:rPr lang="lv-LV" dirty="0"/>
              <a:t> </a:t>
            </a:r>
            <a:r>
              <a:rPr lang="lv-LV" dirty="0" err="1"/>
              <a:t>sequance</a:t>
            </a:r>
            <a:r>
              <a:rPr lang="lv-LV" dirty="0"/>
              <a:t> </a:t>
            </a:r>
            <a:r>
              <a:rPr lang="lv-LV" dirty="0" err="1"/>
              <a:t>of</a:t>
            </a:r>
            <a:r>
              <a:rPr lang="lv-LV" dirty="0"/>
              <a:t> </a:t>
            </a:r>
            <a:r>
              <a:rPr lang="lv-LV" dirty="0" err="1"/>
              <a:t>actions</a:t>
            </a:r>
            <a:r>
              <a:rPr lang="lv-LV" dirty="0"/>
              <a:t> </a:t>
            </a:r>
            <a:r>
              <a:rPr lang="lv-LV" dirty="0" err="1"/>
              <a:t>and</a:t>
            </a:r>
            <a:r>
              <a:rPr lang="lv-LV" dirty="0"/>
              <a:t> </a:t>
            </a:r>
            <a:r>
              <a:rPr lang="lv-LV" dirty="0" err="1"/>
              <a:t>the</a:t>
            </a:r>
            <a:r>
              <a:rPr lang="lv-LV" dirty="0"/>
              <a:t> </a:t>
            </a:r>
            <a:r>
              <a:rPr lang="lv-LV" dirty="0" err="1"/>
              <a:t>responsible</a:t>
            </a:r>
            <a:r>
              <a:rPr lang="lv-LV" dirty="0"/>
              <a:t> </a:t>
            </a:r>
            <a:r>
              <a:rPr lang="lv-LV" dirty="0" err="1"/>
              <a:t>persons</a:t>
            </a:r>
            <a:r>
              <a:rPr lang="lv-LV" dirty="0"/>
              <a:t> </a:t>
            </a:r>
            <a:r>
              <a:rPr lang="lv-LV" dirty="0" err="1"/>
              <a:t>or</a:t>
            </a:r>
            <a:r>
              <a:rPr lang="lv-LV" dirty="0"/>
              <a:t> </a:t>
            </a:r>
            <a:r>
              <a:rPr lang="lv-LV" dirty="0" err="1"/>
              <a:t>units</a:t>
            </a:r>
            <a:r>
              <a:rPr lang="lv-LV" dirty="0"/>
              <a:t> to </a:t>
            </a:r>
            <a:r>
              <a:rPr lang="lv-LV" dirty="0" err="1"/>
              <a:t>do</a:t>
            </a:r>
            <a:r>
              <a:rPr lang="lv-LV" dirty="0"/>
              <a:t> </a:t>
            </a:r>
            <a:r>
              <a:rPr lang="lv-LV" dirty="0" err="1"/>
              <a:t>them</a:t>
            </a:r>
            <a:r>
              <a:rPr lang="lv-LV" dirty="0"/>
              <a:t>. </a:t>
            </a:r>
            <a:r>
              <a:rPr lang="lv-LV" dirty="0" err="1"/>
              <a:t>You</a:t>
            </a:r>
            <a:r>
              <a:rPr lang="lv-LV" dirty="0"/>
              <a:t> </a:t>
            </a:r>
            <a:r>
              <a:rPr lang="lv-LV" dirty="0" err="1"/>
              <a:t>can</a:t>
            </a:r>
            <a:r>
              <a:rPr lang="lv-LV" dirty="0"/>
              <a:t> </a:t>
            </a:r>
            <a:r>
              <a:rPr lang="lv-LV" dirty="0" err="1"/>
              <a:t>notice</a:t>
            </a:r>
            <a:r>
              <a:rPr lang="lv-LV" dirty="0"/>
              <a:t> </a:t>
            </a:r>
            <a:r>
              <a:rPr lang="lv-LV" dirty="0" err="1"/>
              <a:t>here</a:t>
            </a:r>
            <a:r>
              <a:rPr lang="lv-LV" dirty="0"/>
              <a:t> </a:t>
            </a:r>
            <a:r>
              <a:rPr lang="lv-LV" dirty="0" err="1"/>
              <a:t>also</a:t>
            </a:r>
            <a:r>
              <a:rPr lang="lv-LV" dirty="0"/>
              <a:t> </a:t>
            </a:r>
            <a:r>
              <a:rPr lang="lv-LV" dirty="0" err="1"/>
              <a:t>the</a:t>
            </a:r>
            <a:r>
              <a:rPr lang="lv-LV" dirty="0"/>
              <a:t> </a:t>
            </a:r>
            <a:r>
              <a:rPr lang="lv-LV" dirty="0" err="1"/>
              <a:t>notion</a:t>
            </a:r>
            <a:r>
              <a:rPr lang="lv-LV" dirty="0"/>
              <a:t> </a:t>
            </a:r>
            <a:r>
              <a:rPr lang="lv-LV" dirty="0" err="1"/>
              <a:t>of</a:t>
            </a:r>
            <a:r>
              <a:rPr lang="lv-LV" dirty="0"/>
              <a:t> ‘</a:t>
            </a:r>
            <a:r>
              <a:rPr lang="lv-LV" dirty="0" err="1"/>
              <a:t>academic</a:t>
            </a:r>
            <a:r>
              <a:rPr lang="lv-LV" dirty="0"/>
              <a:t> </a:t>
            </a:r>
            <a:r>
              <a:rPr lang="lv-LV" dirty="0" err="1"/>
              <a:t>honesty</a:t>
            </a:r>
            <a:r>
              <a:rPr lang="lv-LV" dirty="0"/>
              <a:t>’ </a:t>
            </a:r>
            <a:r>
              <a:rPr lang="lv-LV" dirty="0" err="1"/>
              <a:t>and</a:t>
            </a:r>
            <a:r>
              <a:rPr lang="lv-LV" dirty="0"/>
              <a:t> </a:t>
            </a:r>
            <a:r>
              <a:rPr lang="lv-LV" dirty="0" err="1"/>
              <a:t>how</a:t>
            </a:r>
            <a:r>
              <a:rPr lang="lv-LV" dirty="0"/>
              <a:t> it </a:t>
            </a:r>
            <a:r>
              <a:rPr lang="lv-LV" dirty="0" err="1"/>
              <a:t>is</a:t>
            </a:r>
            <a:r>
              <a:rPr lang="lv-LV" dirty="0"/>
              <a:t> </a:t>
            </a:r>
            <a:r>
              <a:rPr lang="lv-LV" dirty="0" err="1"/>
              <a:t>dealt</a:t>
            </a:r>
            <a:r>
              <a:rPr lang="lv-LV" dirty="0"/>
              <a:t> </a:t>
            </a:r>
            <a:r>
              <a:rPr lang="lv-LV" dirty="0" err="1"/>
              <a:t>with</a:t>
            </a:r>
            <a:r>
              <a:rPr lang="lv-LV" dirty="0"/>
              <a:t>. (It </a:t>
            </a:r>
            <a:r>
              <a:rPr lang="lv-LV" dirty="0" err="1"/>
              <a:t>does</a:t>
            </a:r>
            <a:r>
              <a:rPr lang="lv-LV" dirty="0"/>
              <a:t> </a:t>
            </a:r>
            <a:r>
              <a:rPr lang="lv-LV" dirty="0" err="1"/>
              <a:t>not</a:t>
            </a:r>
            <a:r>
              <a:rPr lang="lv-LV" dirty="0"/>
              <a:t> </a:t>
            </a:r>
            <a:r>
              <a:rPr lang="lv-LV" dirty="0" err="1"/>
              <a:t>show</a:t>
            </a:r>
            <a:r>
              <a:rPr lang="lv-LV" dirty="0"/>
              <a:t>, </a:t>
            </a:r>
            <a:r>
              <a:rPr lang="lv-LV" dirty="0" err="1"/>
              <a:t>but</a:t>
            </a:r>
            <a:r>
              <a:rPr lang="lv-LV" dirty="0"/>
              <a:t>, </a:t>
            </a:r>
            <a:r>
              <a:rPr lang="lv-LV" dirty="0" err="1"/>
              <a:t>e.g</a:t>
            </a:r>
            <a:r>
              <a:rPr lang="lv-LV" dirty="0"/>
              <a:t>., </a:t>
            </a:r>
            <a:r>
              <a:rPr lang="lv-LV" dirty="0" err="1"/>
              <a:t>we</a:t>
            </a:r>
            <a:r>
              <a:rPr lang="lv-LV" dirty="0"/>
              <a:t> </a:t>
            </a:r>
            <a:r>
              <a:rPr lang="lv-LV" dirty="0" err="1"/>
              <a:t>have</a:t>
            </a:r>
            <a:r>
              <a:rPr lang="lv-LV" dirty="0"/>
              <a:t> a </a:t>
            </a:r>
            <a:r>
              <a:rPr lang="lv-LV" dirty="0" err="1"/>
              <a:t>special</a:t>
            </a:r>
            <a:r>
              <a:rPr lang="lv-LV" dirty="0"/>
              <a:t> </a:t>
            </a:r>
            <a:r>
              <a:rPr lang="lv-LV" dirty="0" err="1"/>
              <a:t>software</a:t>
            </a:r>
            <a:r>
              <a:rPr lang="lv-LV" dirty="0"/>
              <a:t> to </a:t>
            </a:r>
            <a:r>
              <a:rPr lang="lv-LV" dirty="0" err="1"/>
              <a:t>analyze</a:t>
            </a:r>
            <a:r>
              <a:rPr lang="lv-LV" dirty="0"/>
              <a:t> </a:t>
            </a:r>
            <a:r>
              <a:rPr lang="lv-LV" dirty="0" err="1"/>
              <a:t>the</a:t>
            </a:r>
            <a:r>
              <a:rPr lang="lv-LV" dirty="0"/>
              <a:t> </a:t>
            </a:r>
            <a:r>
              <a:rPr lang="lv-LV" dirty="0" err="1"/>
              <a:t>presented</a:t>
            </a:r>
            <a:r>
              <a:rPr lang="lv-LV" dirty="0"/>
              <a:t> </a:t>
            </a:r>
            <a:r>
              <a:rPr lang="lv-LV" dirty="0" err="1"/>
              <a:t>theses</a:t>
            </a:r>
            <a:r>
              <a:rPr lang="lv-LV" dirty="0"/>
              <a:t> </a:t>
            </a:r>
            <a:r>
              <a:rPr lang="lv-LV" dirty="0" err="1"/>
              <a:t>on</a:t>
            </a:r>
            <a:r>
              <a:rPr lang="lv-LV" dirty="0"/>
              <a:t> </a:t>
            </a:r>
            <a:r>
              <a:rPr lang="lv-LV" dirty="0" err="1"/>
              <a:t>the</a:t>
            </a:r>
            <a:r>
              <a:rPr lang="lv-LV" dirty="0"/>
              <a:t> </a:t>
            </a:r>
            <a:r>
              <a:rPr lang="lv-LV" dirty="0" err="1"/>
              <a:t>subject</a:t>
            </a:r>
            <a:r>
              <a:rPr lang="lv-LV" dirty="0"/>
              <a:t> </a:t>
            </a:r>
            <a:r>
              <a:rPr lang="lv-LV" dirty="0" err="1"/>
              <a:t>of</a:t>
            </a:r>
            <a:r>
              <a:rPr lang="lv-LV" dirty="0"/>
              <a:t> </a:t>
            </a:r>
            <a:r>
              <a:rPr lang="lv-LV" dirty="0" err="1"/>
              <a:t>plagiarism</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70765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 </a:t>
            </a:r>
            <a:r>
              <a:rPr lang="lv-LV" dirty="0" err="1"/>
              <a:t>special</a:t>
            </a:r>
            <a:r>
              <a:rPr lang="lv-LV" dirty="0"/>
              <a:t> </a:t>
            </a:r>
            <a:r>
              <a:rPr lang="lv-LV" dirty="0" err="1"/>
              <a:t>procedure</a:t>
            </a:r>
            <a:r>
              <a:rPr lang="lv-LV" dirty="0"/>
              <a:t> </a:t>
            </a:r>
            <a:r>
              <a:rPr lang="lv-LV" dirty="0" err="1"/>
              <a:t>has</a:t>
            </a:r>
            <a:r>
              <a:rPr lang="lv-LV" dirty="0"/>
              <a:t> </a:t>
            </a:r>
            <a:r>
              <a:rPr lang="lv-LV" dirty="0" err="1"/>
              <a:t>been</a:t>
            </a:r>
            <a:r>
              <a:rPr lang="lv-LV" dirty="0"/>
              <a:t> </a:t>
            </a:r>
            <a:r>
              <a:rPr lang="lv-LV" dirty="0" err="1"/>
              <a:t>defined</a:t>
            </a:r>
            <a:r>
              <a:rPr lang="lv-LV" dirty="0"/>
              <a:t> </a:t>
            </a:r>
            <a:r>
              <a:rPr lang="lv-LV" dirty="0" err="1"/>
              <a:t>for</a:t>
            </a:r>
            <a:r>
              <a:rPr lang="lv-LV" dirty="0"/>
              <a:t> </a:t>
            </a:r>
            <a:r>
              <a:rPr lang="lv-LV" dirty="0" err="1"/>
              <a:t>selection</a:t>
            </a:r>
            <a:r>
              <a:rPr lang="lv-LV" dirty="0"/>
              <a:t> </a:t>
            </a:r>
            <a:r>
              <a:rPr lang="lv-LV" dirty="0" err="1"/>
              <a:t>of</a:t>
            </a:r>
            <a:r>
              <a:rPr lang="lv-LV" dirty="0"/>
              <a:t> </a:t>
            </a:r>
            <a:r>
              <a:rPr lang="lv-LV" dirty="0" err="1"/>
              <a:t>topics</a:t>
            </a:r>
            <a:r>
              <a:rPr lang="lv-LV" dirty="0"/>
              <a:t> </a:t>
            </a:r>
            <a:r>
              <a:rPr lang="lv-LV" dirty="0" err="1"/>
              <a:t>and</a:t>
            </a:r>
            <a:r>
              <a:rPr lang="lv-LV" dirty="0"/>
              <a:t> </a:t>
            </a:r>
            <a:r>
              <a:rPr lang="lv-LV" dirty="0" err="1"/>
              <a:t>supervisors</a:t>
            </a:r>
            <a:r>
              <a:rPr lang="lv-LV" dirty="0"/>
              <a:t> </a:t>
            </a:r>
            <a:r>
              <a:rPr lang="lv-LV" dirty="0" err="1"/>
              <a:t>for</a:t>
            </a:r>
            <a:r>
              <a:rPr lang="lv-LV" dirty="0"/>
              <a:t> </a:t>
            </a:r>
            <a:r>
              <a:rPr lang="lv-LV" dirty="0" err="1"/>
              <a:t>graduation</a:t>
            </a:r>
            <a:r>
              <a:rPr lang="lv-LV" dirty="0"/>
              <a:t> </a:t>
            </a:r>
            <a:r>
              <a:rPr lang="lv-LV" dirty="0" err="1"/>
              <a:t>works</a:t>
            </a:r>
            <a:r>
              <a:rPr lang="lv-LV" dirty="0"/>
              <a:t>. </a:t>
            </a:r>
            <a:r>
              <a:rPr lang="lv-LV" dirty="0" err="1"/>
              <a:t>This</a:t>
            </a:r>
            <a:r>
              <a:rPr lang="lv-LV" dirty="0"/>
              <a:t> </a:t>
            </a:r>
            <a:r>
              <a:rPr lang="lv-LV" dirty="0" err="1"/>
              <a:t>concerns</a:t>
            </a:r>
            <a:r>
              <a:rPr lang="lv-LV" dirty="0"/>
              <a:t> </a:t>
            </a:r>
            <a:r>
              <a:rPr lang="lv-LV" dirty="0" err="1"/>
              <a:t>Bachelor</a:t>
            </a:r>
            <a:r>
              <a:rPr lang="lv-LV" dirty="0"/>
              <a:t> </a:t>
            </a:r>
            <a:r>
              <a:rPr lang="lv-LV" dirty="0" err="1"/>
              <a:t>and</a:t>
            </a:r>
            <a:r>
              <a:rPr lang="lv-LV" dirty="0"/>
              <a:t> </a:t>
            </a:r>
            <a:r>
              <a:rPr lang="lv-LV" dirty="0" err="1"/>
              <a:t>Master</a:t>
            </a:r>
            <a:r>
              <a:rPr lang="lv-LV" dirty="0"/>
              <a:t> </a:t>
            </a:r>
            <a:r>
              <a:rPr lang="lv-LV" dirty="0" err="1"/>
              <a:t>studies</a:t>
            </a:r>
            <a:r>
              <a:rPr lang="lv-LV" dirty="0"/>
              <a:t> (</a:t>
            </a:r>
            <a:r>
              <a:rPr lang="lv-LV" dirty="0" err="1"/>
              <a:t>the</a:t>
            </a:r>
            <a:r>
              <a:rPr lang="lv-LV" dirty="0"/>
              <a:t> </a:t>
            </a:r>
            <a:r>
              <a:rPr lang="lv-LV" dirty="0" err="1"/>
              <a:t>doctoral</a:t>
            </a:r>
            <a:r>
              <a:rPr lang="lv-LV" dirty="0"/>
              <a:t> </a:t>
            </a:r>
            <a:r>
              <a:rPr lang="lv-LV" dirty="0" err="1"/>
              <a:t>studies</a:t>
            </a:r>
            <a:r>
              <a:rPr lang="lv-LV" dirty="0"/>
              <a:t> </a:t>
            </a:r>
            <a:r>
              <a:rPr lang="lv-LV" dirty="0" err="1"/>
              <a:t>are</a:t>
            </a:r>
            <a:r>
              <a:rPr lang="lv-LV" dirty="0"/>
              <a:t> </a:t>
            </a:r>
            <a:r>
              <a:rPr lang="lv-LV" dirty="0" err="1"/>
              <a:t>by</a:t>
            </a:r>
            <a:r>
              <a:rPr lang="lv-LV" dirty="0"/>
              <a:t> </a:t>
            </a:r>
            <a:r>
              <a:rPr lang="lv-LV" dirty="0" err="1"/>
              <a:t>nature</a:t>
            </a:r>
            <a:r>
              <a:rPr lang="lv-LV" dirty="0"/>
              <a:t> </a:t>
            </a:r>
            <a:r>
              <a:rPr lang="lv-LV" dirty="0" err="1"/>
              <a:t>more</a:t>
            </a:r>
            <a:r>
              <a:rPr lang="lv-LV" dirty="0"/>
              <a:t> </a:t>
            </a:r>
            <a:r>
              <a:rPr lang="lv-LV" dirty="0" err="1"/>
              <a:t>individual</a:t>
            </a:r>
            <a:r>
              <a:rPr lang="lv-LV" dirty="0"/>
              <a:t> </a:t>
            </a:r>
            <a:r>
              <a:rPr lang="lv-LV" dirty="0" err="1"/>
              <a:t>and</a:t>
            </a:r>
            <a:r>
              <a:rPr lang="lv-LV" dirty="0"/>
              <a:t> </a:t>
            </a:r>
            <a:r>
              <a:rPr lang="lv-LV" dirty="0" err="1"/>
              <a:t>the</a:t>
            </a:r>
            <a:r>
              <a:rPr lang="lv-LV" dirty="0"/>
              <a:t> </a:t>
            </a:r>
            <a:r>
              <a:rPr lang="lv-LV" dirty="0" err="1"/>
              <a:t>topic</a:t>
            </a:r>
            <a:r>
              <a:rPr lang="lv-LV" dirty="0"/>
              <a:t> </a:t>
            </a:r>
            <a:r>
              <a:rPr lang="lv-LV" dirty="0" err="1"/>
              <a:t>and</a:t>
            </a:r>
            <a:r>
              <a:rPr lang="lv-LV" dirty="0"/>
              <a:t> </a:t>
            </a:r>
            <a:r>
              <a:rPr lang="lv-LV" dirty="0" err="1"/>
              <a:t>the</a:t>
            </a:r>
            <a:r>
              <a:rPr lang="lv-LV" dirty="0"/>
              <a:t> </a:t>
            </a:r>
            <a:r>
              <a:rPr lang="lv-LV" dirty="0" err="1"/>
              <a:t>supervisor</a:t>
            </a:r>
            <a:r>
              <a:rPr lang="lv-LV" dirty="0"/>
              <a:t> </a:t>
            </a:r>
            <a:r>
              <a:rPr lang="lv-LV" dirty="0" err="1"/>
              <a:t>are</a:t>
            </a:r>
            <a:r>
              <a:rPr lang="lv-LV" dirty="0"/>
              <a:t> </a:t>
            </a:r>
            <a:r>
              <a:rPr lang="lv-LV" dirty="0" err="1"/>
              <a:t>known</a:t>
            </a:r>
            <a:r>
              <a:rPr lang="lv-LV" dirty="0"/>
              <a:t> </a:t>
            </a:r>
            <a:r>
              <a:rPr lang="lv-LV" dirty="0" err="1"/>
              <a:t>already</a:t>
            </a:r>
            <a:r>
              <a:rPr lang="lv-LV" dirty="0"/>
              <a:t> </a:t>
            </a:r>
            <a:r>
              <a:rPr lang="lv-LV" dirty="0" err="1"/>
              <a:t>at</a:t>
            </a:r>
            <a:r>
              <a:rPr lang="lv-LV" dirty="0"/>
              <a:t> </a:t>
            </a:r>
            <a:r>
              <a:rPr lang="lv-LV" dirty="0" err="1"/>
              <a:t>the</a:t>
            </a:r>
            <a:r>
              <a:rPr lang="lv-LV" dirty="0"/>
              <a:t> </a:t>
            </a:r>
            <a:r>
              <a:rPr lang="lv-LV" dirty="0" err="1"/>
              <a:t>moment</a:t>
            </a:r>
            <a:r>
              <a:rPr lang="lv-LV" dirty="0"/>
              <a:t> </a:t>
            </a:r>
            <a:r>
              <a:rPr lang="lv-LV" dirty="0" err="1"/>
              <a:t>of</a:t>
            </a:r>
            <a:r>
              <a:rPr lang="lv-LV" dirty="0"/>
              <a:t> </a:t>
            </a:r>
            <a:r>
              <a:rPr lang="lv-LV" dirty="0" err="1"/>
              <a:t>enrolment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01367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Student </a:t>
            </a:r>
            <a:r>
              <a:rPr lang="lv-LV" dirty="0" err="1"/>
              <a:t>assessment</a:t>
            </a:r>
            <a:r>
              <a:rPr lang="lv-LV" dirty="0"/>
              <a:t> </a:t>
            </a:r>
            <a:r>
              <a:rPr lang="lv-LV" dirty="0" err="1"/>
              <a:t>is</a:t>
            </a:r>
            <a:r>
              <a:rPr lang="lv-LV" dirty="0"/>
              <a:t> </a:t>
            </a:r>
            <a:r>
              <a:rPr lang="lv-LV" dirty="0" err="1"/>
              <a:t>done</a:t>
            </a:r>
            <a:r>
              <a:rPr lang="lv-LV" dirty="0"/>
              <a:t> </a:t>
            </a:r>
            <a:r>
              <a:rPr lang="lv-LV" dirty="0" err="1"/>
              <a:t>at</a:t>
            </a:r>
            <a:r>
              <a:rPr lang="lv-LV" dirty="0"/>
              <a:t> </a:t>
            </a:r>
            <a:r>
              <a:rPr lang="lv-LV" dirty="0" err="1"/>
              <a:t>the</a:t>
            </a:r>
            <a:r>
              <a:rPr lang="lv-LV" dirty="0"/>
              <a:t> </a:t>
            </a:r>
            <a:r>
              <a:rPr lang="lv-LV" dirty="0" err="1"/>
              <a:t>level</a:t>
            </a:r>
            <a:r>
              <a:rPr lang="lv-LV" dirty="0"/>
              <a:t> </a:t>
            </a:r>
            <a:r>
              <a:rPr lang="lv-LV" dirty="0" err="1"/>
              <a:t>of</a:t>
            </a:r>
            <a:r>
              <a:rPr lang="lv-LV" dirty="0"/>
              <a:t> </a:t>
            </a:r>
            <a:r>
              <a:rPr lang="lv-LV" dirty="0" err="1"/>
              <a:t>study</a:t>
            </a:r>
            <a:r>
              <a:rPr lang="lv-LV" dirty="0"/>
              <a:t> </a:t>
            </a:r>
            <a:r>
              <a:rPr lang="lv-LV" dirty="0" err="1"/>
              <a:t>programme</a:t>
            </a:r>
            <a:r>
              <a:rPr lang="lv-LV" dirty="0"/>
              <a:t> </a:t>
            </a:r>
            <a:r>
              <a:rPr lang="lv-LV" dirty="0" err="1"/>
              <a:t>or</a:t>
            </a:r>
            <a:r>
              <a:rPr lang="lv-LV" dirty="0"/>
              <a:t> </a:t>
            </a:r>
            <a:r>
              <a:rPr lang="lv-LV" dirty="0" err="1"/>
              <a:t>individual</a:t>
            </a:r>
            <a:r>
              <a:rPr lang="lv-LV" dirty="0"/>
              <a:t> </a:t>
            </a:r>
            <a:r>
              <a:rPr lang="lv-LV" dirty="0" err="1"/>
              <a:t>course</a:t>
            </a:r>
            <a:r>
              <a:rPr lang="lv-LV" dirty="0"/>
              <a:t>, </a:t>
            </a:r>
            <a:r>
              <a:rPr lang="lv-LV" dirty="0" err="1"/>
              <a:t>but</a:t>
            </a:r>
            <a:r>
              <a:rPr lang="lv-LV" dirty="0"/>
              <a:t> </a:t>
            </a:r>
            <a:r>
              <a:rPr lang="lv-LV" dirty="0" err="1"/>
              <a:t>again</a:t>
            </a:r>
            <a:r>
              <a:rPr lang="lv-LV" dirty="0"/>
              <a:t>, </a:t>
            </a:r>
            <a:r>
              <a:rPr lang="lv-LV" dirty="0" err="1"/>
              <a:t>the</a:t>
            </a:r>
            <a:r>
              <a:rPr lang="lv-LV" dirty="0"/>
              <a:t> </a:t>
            </a:r>
            <a:r>
              <a:rPr lang="lv-LV" dirty="0" err="1"/>
              <a:t>procedures</a:t>
            </a:r>
            <a:r>
              <a:rPr lang="lv-LV" dirty="0"/>
              <a:t> </a:t>
            </a:r>
            <a:r>
              <a:rPr lang="lv-LV" dirty="0" err="1"/>
              <a:t>are</a:t>
            </a:r>
            <a:r>
              <a:rPr lang="lv-LV" dirty="0"/>
              <a:t> </a:t>
            </a:r>
            <a:r>
              <a:rPr lang="lv-LV" dirty="0" err="1"/>
              <a:t>definmed</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level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144239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Teaching</a:t>
            </a:r>
            <a:r>
              <a:rPr lang="lv-LV" dirty="0"/>
              <a:t> </a:t>
            </a:r>
            <a:r>
              <a:rPr lang="lv-LV" dirty="0" err="1"/>
              <a:t>staff</a:t>
            </a:r>
            <a:r>
              <a:rPr lang="lv-LV" dirty="0"/>
              <a:t> </a:t>
            </a:r>
            <a:r>
              <a:rPr lang="lv-LV" dirty="0" err="1"/>
              <a:t>is</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crucial</a:t>
            </a:r>
            <a:r>
              <a:rPr lang="lv-LV" dirty="0"/>
              <a:t> </a:t>
            </a:r>
            <a:r>
              <a:rPr lang="lv-LV" dirty="0" err="1"/>
              <a:t>things</a:t>
            </a:r>
            <a:r>
              <a:rPr lang="lv-LV" dirty="0"/>
              <a:t> </a:t>
            </a:r>
            <a:r>
              <a:rPr lang="lv-LV" dirty="0" err="1"/>
              <a:t>in</a:t>
            </a:r>
            <a:r>
              <a:rPr lang="lv-LV" dirty="0"/>
              <a:t> </a:t>
            </a:r>
            <a:r>
              <a:rPr lang="lv-LV" dirty="0" err="1"/>
              <a:t>the</a:t>
            </a:r>
            <a:r>
              <a:rPr lang="lv-LV" dirty="0"/>
              <a:t> </a:t>
            </a:r>
            <a:r>
              <a:rPr lang="lv-LV" dirty="0" err="1"/>
              <a:t>academic</a:t>
            </a:r>
            <a:r>
              <a:rPr lang="lv-LV" dirty="0"/>
              <a:t> process, </a:t>
            </a:r>
            <a:r>
              <a:rPr lang="lv-LV" dirty="0" err="1"/>
              <a:t>and</a:t>
            </a:r>
            <a:r>
              <a:rPr lang="lv-LV" dirty="0"/>
              <a:t> </a:t>
            </a:r>
            <a:r>
              <a:rPr lang="lv-LV" dirty="0" err="1"/>
              <a:t>certain</a:t>
            </a:r>
            <a:r>
              <a:rPr lang="lv-LV" dirty="0"/>
              <a:t> </a:t>
            </a:r>
            <a:r>
              <a:rPr lang="lv-LV" dirty="0" err="1"/>
              <a:t>requirements</a:t>
            </a:r>
            <a:r>
              <a:rPr lang="lv-LV" dirty="0"/>
              <a:t> </a:t>
            </a:r>
            <a:r>
              <a:rPr lang="lv-LV" dirty="0" err="1"/>
              <a:t>have</a:t>
            </a:r>
            <a:r>
              <a:rPr lang="lv-LV" dirty="0"/>
              <a:t> </a:t>
            </a:r>
            <a:r>
              <a:rPr lang="lv-LV" dirty="0" err="1"/>
              <a:t>been</a:t>
            </a:r>
            <a:r>
              <a:rPr lang="lv-LV" dirty="0"/>
              <a:t> </a:t>
            </a:r>
            <a:r>
              <a:rPr lang="lv-LV" dirty="0" err="1"/>
              <a:t>established</a:t>
            </a:r>
            <a:r>
              <a:rPr lang="lv-LV" dirty="0"/>
              <a:t> </a:t>
            </a:r>
            <a:r>
              <a:rPr lang="lv-LV" dirty="0" err="1"/>
              <a:t>at</a:t>
            </a:r>
            <a:r>
              <a:rPr lang="lv-LV" dirty="0"/>
              <a:t> </a:t>
            </a:r>
            <a:r>
              <a:rPr lang="lv-LV" dirty="0" err="1"/>
              <a:t>the</a:t>
            </a:r>
            <a:r>
              <a:rPr lang="lv-LV" dirty="0"/>
              <a:t> </a:t>
            </a:r>
            <a:r>
              <a:rPr lang="lv-LV" dirty="0" err="1"/>
              <a:t>National</a:t>
            </a:r>
            <a:r>
              <a:rPr lang="lv-LV" dirty="0"/>
              <a:t> </a:t>
            </a:r>
            <a:r>
              <a:rPr lang="lv-LV" dirty="0" err="1"/>
              <a:t>level</a:t>
            </a:r>
            <a:r>
              <a:rPr lang="lv-LV" dirty="0"/>
              <a:t>. </a:t>
            </a:r>
            <a:r>
              <a:rPr lang="lv-LV" dirty="0" err="1"/>
              <a:t>Inter</a:t>
            </a:r>
            <a:r>
              <a:rPr lang="lv-LV" dirty="0"/>
              <a:t> </a:t>
            </a:r>
            <a:r>
              <a:rPr lang="lv-LV" dirty="0" err="1"/>
              <a:t>alias</a:t>
            </a:r>
            <a:r>
              <a:rPr lang="lv-LV" dirty="0"/>
              <a:t>, </a:t>
            </a:r>
            <a:r>
              <a:rPr lang="lv-LV" dirty="0" err="1"/>
              <a:t>there</a:t>
            </a:r>
            <a:r>
              <a:rPr lang="lv-LV" dirty="0"/>
              <a:t> </a:t>
            </a:r>
            <a:r>
              <a:rPr lang="lv-LV" dirty="0" err="1"/>
              <a:t>are</a:t>
            </a:r>
            <a:r>
              <a:rPr lang="lv-LV" dirty="0"/>
              <a:t> </a:t>
            </a:r>
            <a:r>
              <a:rPr lang="lv-LV" dirty="0" err="1"/>
              <a:t>certain</a:t>
            </a:r>
            <a:r>
              <a:rPr lang="lv-LV" dirty="0"/>
              <a:t> </a:t>
            </a:r>
            <a:r>
              <a:rPr lang="lv-LV" dirty="0" err="1"/>
              <a:t>requirements</a:t>
            </a:r>
            <a:r>
              <a:rPr lang="lv-LV" dirty="0"/>
              <a:t> </a:t>
            </a:r>
            <a:r>
              <a:rPr lang="lv-LV" dirty="0" err="1"/>
              <a:t>for</a:t>
            </a:r>
            <a:r>
              <a:rPr lang="lv-LV" dirty="0"/>
              <a:t> </a:t>
            </a:r>
            <a:r>
              <a:rPr lang="lv-LV" dirty="0" err="1"/>
              <a:t>proportion</a:t>
            </a:r>
            <a:r>
              <a:rPr lang="lv-LV" dirty="0"/>
              <a:t> </a:t>
            </a:r>
            <a:r>
              <a:rPr lang="lv-LV" dirty="0" err="1"/>
              <a:t>of</a:t>
            </a:r>
            <a:r>
              <a:rPr lang="lv-LV" dirty="0"/>
              <a:t> </a:t>
            </a:r>
            <a:r>
              <a:rPr lang="lv-LV" dirty="0" err="1"/>
              <a:t>staff</a:t>
            </a:r>
            <a:r>
              <a:rPr lang="lv-LV" dirty="0"/>
              <a:t> </a:t>
            </a:r>
            <a:r>
              <a:rPr lang="lv-LV" dirty="0" err="1"/>
              <a:t>having</a:t>
            </a:r>
            <a:r>
              <a:rPr lang="lv-LV" dirty="0"/>
              <a:t>  </a:t>
            </a:r>
            <a:r>
              <a:rPr lang="lv-LV" dirty="0" err="1"/>
              <a:t>academic</a:t>
            </a:r>
            <a:r>
              <a:rPr lang="lv-LV" dirty="0"/>
              <a:t> </a:t>
            </a:r>
            <a:r>
              <a:rPr lang="lv-LV" dirty="0" err="1"/>
              <a:t>and</a:t>
            </a:r>
            <a:r>
              <a:rPr lang="lv-LV" dirty="0"/>
              <a:t> </a:t>
            </a:r>
            <a:r>
              <a:rPr lang="lv-LV" dirty="0" err="1"/>
              <a:t>scientific</a:t>
            </a:r>
            <a:r>
              <a:rPr lang="lv-LV" dirty="0"/>
              <a:t> </a:t>
            </a:r>
            <a:r>
              <a:rPr lang="lv-LV" dirty="0" err="1"/>
              <a:t>degrees</a:t>
            </a:r>
            <a:r>
              <a:rPr lang="lv-LV" dirty="0"/>
              <a:t>, </a:t>
            </a:r>
            <a:r>
              <a:rPr lang="lv-LV" dirty="0" err="1"/>
              <a:t>according</a:t>
            </a:r>
            <a:r>
              <a:rPr lang="lv-LV" dirty="0"/>
              <a:t> to </a:t>
            </a:r>
            <a:r>
              <a:rPr lang="lv-LV" dirty="0" err="1"/>
              <a:t>National</a:t>
            </a:r>
            <a:r>
              <a:rPr lang="lv-LV" dirty="0"/>
              <a:t> </a:t>
            </a:r>
            <a:r>
              <a:rPr lang="lv-LV" dirty="0" err="1"/>
              <a:t>typology</a:t>
            </a:r>
            <a:r>
              <a:rPr lang="lv-LV" dirty="0"/>
              <a:t> </a:t>
            </a:r>
            <a:r>
              <a:rPr lang="lv-LV" dirty="0" err="1"/>
              <a:t>of</a:t>
            </a:r>
            <a:r>
              <a:rPr lang="lv-LV" dirty="0"/>
              <a:t> </a:t>
            </a:r>
            <a:r>
              <a:rPr lang="lv-LV" dirty="0" err="1"/>
              <a:t>HEIs</a:t>
            </a:r>
            <a:r>
              <a:rPr lang="lv-LV" dirty="0"/>
              <a:t>. Apart </a:t>
            </a:r>
            <a:r>
              <a:rPr lang="lv-LV" dirty="0" err="1"/>
              <a:t>from</a:t>
            </a:r>
            <a:r>
              <a:rPr lang="lv-LV" dirty="0"/>
              <a:t> </a:t>
            </a:r>
            <a:r>
              <a:rPr lang="lv-LV" dirty="0" err="1"/>
              <a:t>that</a:t>
            </a:r>
            <a:r>
              <a:rPr lang="lv-LV" dirty="0"/>
              <a:t> </a:t>
            </a:r>
            <a:r>
              <a:rPr lang="lv-LV" dirty="0" err="1"/>
              <a:t>we</a:t>
            </a:r>
            <a:r>
              <a:rPr lang="lv-LV" dirty="0"/>
              <a:t> </a:t>
            </a:r>
            <a:r>
              <a:rPr lang="lv-LV" dirty="0" err="1"/>
              <a:t>have</a:t>
            </a:r>
            <a:r>
              <a:rPr lang="lv-LV" dirty="0"/>
              <a:t> </a:t>
            </a:r>
            <a:r>
              <a:rPr lang="lv-LV" dirty="0" err="1"/>
              <a:t>internal</a:t>
            </a:r>
            <a:r>
              <a:rPr lang="lv-LV" dirty="0"/>
              <a:t> </a:t>
            </a:r>
            <a:r>
              <a:rPr lang="lv-LV" dirty="0" err="1"/>
              <a:t>regulation</a:t>
            </a:r>
            <a:r>
              <a:rPr lang="lv-LV" dirty="0"/>
              <a:t> </a:t>
            </a:r>
            <a:r>
              <a:rPr lang="lv-LV" dirty="0" err="1"/>
              <a:t>on</a:t>
            </a:r>
            <a:r>
              <a:rPr lang="lv-LV" dirty="0"/>
              <a:t> </a:t>
            </a:r>
            <a:r>
              <a:rPr lang="lv-LV" dirty="0" err="1"/>
              <a:t>staff</a:t>
            </a:r>
            <a:r>
              <a:rPr lang="lv-LV" dirty="0"/>
              <a:t>. A </a:t>
            </a:r>
            <a:r>
              <a:rPr lang="lv-LV" dirty="0" err="1"/>
              <a:t>specific</a:t>
            </a:r>
            <a:r>
              <a:rPr lang="lv-LV" dirty="0"/>
              <a:t> </a:t>
            </a:r>
            <a:r>
              <a:rPr lang="lv-LV" dirty="0" err="1"/>
              <a:t>procedure</a:t>
            </a:r>
            <a:r>
              <a:rPr lang="lv-LV" dirty="0"/>
              <a:t> </a:t>
            </a:r>
            <a:r>
              <a:rPr lang="lv-LV" dirty="0" err="1"/>
              <a:t>has</a:t>
            </a:r>
            <a:r>
              <a:rPr lang="lv-LV" dirty="0"/>
              <a:t> </a:t>
            </a:r>
            <a:r>
              <a:rPr lang="lv-LV" dirty="0" err="1"/>
              <a:t>been</a:t>
            </a:r>
            <a:r>
              <a:rPr lang="lv-LV" dirty="0"/>
              <a:t> </a:t>
            </a:r>
            <a:r>
              <a:rPr lang="lv-LV" dirty="0" err="1"/>
              <a:t>defined</a:t>
            </a:r>
            <a:r>
              <a:rPr lang="lv-LV" dirty="0"/>
              <a:t> </a:t>
            </a:r>
            <a:r>
              <a:rPr lang="lv-LV" dirty="0" err="1"/>
              <a:t>for</a:t>
            </a:r>
            <a:r>
              <a:rPr lang="lv-LV" dirty="0"/>
              <a:t> </a:t>
            </a:r>
            <a:r>
              <a:rPr lang="lv-LV" dirty="0" err="1"/>
              <a:t>election</a:t>
            </a:r>
            <a:r>
              <a:rPr lang="lv-LV" dirty="0"/>
              <a:t> </a:t>
            </a:r>
            <a:r>
              <a:rPr lang="lv-LV" dirty="0" err="1"/>
              <a:t>of</a:t>
            </a:r>
            <a:r>
              <a:rPr lang="lv-LV" dirty="0"/>
              <a:t> </a:t>
            </a:r>
            <a:r>
              <a:rPr lang="lv-LV" dirty="0" err="1"/>
              <a:t>staff</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83524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Our</a:t>
            </a:r>
            <a:r>
              <a:rPr lang="lv-LV" dirty="0"/>
              <a:t> </a:t>
            </a:r>
            <a:r>
              <a:rPr lang="lv-LV" dirty="0" err="1"/>
              <a:t>presentation</a:t>
            </a:r>
            <a:r>
              <a:rPr lang="lv-LV" dirty="0"/>
              <a:t> </a:t>
            </a:r>
            <a:r>
              <a:rPr lang="lv-LV" dirty="0" err="1"/>
              <a:t>will</a:t>
            </a:r>
            <a:r>
              <a:rPr lang="lv-LV" dirty="0"/>
              <a:t> </a:t>
            </a:r>
            <a:r>
              <a:rPr lang="lv-LV" dirty="0" err="1"/>
              <a:t>be</a:t>
            </a:r>
            <a:r>
              <a:rPr lang="lv-LV" dirty="0"/>
              <a:t> </a:t>
            </a:r>
            <a:r>
              <a:rPr lang="lv-LV" dirty="0" err="1"/>
              <a:t>dealing</a:t>
            </a:r>
            <a:r>
              <a:rPr lang="lv-LV" dirty="0"/>
              <a:t> </a:t>
            </a:r>
            <a:r>
              <a:rPr lang="lv-LV" dirty="0" err="1"/>
              <a:t>with</a:t>
            </a:r>
            <a:r>
              <a:rPr lang="lv-LV" dirty="0"/>
              <a:t> </a:t>
            </a:r>
            <a:r>
              <a:rPr lang="lv-LV" dirty="0" err="1"/>
              <a:t>quality</a:t>
            </a:r>
            <a:r>
              <a:rPr lang="lv-LV" dirty="0"/>
              <a:t> </a:t>
            </a:r>
            <a:r>
              <a:rPr lang="lv-LV" dirty="0" err="1"/>
              <a:t>assurance</a:t>
            </a:r>
            <a:r>
              <a:rPr lang="lv-LV" dirty="0"/>
              <a:t> </a:t>
            </a:r>
            <a:r>
              <a:rPr lang="lv-LV" dirty="0" err="1"/>
              <a:t>issues</a:t>
            </a:r>
            <a:r>
              <a:rPr lang="lv-LV" dirty="0"/>
              <a:t> </a:t>
            </a:r>
            <a:r>
              <a:rPr lang="lv-LV" dirty="0" err="1"/>
              <a:t>at</a:t>
            </a:r>
            <a:r>
              <a:rPr lang="lv-LV" dirty="0"/>
              <a:t> 3 </a:t>
            </a:r>
            <a:r>
              <a:rPr lang="lv-LV" dirty="0" err="1"/>
              <a:t>levels</a:t>
            </a:r>
            <a:r>
              <a:rPr lang="lv-LV" dirty="0"/>
              <a:t>. </a:t>
            </a:r>
            <a:r>
              <a:rPr lang="lv-LV" dirty="0" err="1"/>
              <a:t>In</a:t>
            </a:r>
            <a:r>
              <a:rPr lang="lv-LV" dirty="0"/>
              <a:t> </a:t>
            </a:r>
            <a:r>
              <a:rPr lang="lv-LV" dirty="0" err="1"/>
              <a:t>the</a:t>
            </a:r>
            <a:r>
              <a:rPr lang="lv-LV" dirty="0"/>
              <a:t> </a:t>
            </a:r>
            <a:r>
              <a:rPr lang="lv-LV" dirty="0" err="1"/>
              <a:t>beginning</a:t>
            </a:r>
            <a:r>
              <a:rPr lang="lv-LV" dirty="0"/>
              <a:t> I </a:t>
            </a:r>
            <a:r>
              <a:rPr lang="lv-LV" dirty="0" err="1"/>
              <a:t>will</a:t>
            </a:r>
            <a:r>
              <a:rPr lang="lv-LV" dirty="0"/>
              <a:t> </a:t>
            </a:r>
            <a:r>
              <a:rPr lang="lv-LV" dirty="0" err="1"/>
              <a:t>mention</a:t>
            </a:r>
            <a:r>
              <a:rPr lang="lv-LV" dirty="0"/>
              <a:t> </a:t>
            </a:r>
            <a:r>
              <a:rPr lang="lv-LV" dirty="0" err="1"/>
              <a:t>some</a:t>
            </a:r>
            <a:r>
              <a:rPr lang="lv-LV" dirty="0"/>
              <a:t> </a:t>
            </a:r>
            <a:r>
              <a:rPr lang="lv-LV" dirty="0" err="1"/>
              <a:t>facts</a:t>
            </a:r>
            <a:r>
              <a:rPr lang="lv-LV" dirty="0"/>
              <a:t> </a:t>
            </a:r>
            <a:r>
              <a:rPr lang="lv-LV" dirty="0" err="1"/>
              <a:t>about</a:t>
            </a:r>
            <a:r>
              <a:rPr lang="lv-LV" dirty="0"/>
              <a:t> </a:t>
            </a:r>
            <a:r>
              <a:rPr lang="lv-LV" dirty="0" err="1"/>
              <a:t>Lavia</a:t>
            </a:r>
            <a:r>
              <a:rPr lang="lv-LV" dirty="0"/>
              <a:t> </a:t>
            </a:r>
            <a:r>
              <a:rPr lang="lv-LV" dirty="0" err="1"/>
              <a:t>and</a:t>
            </a:r>
            <a:r>
              <a:rPr lang="lv-LV" dirty="0"/>
              <a:t> UL </a:t>
            </a:r>
            <a:r>
              <a:rPr lang="lv-LV" dirty="0" err="1"/>
              <a:t>and</a:t>
            </a:r>
            <a:r>
              <a:rPr lang="lv-LV" dirty="0"/>
              <a:t> </a:t>
            </a:r>
            <a:r>
              <a:rPr lang="lv-LV" dirty="0" err="1"/>
              <a:t>remind</a:t>
            </a:r>
            <a:r>
              <a:rPr lang="lv-LV" dirty="0"/>
              <a:t> </a:t>
            </a:r>
            <a:r>
              <a:rPr lang="lv-LV" dirty="0" err="1"/>
              <a:t>you</a:t>
            </a:r>
            <a:r>
              <a:rPr lang="lv-LV" dirty="0"/>
              <a:t> </a:t>
            </a:r>
            <a:r>
              <a:rPr lang="lv-LV" dirty="0" err="1"/>
              <a:t>some</a:t>
            </a:r>
            <a:r>
              <a:rPr lang="lv-LV" dirty="0"/>
              <a:t> </a:t>
            </a:r>
            <a:r>
              <a:rPr lang="lv-LV" dirty="0" err="1"/>
              <a:t>basics</a:t>
            </a:r>
            <a:r>
              <a:rPr lang="lv-LV" dirty="0"/>
              <a:t> </a:t>
            </a:r>
            <a:r>
              <a:rPr lang="lv-LV" dirty="0" err="1"/>
              <a:t>concerning</a:t>
            </a:r>
            <a:r>
              <a:rPr lang="lv-LV" dirty="0"/>
              <a:t> </a:t>
            </a:r>
            <a:r>
              <a:rPr lang="lv-LV" dirty="0" err="1"/>
              <a:t>quality</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30295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It </a:t>
            </a:r>
            <a:r>
              <a:rPr lang="lv-LV" dirty="0" err="1"/>
              <a:t>has</a:t>
            </a:r>
            <a:r>
              <a:rPr lang="lv-LV" dirty="0"/>
              <a:t> to </a:t>
            </a:r>
            <a:r>
              <a:rPr lang="lv-LV" dirty="0" err="1"/>
              <a:t>be</a:t>
            </a:r>
            <a:r>
              <a:rPr lang="lv-LV" dirty="0"/>
              <a:t> </a:t>
            </a:r>
            <a:r>
              <a:rPr lang="lv-LV" dirty="0" err="1"/>
              <a:t>mentioned</a:t>
            </a:r>
            <a:r>
              <a:rPr lang="lv-LV" dirty="0"/>
              <a:t> </a:t>
            </a:r>
            <a:r>
              <a:rPr lang="lv-LV" dirty="0" err="1"/>
              <a:t>that</a:t>
            </a:r>
            <a:r>
              <a:rPr lang="lv-LV" dirty="0"/>
              <a:t> </a:t>
            </a:r>
            <a:r>
              <a:rPr lang="lv-LV" dirty="0" err="1"/>
              <a:t>staff</a:t>
            </a:r>
            <a:r>
              <a:rPr lang="lv-LV" dirty="0"/>
              <a:t> </a:t>
            </a:r>
            <a:r>
              <a:rPr lang="lv-LV" dirty="0" err="1"/>
              <a:t>has</a:t>
            </a:r>
            <a:r>
              <a:rPr lang="lv-LV" dirty="0"/>
              <a:t> to </a:t>
            </a:r>
            <a:r>
              <a:rPr lang="lv-LV" dirty="0" err="1"/>
              <a:t>be</a:t>
            </a:r>
            <a:r>
              <a:rPr lang="lv-LV" dirty="0"/>
              <a:t> </a:t>
            </a:r>
            <a:r>
              <a:rPr lang="lv-LV" dirty="0" err="1"/>
              <a:t>elected</a:t>
            </a:r>
            <a:r>
              <a:rPr lang="lv-LV" dirty="0"/>
              <a:t> (</a:t>
            </a:r>
            <a:r>
              <a:rPr lang="lv-LV" dirty="0" err="1"/>
              <a:t>or</a:t>
            </a:r>
            <a:r>
              <a:rPr lang="lv-LV" dirty="0"/>
              <a:t> re-</a:t>
            </a:r>
            <a:r>
              <a:rPr lang="lv-LV" dirty="0" err="1"/>
              <a:t>elected</a:t>
            </a:r>
            <a:r>
              <a:rPr lang="lv-LV" dirty="0"/>
              <a:t>) </a:t>
            </a:r>
            <a:r>
              <a:rPr lang="lv-LV" dirty="0" err="1"/>
              <a:t>on</a:t>
            </a:r>
            <a:r>
              <a:rPr lang="lv-LV" dirty="0"/>
              <a:t> a </a:t>
            </a:r>
            <a:r>
              <a:rPr lang="lv-LV" dirty="0" err="1"/>
              <a:t>regular</a:t>
            </a:r>
            <a:r>
              <a:rPr lang="lv-LV" dirty="0"/>
              <a:t> </a:t>
            </a:r>
            <a:r>
              <a:rPr lang="lv-LV" dirty="0" err="1"/>
              <a:t>basis</a:t>
            </a:r>
            <a:r>
              <a:rPr lang="lv-LV" dirty="0"/>
              <a:t>, </a:t>
            </a:r>
            <a:r>
              <a:rPr lang="lv-LV" dirty="0" err="1"/>
              <a:t>and</a:t>
            </a:r>
            <a:r>
              <a:rPr lang="lv-LV" dirty="0"/>
              <a:t> </a:t>
            </a:r>
            <a:r>
              <a:rPr lang="lv-LV" dirty="0" err="1"/>
              <a:t>each</a:t>
            </a:r>
            <a:r>
              <a:rPr lang="lv-LV" dirty="0"/>
              <a:t> </a:t>
            </a:r>
            <a:r>
              <a:rPr lang="lv-LV" dirty="0" err="1"/>
              <a:t>time</a:t>
            </a:r>
            <a:r>
              <a:rPr lang="lv-LV" dirty="0"/>
              <a:t> </a:t>
            </a:r>
            <a:r>
              <a:rPr lang="lv-LV" dirty="0" err="1"/>
              <a:t>there</a:t>
            </a:r>
            <a:r>
              <a:rPr lang="lv-LV" dirty="0"/>
              <a:t> </a:t>
            </a:r>
            <a:r>
              <a:rPr lang="lv-LV" dirty="0" err="1"/>
              <a:t>is</a:t>
            </a:r>
            <a:r>
              <a:rPr lang="lv-LV" dirty="0"/>
              <a:t> </a:t>
            </a:r>
            <a:r>
              <a:rPr lang="lv-LV" dirty="0" err="1"/>
              <a:t>an</a:t>
            </a:r>
            <a:r>
              <a:rPr lang="lv-LV" dirty="0"/>
              <a:t> </a:t>
            </a:r>
            <a:r>
              <a:rPr lang="lv-LV" dirty="0" err="1"/>
              <a:t>open</a:t>
            </a:r>
            <a:r>
              <a:rPr lang="lv-LV" dirty="0"/>
              <a:t> </a:t>
            </a:r>
            <a:r>
              <a:rPr lang="lv-LV" dirty="0" err="1"/>
              <a:t>competition</a:t>
            </a:r>
            <a:r>
              <a:rPr lang="lv-LV" dirty="0"/>
              <a:t> </a:t>
            </a:r>
            <a:r>
              <a:rPr lang="lv-LV" dirty="0" err="1"/>
              <a:t>for</a:t>
            </a:r>
            <a:r>
              <a:rPr lang="lv-LV" dirty="0"/>
              <a:t> </a:t>
            </a:r>
            <a:r>
              <a:rPr lang="lv-LV" dirty="0" err="1"/>
              <a:t>the</a:t>
            </a:r>
            <a:r>
              <a:rPr lang="lv-LV" dirty="0"/>
              <a:t> </a:t>
            </a:r>
            <a:r>
              <a:rPr lang="lv-LV" dirty="0" err="1"/>
              <a:t>position</a:t>
            </a:r>
            <a:r>
              <a:rPr lang="lv-LV" dirty="0"/>
              <a:t>. </a:t>
            </a:r>
            <a:r>
              <a:rPr lang="lv-LV" dirty="0" err="1"/>
              <a:t>Only</a:t>
            </a:r>
            <a:r>
              <a:rPr lang="lv-LV" dirty="0"/>
              <a:t> </a:t>
            </a:r>
            <a:r>
              <a:rPr lang="lv-LV" dirty="0" err="1"/>
              <a:t>in</a:t>
            </a:r>
            <a:r>
              <a:rPr lang="lv-LV" dirty="0"/>
              <a:t> </a:t>
            </a:r>
            <a:r>
              <a:rPr lang="lv-LV" dirty="0" err="1"/>
              <a:t>very</a:t>
            </a:r>
            <a:r>
              <a:rPr lang="lv-LV" dirty="0"/>
              <a:t> </a:t>
            </a:r>
            <a:r>
              <a:rPr lang="lv-LV" dirty="0" err="1"/>
              <a:t>specific</a:t>
            </a:r>
            <a:r>
              <a:rPr lang="lv-LV" dirty="0"/>
              <a:t> </a:t>
            </a:r>
            <a:r>
              <a:rPr lang="lv-LV" dirty="0" err="1"/>
              <a:t>cases</a:t>
            </a:r>
            <a:r>
              <a:rPr lang="lv-LV" dirty="0"/>
              <a:t> a </a:t>
            </a:r>
            <a:r>
              <a:rPr lang="lv-LV" dirty="0" err="1"/>
              <a:t>member</a:t>
            </a:r>
            <a:r>
              <a:rPr lang="lv-LV" dirty="0"/>
              <a:t> </a:t>
            </a:r>
            <a:r>
              <a:rPr lang="lv-LV" dirty="0" err="1"/>
              <a:t>of</a:t>
            </a:r>
            <a:r>
              <a:rPr lang="lv-LV" dirty="0"/>
              <a:t> </a:t>
            </a:r>
            <a:r>
              <a:rPr lang="lv-LV" dirty="0" err="1"/>
              <a:t>academic</a:t>
            </a:r>
            <a:r>
              <a:rPr lang="lv-LV" dirty="0"/>
              <a:t> </a:t>
            </a:r>
            <a:r>
              <a:rPr lang="lv-LV" dirty="0" err="1"/>
              <a:t>staff</a:t>
            </a:r>
            <a:r>
              <a:rPr lang="lv-LV" dirty="0"/>
              <a:t> </a:t>
            </a:r>
            <a:r>
              <a:rPr lang="lv-LV" dirty="0" err="1"/>
              <a:t>can</a:t>
            </a:r>
            <a:r>
              <a:rPr lang="lv-LV" dirty="0"/>
              <a:t> </a:t>
            </a:r>
            <a:r>
              <a:rPr lang="lv-LV" dirty="0" err="1"/>
              <a:t>be</a:t>
            </a:r>
            <a:r>
              <a:rPr lang="lv-LV" dirty="0"/>
              <a:t> </a:t>
            </a:r>
            <a:r>
              <a:rPr lang="lv-LV" dirty="0" err="1"/>
              <a:t>established</a:t>
            </a:r>
            <a:r>
              <a:rPr lang="lv-LV" dirty="0"/>
              <a:t> </a:t>
            </a:r>
            <a:r>
              <a:rPr lang="lv-LV" dirty="0" err="1"/>
              <a:t>in</a:t>
            </a:r>
            <a:r>
              <a:rPr lang="lv-LV" dirty="0"/>
              <a:t> </a:t>
            </a:r>
            <a:r>
              <a:rPr lang="lv-LV" dirty="0" err="1"/>
              <a:t>his</a:t>
            </a:r>
            <a:r>
              <a:rPr lang="lv-LV" dirty="0"/>
              <a:t>/</a:t>
            </a:r>
            <a:r>
              <a:rPr lang="lv-LV" dirty="0" err="1"/>
              <a:t>her</a:t>
            </a:r>
            <a:r>
              <a:rPr lang="lv-LV" dirty="0"/>
              <a:t> </a:t>
            </a:r>
            <a:r>
              <a:rPr lang="lv-LV" dirty="0" err="1"/>
              <a:t>position</a:t>
            </a:r>
            <a:r>
              <a:rPr lang="lv-LV" dirty="0"/>
              <a:t> just </a:t>
            </a:r>
            <a:r>
              <a:rPr lang="lv-LV" dirty="0" err="1"/>
              <a:t>be</a:t>
            </a:r>
            <a:r>
              <a:rPr lang="lv-LV" dirty="0"/>
              <a:t> </a:t>
            </a:r>
            <a:r>
              <a:rPr lang="lv-LV" dirty="0" err="1"/>
              <a:t>rectoral</a:t>
            </a:r>
            <a:r>
              <a:rPr lang="lv-LV" dirty="0"/>
              <a:t> </a:t>
            </a:r>
            <a:r>
              <a:rPr lang="lv-LV" dirty="0" err="1"/>
              <a:t>decree</a:t>
            </a:r>
            <a:r>
              <a:rPr lang="lv-LV" dirty="0"/>
              <a:t>; </a:t>
            </a:r>
            <a:r>
              <a:rPr lang="lv-LV" dirty="0" err="1"/>
              <a:t>this</a:t>
            </a:r>
            <a:r>
              <a:rPr lang="lv-LV" dirty="0"/>
              <a:t> </a:t>
            </a:r>
            <a:r>
              <a:rPr lang="lv-LV" dirty="0" err="1"/>
              <a:t>can</a:t>
            </a:r>
            <a:r>
              <a:rPr lang="lv-LV" dirty="0"/>
              <a:t> </a:t>
            </a:r>
            <a:r>
              <a:rPr lang="lv-LV" dirty="0" err="1"/>
              <a:t>be</a:t>
            </a:r>
            <a:r>
              <a:rPr lang="lv-LV" dirty="0"/>
              <a:t> </a:t>
            </a:r>
            <a:r>
              <a:rPr lang="lv-LV" dirty="0" err="1"/>
              <a:t>done</a:t>
            </a:r>
            <a:r>
              <a:rPr lang="lv-LV" dirty="0"/>
              <a:t> </a:t>
            </a:r>
            <a:r>
              <a:rPr lang="lv-LV" dirty="0" err="1"/>
              <a:t>only</a:t>
            </a:r>
            <a:r>
              <a:rPr lang="lv-LV" dirty="0"/>
              <a:t> </a:t>
            </a:r>
            <a:r>
              <a:rPr lang="lv-LV" dirty="0" err="1"/>
              <a:t>for</a:t>
            </a:r>
            <a:r>
              <a:rPr lang="lv-LV" dirty="0"/>
              <a:t> </a:t>
            </a:r>
            <a:r>
              <a:rPr lang="lv-LV" dirty="0" err="1"/>
              <a:t>the</a:t>
            </a:r>
            <a:r>
              <a:rPr lang="lv-LV" dirty="0"/>
              <a:t> </a:t>
            </a:r>
            <a:r>
              <a:rPr lang="lv-LV" dirty="0" err="1"/>
              <a:t>period</a:t>
            </a:r>
            <a:r>
              <a:rPr lang="lv-LV" dirty="0"/>
              <a:t> </a:t>
            </a:r>
            <a:r>
              <a:rPr lang="lv-LV" dirty="0" err="1"/>
              <a:t>of</a:t>
            </a:r>
            <a:r>
              <a:rPr lang="lv-LV" dirty="0"/>
              <a:t> 1 </a:t>
            </a:r>
            <a:r>
              <a:rPr lang="lv-LV" dirty="0" err="1"/>
              <a:t>year</a:t>
            </a:r>
            <a:r>
              <a:rPr lang="lv-LV" dirty="0"/>
              <a:t>.</a:t>
            </a:r>
          </a:p>
          <a:p>
            <a:r>
              <a:rPr lang="lv-LV" dirty="0" err="1"/>
              <a:t>The</a:t>
            </a:r>
            <a:r>
              <a:rPr lang="lv-LV" dirty="0"/>
              <a:t> </a:t>
            </a:r>
            <a:r>
              <a:rPr lang="lv-LV" dirty="0" err="1"/>
              <a:t>regulation</a:t>
            </a:r>
            <a:r>
              <a:rPr lang="lv-LV" dirty="0"/>
              <a:t> </a:t>
            </a:r>
            <a:r>
              <a:rPr lang="lv-LV" dirty="0" err="1"/>
              <a:t>of</a:t>
            </a:r>
            <a:r>
              <a:rPr lang="lv-LV" dirty="0"/>
              <a:t> </a:t>
            </a:r>
            <a:r>
              <a:rPr lang="lv-LV" dirty="0" err="1"/>
              <a:t>our</a:t>
            </a:r>
            <a:r>
              <a:rPr lang="lv-LV" dirty="0"/>
              <a:t> </a:t>
            </a:r>
            <a:r>
              <a:rPr lang="lv-LV" dirty="0" err="1"/>
              <a:t>institution</a:t>
            </a:r>
            <a:r>
              <a:rPr lang="lv-LV" dirty="0"/>
              <a:t> </a:t>
            </a:r>
            <a:r>
              <a:rPr lang="lv-LV" dirty="0" err="1"/>
              <a:t>foresees</a:t>
            </a:r>
            <a:r>
              <a:rPr lang="lv-LV" dirty="0"/>
              <a:t> </a:t>
            </a:r>
            <a:r>
              <a:rPr lang="lv-LV" dirty="0" err="1"/>
              <a:t>that</a:t>
            </a:r>
            <a:r>
              <a:rPr lang="lv-LV" dirty="0"/>
              <a:t> </a:t>
            </a:r>
            <a:r>
              <a:rPr lang="lv-LV" dirty="0" err="1"/>
              <a:t>before</a:t>
            </a:r>
            <a:r>
              <a:rPr lang="lv-LV" dirty="0"/>
              <a:t> </a:t>
            </a:r>
            <a:r>
              <a:rPr lang="lv-LV" dirty="0" err="1"/>
              <a:t>the</a:t>
            </a:r>
            <a:r>
              <a:rPr lang="lv-LV" dirty="0"/>
              <a:t> </a:t>
            </a:r>
            <a:r>
              <a:rPr lang="lv-LV" dirty="0" err="1"/>
              <a:t>election</a:t>
            </a:r>
            <a:r>
              <a:rPr lang="lv-LV" dirty="0"/>
              <a:t>, </a:t>
            </a:r>
            <a:r>
              <a:rPr lang="lv-LV" dirty="0" err="1"/>
              <a:t>the</a:t>
            </a:r>
            <a:r>
              <a:rPr lang="lv-LV" dirty="0"/>
              <a:t> </a:t>
            </a:r>
            <a:r>
              <a:rPr lang="lv-LV" dirty="0" err="1"/>
              <a:t>performance</a:t>
            </a:r>
            <a:r>
              <a:rPr lang="lv-LV" dirty="0"/>
              <a:t> </a:t>
            </a:r>
            <a:r>
              <a:rPr lang="lv-LV" dirty="0" err="1"/>
              <a:t>of</a:t>
            </a:r>
            <a:r>
              <a:rPr lang="lv-LV" dirty="0"/>
              <a:t> </a:t>
            </a:r>
            <a:r>
              <a:rPr lang="lv-LV" dirty="0" err="1"/>
              <a:t>the</a:t>
            </a:r>
            <a:r>
              <a:rPr lang="lv-LV" dirty="0"/>
              <a:t> </a:t>
            </a:r>
            <a:r>
              <a:rPr lang="lv-LV" dirty="0" err="1"/>
              <a:t>candidate</a:t>
            </a:r>
            <a:r>
              <a:rPr lang="lv-LV" dirty="0"/>
              <a:t> </a:t>
            </a:r>
            <a:r>
              <a:rPr lang="lv-LV" dirty="0" err="1"/>
              <a:t>is</a:t>
            </a:r>
            <a:r>
              <a:rPr lang="lv-LV" dirty="0"/>
              <a:t> </a:t>
            </a:r>
            <a:r>
              <a:rPr lang="lv-LV" dirty="0" err="1"/>
              <a:t>evaluated</a:t>
            </a:r>
            <a:r>
              <a:rPr lang="lv-LV" dirty="0"/>
              <a:t> </a:t>
            </a:r>
            <a:r>
              <a:rPr lang="lv-LV" dirty="0" err="1"/>
              <a:t>by</a:t>
            </a:r>
            <a:r>
              <a:rPr lang="lv-LV" dirty="0"/>
              <a:t> </a:t>
            </a:r>
            <a:r>
              <a:rPr lang="lv-LV" dirty="0" err="1"/>
              <a:t>colleagues</a:t>
            </a:r>
            <a:r>
              <a:rPr lang="lv-LV" dirty="0"/>
              <a:t> </a:t>
            </a:r>
            <a:r>
              <a:rPr lang="lv-LV" dirty="0" err="1"/>
              <a:t>and</a:t>
            </a:r>
            <a:r>
              <a:rPr lang="lv-LV" dirty="0"/>
              <a:t> students (</a:t>
            </a:r>
            <a:r>
              <a:rPr lang="lv-LV" dirty="0" err="1"/>
              <a:t>in</a:t>
            </a:r>
            <a:r>
              <a:rPr lang="lv-LV" dirty="0"/>
              <a:t> </a:t>
            </a:r>
            <a:r>
              <a:rPr lang="lv-LV" dirty="0" err="1"/>
              <a:t>case</a:t>
            </a:r>
            <a:r>
              <a:rPr lang="lv-LV" dirty="0"/>
              <a:t> </a:t>
            </a:r>
            <a:r>
              <a:rPr lang="lv-LV" dirty="0" err="1"/>
              <a:t>of</a:t>
            </a:r>
            <a:r>
              <a:rPr lang="lv-LV" dirty="0"/>
              <a:t> </a:t>
            </a:r>
            <a:r>
              <a:rPr lang="lv-LV" dirty="0" err="1"/>
              <a:t>repeated</a:t>
            </a:r>
            <a:r>
              <a:rPr lang="lv-LV" dirty="0"/>
              <a:t> </a:t>
            </a:r>
            <a:r>
              <a:rPr lang="lv-LV" dirty="0" err="1"/>
              <a:t>election</a:t>
            </a:r>
            <a:r>
              <a:rPr lang="lv-LV" dirty="0"/>
              <a:t>); </a:t>
            </a:r>
            <a:r>
              <a:rPr lang="lv-LV" dirty="0" err="1"/>
              <a:t>if</a:t>
            </a:r>
            <a:r>
              <a:rPr lang="lv-LV" dirty="0"/>
              <a:t> </a:t>
            </a:r>
            <a:r>
              <a:rPr lang="lv-LV" dirty="0" err="1"/>
              <a:t>the</a:t>
            </a:r>
            <a:r>
              <a:rPr lang="lv-LV" dirty="0"/>
              <a:t> </a:t>
            </a:r>
            <a:r>
              <a:rPr lang="lv-LV" dirty="0" err="1"/>
              <a:t>person</a:t>
            </a:r>
            <a:r>
              <a:rPr lang="lv-LV" dirty="0"/>
              <a:t> </a:t>
            </a:r>
            <a:r>
              <a:rPr lang="lv-LV" dirty="0" err="1"/>
              <a:t>is</a:t>
            </a:r>
            <a:r>
              <a:rPr lang="lv-LV" dirty="0"/>
              <a:t> </a:t>
            </a:r>
            <a:r>
              <a:rPr lang="lv-LV" dirty="0" err="1"/>
              <a:t>new</a:t>
            </a:r>
            <a:r>
              <a:rPr lang="lv-LV" dirty="0"/>
              <a:t>, </a:t>
            </a:r>
            <a:r>
              <a:rPr lang="lv-LV" dirty="0" err="1"/>
              <a:t>he</a:t>
            </a:r>
            <a:r>
              <a:rPr lang="lv-LV" dirty="0"/>
              <a:t>/</a:t>
            </a:r>
            <a:r>
              <a:rPr lang="lv-LV" dirty="0" err="1"/>
              <a:t>she</a:t>
            </a:r>
            <a:r>
              <a:rPr lang="lv-LV" dirty="0"/>
              <a:t> </a:t>
            </a:r>
            <a:r>
              <a:rPr lang="lv-LV" dirty="0" err="1"/>
              <a:t>is</a:t>
            </a:r>
            <a:r>
              <a:rPr lang="lv-LV" dirty="0"/>
              <a:t> </a:t>
            </a:r>
            <a:r>
              <a:rPr lang="lv-LV" dirty="0" err="1"/>
              <a:t>requested</a:t>
            </a:r>
            <a:r>
              <a:rPr lang="lv-LV" dirty="0"/>
              <a:t> to </a:t>
            </a:r>
            <a:r>
              <a:rPr lang="lv-LV" dirty="0" err="1"/>
              <a:t>deliver</a:t>
            </a:r>
            <a:r>
              <a:rPr lang="lv-LV" dirty="0"/>
              <a:t>  a </a:t>
            </a:r>
            <a:r>
              <a:rPr lang="lv-LV" dirty="0" err="1"/>
              <a:t>class</a:t>
            </a:r>
            <a:r>
              <a:rPr lang="lv-LV" dirty="0"/>
              <a:t> </a:t>
            </a:r>
            <a:r>
              <a:rPr lang="lv-LV" dirty="0" err="1"/>
              <a:t>on</a:t>
            </a:r>
            <a:r>
              <a:rPr lang="lv-LV" dirty="0"/>
              <a:t> a </a:t>
            </a:r>
            <a:r>
              <a:rPr lang="lv-LV" dirty="0" err="1"/>
              <a:t>given</a:t>
            </a:r>
            <a:r>
              <a:rPr lang="lv-LV" dirty="0"/>
              <a:t> </a:t>
            </a:r>
            <a:r>
              <a:rPr lang="lv-LV" dirty="0" err="1"/>
              <a:t>topic</a:t>
            </a:r>
            <a:r>
              <a:rPr lang="lv-LV" dirty="0"/>
              <a:t> </a:t>
            </a:r>
            <a:r>
              <a:rPr lang="lv-LV" dirty="0" err="1"/>
              <a:t>from</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prospective</a:t>
            </a:r>
            <a:r>
              <a:rPr lang="lv-LV" dirty="0"/>
              <a:t> </a:t>
            </a:r>
            <a:r>
              <a:rPr lang="lv-LV" dirty="0" err="1"/>
              <a:t>courses</a:t>
            </a:r>
            <a:r>
              <a:rPr lang="lv-LV" dirty="0"/>
              <a:t>, </a:t>
            </a:r>
            <a:r>
              <a:rPr lang="lv-LV" dirty="0" err="1"/>
              <a:t>and</a:t>
            </a:r>
            <a:r>
              <a:rPr lang="lv-LV" dirty="0"/>
              <a:t> </a:t>
            </a:r>
            <a:r>
              <a:rPr lang="lv-LV" dirty="0" err="1"/>
              <a:t>the</a:t>
            </a:r>
            <a:r>
              <a:rPr lang="lv-LV" dirty="0"/>
              <a:t> </a:t>
            </a:r>
            <a:r>
              <a:rPr lang="lv-LV" dirty="0" err="1"/>
              <a:t>evaluation</a:t>
            </a:r>
            <a:r>
              <a:rPr lang="lv-LV" dirty="0"/>
              <a:t> </a:t>
            </a:r>
            <a:r>
              <a:rPr lang="lv-LV" dirty="0" err="1"/>
              <a:t>is</a:t>
            </a:r>
            <a:r>
              <a:rPr lang="lv-LV" dirty="0"/>
              <a:t> </a:t>
            </a:r>
            <a:r>
              <a:rPr lang="lv-LV" dirty="0" err="1"/>
              <a:t>based</a:t>
            </a:r>
            <a:r>
              <a:rPr lang="lv-LV" dirty="0"/>
              <a:t> </a:t>
            </a:r>
            <a:r>
              <a:rPr lang="lv-LV" dirty="0" err="1"/>
              <a:t>on</a:t>
            </a:r>
            <a:r>
              <a:rPr lang="lv-LV" dirty="0"/>
              <a:t> </a:t>
            </a:r>
            <a:r>
              <a:rPr lang="lv-LV" dirty="0" err="1"/>
              <a:t>this</a:t>
            </a:r>
            <a:r>
              <a:rPr lang="lv-LV" dirty="0"/>
              <a:t> </a:t>
            </a:r>
            <a:r>
              <a:rPr lang="lv-LV" dirty="0" err="1"/>
              <a:t>lecture</a:t>
            </a:r>
            <a:r>
              <a:rPr lang="lv-LV" dirty="0"/>
              <a:t>, </a:t>
            </a:r>
            <a:r>
              <a:rPr lang="lv-LV" dirty="0" err="1"/>
              <a:t>seminar</a:t>
            </a:r>
            <a:r>
              <a:rPr lang="lv-LV" dirty="0"/>
              <a:t> </a:t>
            </a:r>
            <a:r>
              <a:rPr lang="lv-LV" dirty="0" err="1"/>
              <a:t>or</a:t>
            </a:r>
            <a:r>
              <a:rPr lang="lv-LV" dirty="0"/>
              <a:t> </a:t>
            </a:r>
            <a:r>
              <a:rPr lang="lv-LV" dirty="0" err="1"/>
              <a:t>such</a:t>
            </a:r>
            <a:r>
              <a:rPr lang="lv-LV" dirty="0"/>
              <a:t> </a:t>
            </a:r>
            <a:r>
              <a:rPr lang="lv-LV" dirty="0" err="1"/>
              <a:t>like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66808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main</a:t>
            </a:r>
            <a:r>
              <a:rPr lang="lv-LV" dirty="0"/>
              <a:t> </a:t>
            </a:r>
            <a:r>
              <a:rPr lang="lv-LV" dirty="0" err="1"/>
              <a:t>resource</a:t>
            </a:r>
            <a:r>
              <a:rPr lang="lv-LV" dirty="0"/>
              <a:t> </a:t>
            </a:r>
            <a:r>
              <a:rPr lang="lv-LV" dirty="0" err="1"/>
              <a:t>is</a:t>
            </a:r>
            <a:r>
              <a:rPr lang="lv-LV" dirty="0"/>
              <a:t> </a:t>
            </a:r>
            <a:r>
              <a:rPr lang="lv-LV" dirty="0" err="1"/>
              <a:t>the</a:t>
            </a:r>
            <a:r>
              <a:rPr lang="lv-LV" dirty="0"/>
              <a:t> </a:t>
            </a:r>
            <a:r>
              <a:rPr lang="lv-LV" dirty="0" err="1"/>
              <a:t>forms</a:t>
            </a:r>
            <a:r>
              <a:rPr lang="lv-LV" dirty="0"/>
              <a:t> </a:t>
            </a:r>
            <a:r>
              <a:rPr lang="lv-LV" dirty="0" err="1"/>
              <a:t>of</a:t>
            </a:r>
            <a:r>
              <a:rPr lang="lv-LV" dirty="0"/>
              <a:t> </a:t>
            </a:r>
            <a:r>
              <a:rPr lang="lv-LV" dirty="0" err="1"/>
              <a:t>teaching</a:t>
            </a:r>
            <a:r>
              <a:rPr lang="lv-LV" dirty="0"/>
              <a:t> </a:t>
            </a:r>
            <a:r>
              <a:rPr lang="lv-LV" dirty="0" err="1"/>
              <a:t>and</a:t>
            </a:r>
            <a:r>
              <a:rPr lang="lv-LV" dirty="0"/>
              <a:t> </a:t>
            </a:r>
            <a:r>
              <a:rPr lang="lv-LV" dirty="0" err="1"/>
              <a:t>learning</a:t>
            </a:r>
            <a:r>
              <a:rPr lang="lv-LV" dirty="0"/>
              <a:t> </a:t>
            </a:r>
            <a:r>
              <a:rPr lang="lv-LV" dirty="0" err="1"/>
              <a:t>provided</a:t>
            </a:r>
            <a:r>
              <a:rPr lang="lv-LV" dirty="0"/>
              <a:t> </a:t>
            </a:r>
            <a:r>
              <a:rPr lang="lv-LV" dirty="0" err="1"/>
              <a:t>at</a:t>
            </a:r>
            <a:r>
              <a:rPr lang="lv-LV" dirty="0"/>
              <a:t> </a:t>
            </a:r>
            <a:r>
              <a:rPr lang="lv-LV" dirty="0" err="1"/>
              <a:t>the</a:t>
            </a:r>
            <a:r>
              <a:rPr lang="lv-LV" dirty="0"/>
              <a:t> SP </a:t>
            </a:r>
            <a:r>
              <a:rPr lang="lv-LV" dirty="0" err="1"/>
              <a:t>and</a:t>
            </a:r>
            <a:r>
              <a:rPr lang="lv-LV" dirty="0"/>
              <a:t> </a:t>
            </a:r>
            <a:r>
              <a:rPr lang="lv-LV" dirty="0" err="1"/>
              <a:t>individual</a:t>
            </a:r>
            <a:r>
              <a:rPr lang="lv-LV" dirty="0"/>
              <a:t> </a:t>
            </a:r>
            <a:r>
              <a:rPr lang="lv-LV" dirty="0" err="1"/>
              <a:t>level</a:t>
            </a:r>
            <a:r>
              <a:rPr lang="lv-LV" dirty="0"/>
              <a:t>. </a:t>
            </a:r>
            <a:r>
              <a:rPr lang="lv-LV" dirty="0" err="1"/>
              <a:t>At</a:t>
            </a:r>
            <a:r>
              <a:rPr lang="lv-LV" dirty="0"/>
              <a:t> </a:t>
            </a:r>
            <a:r>
              <a:rPr lang="lv-LV" dirty="0" err="1"/>
              <a:t>he</a:t>
            </a:r>
            <a:r>
              <a:rPr lang="lv-LV" dirty="0"/>
              <a:t> </a:t>
            </a:r>
            <a:r>
              <a:rPr lang="lv-LV" dirty="0" err="1"/>
              <a:t>institutional</a:t>
            </a:r>
            <a:r>
              <a:rPr lang="lv-LV" dirty="0"/>
              <a:t> </a:t>
            </a:r>
            <a:r>
              <a:rPr lang="lv-LV" dirty="0" err="1"/>
              <a:t>level</a:t>
            </a:r>
            <a:r>
              <a:rPr lang="lv-LV" dirty="0"/>
              <a:t> </a:t>
            </a:r>
            <a:r>
              <a:rPr lang="lv-LV" dirty="0" err="1"/>
              <a:t>we</a:t>
            </a:r>
            <a:r>
              <a:rPr lang="lv-LV" dirty="0"/>
              <a:t> </a:t>
            </a:r>
            <a:r>
              <a:rPr lang="lv-LV" dirty="0" err="1"/>
              <a:t>have</a:t>
            </a:r>
            <a:r>
              <a:rPr lang="lv-LV" dirty="0"/>
              <a:t> a </a:t>
            </a:r>
            <a:r>
              <a:rPr lang="lv-LV" dirty="0" err="1"/>
              <a:t>number</a:t>
            </a:r>
            <a:r>
              <a:rPr lang="lv-LV" dirty="0"/>
              <a:t> </a:t>
            </a:r>
            <a:r>
              <a:rPr lang="lv-LV" dirty="0" err="1"/>
              <a:t>of</a:t>
            </a:r>
            <a:r>
              <a:rPr lang="lv-LV" dirty="0"/>
              <a:t> </a:t>
            </a:r>
            <a:r>
              <a:rPr lang="lv-LV" dirty="0" err="1"/>
              <a:t>support</a:t>
            </a:r>
            <a:r>
              <a:rPr lang="lv-LV" dirty="0"/>
              <a:t> </a:t>
            </a:r>
            <a:r>
              <a:rPr lang="lv-LV" dirty="0" err="1"/>
              <a:t>forms</a:t>
            </a:r>
            <a:r>
              <a:rPr lang="lv-LV" dirty="0"/>
              <a:t> </a:t>
            </a:r>
            <a:r>
              <a:rPr lang="lv-LV" dirty="0" err="1"/>
              <a:t>that</a:t>
            </a:r>
            <a:r>
              <a:rPr lang="lv-LV" dirty="0"/>
              <a:t> </a:t>
            </a:r>
            <a:r>
              <a:rPr lang="lv-LV" dirty="0" err="1"/>
              <a:t>are</a:t>
            </a:r>
            <a:r>
              <a:rPr lang="lv-LV" dirty="0"/>
              <a:t> </a:t>
            </a:r>
            <a:r>
              <a:rPr lang="lv-LV" dirty="0" err="1"/>
              <a:t>maintained</a:t>
            </a:r>
            <a:r>
              <a:rPr lang="lv-LV" dirty="0"/>
              <a:t> </a:t>
            </a:r>
            <a:r>
              <a:rPr lang="lv-LV" dirty="0" err="1"/>
              <a:t>adminstratively</a:t>
            </a:r>
            <a:r>
              <a:rPr lang="lv-LV" dirty="0"/>
              <a:t> </a:t>
            </a:r>
            <a:r>
              <a:rPr lang="lv-LV" dirty="0" err="1"/>
              <a:t>and</a:t>
            </a:r>
            <a:r>
              <a:rPr lang="lv-LV" dirty="0"/>
              <a:t> </a:t>
            </a:r>
            <a:r>
              <a:rPr lang="lv-LV" dirty="0" err="1"/>
              <a:t>financially</a:t>
            </a:r>
            <a:r>
              <a:rPr lang="lv-LV" dirty="0"/>
              <a:t> </a:t>
            </a:r>
            <a:r>
              <a:rPr lang="lv-LV" dirty="0" err="1"/>
              <a:t>from</a:t>
            </a:r>
            <a:r>
              <a:rPr lang="lv-LV" dirty="0"/>
              <a:t> </a:t>
            </a:r>
            <a:r>
              <a:rPr lang="lv-LV" dirty="0" err="1"/>
              <a:t>the</a:t>
            </a:r>
            <a:r>
              <a:rPr lang="lv-LV" dirty="0"/>
              <a:t> </a:t>
            </a:r>
            <a:r>
              <a:rPr lang="lv-LV" dirty="0" err="1"/>
              <a:t>institutional</a:t>
            </a:r>
            <a:r>
              <a:rPr lang="lv-LV" dirty="0"/>
              <a:t> </a:t>
            </a:r>
            <a:r>
              <a:rPr lang="lv-LV" dirty="0" err="1"/>
              <a:t>budget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14299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In</a:t>
            </a:r>
            <a:r>
              <a:rPr lang="lv-LV" dirty="0"/>
              <a:t> </a:t>
            </a:r>
            <a:r>
              <a:rPr lang="lv-LV" dirty="0" err="1"/>
              <a:t>this</a:t>
            </a:r>
            <a:r>
              <a:rPr lang="lv-LV" dirty="0"/>
              <a:t> </a:t>
            </a:r>
            <a:r>
              <a:rPr lang="lv-LV" dirty="0" err="1"/>
              <a:t>page</a:t>
            </a:r>
            <a:r>
              <a:rPr lang="lv-LV" dirty="0"/>
              <a:t> I </a:t>
            </a:r>
            <a:r>
              <a:rPr lang="lv-LV" dirty="0" err="1"/>
              <a:t>have</a:t>
            </a:r>
            <a:r>
              <a:rPr lang="lv-LV" dirty="0"/>
              <a:t> </a:t>
            </a:r>
            <a:r>
              <a:rPr lang="lv-LV" dirty="0" err="1"/>
              <a:t>copied</a:t>
            </a:r>
            <a:r>
              <a:rPr lang="lv-LV" dirty="0"/>
              <a:t> </a:t>
            </a:r>
            <a:r>
              <a:rPr lang="lv-LV" dirty="0" err="1"/>
              <a:t>the</a:t>
            </a:r>
            <a:r>
              <a:rPr lang="lv-LV" dirty="0"/>
              <a:t> </a:t>
            </a:r>
            <a:r>
              <a:rPr lang="lv-LV" dirty="0" err="1"/>
              <a:t>list</a:t>
            </a:r>
            <a:r>
              <a:rPr lang="lv-LV" dirty="0"/>
              <a:t> </a:t>
            </a:r>
            <a:r>
              <a:rPr lang="lv-LV" dirty="0" err="1"/>
              <a:t>of</a:t>
            </a:r>
            <a:r>
              <a:rPr lang="lv-LV" dirty="0"/>
              <a:t> </a:t>
            </a:r>
            <a:r>
              <a:rPr lang="lv-LV" dirty="0" err="1"/>
              <a:t>resources</a:t>
            </a:r>
            <a:r>
              <a:rPr lang="lv-LV" dirty="0"/>
              <a:t> </a:t>
            </a:r>
            <a:r>
              <a:rPr lang="lv-LV" dirty="0" err="1"/>
              <a:t>in</a:t>
            </a:r>
            <a:r>
              <a:rPr lang="lv-LV" dirty="0"/>
              <a:t> </a:t>
            </a:r>
            <a:r>
              <a:rPr lang="lv-LV" dirty="0" err="1"/>
              <a:t>chemistry</a:t>
            </a:r>
            <a:r>
              <a:rPr lang="lv-LV" dirty="0"/>
              <a:t> </a:t>
            </a:r>
            <a:r>
              <a:rPr lang="lv-LV" dirty="0" err="1"/>
              <a:t>in</a:t>
            </a:r>
            <a:r>
              <a:rPr lang="lv-LV" dirty="0"/>
              <a:t> </a:t>
            </a:r>
            <a:r>
              <a:rPr lang="lv-LV" dirty="0" err="1"/>
              <a:t>electronic</a:t>
            </a:r>
            <a:r>
              <a:rPr lang="lv-LV" dirty="0"/>
              <a:t> </a:t>
            </a:r>
            <a:r>
              <a:rPr lang="lv-LV" dirty="0" err="1"/>
              <a:t>form</a:t>
            </a:r>
            <a:r>
              <a:rPr lang="lv-LV" dirty="0"/>
              <a:t>. </a:t>
            </a:r>
            <a:r>
              <a:rPr lang="lv-LV" dirty="0" err="1"/>
              <a:t>Most</a:t>
            </a:r>
            <a:r>
              <a:rPr lang="lv-LV" dirty="0"/>
              <a:t> </a:t>
            </a:r>
            <a:r>
              <a:rPr lang="lv-LV" dirty="0" err="1"/>
              <a:t>of</a:t>
            </a:r>
            <a:r>
              <a:rPr lang="lv-LV" dirty="0"/>
              <a:t> </a:t>
            </a:r>
            <a:r>
              <a:rPr lang="lv-LV" dirty="0" err="1"/>
              <a:t>them</a:t>
            </a:r>
            <a:r>
              <a:rPr lang="lv-LV" dirty="0"/>
              <a:t> </a:t>
            </a:r>
            <a:r>
              <a:rPr lang="lv-LV" dirty="0" err="1"/>
              <a:t>are</a:t>
            </a:r>
            <a:r>
              <a:rPr lang="lv-LV" dirty="0"/>
              <a:t> </a:t>
            </a:r>
            <a:r>
              <a:rPr lang="lv-LV" dirty="0" err="1"/>
              <a:t>with</a:t>
            </a:r>
            <a:r>
              <a:rPr lang="lv-LV" dirty="0"/>
              <a:t> </a:t>
            </a:r>
            <a:r>
              <a:rPr lang="lv-LV" dirty="0" err="1"/>
              <a:t>open</a:t>
            </a:r>
            <a:r>
              <a:rPr lang="lv-LV" dirty="0"/>
              <a:t> </a:t>
            </a:r>
            <a:r>
              <a:rPr lang="lv-LV" dirty="0" err="1"/>
              <a:t>access</a:t>
            </a:r>
            <a:r>
              <a:rPr lang="lv-LV" dirty="0"/>
              <a:t>, </a:t>
            </a:r>
            <a:r>
              <a:rPr lang="lv-LV" dirty="0" err="1"/>
              <a:t>but</a:t>
            </a:r>
            <a:r>
              <a:rPr lang="lv-LV" dirty="0"/>
              <a:t> </a:t>
            </a:r>
            <a:r>
              <a:rPr lang="lv-LV" dirty="0" err="1"/>
              <a:t>the</a:t>
            </a:r>
            <a:r>
              <a:rPr lang="lv-LV" dirty="0"/>
              <a:t> </a:t>
            </a:r>
            <a:r>
              <a:rPr lang="lv-LV" dirty="0" err="1"/>
              <a:t>ones</a:t>
            </a:r>
            <a:r>
              <a:rPr lang="lv-LV" dirty="0"/>
              <a:t> </a:t>
            </a:r>
            <a:r>
              <a:rPr lang="lv-LV" dirty="0" err="1"/>
              <a:t>locked</a:t>
            </a:r>
            <a:r>
              <a:rPr lang="lv-LV" dirty="0"/>
              <a:t> </a:t>
            </a:r>
            <a:r>
              <a:rPr lang="lv-LV" dirty="0" err="1"/>
              <a:t>can</a:t>
            </a:r>
            <a:r>
              <a:rPr lang="lv-LV" dirty="0"/>
              <a:t> </a:t>
            </a:r>
            <a:r>
              <a:rPr lang="lv-LV" dirty="0" err="1"/>
              <a:t>be</a:t>
            </a:r>
            <a:r>
              <a:rPr lang="lv-LV" dirty="0"/>
              <a:t> </a:t>
            </a:r>
            <a:r>
              <a:rPr lang="lv-LV" dirty="0" err="1"/>
              <a:t>accessed</a:t>
            </a:r>
            <a:r>
              <a:rPr lang="lv-LV" dirty="0"/>
              <a:t> </a:t>
            </a:r>
            <a:r>
              <a:rPr lang="lv-LV" dirty="0" err="1"/>
              <a:t>with</a:t>
            </a:r>
            <a:r>
              <a:rPr lang="lv-LV" dirty="0"/>
              <a:t> a </a:t>
            </a:r>
            <a:r>
              <a:rPr lang="lv-LV" dirty="0" err="1"/>
              <a:t>password</a:t>
            </a:r>
            <a:r>
              <a:rPr lang="lv-LV" dirty="0"/>
              <a:t> students </a:t>
            </a:r>
            <a:r>
              <a:rPr lang="lv-LV" dirty="0" err="1"/>
              <a:t>get</a:t>
            </a:r>
            <a:r>
              <a:rPr lang="lv-LV" dirty="0"/>
              <a:t> </a:t>
            </a:r>
            <a:r>
              <a:rPr lang="lv-LV" dirty="0" err="1"/>
              <a:t>free</a:t>
            </a:r>
            <a:r>
              <a:rPr lang="lv-LV" dirty="0"/>
              <a:t> </a:t>
            </a:r>
            <a:r>
              <a:rPr lang="lv-LV" dirty="0" err="1"/>
              <a:t>of</a:t>
            </a:r>
            <a:r>
              <a:rPr lang="lv-LV" dirty="0"/>
              <a:t> </a:t>
            </a:r>
            <a:r>
              <a:rPr lang="lv-LV" dirty="0" err="1"/>
              <a:t>charge</a:t>
            </a:r>
            <a:r>
              <a:rPr lang="lv-LV" dirty="0"/>
              <a:t> (</a:t>
            </a:r>
            <a:r>
              <a:rPr lang="lv-LV" dirty="0" err="1"/>
              <a:t>along</a:t>
            </a:r>
            <a:r>
              <a:rPr lang="lv-LV" dirty="0"/>
              <a:t> </a:t>
            </a:r>
            <a:r>
              <a:rPr lang="lv-LV" dirty="0" err="1"/>
              <a:t>with</a:t>
            </a:r>
            <a:r>
              <a:rPr lang="lv-LV" dirty="0"/>
              <a:t> a </a:t>
            </a:r>
            <a:r>
              <a:rPr lang="lv-LV" dirty="0" err="1"/>
              <a:t>free</a:t>
            </a:r>
            <a:r>
              <a:rPr lang="lv-LV" dirty="0"/>
              <a:t> </a:t>
            </a:r>
            <a:r>
              <a:rPr lang="lv-LV" dirty="0" err="1"/>
              <a:t>copy</a:t>
            </a:r>
            <a:r>
              <a:rPr lang="lv-LV" dirty="0"/>
              <a:t> </a:t>
            </a:r>
            <a:r>
              <a:rPr lang="lv-LV" dirty="0" err="1"/>
              <a:t>of</a:t>
            </a:r>
            <a:r>
              <a:rPr lang="lv-LV" dirty="0"/>
              <a:t> MS Office </a:t>
            </a:r>
            <a:r>
              <a:rPr lang="lv-LV" dirty="0" err="1"/>
              <a:t>during</a:t>
            </a:r>
            <a:r>
              <a:rPr lang="lv-LV" dirty="0"/>
              <a:t> </a:t>
            </a:r>
            <a:r>
              <a:rPr lang="lv-LV" dirty="0" err="1"/>
              <a:t>their</a:t>
            </a:r>
            <a:r>
              <a:rPr lang="lv-LV" dirty="0"/>
              <a:t> </a:t>
            </a:r>
            <a:r>
              <a:rPr lang="lv-LV" dirty="0" err="1"/>
              <a:t>studies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107635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As</a:t>
            </a:r>
            <a:r>
              <a:rPr lang="lv-LV" dirty="0"/>
              <a:t> </a:t>
            </a:r>
            <a:r>
              <a:rPr lang="lv-LV" dirty="0" err="1"/>
              <a:t>concerns</a:t>
            </a:r>
            <a:r>
              <a:rPr lang="lv-LV" dirty="0"/>
              <a:t> </a:t>
            </a:r>
            <a:r>
              <a:rPr lang="lv-LV" dirty="0" err="1"/>
              <a:t>the</a:t>
            </a:r>
            <a:r>
              <a:rPr lang="lv-LV" dirty="0"/>
              <a:t> </a:t>
            </a:r>
            <a:r>
              <a:rPr lang="lv-LV" dirty="0" err="1"/>
              <a:t>information</a:t>
            </a:r>
            <a:r>
              <a:rPr lang="lv-LV" dirty="0"/>
              <a:t> </a:t>
            </a:r>
            <a:r>
              <a:rPr lang="lv-LV" dirty="0" err="1"/>
              <a:t>systems</a:t>
            </a:r>
            <a:r>
              <a:rPr lang="lv-LV" dirty="0"/>
              <a:t>, </a:t>
            </a:r>
            <a:r>
              <a:rPr lang="lv-LV" dirty="0" err="1"/>
              <a:t>they</a:t>
            </a:r>
            <a:r>
              <a:rPr lang="lv-LV" dirty="0"/>
              <a:t> </a:t>
            </a:r>
            <a:r>
              <a:rPr lang="lv-LV" dirty="0" err="1"/>
              <a:t>are</a:t>
            </a:r>
            <a:r>
              <a:rPr lang="lv-LV" dirty="0"/>
              <a:t> </a:t>
            </a:r>
            <a:r>
              <a:rPr lang="lv-LV" dirty="0" err="1"/>
              <a:t>also</a:t>
            </a:r>
            <a:r>
              <a:rPr lang="lv-LV" dirty="0"/>
              <a:t> </a:t>
            </a:r>
            <a:r>
              <a:rPr lang="lv-LV" dirty="0" err="1"/>
              <a:t>maintained</a:t>
            </a:r>
            <a:r>
              <a:rPr lang="lv-LV" dirty="0"/>
              <a:t> </a:t>
            </a:r>
            <a:r>
              <a:rPr lang="lv-LV" dirty="0" err="1"/>
              <a:t>centrally</a:t>
            </a:r>
            <a:r>
              <a:rPr lang="lv-LV" dirty="0"/>
              <a:t> </a:t>
            </a:r>
            <a:r>
              <a:rPr lang="lv-LV" dirty="0" err="1"/>
              <a:t>and</a:t>
            </a:r>
            <a:r>
              <a:rPr lang="lv-LV" dirty="0"/>
              <a:t> </a:t>
            </a:r>
            <a:r>
              <a:rPr lang="lv-LV" dirty="0" err="1"/>
              <a:t>used</a:t>
            </a:r>
            <a:r>
              <a:rPr lang="lv-LV" dirty="0"/>
              <a:t> </a:t>
            </a:r>
            <a:r>
              <a:rPr lang="lv-LV" dirty="0" err="1"/>
              <a:t>by</a:t>
            </a:r>
            <a:r>
              <a:rPr lang="lv-LV" dirty="0"/>
              <a:t> students  </a:t>
            </a:r>
            <a:r>
              <a:rPr lang="lv-LV" dirty="0" err="1"/>
              <a:t>and</a:t>
            </a:r>
            <a:r>
              <a:rPr lang="lv-LV" dirty="0"/>
              <a:t> </a:t>
            </a:r>
            <a:r>
              <a:rPr lang="lv-LV" dirty="0" err="1"/>
              <a:t>academic</a:t>
            </a:r>
            <a:r>
              <a:rPr lang="lv-LV" dirty="0"/>
              <a:t> </a:t>
            </a:r>
            <a:r>
              <a:rPr lang="lv-LV" dirty="0" err="1"/>
              <a:t>and</a:t>
            </a:r>
            <a:r>
              <a:rPr lang="lv-LV" dirty="0"/>
              <a:t> </a:t>
            </a:r>
            <a:r>
              <a:rPr lang="lv-LV" dirty="0" err="1"/>
              <a:t>administrative</a:t>
            </a:r>
            <a:r>
              <a:rPr lang="lv-LV" dirty="0"/>
              <a:t> </a:t>
            </a:r>
            <a:r>
              <a:rPr lang="lv-LV" dirty="0" err="1"/>
              <a:t>staff</a:t>
            </a:r>
            <a:r>
              <a:rPr lang="lv-LV" dirty="0"/>
              <a:t> to store, </a:t>
            </a:r>
            <a:r>
              <a:rPr lang="lv-LV" dirty="0" err="1"/>
              <a:t>manage</a:t>
            </a:r>
            <a:r>
              <a:rPr lang="lv-LV" dirty="0"/>
              <a:t> </a:t>
            </a:r>
            <a:r>
              <a:rPr lang="lv-LV" dirty="0" err="1"/>
              <a:t>and</a:t>
            </a:r>
            <a:r>
              <a:rPr lang="lv-LV" dirty="0"/>
              <a:t> </a:t>
            </a:r>
            <a:r>
              <a:rPr lang="lv-LV" dirty="0" err="1"/>
              <a:t>use</a:t>
            </a:r>
            <a:r>
              <a:rPr lang="lv-LV" dirty="0"/>
              <a:t> </a:t>
            </a:r>
            <a:r>
              <a:rPr lang="lv-LV" dirty="0" err="1"/>
              <a:t>the</a:t>
            </a:r>
            <a:r>
              <a:rPr lang="lv-LV" dirty="0"/>
              <a:t> </a:t>
            </a:r>
            <a:r>
              <a:rPr lang="lv-LV" dirty="0" err="1"/>
              <a:t>relevant</a:t>
            </a:r>
            <a:r>
              <a:rPr lang="lv-LV" dirty="0"/>
              <a:t> </a:t>
            </a:r>
            <a:r>
              <a:rPr lang="lv-LV" dirty="0" err="1"/>
              <a:t>information</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192206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main</a:t>
            </a:r>
            <a:r>
              <a:rPr lang="lv-LV" dirty="0"/>
              <a:t> </a:t>
            </a:r>
            <a:r>
              <a:rPr lang="lv-LV" dirty="0" err="1"/>
              <a:t>system</a:t>
            </a:r>
            <a:r>
              <a:rPr lang="lv-LV" dirty="0"/>
              <a:t> </a:t>
            </a:r>
            <a:r>
              <a:rPr lang="lv-LV" dirty="0" err="1"/>
              <a:t>is</a:t>
            </a:r>
            <a:r>
              <a:rPr lang="lv-LV" dirty="0"/>
              <a:t> LUIS (</a:t>
            </a:r>
            <a:r>
              <a:rPr lang="lv-LV" dirty="0" err="1"/>
              <a:t>information</a:t>
            </a:r>
            <a:r>
              <a:rPr lang="lv-LV" dirty="0"/>
              <a:t> </a:t>
            </a:r>
            <a:r>
              <a:rPr lang="lv-LV" dirty="0" err="1"/>
              <a:t>system</a:t>
            </a:r>
            <a:r>
              <a:rPr lang="lv-LV" dirty="0"/>
              <a:t> </a:t>
            </a:r>
            <a:r>
              <a:rPr lang="lv-LV" dirty="0" err="1"/>
              <a:t>of</a:t>
            </a:r>
            <a:r>
              <a:rPr lang="lv-LV" dirty="0"/>
              <a:t> UL), </a:t>
            </a:r>
            <a:r>
              <a:rPr lang="lv-LV" dirty="0" err="1"/>
              <a:t>and</a:t>
            </a:r>
            <a:r>
              <a:rPr lang="lv-LV" dirty="0"/>
              <a:t> it </a:t>
            </a:r>
            <a:r>
              <a:rPr lang="lv-LV" dirty="0" err="1"/>
              <a:t>contains</a:t>
            </a:r>
            <a:r>
              <a:rPr lang="lv-LV" dirty="0"/>
              <a:t> </a:t>
            </a:r>
            <a:r>
              <a:rPr lang="lv-LV" dirty="0" err="1"/>
              <a:t>all</a:t>
            </a:r>
            <a:r>
              <a:rPr lang="lv-LV" dirty="0"/>
              <a:t> </a:t>
            </a:r>
            <a:r>
              <a:rPr lang="lv-LV" dirty="0" err="1"/>
              <a:t>the</a:t>
            </a:r>
            <a:r>
              <a:rPr lang="lv-LV" dirty="0"/>
              <a:t> </a:t>
            </a:r>
            <a:r>
              <a:rPr lang="lv-LV" dirty="0" err="1"/>
              <a:t>personal</a:t>
            </a:r>
            <a:r>
              <a:rPr lang="lv-LV" dirty="0"/>
              <a:t> </a:t>
            </a:r>
            <a:r>
              <a:rPr lang="lv-LV" dirty="0" err="1"/>
              <a:t>data</a:t>
            </a:r>
            <a:r>
              <a:rPr lang="lv-LV" dirty="0"/>
              <a:t> </a:t>
            </a:r>
            <a:r>
              <a:rPr lang="lv-LV" dirty="0" err="1"/>
              <a:t>on</a:t>
            </a:r>
            <a:r>
              <a:rPr lang="lv-LV" dirty="0"/>
              <a:t> students </a:t>
            </a:r>
            <a:r>
              <a:rPr lang="lv-LV" dirty="0" err="1"/>
              <a:t>and</a:t>
            </a:r>
            <a:r>
              <a:rPr lang="lv-LV" dirty="0"/>
              <a:t> </a:t>
            </a:r>
            <a:r>
              <a:rPr lang="lv-LV" dirty="0" err="1"/>
              <a:t>staff</a:t>
            </a:r>
            <a:r>
              <a:rPr lang="lv-LV" dirty="0"/>
              <a:t> (</a:t>
            </a:r>
            <a:r>
              <a:rPr lang="lv-LV" dirty="0" err="1"/>
              <a:t>accessible</a:t>
            </a:r>
            <a:r>
              <a:rPr lang="lv-LV" dirty="0"/>
              <a:t> </a:t>
            </a:r>
            <a:r>
              <a:rPr lang="lv-LV" dirty="0" err="1"/>
              <a:t>only</a:t>
            </a:r>
            <a:r>
              <a:rPr lang="lv-LV" dirty="0"/>
              <a:t> </a:t>
            </a:r>
            <a:r>
              <a:rPr lang="lv-LV" dirty="0" err="1"/>
              <a:t>in</a:t>
            </a:r>
            <a:r>
              <a:rPr lang="lv-LV" dirty="0"/>
              <a:t> </a:t>
            </a:r>
            <a:r>
              <a:rPr lang="lv-LV" dirty="0" err="1"/>
              <a:t>an</a:t>
            </a:r>
            <a:r>
              <a:rPr lang="lv-LV" dirty="0"/>
              <a:t> </a:t>
            </a:r>
            <a:r>
              <a:rPr lang="lv-LV" dirty="0" err="1"/>
              <a:t>authorised</a:t>
            </a:r>
            <a:r>
              <a:rPr lang="lv-LV" dirty="0"/>
              <a:t> </a:t>
            </a:r>
            <a:r>
              <a:rPr lang="lv-LV" dirty="0" err="1"/>
              <a:t>way</a:t>
            </a:r>
            <a:r>
              <a:rPr lang="lv-LV" dirty="0"/>
              <a:t> </a:t>
            </a:r>
            <a:r>
              <a:rPr lang="lv-LV" dirty="0" err="1"/>
              <a:t>so</a:t>
            </a:r>
            <a:r>
              <a:rPr lang="lv-LV" dirty="0"/>
              <a:t> </a:t>
            </a:r>
            <a:r>
              <a:rPr lang="lv-LV" dirty="0" err="1"/>
              <a:t>as</a:t>
            </a:r>
            <a:r>
              <a:rPr lang="lv-LV" dirty="0"/>
              <a:t> to </a:t>
            </a:r>
            <a:r>
              <a:rPr lang="lv-LV" dirty="0" err="1"/>
              <a:t>meet</a:t>
            </a:r>
            <a:r>
              <a:rPr lang="lv-LV" dirty="0"/>
              <a:t> </a:t>
            </a:r>
            <a:r>
              <a:rPr lang="lv-LV" dirty="0" err="1"/>
              <a:t>the</a:t>
            </a:r>
            <a:r>
              <a:rPr lang="lv-LV" dirty="0"/>
              <a:t> </a:t>
            </a:r>
            <a:r>
              <a:rPr lang="lv-LV" dirty="0" err="1"/>
              <a:t>requirements</a:t>
            </a:r>
            <a:r>
              <a:rPr lang="lv-LV" dirty="0"/>
              <a:t> </a:t>
            </a:r>
            <a:r>
              <a:rPr lang="lv-LV" dirty="0" err="1"/>
              <a:t>of</a:t>
            </a:r>
            <a:r>
              <a:rPr lang="lv-LV" dirty="0"/>
              <a:t> </a:t>
            </a:r>
            <a:r>
              <a:rPr lang="lv-LV" dirty="0" err="1"/>
              <a:t>the</a:t>
            </a:r>
            <a:r>
              <a:rPr lang="lv-LV" dirty="0"/>
              <a:t> </a:t>
            </a:r>
            <a:r>
              <a:rPr lang="lv-LV" dirty="0" err="1"/>
              <a:t>law</a:t>
            </a:r>
            <a:r>
              <a:rPr lang="lv-LV" dirty="0"/>
              <a:t> </a:t>
            </a:r>
            <a:r>
              <a:rPr lang="lv-LV" dirty="0" err="1"/>
              <a:t>on</a:t>
            </a:r>
            <a:r>
              <a:rPr lang="lv-LV" dirty="0"/>
              <a:t> </a:t>
            </a:r>
            <a:r>
              <a:rPr lang="lv-LV" dirty="0" err="1"/>
              <a:t>protection</a:t>
            </a:r>
            <a:r>
              <a:rPr lang="lv-LV" dirty="0"/>
              <a:t> </a:t>
            </a:r>
            <a:r>
              <a:rPr lang="lv-LV" dirty="0" err="1"/>
              <a:t>of</a:t>
            </a:r>
            <a:r>
              <a:rPr lang="lv-LV" dirty="0"/>
              <a:t> </a:t>
            </a:r>
            <a:r>
              <a:rPr lang="lv-LV" dirty="0" err="1"/>
              <a:t>personal</a:t>
            </a:r>
            <a:r>
              <a:rPr lang="lv-LV" dirty="0"/>
              <a:t> </a:t>
            </a:r>
            <a:r>
              <a:rPr lang="lv-LV" dirty="0" err="1"/>
              <a:t>data</a:t>
            </a:r>
            <a:r>
              <a:rPr lang="lv-LV" dirty="0"/>
              <a:t>. </a:t>
            </a:r>
            <a:r>
              <a:rPr lang="lv-LV" dirty="0" err="1"/>
              <a:t>But</a:t>
            </a:r>
            <a:r>
              <a:rPr lang="lv-LV" dirty="0"/>
              <a:t> it </a:t>
            </a:r>
            <a:r>
              <a:rPr lang="lv-LV" dirty="0" err="1"/>
              <a:t>also</a:t>
            </a:r>
            <a:r>
              <a:rPr lang="lv-LV" dirty="0"/>
              <a:t> </a:t>
            </a:r>
            <a:r>
              <a:rPr lang="lv-LV" dirty="0" err="1"/>
              <a:t>contains</a:t>
            </a:r>
            <a:r>
              <a:rPr lang="lv-LV" dirty="0"/>
              <a:t> </a:t>
            </a:r>
            <a:r>
              <a:rPr lang="lv-LV" dirty="0" err="1"/>
              <a:t>all</a:t>
            </a:r>
            <a:r>
              <a:rPr lang="lv-LV" dirty="0"/>
              <a:t> </a:t>
            </a:r>
            <a:r>
              <a:rPr lang="lv-LV" dirty="0" err="1"/>
              <a:t>the</a:t>
            </a:r>
            <a:r>
              <a:rPr lang="lv-LV" dirty="0"/>
              <a:t> </a:t>
            </a:r>
            <a:r>
              <a:rPr lang="lv-LV" dirty="0" err="1"/>
              <a:t>records</a:t>
            </a:r>
            <a:r>
              <a:rPr lang="lv-LV" dirty="0"/>
              <a:t> </a:t>
            </a:r>
            <a:r>
              <a:rPr lang="lv-LV" dirty="0" err="1"/>
              <a:t>concerning</a:t>
            </a:r>
            <a:r>
              <a:rPr lang="lv-LV" dirty="0"/>
              <a:t> </a:t>
            </a:r>
            <a:r>
              <a:rPr lang="lv-LV" dirty="0" err="1"/>
              <a:t>the</a:t>
            </a:r>
            <a:r>
              <a:rPr lang="lv-LV" dirty="0"/>
              <a:t> </a:t>
            </a:r>
            <a:r>
              <a:rPr lang="lv-LV" dirty="0" err="1"/>
              <a:t>academic</a:t>
            </a:r>
            <a:r>
              <a:rPr lang="lv-LV" dirty="0"/>
              <a:t> process, </a:t>
            </a:r>
            <a:r>
              <a:rPr lang="lv-LV" dirty="0" err="1"/>
              <a:t>and</a:t>
            </a:r>
            <a:r>
              <a:rPr lang="lv-LV" dirty="0"/>
              <a:t> </a:t>
            </a:r>
            <a:r>
              <a:rPr lang="lv-LV" dirty="0" err="1"/>
              <a:t>the</a:t>
            </a:r>
            <a:r>
              <a:rPr lang="lv-LV" dirty="0"/>
              <a:t> student </a:t>
            </a:r>
            <a:r>
              <a:rPr lang="lv-LV" dirty="0" err="1"/>
              <a:t>can</a:t>
            </a:r>
            <a:r>
              <a:rPr lang="lv-LV" dirty="0"/>
              <a:t> </a:t>
            </a:r>
            <a:r>
              <a:rPr lang="lv-LV" dirty="0" err="1"/>
              <a:t>always</a:t>
            </a:r>
            <a:r>
              <a:rPr lang="lv-LV" dirty="0"/>
              <a:t> </a:t>
            </a:r>
            <a:r>
              <a:rPr lang="lv-LV" dirty="0" err="1"/>
              <a:t>find</a:t>
            </a:r>
            <a:r>
              <a:rPr lang="lv-LV" dirty="0"/>
              <a:t> </a:t>
            </a:r>
            <a:r>
              <a:rPr lang="lv-LV" dirty="0" err="1"/>
              <a:t>out</a:t>
            </a:r>
            <a:r>
              <a:rPr lang="lv-LV" dirty="0"/>
              <a:t> </a:t>
            </a:r>
            <a:r>
              <a:rPr lang="lv-LV" dirty="0" err="1"/>
              <a:t>what</a:t>
            </a:r>
            <a:r>
              <a:rPr lang="lv-LV" dirty="0"/>
              <a:t> </a:t>
            </a:r>
            <a:r>
              <a:rPr lang="lv-LV" dirty="0" err="1"/>
              <a:t>tasks</a:t>
            </a:r>
            <a:r>
              <a:rPr lang="lv-LV" dirty="0"/>
              <a:t> </a:t>
            </a:r>
            <a:r>
              <a:rPr lang="lv-LV" dirty="0" err="1"/>
              <a:t>or</a:t>
            </a:r>
            <a:r>
              <a:rPr lang="lv-LV" dirty="0"/>
              <a:t> tests </a:t>
            </a:r>
            <a:r>
              <a:rPr lang="lv-LV" dirty="0" err="1"/>
              <a:t>he</a:t>
            </a:r>
            <a:r>
              <a:rPr lang="lv-LV" dirty="0"/>
              <a:t> </a:t>
            </a:r>
            <a:r>
              <a:rPr lang="lv-LV" dirty="0" err="1"/>
              <a:t>has</a:t>
            </a:r>
            <a:r>
              <a:rPr lang="lv-LV" dirty="0"/>
              <a:t> to </a:t>
            </a:r>
            <a:r>
              <a:rPr lang="lv-LV" dirty="0" err="1"/>
              <a:t>perform</a:t>
            </a:r>
            <a:r>
              <a:rPr lang="lv-LV" dirty="0"/>
              <a:t> </a:t>
            </a:r>
            <a:r>
              <a:rPr lang="lv-LV" dirty="0" err="1"/>
              <a:t>and</a:t>
            </a:r>
            <a:r>
              <a:rPr lang="lv-LV" dirty="0"/>
              <a:t> </a:t>
            </a:r>
            <a:r>
              <a:rPr lang="lv-LV" dirty="0" err="1"/>
              <a:t>what</a:t>
            </a:r>
            <a:r>
              <a:rPr lang="lv-LV" dirty="0"/>
              <a:t> </a:t>
            </a:r>
            <a:r>
              <a:rPr lang="lv-LV" dirty="0" err="1"/>
              <a:t>is</a:t>
            </a:r>
            <a:r>
              <a:rPr lang="lv-LV" dirty="0"/>
              <a:t> </a:t>
            </a:r>
            <a:r>
              <a:rPr lang="lv-LV" dirty="0" err="1"/>
              <a:t>his</a:t>
            </a:r>
            <a:r>
              <a:rPr lang="lv-LV" dirty="0"/>
              <a:t>/</a:t>
            </a:r>
            <a:r>
              <a:rPr lang="lv-LV" dirty="0" err="1"/>
              <a:t>her</a:t>
            </a:r>
            <a:r>
              <a:rPr lang="lv-LV" dirty="0"/>
              <a:t> </a:t>
            </a:r>
            <a:r>
              <a:rPr lang="lv-LV" dirty="0" err="1"/>
              <a:t>situation</a:t>
            </a:r>
            <a:r>
              <a:rPr lang="lv-LV" dirty="0"/>
              <a:t> </a:t>
            </a:r>
            <a:r>
              <a:rPr lang="lv-LV" dirty="0" err="1"/>
              <a:t>with</a:t>
            </a:r>
            <a:r>
              <a:rPr lang="lv-LV" dirty="0"/>
              <a:t> </a:t>
            </a:r>
            <a:r>
              <a:rPr lang="lv-LV" dirty="0" err="1"/>
              <a:t>the</a:t>
            </a:r>
            <a:r>
              <a:rPr lang="lv-LV" dirty="0"/>
              <a:t> </a:t>
            </a:r>
            <a:r>
              <a:rPr lang="lv-LV" dirty="0" err="1"/>
              <a:t>academic</a:t>
            </a:r>
            <a:r>
              <a:rPr lang="lv-LV" dirty="0"/>
              <a:t> progress. </a:t>
            </a:r>
            <a:r>
              <a:rPr lang="lv-LV" dirty="0" err="1"/>
              <a:t>Here</a:t>
            </a:r>
            <a:r>
              <a:rPr lang="lv-LV" dirty="0"/>
              <a:t> </a:t>
            </a:r>
            <a:r>
              <a:rPr lang="lv-LV" dirty="0" err="1"/>
              <a:t>also</a:t>
            </a:r>
            <a:r>
              <a:rPr lang="lv-LV" dirty="0"/>
              <a:t> </a:t>
            </a:r>
            <a:r>
              <a:rPr lang="lv-LV" dirty="0" err="1"/>
              <a:t>the</a:t>
            </a:r>
            <a:r>
              <a:rPr lang="lv-LV" dirty="0"/>
              <a:t> students </a:t>
            </a:r>
            <a:r>
              <a:rPr lang="lv-LV" dirty="0" err="1"/>
              <a:t>can</a:t>
            </a:r>
            <a:r>
              <a:rPr lang="lv-LV" dirty="0"/>
              <a:t> </a:t>
            </a:r>
            <a:r>
              <a:rPr lang="lv-LV" dirty="0" err="1"/>
              <a:t>approach</a:t>
            </a:r>
            <a:r>
              <a:rPr lang="lv-LV" dirty="0"/>
              <a:t> </a:t>
            </a:r>
            <a:r>
              <a:rPr lang="lv-LV" dirty="0" err="1"/>
              <a:t>centrally</a:t>
            </a:r>
            <a:r>
              <a:rPr lang="lv-LV" dirty="0"/>
              <a:t> </a:t>
            </a:r>
            <a:r>
              <a:rPr lang="lv-LV" dirty="0" err="1"/>
              <a:t>organized</a:t>
            </a:r>
            <a:r>
              <a:rPr lang="lv-LV" dirty="0"/>
              <a:t> </a:t>
            </a:r>
            <a:r>
              <a:rPr lang="lv-LV" dirty="0" err="1"/>
              <a:t>questionnaires</a:t>
            </a:r>
            <a:r>
              <a:rPr lang="lv-LV" dirty="0"/>
              <a:t> to </a:t>
            </a:r>
            <a:r>
              <a:rPr lang="lv-LV" dirty="0" err="1"/>
              <a:t>leave</a:t>
            </a:r>
            <a:r>
              <a:rPr lang="lv-LV" dirty="0"/>
              <a:t> </a:t>
            </a:r>
            <a:r>
              <a:rPr lang="lv-LV" dirty="0" err="1"/>
              <a:t>their</a:t>
            </a:r>
            <a:r>
              <a:rPr lang="lv-LV" dirty="0"/>
              <a:t> </a:t>
            </a:r>
            <a:r>
              <a:rPr lang="lv-LV" dirty="0" err="1"/>
              <a:t>opinion</a:t>
            </a:r>
            <a:r>
              <a:rPr lang="lv-LV" dirty="0"/>
              <a:t> </a:t>
            </a:r>
            <a:r>
              <a:rPr lang="lv-LV" dirty="0" err="1"/>
              <a:t>on</a:t>
            </a:r>
            <a:r>
              <a:rPr lang="lv-LV" dirty="0"/>
              <a:t> </a:t>
            </a:r>
            <a:r>
              <a:rPr lang="lv-LV" dirty="0" err="1"/>
              <a:t>programmes</a:t>
            </a:r>
            <a:r>
              <a:rPr lang="lv-LV" dirty="0"/>
              <a:t>, </a:t>
            </a:r>
            <a:r>
              <a:rPr lang="lv-LV" dirty="0" err="1"/>
              <a:t>courses</a:t>
            </a:r>
            <a:r>
              <a:rPr lang="lv-LV" dirty="0"/>
              <a:t> </a:t>
            </a:r>
            <a:r>
              <a:rPr lang="lv-LV" dirty="0" err="1"/>
              <a:t>and</a:t>
            </a:r>
            <a:r>
              <a:rPr lang="lv-LV" dirty="0"/>
              <a:t> </a:t>
            </a:r>
            <a:r>
              <a:rPr lang="lv-LV" dirty="0" err="1"/>
              <a:t>their</a:t>
            </a:r>
            <a:r>
              <a:rPr lang="lv-LV" dirty="0"/>
              <a:t> </a:t>
            </a:r>
            <a:r>
              <a:rPr lang="lv-LV" dirty="0" err="1"/>
              <a:t>staff</a:t>
            </a:r>
            <a:r>
              <a:rPr lang="lv-LV" dirty="0"/>
              <a:t>. </a:t>
            </a:r>
            <a:r>
              <a:rPr lang="lv-LV" dirty="0" err="1"/>
              <a:t>These</a:t>
            </a:r>
            <a:r>
              <a:rPr lang="lv-LV" dirty="0"/>
              <a:t> </a:t>
            </a:r>
            <a:r>
              <a:rPr lang="lv-LV" dirty="0" err="1"/>
              <a:t>opinions</a:t>
            </a:r>
            <a:r>
              <a:rPr lang="lv-LV" dirty="0"/>
              <a:t>  </a:t>
            </a:r>
            <a:r>
              <a:rPr lang="lv-LV" dirty="0" err="1"/>
              <a:t>are</a:t>
            </a:r>
            <a:r>
              <a:rPr lang="lv-LV" dirty="0"/>
              <a:t> </a:t>
            </a:r>
            <a:r>
              <a:rPr lang="lv-LV" dirty="0" err="1"/>
              <a:t>used</a:t>
            </a:r>
            <a:r>
              <a:rPr lang="lv-LV" dirty="0"/>
              <a:t>, </a:t>
            </a:r>
            <a:r>
              <a:rPr lang="lv-LV" dirty="0" err="1"/>
              <a:t>i.a</a:t>
            </a:r>
            <a:r>
              <a:rPr lang="lv-LV" dirty="0"/>
              <a:t>., </a:t>
            </a:r>
            <a:r>
              <a:rPr lang="lv-LV" dirty="0" err="1"/>
              <a:t>for</a:t>
            </a:r>
            <a:r>
              <a:rPr lang="lv-LV" dirty="0"/>
              <a:t> </a:t>
            </a:r>
            <a:r>
              <a:rPr lang="lv-LV" dirty="0" err="1"/>
              <a:t>election</a:t>
            </a:r>
            <a:r>
              <a:rPr lang="lv-LV" dirty="0"/>
              <a:t> </a:t>
            </a:r>
            <a:r>
              <a:rPr lang="lv-LV" dirty="0" err="1"/>
              <a:t>of</a:t>
            </a:r>
            <a:r>
              <a:rPr lang="lv-LV" dirty="0"/>
              <a:t> </a:t>
            </a:r>
            <a:r>
              <a:rPr lang="lv-LV" dirty="0" err="1"/>
              <a:t>staff</a:t>
            </a:r>
            <a:r>
              <a:rPr lang="lv-LV" dirty="0"/>
              <a:t> </a:t>
            </a:r>
            <a:r>
              <a:rPr lang="lv-LV" dirty="0" err="1"/>
              <a:t>and</a:t>
            </a:r>
            <a:r>
              <a:rPr lang="lv-LV" dirty="0"/>
              <a:t> </a:t>
            </a:r>
            <a:r>
              <a:rPr lang="lv-LV" dirty="0" err="1"/>
              <a:t>for</a:t>
            </a:r>
            <a:r>
              <a:rPr lang="lv-LV" dirty="0"/>
              <a:t> </a:t>
            </a:r>
            <a:r>
              <a:rPr lang="lv-LV" dirty="0" err="1"/>
              <a:t>renewal</a:t>
            </a:r>
            <a:r>
              <a:rPr lang="lv-LV" dirty="0"/>
              <a:t> </a:t>
            </a:r>
            <a:r>
              <a:rPr lang="lv-LV" dirty="0" err="1"/>
              <a:t>or</a:t>
            </a:r>
            <a:r>
              <a:rPr lang="lv-LV" dirty="0"/>
              <a:t> </a:t>
            </a:r>
            <a:r>
              <a:rPr lang="lv-LV" dirty="0" err="1"/>
              <a:t>amendment</a:t>
            </a:r>
            <a:r>
              <a:rPr lang="lv-LV" dirty="0"/>
              <a:t> </a:t>
            </a:r>
            <a:r>
              <a:rPr lang="lv-LV" dirty="0" err="1"/>
              <a:t>of</a:t>
            </a:r>
            <a:r>
              <a:rPr lang="lv-LV" dirty="0"/>
              <a:t> </a:t>
            </a:r>
            <a:r>
              <a:rPr lang="lv-LV" dirty="0" err="1"/>
              <a:t>programmes</a:t>
            </a:r>
            <a:r>
              <a:rPr lang="lv-LV" dirty="0"/>
              <a:t> </a:t>
            </a:r>
            <a:r>
              <a:rPr lang="lv-LV" dirty="0" err="1"/>
              <a:t>and</a:t>
            </a:r>
            <a:r>
              <a:rPr lang="lv-LV" dirty="0"/>
              <a:t> </a:t>
            </a:r>
            <a:r>
              <a:rPr lang="lv-LV" dirty="0" err="1"/>
              <a:t>courses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527968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31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805444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When</a:t>
            </a:r>
            <a:r>
              <a:rPr lang="lv-LV" dirty="0"/>
              <a:t> </a:t>
            </a:r>
            <a:r>
              <a:rPr lang="lv-LV" dirty="0" err="1"/>
              <a:t>one</a:t>
            </a:r>
            <a:r>
              <a:rPr lang="lv-LV" dirty="0"/>
              <a:t> </a:t>
            </a:r>
            <a:r>
              <a:rPr lang="lv-LV" dirty="0" err="1"/>
              <a:t>enters</a:t>
            </a:r>
            <a:r>
              <a:rPr lang="lv-LV" dirty="0"/>
              <a:t> </a:t>
            </a:r>
            <a:r>
              <a:rPr lang="lv-LV" dirty="0" err="1"/>
              <a:t>particular</a:t>
            </a:r>
            <a:r>
              <a:rPr lang="lv-LV" dirty="0"/>
              <a:t> </a:t>
            </a:r>
            <a:r>
              <a:rPr lang="lv-LV" dirty="0" err="1"/>
              <a:t>programme</a:t>
            </a:r>
            <a:r>
              <a:rPr lang="lv-LV" dirty="0"/>
              <a:t>, </a:t>
            </a:r>
            <a:r>
              <a:rPr lang="lv-LV" dirty="0" err="1"/>
              <a:t>one</a:t>
            </a:r>
            <a:r>
              <a:rPr lang="lv-LV" dirty="0"/>
              <a:t> </a:t>
            </a:r>
            <a:r>
              <a:rPr lang="lv-LV" dirty="0" err="1"/>
              <a:t>can</a:t>
            </a:r>
            <a:r>
              <a:rPr lang="lv-LV" dirty="0"/>
              <a:t> </a:t>
            </a:r>
            <a:r>
              <a:rPr lang="lv-LV" dirty="0" err="1"/>
              <a:t>see</a:t>
            </a:r>
            <a:r>
              <a:rPr lang="lv-LV" dirty="0"/>
              <a:t> </a:t>
            </a:r>
            <a:r>
              <a:rPr lang="lv-LV" dirty="0" err="1"/>
              <a:t>all</a:t>
            </a:r>
            <a:r>
              <a:rPr lang="lv-LV" dirty="0"/>
              <a:t> </a:t>
            </a:r>
            <a:r>
              <a:rPr lang="lv-LV" dirty="0" err="1"/>
              <a:t>the</a:t>
            </a:r>
            <a:r>
              <a:rPr lang="lv-LV" dirty="0"/>
              <a:t> </a:t>
            </a:r>
            <a:r>
              <a:rPr lang="lv-LV" dirty="0" err="1"/>
              <a:t>basic</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a:t>
            </a:r>
            <a:r>
              <a:rPr lang="lv-LV" dirty="0"/>
              <a:t>, </a:t>
            </a:r>
            <a:r>
              <a:rPr lang="lv-LV" dirty="0" err="1"/>
              <a:t>and</a:t>
            </a:r>
            <a:r>
              <a:rPr lang="lv-LV" dirty="0"/>
              <a:t> </a:t>
            </a:r>
            <a:r>
              <a:rPr lang="lv-LV" dirty="0" err="1"/>
              <a:t>also</a:t>
            </a:r>
            <a:r>
              <a:rPr lang="lv-LV" dirty="0"/>
              <a:t> </a:t>
            </a:r>
            <a:r>
              <a:rPr lang="lv-LV" dirty="0" err="1"/>
              <a:t>the</a:t>
            </a:r>
            <a:r>
              <a:rPr lang="lv-LV" dirty="0"/>
              <a:t> </a:t>
            </a:r>
            <a:r>
              <a:rPr lang="lv-LV" dirty="0" err="1"/>
              <a:t>annotation</a:t>
            </a:r>
            <a:r>
              <a:rPr lang="lv-LV" dirty="0"/>
              <a:t> </a:t>
            </a:r>
            <a:r>
              <a:rPr lang="lv-LV" dirty="0" err="1"/>
              <a:t>and</a:t>
            </a:r>
            <a:r>
              <a:rPr lang="lv-LV" dirty="0"/>
              <a:t> </a:t>
            </a:r>
            <a:r>
              <a:rPr lang="lv-LV" dirty="0" err="1"/>
              <a:t>the</a:t>
            </a:r>
            <a:r>
              <a:rPr lang="lv-LV" dirty="0"/>
              <a:t> </a:t>
            </a:r>
            <a:r>
              <a:rPr lang="lv-LV" dirty="0" err="1"/>
              <a:t>description</a:t>
            </a:r>
            <a:r>
              <a:rPr lang="lv-LV" dirty="0"/>
              <a:t> </a:t>
            </a:r>
            <a:r>
              <a:rPr lang="lv-LV" dirty="0" err="1"/>
              <a:t>of</a:t>
            </a:r>
            <a:r>
              <a:rPr lang="lv-LV" dirty="0"/>
              <a:t> </a:t>
            </a:r>
            <a:r>
              <a:rPr lang="lv-LV" dirty="0" err="1"/>
              <a:t>aims</a:t>
            </a:r>
            <a:r>
              <a:rPr lang="lv-LV" dirty="0"/>
              <a:t> </a:t>
            </a:r>
            <a:r>
              <a:rPr lang="lv-LV" dirty="0" err="1"/>
              <a:t>and</a:t>
            </a:r>
            <a:r>
              <a:rPr lang="lv-LV" dirty="0"/>
              <a:t> </a:t>
            </a:r>
            <a:r>
              <a:rPr lang="lv-LV" dirty="0" err="1"/>
              <a:t>tasks</a:t>
            </a:r>
            <a:r>
              <a:rPr lang="lv-LV" dirty="0"/>
              <a:t> </a:t>
            </a:r>
            <a:r>
              <a:rPr lang="lv-LV" dirty="0" err="1"/>
              <a:t>of</a:t>
            </a:r>
            <a:r>
              <a:rPr lang="lv-LV" dirty="0"/>
              <a:t> </a:t>
            </a:r>
            <a:r>
              <a:rPr lang="lv-LV" dirty="0" err="1"/>
              <a:t>the</a:t>
            </a:r>
            <a:r>
              <a:rPr lang="lv-LV" dirty="0"/>
              <a:t> </a:t>
            </a:r>
            <a:r>
              <a:rPr lang="lv-LV" dirty="0" err="1"/>
              <a:t>programme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546237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Information</a:t>
            </a:r>
            <a:r>
              <a:rPr lang="lv-LV" dirty="0"/>
              <a:t> </a:t>
            </a:r>
            <a:r>
              <a:rPr lang="lv-LV" dirty="0" err="1"/>
              <a:t>is</a:t>
            </a:r>
            <a:r>
              <a:rPr lang="lv-LV" dirty="0"/>
              <a:t> </a:t>
            </a:r>
            <a:r>
              <a:rPr lang="lv-LV" dirty="0" err="1"/>
              <a:t>also</a:t>
            </a:r>
            <a:r>
              <a:rPr lang="lv-LV" dirty="0"/>
              <a:t> </a:t>
            </a:r>
            <a:r>
              <a:rPr lang="lv-LV" dirty="0" err="1"/>
              <a:t>available</a:t>
            </a:r>
            <a:r>
              <a:rPr lang="lv-LV" dirty="0"/>
              <a:t> </a:t>
            </a:r>
            <a:r>
              <a:rPr lang="lv-LV" dirty="0" err="1"/>
              <a:t>in</a:t>
            </a:r>
            <a:r>
              <a:rPr lang="lv-LV" dirty="0"/>
              <a:t> </a:t>
            </a:r>
            <a:r>
              <a:rPr lang="lv-LV" dirty="0" err="1"/>
              <a:t>English</a:t>
            </a:r>
            <a:r>
              <a:rPr lang="lv-LV" dirty="0"/>
              <a:t>, </a:t>
            </a:r>
            <a:r>
              <a:rPr lang="lv-LV" dirty="0" err="1"/>
              <a:t>only</a:t>
            </a:r>
            <a:r>
              <a:rPr lang="lv-LV" dirty="0"/>
              <a:t> </a:t>
            </a:r>
            <a:r>
              <a:rPr lang="lv-LV" dirty="0" err="1"/>
              <a:t>in</a:t>
            </a:r>
            <a:r>
              <a:rPr lang="lv-LV" dirty="0"/>
              <a:t> a </a:t>
            </a:r>
            <a:r>
              <a:rPr lang="lv-LV" dirty="0" err="1"/>
              <a:t>different</a:t>
            </a:r>
            <a:r>
              <a:rPr lang="lv-LV" dirty="0"/>
              <a:t> </a:t>
            </a:r>
            <a:r>
              <a:rPr lang="lv-LV" dirty="0" err="1"/>
              <a:t>format</a:t>
            </a:r>
            <a:r>
              <a:rPr lang="lv-LV" dirty="0"/>
              <a:t>, </a:t>
            </a:r>
            <a:r>
              <a:rPr lang="lv-LV" dirty="0" err="1"/>
              <a:t>because</a:t>
            </a:r>
            <a:r>
              <a:rPr lang="lv-LV" dirty="0"/>
              <a:t> it </a:t>
            </a:r>
            <a:r>
              <a:rPr lang="lv-LV" dirty="0" err="1"/>
              <a:t>is</a:t>
            </a:r>
            <a:r>
              <a:rPr lang="lv-LV" dirty="0"/>
              <a:t> </a:t>
            </a:r>
            <a:r>
              <a:rPr lang="lv-LV" dirty="0" err="1"/>
              <a:t>meant</a:t>
            </a:r>
            <a:r>
              <a:rPr lang="lv-LV" dirty="0"/>
              <a:t> </a:t>
            </a:r>
            <a:r>
              <a:rPr lang="lv-LV" dirty="0" err="1"/>
              <a:t>for</a:t>
            </a:r>
            <a:r>
              <a:rPr lang="lv-LV" dirty="0"/>
              <a:t> </a:t>
            </a:r>
            <a:r>
              <a:rPr lang="lv-LV" dirty="0" err="1"/>
              <a:t>foreigners</a:t>
            </a:r>
            <a:r>
              <a:rPr lang="lv-LV" dirty="0"/>
              <a:t> </a:t>
            </a:r>
            <a:r>
              <a:rPr lang="lv-LV" dirty="0" err="1"/>
              <a:t>and</a:t>
            </a:r>
            <a:r>
              <a:rPr lang="lv-LV" dirty="0"/>
              <a:t> </a:t>
            </a:r>
            <a:r>
              <a:rPr lang="lv-LV" dirty="0" err="1"/>
              <a:t>not</a:t>
            </a:r>
            <a:r>
              <a:rPr lang="lv-LV" dirty="0"/>
              <a:t> </a:t>
            </a:r>
            <a:r>
              <a:rPr lang="lv-LV" dirty="0" err="1"/>
              <a:t>all</a:t>
            </a:r>
            <a:r>
              <a:rPr lang="lv-LV" dirty="0"/>
              <a:t> </a:t>
            </a:r>
            <a:r>
              <a:rPr lang="lv-LV" dirty="0" err="1"/>
              <a:t>the</a:t>
            </a:r>
            <a:r>
              <a:rPr lang="lv-LV" dirty="0"/>
              <a:t> </a:t>
            </a:r>
            <a:r>
              <a:rPr lang="lv-LV" dirty="0" err="1"/>
              <a:t>study</a:t>
            </a:r>
            <a:r>
              <a:rPr lang="lv-LV" dirty="0"/>
              <a:t> </a:t>
            </a:r>
            <a:r>
              <a:rPr lang="lv-LV" dirty="0" err="1"/>
              <a:t>programmes</a:t>
            </a:r>
            <a:r>
              <a:rPr lang="lv-LV" dirty="0"/>
              <a:t> </a:t>
            </a:r>
            <a:r>
              <a:rPr lang="lv-LV" dirty="0" err="1"/>
              <a:t>have</a:t>
            </a:r>
            <a:r>
              <a:rPr lang="lv-LV" dirty="0"/>
              <a:t> </a:t>
            </a:r>
            <a:r>
              <a:rPr lang="lv-LV" dirty="0" err="1"/>
              <a:t>been</a:t>
            </a:r>
            <a:r>
              <a:rPr lang="lv-LV" dirty="0"/>
              <a:t> </a:t>
            </a:r>
            <a:r>
              <a:rPr lang="lv-LV" dirty="0" err="1"/>
              <a:t>duplicated</a:t>
            </a:r>
            <a:r>
              <a:rPr lang="lv-LV" dirty="0"/>
              <a:t> </a:t>
            </a:r>
            <a:r>
              <a:rPr lang="lv-LV" dirty="0" err="1"/>
              <a:t>in</a:t>
            </a:r>
            <a:r>
              <a:rPr lang="lv-LV" dirty="0"/>
              <a:t> </a:t>
            </a:r>
            <a:r>
              <a:rPr lang="lv-LV" dirty="0" err="1"/>
              <a:t>English</a:t>
            </a:r>
            <a:r>
              <a:rPr lang="lv-LV" dirty="0"/>
              <a:t>. </a:t>
            </a:r>
            <a:r>
              <a:rPr lang="lv-LV" dirty="0" err="1"/>
              <a:t>The</a:t>
            </a:r>
            <a:r>
              <a:rPr lang="lv-LV" dirty="0"/>
              <a:t> </a:t>
            </a:r>
            <a:r>
              <a:rPr lang="lv-LV" dirty="0" err="1"/>
              <a:t>page</a:t>
            </a:r>
            <a:r>
              <a:rPr lang="lv-LV" dirty="0"/>
              <a:t> </a:t>
            </a:r>
            <a:r>
              <a:rPr lang="lv-LV" dirty="0" err="1"/>
              <a:t>about</a:t>
            </a:r>
            <a:r>
              <a:rPr lang="lv-LV" dirty="0"/>
              <a:t> </a:t>
            </a:r>
            <a:r>
              <a:rPr lang="lv-LV" dirty="0" err="1"/>
              <a:t>admission</a:t>
            </a:r>
            <a:r>
              <a:rPr lang="lv-LV" dirty="0"/>
              <a:t> </a:t>
            </a:r>
            <a:r>
              <a:rPr lang="lv-LV" dirty="0" err="1"/>
              <a:t>contains</a:t>
            </a:r>
            <a:r>
              <a:rPr lang="lv-LV" dirty="0"/>
              <a:t> </a:t>
            </a:r>
            <a:r>
              <a:rPr lang="lv-LV" dirty="0" err="1"/>
              <a:t>useful</a:t>
            </a:r>
            <a:r>
              <a:rPr lang="lv-LV" dirty="0"/>
              <a:t> tips </a:t>
            </a:r>
            <a:r>
              <a:rPr lang="lv-LV" dirty="0" err="1"/>
              <a:t>and</a:t>
            </a:r>
            <a:r>
              <a:rPr lang="lv-LV" dirty="0"/>
              <a:t> </a:t>
            </a:r>
            <a:r>
              <a:rPr lang="lv-LV" dirty="0" err="1"/>
              <a:t>advice</a:t>
            </a:r>
            <a:r>
              <a:rPr lang="lv-LV" dirty="0"/>
              <a:t> </a:t>
            </a:r>
            <a:r>
              <a:rPr lang="lv-LV" dirty="0" err="1"/>
              <a:t>on</a:t>
            </a:r>
            <a:r>
              <a:rPr lang="lv-LV" dirty="0"/>
              <a:t> </a:t>
            </a:r>
            <a:r>
              <a:rPr lang="lv-LV" dirty="0" err="1"/>
              <a:t>how</a:t>
            </a:r>
            <a:r>
              <a:rPr lang="lv-LV" dirty="0"/>
              <a:t> to </a:t>
            </a:r>
            <a:r>
              <a:rPr lang="lv-LV" dirty="0" err="1"/>
              <a:t>become</a:t>
            </a:r>
            <a:r>
              <a:rPr lang="lv-LV" dirty="0"/>
              <a:t> </a:t>
            </a:r>
            <a:r>
              <a:rPr lang="lv-LV" dirty="0" err="1"/>
              <a:t>our</a:t>
            </a:r>
            <a:r>
              <a:rPr lang="lv-LV" dirty="0"/>
              <a:t> student.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456238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Particular</a:t>
            </a:r>
            <a:r>
              <a:rPr lang="lv-LV" dirty="0"/>
              <a:t> </a:t>
            </a:r>
            <a:r>
              <a:rPr lang="lv-LV" dirty="0" err="1"/>
              <a:t>study</a:t>
            </a:r>
            <a:r>
              <a:rPr lang="lv-LV" dirty="0"/>
              <a:t> </a:t>
            </a:r>
            <a:r>
              <a:rPr lang="lv-LV" dirty="0" err="1"/>
              <a:t>programmes</a:t>
            </a:r>
            <a:r>
              <a:rPr lang="lv-LV" dirty="0"/>
              <a:t> </a:t>
            </a:r>
            <a:r>
              <a:rPr lang="lv-LV" dirty="0" err="1"/>
              <a:t>have</a:t>
            </a:r>
            <a:r>
              <a:rPr lang="lv-LV" dirty="0"/>
              <a:t> a </a:t>
            </a:r>
            <a:r>
              <a:rPr lang="lv-LV" dirty="0" err="1"/>
              <a:t>general</a:t>
            </a:r>
            <a:r>
              <a:rPr lang="lv-LV" dirty="0"/>
              <a:t> </a:t>
            </a:r>
            <a:r>
              <a:rPr lang="lv-LV" dirty="0" err="1"/>
              <a:t>description</a:t>
            </a:r>
            <a:r>
              <a:rPr lang="lv-LV" dirty="0"/>
              <a:t> </a:t>
            </a:r>
            <a:r>
              <a:rPr lang="lv-LV" dirty="0" err="1"/>
              <a:t>in</a:t>
            </a:r>
            <a:r>
              <a:rPr lang="lv-LV" dirty="0"/>
              <a:t> </a:t>
            </a:r>
            <a:r>
              <a:rPr lang="lv-LV" dirty="0" err="1"/>
              <a:t>English</a:t>
            </a:r>
            <a:r>
              <a:rPr lang="lv-LV" dirty="0"/>
              <a:t> – </a:t>
            </a:r>
            <a:r>
              <a:rPr lang="lv-LV" dirty="0" err="1"/>
              <a:t>as</a:t>
            </a:r>
            <a:r>
              <a:rPr lang="lv-LV" dirty="0"/>
              <a:t> </a:t>
            </a:r>
            <a:r>
              <a:rPr lang="lv-LV" dirty="0" err="1"/>
              <a:t>you</a:t>
            </a:r>
            <a:r>
              <a:rPr lang="lv-LV" dirty="0"/>
              <a:t> </a:t>
            </a:r>
            <a:r>
              <a:rPr lang="lv-LV" dirty="0" err="1"/>
              <a:t>can</a:t>
            </a:r>
            <a:r>
              <a:rPr lang="lv-LV" dirty="0"/>
              <a:t> </a:t>
            </a:r>
            <a:r>
              <a:rPr lang="lv-LV" dirty="0" err="1"/>
              <a:t>see</a:t>
            </a:r>
            <a:r>
              <a:rPr lang="lv-LV" dirty="0"/>
              <a:t> </a:t>
            </a:r>
            <a:r>
              <a:rPr lang="lv-LV" dirty="0" err="1"/>
              <a:t>from</a:t>
            </a:r>
            <a:r>
              <a:rPr lang="lv-LV" dirty="0"/>
              <a:t> </a:t>
            </a:r>
            <a:r>
              <a:rPr lang="lv-LV" dirty="0" err="1"/>
              <a:t>our</a:t>
            </a:r>
            <a:r>
              <a:rPr lang="lv-LV" dirty="0"/>
              <a:t> </a:t>
            </a:r>
            <a:r>
              <a:rPr lang="lv-LV" dirty="0" err="1"/>
              <a:t>Bachelor</a:t>
            </a:r>
            <a:r>
              <a:rPr lang="lv-LV" dirty="0"/>
              <a:t> </a:t>
            </a:r>
            <a:r>
              <a:rPr lang="lv-LV" dirty="0" err="1"/>
              <a:t>programme</a:t>
            </a:r>
            <a:r>
              <a:rPr lang="lv-LV" dirty="0"/>
              <a:t> </a:t>
            </a:r>
            <a:r>
              <a:rPr lang="lv-LV" dirty="0" err="1"/>
              <a:t>in</a:t>
            </a:r>
            <a:r>
              <a:rPr lang="lv-LV" dirty="0"/>
              <a:t> </a:t>
            </a:r>
            <a:r>
              <a:rPr lang="lv-LV" dirty="0" err="1"/>
              <a:t>Chemistry</a:t>
            </a:r>
            <a:r>
              <a:rPr lang="lv-LV" dirty="0"/>
              <a:t>, </a:t>
            </a:r>
            <a:r>
              <a:rPr lang="lv-LV" dirty="0" err="1"/>
              <a:t>with</a:t>
            </a:r>
            <a:r>
              <a:rPr lang="lv-LV" dirty="0"/>
              <a:t> </a:t>
            </a:r>
            <a:r>
              <a:rPr lang="lv-LV" dirty="0" err="1"/>
              <a:t>attachments</a:t>
            </a:r>
            <a:r>
              <a:rPr lang="lv-LV" dirty="0"/>
              <a:t> </a:t>
            </a:r>
            <a:r>
              <a:rPr lang="lv-LV" dirty="0" err="1"/>
              <a:t>containing</a:t>
            </a:r>
            <a:r>
              <a:rPr lang="lv-LV" dirty="0"/>
              <a:t> </a:t>
            </a:r>
            <a:r>
              <a:rPr lang="lv-LV" dirty="0" err="1"/>
              <a:t>more</a:t>
            </a:r>
            <a:r>
              <a:rPr lang="lv-LV" dirty="0"/>
              <a:t> </a:t>
            </a:r>
            <a:r>
              <a:rPr lang="lv-LV" dirty="0" err="1"/>
              <a:t>detail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00200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36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409293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Latvia</a:t>
            </a:r>
            <a:r>
              <a:rPr lang="lv-LV" dirty="0"/>
              <a:t> </a:t>
            </a:r>
            <a:r>
              <a:rPr lang="lv-LV" dirty="0" err="1"/>
              <a:t>exists</a:t>
            </a:r>
            <a:r>
              <a:rPr lang="lv-LV" dirty="0"/>
              <a:t> </a:t>
            </a:r>
            <a:r>
              <a:rPr lang="lv-LV" dirty="0" err="1"/>
              <a:t>as</a:t>
            </a:r>
            <a:r>
              <a:rPr lang="lv-LV" dirty="0"/>
              <a:t> </a:t>
            </a:r>
            <a:r>
              <a:rPr lang="lv-LV" dirty="0" err="1"/>
              <a:t>an</a:t>
            </a:r>
            <a:r>
              <a:rPr lang="lv-LV" dirty="0"/>
              <a:t> </a:t>
            </a:r>
            <a:r>
              <a:rPr lang="lv-LV" dirty="0" err="1"/>
              <a:t>independent</a:t>
            </a:r>
            <a:r>
              <a:rPr lang="lv-LV" dirty="0"/>
              <a:t> </a:t>
            </a:r>
            <a:r>
              <a:rPr lang="lv-LV" dirty="0" err="1"/>
              <a:t>country</a:t>
            </a:r>
            <a:r>
              <a:rPr lang="lv-LV" dirty="0"/>
              <a:t> </a:t>
            </a:r>
            <a:r>
              <a:rPr lang="lv-LV" dirty="0" err="1"/>
              <a:t>since</a:t>
            </a:r>
            <a:r>
              <a:rPr lang="lv-LV" dirty="0"/>
              <a:t> 1918, </a:t>
            </a:r>
            <a:r>
              <a:rPr lang="lv-LV" dirty="0" err="1"/>
              <a:t>with</a:t>
            </a:r>
            <a:r>
              <a:rPr lang="lv-LV" dirty="0"/>
              <a:t> </a:t>
            </a:r>
            <a:r>
              <a:rPr lang="lv-LV" dirty="0" err="1"/>
              <a:t>an</a:t>
            </a:r>
            <a:r>
              <a:rPr lang="lv-LV" dirty="0"/>
              <a:t> </a:t>
            </a:r>
            <a:r>
              <a:rPr lang="lv-LV" dirty="0" err="1"/>
              <a:t>interruption</a:t>
            </a:r>
            <a:r>
              <a:rPr lang="lv-LV" dirty="0"/>
              <a:t> </a:t>
            </a:r>
            <a:r>
              <a:rPr lang="lv-LV" dirty="0" err="1"/>
              <a:t>between</a:t>
            </a:r>
            <a:r>
              <a:rPr lang="lv-LV" dirty="0"/>
              <a:t> 1940 </a:t>
            </a:r>
            <a:r>
              <a:rPr lang="lv-LV" dirty="0" err="1"/>
              <a:t>and</a:t>
            </a:r>
            <a:r>
              <a:rPr lang="lv-LV" dirty="0"/>
              <a:t> 1991 </a:t>
            </a:r>
            <a:r>
              <a:rPr lang="lv-LV" dirty="0" err="1"/>
              <a:t>when</a:t>
            </a:r>
            <a:r>
              <a:rPr lang="lv-LV" dirty="0"/>
              <a:t> it </a:t>
            </a:r>
            <a:r>
              <a:rPr lang="lv-LV" dirty="0" err="1"/>
              <a:t>was</a:t>
            </a:r>
            <a:r>
              <a:rPr lang="lv-LV" dirty="0"/>
              <a:t> </a:t>
            </a:r>
            <a:r>
              <a:rPr lang="lv-LV" dirty="0" err="1"/>
              <a:t>incorporated</a:t>
            </a:r>
            <a:r>
              <a:rPr lang="lv-LV" dirty="0"/>
              <a:t> </a:t>
            </a:r>
            <a:r>
              <a:rPr lang="lv-LV" dirty="0" err="1"/>
              <a:t>in</a:t>
            </a:r>
            <a:r>
              <a:rPr lang="lv-LV" dirty="0"/>
              <a:t> </a:t>
            </a:r>
            <a:r>
              <a:rPr lang="lv-LV" dirty="0" err="1"/>
              <a:t>the</a:t>
            </a:r>
            <a:r>
              <a:rPr lang="lv-LV" dirty="0"/>
              <a:t> </a:t>
            </a:r>
            <a:r>
              <a:rPr lang="lv-LV" dirty="0" err="1"/>
              <a:t>Soviet</a:t>
            </a:r>
            <a:r>
              <a:rPr lang="lv-LV" dirty="0"/>
              <a:t> </a:t>
            </a:r>
            <a:r>
              <a:rPr lang="lv-LV" dirty="0" err="1"/>
              <a:t>Union</a:t>
            </a:r>
            <a:r>
              <a:rPr lang="lv-LV" dirty="0"/>
              <a:t>. It </a:t>
            </a:r>
            <a:r>
              <a:rPr lang="lv-LV" dirty="0" err="1"/>
              <a:t>has</a:t>
            </a:r>
            <a:r>
              <a:rPr lang="lv-LV" dirty="0"/>
              <a:t> a </a:t>
            </a:r>
            <a:r>
              <a:rPr lang="lv-LV" dirty="0" err="1"/>
              <a:t>number</a:t>
            </a:r>
            <a:r>
              <a:rPr lang="lv-LV" dirty="0"/>
              <a:t> </a:t>
            </a:r>
            <a:r>
              <a:rPr lang="lv-LV" dirty="0" err="1"/>
              <a:t>of</a:t>
            </a:r>
            <a:r>
              <a:rPr lang="lv-LV" dirty="0"/>
              <a:t> </a:t>
            </a:r>
            <a:r>
              <a:rPr lang="lv-LV" dirty="0" err="1"/>
              <a:t>HEIs</a:t>
            </a:r>
            <a:r>
              <a:rPr lang="lv-LV" dirty="0"/>
              <a:t> (</a:t>
            </a:r>
            <a:r>
              <a:rPr lang="lv-LV" dirty="0" err="1"/>
              <a:t>including</a:t>
            </a:r>
            <a:r>
              <a:rPr lang="lv-LV" dirty="0"/>
              <a:t> </a:t>
            </a:r>
            <a:r>
              <a:rPr lang="lv-LV" dirty="0" err="1"/>
              <a:t>colleges</a:t>
            </a:r>
            <a:r>
              <a:rPr lang="lv-LV" dirty="0"/>
              <a:t>), </a:t>
            </a:r>
            <a:r>
              <a:rPr lang="lv-LV" dirty="0" err="1"/>
              <a:t>out</a:t>
            </a:r>
            <a:r>
              <a:rPr lang="lv-LV" dirty="0"/>
              <a:t> </a:t>
            </a:r>
            <a:r>
              <a:rPr lang="lv-LV" dirty="0" err="1"/>
              <a:t>of</a:t>
            </a:r>
            <a:r>
              <a:rPr lang="lv-LV" dirty="0"/>
              <a:t> </a:t>
            </a:r>
            <a:r>
              <a:rPr lang="lv-LV" dirty="0" err="1"/>
              <a:t>which</a:t>
            </a:r>
            <a:r>
              <a:rPr lang="lv-LV" dirty="0"/>
              <a:t> </a:t>
            </a:r>
            <a:r>
              <a:rPr lang="lv-LV" dirty="0" err="1"/>
              <a:t>about</a:t>
            </a:r>
            <a:r>
              <a:rPr lang="lv-LV" dirty="0"/>
              <a:t> 1/3 </a:t>
            </a:r>
            <a:r>
              <a:rPr lang="lv-LV" dirty="0" err="1"/>
              <a:t>are</a:t>
            </a:r>
            <a:r>
              <a:rPr lang="lv-LV" dirty="0"/>
              <a:t> </a:t>
            </a:r>
            <a:r>
              <a:rPr lang="lv-LV" dirty="0" err="1"/>
              <a:t>state-founded.</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302659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38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644486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These</a:t>
            </a:r>
            <a:r>
              <a:rPr lang="lv-LV" dirty="0"/>
              <a:t> </a:t>
            </a:r>
            <a:r>
              <a:rPr lang="lv-LV" dirty="0" err="1"/>
              <a:t>are</a:t>
            </a:r>
            <a:r>
              <a:rPr lang="lv-LV" dirty="0"/>
              <a:t> </a:t>
            </a:r>
            <a:r>
              <a:rPr lang="lv-LV" dirty="0" err="1"/>
              <a:t>compulsory</a:t>
            </a:r>
            <a:r>
              <a:rPr lang="lv-LV" dirty="0"/>
              <a:t> </a:t>
            </a:r>
            <a:r>
              <a:rPr lang="lv-LV" dirty="0" err="1"/>
              <a:t>statements</a:t>
            </a:r>
            <a:r>
              <a:rPr lang="lv-LV" dirty="0"/>
              <a:t> </a:t>
            </a:r>
            <a:r>
              <a:rPr lang="lv-LV" dirty="0" err="1"/>
              <a:t>for</a:t>
            </a:r>
            <a:r>
              <a:rPr lang="lv-LV" dirty="0"/>
              <a:t> EU-</a:t>
            </a:r>
            <a:r>
              <a:rPr lang="lv-LV" dirty="0" err="1"/>
              <a:t>funded</a:t>
            </a:r>
            <a:r>
              <a:rPr lang="lv-LV" dirty="0"/>
              <a:t> </a:t>
            </a:r>
            <a:r>
              <a:rPr lang="lv-LV" dirty="0" err="1"/>
              <a:t>projects</a:t>
            </a:r>
            <a:r>
              <a:rPr lang="lv-LV" dirty="0"/>
              <a:t> </a:t>
            </a:r>
            <a:r>
              <a:rPr lang="lv-LV" dirty="0" err="1"/>
              <a:t>one</a:t>
            </a:r>
            <a:r>
              <a:rPr lang="lv-LV" dirty="0"/>
              <a:t> </a:t>
            </a:r>
            <a:r>
              <a:rPr lang="lv-LV" dirty="0" err="1"/>
              <a:t>has</a:t>
            </a:r>
            <a:r>
              <a:rPr lang="lv-LV" dirty="0"/>
              <a:t> to </a:t>
            </a:r>
            <a:r>
              <a:rPr lang="lv-LV" dirty="0" err="1"/>
              <a:t>include</a:t>
            </a:r>
            <a:r>
              <a:rPr lang="lv-LV" dirty="0"/>
              <a:t> </a:t>
            </a:r>
            <a:r>
              <a:rPr lang="lv-LV" dirty="0" err="1"/>
              <a:t>in</a:t>
            </a:r>
            <a:r>
              <a:rPr lang="lv-LV" dirty="0"/>
              <a:t> </a:t>
            </a:r>
            <a:r>
              <a:rPr lang="lv-LV" dirty="0" err="1"/>
              <a:t>publications</a:t>
            </a:r>
            <a:r>
              <a:rPr lang="lv-LV" dirty="0"/>
              <a:t> </a:t>
            </a:r>
            <a:r>
              <a:rPr lang="lv-LV" dirty="0" err="1"/>
              <a:t>funded</a:t>
            </a:r>
            <a:r>
              <a:rPr lang="lv-LV" dirty="0"/>
              <a:t> </a:t>
            </a:r>
            <a:r>
              <a:rPr lang="lv-LV" dirty="0" err="1"/>
              <a:t>from</a:t>
            </a:r>
            <a:r>
              <a:rPr lang="lv-LV" dirty="0"/>
              <a:t> EC</a:t>
            </a:r>
          </a:p>
        </p:txBody>
      </p:sp>
      <p:sp>
        <p:nvSpPr>
          <p:cNvPr id="4" name="Slaida numura vietturis 3"/>
          <p:cNvSpPr>
            <a:spLocks noGrp="1"/>
          </p:cNvSpPr>
          <p:nvPr>
            <p:ph type="sldNum" sz="quarter" idx="10"/>
          </p:nvPr>
        </p:nvSpPr>
        <p:spPr/>
        <p:txBody>
          <a:bodyPr/>
          <a:lstStyle/>
          <a:p>
            <a:fld id="{0A95C7B4-F48A-4942-A509-E55995350072}" type="slidenum">
              <a:rPr lang="lv-LV" smtClean="0"/>
              <a:pPr/>
              <a:t>56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00376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HE </a:t>
            </a:r>
            <a:r>
              <a:rPr lang="lv-LV" dirty="0" err="1"/>
              <a:t>in</a:t>
            </a:r>
            <a:r>
              <a:rPr lang="lv-LV" dirty="0"/>
              <a:t> </a:t>
            </a:r>
            <a:r>
              <a:rPr lang="lv-LV" dirty="0" err="1"/>
              <a:t>Latvia</a:t>
            </a:r>
            <a:r>
              <a:rPr lang="lv-LV" dirty="0"/>
              <a:t> </a:t>
            </a:r>
            <a:r>
              <a:rPr lang="lv-LV" dirty="0" err="1"/>
              <a:t>existed</a:t>
            </a:r>
            <a:r>
              <a:rPr lang="lv-LV" dirty="0"/>
              <a:t> </a:t>
            </a:r>
            <a:r>
              <a:rPr lang="lv-LV" dirty="0" err="1"/>
              <a:t>since</a:t>
            </a:r>
            <a:r>
              <a:rPr lang="lv-LV" dirty="0"/>
              <a:t> XIX </a:t>
            </a:r>
            <a:r>
              <a:rPr lang="lv-LV" dirty="0" err="1"/>
              <a:t>century</a:t>
            </a:r>
            <a:r>
              <a:rPr lang="lv-LV" dirty="0"/>
              <a:t> (</a:t>
            </a:r>
            <a:r>
              <a:rPr lang="lv-LV" dirty="0" err="1"/>
              <a:t>Riga</a:t>
            </a:r>
            <a:r>
              <a:rPr lang="lv-LV" dirty="0"/>
              <a:t> </a:t>
            </a:r>
            <a:r>
              <a:rPr lang="lv-LV" dirty="0" err="1"/>
              <a:t>Polytechnic</a:t>
            </a:r>
            <a:r>
              <a:rPr lang="lv-LV" dirty="0"/>
              <a:t> </a:t>
            </a:r>
            <a:r>
              <a:rPr lang="lv-LV" dirty="0" err="1"/>
              <a:t>was</a:t>
            </a:r>
            <a:r>
              <a:rPr lang="lv-LV" dirty="0"/>
              <a:t> </a:t>
            </a:r>
            <a:r>
              <a:rPr lang="lv-LV" dirty="0" err="1"/>
              <a:t>established</a:t>
            </a:r>
            <a:r>
              <a:rPr lang="lv-LV" dirty="0"/>
              <a:t> </a:t>
            </a:r>
            <a:r>
              <a:rPr lang="lv-LV" dirty="0" err="1"/>
              <a:t>by</a:t>
            </a:r>
            <a:r>
              <a:rPr lang="lv-LV" dirty="0"/>
              <a:t> </a:t>
            </a:r>
            <a:r>
              <a:rPr lang="lv-LV" dirty="0" err="1"/>
              <a:t>Russian</a:t>
            </a:r>
            <a:r>
              <a:rPr lang="lv-LV" dirty="0"/>
              <a:t> </a:t>
            </a:r>
            <a:r>
              <a:rPr lang="lv-LV" dirty="0" err="1"/>
              <a:t>tsar’s</a:t>
            </a:r>
            <a:r>
              <a:rPr lang="lv-LV" dirty="0"/>
              <a:t> </a:t>
            </a:r>
            <a:r>
              <a:rPr lang="lv-LV" dirty="0" err="1"/>
              <a:t>decree</a:t>
            </a:r>
            <a:r>
              <a:rPr lang="lv-LV" dirty="0"/>
              <a:t> </a:t>
            </a:r>
            <a:r>
              <a:rPr lang="lv-LV" dirty="0" err="1"/>
              <a:t>in</a:t>
            </a:r>
            <a:r>
              <a:rPr lang="lv-LV" dirty="0"/>
              <a:t> 1896). </a:t>
            </a:r>
            <a:r>
              <a:rPr lang="lv-LV" dirty="0" err="1"/>
              <a:t>When</a:t>
            </a:r>
            <a:r>
              <a:rPr lang="lv-LV" dirty="0"/>
              <a:t> </a:t>
            </a:r>
            <a:r>
              <a:rPr lang="lv-LV" dirty="0" err="1"/>
              <a:t>with</a:t>
            </a:r>
            <a:r>
              <a:rPr lang="lv-LV" dirty="0"/>
              <a:t> </a:t>
            </a:r>
            <a:r>
              <a:rPr lang="lv-LV" dirty="0" err="1"/>
              <a:t>the</a:t>
            </a:r>
            <a:r>
              <a:rPr lang="lv-LV" dirty="0"/>
              <a:t> </a:t>
            </a:r>
            <a:r>
              <a:rPr lang="lv-LV" dirty="0" err="1"/>
              <a:t>end</a:t>
            </a:r>
            <a:r>
              <a:rPr lang="lv-LV" dirty="0"/>
              <a:t> </a:t>
            </a:r>
            <a:r>
              <a:rPr lang="lv-LV" dirty="0" err="1"/>
              <a:t>of</a:t>
            </a:r>
            <a:r>
              <a:rPr lang="lv-LV" dirty="0"/>
              <a:t> </a:t>
            </a:r>
            <a:r>
              <a:rPr lang="lv-LV" dirty="0" err="1"/>
              <a:t>the</a:t>
            </a:r>
            <a:r>
              <a:rPr lang="lv-LV" dirty="0"/>
              <a:t> WW1 </a:t>
            </a:r>
            <a:r>
              <a:rPr lang="lv-LV" dirty="0" err="1"/>
              <a:t>Latvia</a:t>
            </a:r>
            <a:r>
              <a:rPr lang="lv-LV" dirty="0"/>
              <a:t> </a:t>
            </a:r>
            <a:r>
              <a:rPr lang="lv-LV" dirty="0" err="1"/>
              <a:t>was</a:t>
            </a:r>
            <a:r>
              <a:rPr lang="lv-LV" dirty="0"/>
              <a:t> </a:t>
            </a:r>
            <a:r>
              <a:rPr lang="lv-LV" dirty="0" err="1"/>
              <a:t>established</a:t>
            </a:r>
            <a:r>
              <a:rPr lang="lv-LV" dirty="0"/>
              <a:t> </a:t>
            </a:r>
            <a:r>
              <a:rPr lang="lv-LV" dirty="0" err="1"/>
              <a:t>as</a:t>
            </a:r>
            <a:r>
              <a:rPr lang="lv-LV" dirty="0"/>
              <a:t> </a:t>
            </a:r>
            <a:r>
              <a:rPr lang="lv-LV" dirty="0" err="1"/>
              <a:t>an</a:t>
            </a:r>
            <a:r>
              <a:rPr lang="lv-LV" dirty="0"/>
              <a:t> </a:t>
            </a:r>
            <a:r>
              <a:rPr lang="lv-LV" dirty="0" err="1"/>
              <a:t>independent</a:t>
            </a:r>
            <a:r>
              <a:rPr lang="lv-LV" dirty="0"/>
              <a:t> </a:t>
            </a:r>
            <a:r>
              <a:rPr lang="lv-LV" dirty="0" err="1"/>
              <a:t>state</a:t>
            </a:r>
            <a:r>
              <a:rPr lang="lv-LV" dirty="0"/>
              <a:t>, </a:t>
            </a:r>
            <a:r>
              <a:rPr lang="lv-LV" dirty="0" err="1"/>
              <a:t>one</a:t>
            </a:r>
            <a:r>
              <a:rPr lang="lv-LV" dirty="0"/>
              <a:t> </a:t>
            </a:r>
            <a:r>
              <a:rPr lang="lv-LV" dirty="0" err="1"/>
              <a:t>of</a:t>
            </a:r>
            <a:r>
              <a:rPr lang="lv-LV" dirty="0"/>
              <a:t> </a:t>
            </a:r>
            <a:r>
              <a:rPr lang="lv-LV" dirty="0" err="1"/>
              <a:t>the</a:t>
            </a:r>
            <a:r>
              <a:rPr lang="lv-LV" dirty="0"/>
              <a:t> 1st steps </a:t>
            </a:r>
            <a:r>
              <a:rPr lang="lv-LV" dirty="0" err="1"/>
              <a:t>was</a:t>
            </a:r>
            <a:r>
              <a:rPr lang="lv-LV" dirty="0"/>
              <a:t> to </a:t>
            </a:r>
            <a:r>
              <a:rPr lang="lv-LV" dirty="0" err="1"/>
              <a:t>develop</a:t>
            </a:r>
            <a:r>
              <a:rPr lang="lv-LV" dirty="0"/>
              <a:t> </a:t>
            </a:r>
            <a:r>
              <a:rPr lang="lv-LV" dirty="0" err="1"/>
              <a:t>the</a:t>
            </a:r>
            <a:r>
              <a:rPr lang="lv-LV" dirty="0"/>
              <a:t> </a:t>
            </a:r>
            <a:r>
              <a:rPr lang="lv-LV" dirty="0" err="1"/>
              <a:t>National</a:t>
            </a:r>
            <a:r>
              <a:rPr lang="lv-LV" dirty="0"/>
              <a:t> </a:t>
            </a:r>
            <a:r>
              <a:rPr lang="lv-LV" dirty="0" err="1"/>
              <a:t>university</a:t>
            </a:r>
            <a:r>
              <a:rPr lang="lv-LV" dirty="0"/>
              <a:t>.  </a:t>
            </a:r>
            <a:r>
              <a:rPr lang="lv-LV" dirty="0" err="1"/>
              <a:t>Over</a:t>
            </a:r>
            <a:r>
              <a:rPr lang="lv-LV" dirty="0"/>
              <a:t> </a:t>
            </a:r>
            <a:r>
              <a:rPr lang="lv-LV" dirty="0" err="1"/>
              <a:t>the</a:t>
            </a:r>
            <a:r>
              <a:rPr lang="lv-LV" dirty="0"/>
              <a:t> </a:t>
            </a:r>
            <a:r>
              <a:rPr lang="lv-LV" dirty="0" err="1"/>
              <a:t>years</a:t>
            </a:r>
            <a:r>
              <a:rPr lang="lv-LV" dirty="0"/>
              <a:t> it </a:t>
            </a:r>
            <a:r>
              <a:rPr lang="lv-LV" dirty="0" err="1"/>
              <a:t>has</a:t>
            </a:r>
            <a:r>
              <a:rPr lang="lv-LV" dirty="0"/>
              <a:t> </a:t>
            </a:r>
            <a:r>
              <a:rPr lang="lv-LV" dirty="0" err="1"/>
              <a:t>been</a:t>
            </a:r>
            <a:r>
              <a:rPr lang="lv-LV" dirty="0"/>
              <a:t> </a:t>
            </a:r>
            <a:r>
              <a:rPr lang="lv-LV" dirty="0" err="1"/>
              <a:t>largest</a:t>
            </a:r>
            <a:r>
              <a:rPr lang="lv-LV" dirty="0"/>
              <a:t> </a:t>
            </a:r>
            <a:r>
              <a:rPr lang="lv-LV" dirty="0" err="1"/>
              <a:t>or</a:t>
            </a:r>
            <a:r>
              <a:rPr lang="lv-LV" dirty="0"/>
              <a:t> 2nd </a:t>
            </a:r>
            <a:r>
              <a:rPr lang="lv-LV" dirty="0" err="1"/>
              <a:t>largest</a:t>
            </a:r>
            <a:r>
              <a:rPr lang="lv-LV" dirty="0"/>
              <a:t> HEI </a:t>
            </a:r>
            <a:r>
              <a:rPr lang="lv-LV" dirty="0" err="1"/>
              <a:t>in</a:t>
            </a:r>
            <a:r>
              <a:rPr lang="lv-LV" dirty="0"/>
              <a:t> </a:t>
            </a:r>
            <a:r>
              <a:rPr lang="lv-LV" dirty="0" err="1"/>
              <a:t>Latvia</a:t>
            </a:r>
            <a:r>
              <a:rPr lang="lv-LV" dirty="0"/>
              <a:t>. </a:t>
            </a:r>
            <a:r>
              <a:rPr lang="lv-LV" dirty="0" err="1"/>
              <a:t>In</a:t>
            </a:r>
            <a:r>
              <a:rPr lang="lv-LV" dirty="0"/>
              <a:t> 1957 </a:t>
            </a:r>
            <a:r>
              <a:rPr lang="lv-LV" dirty="0" err="1"/>
              <a:t>and</a:t>
            </a:r>
            <a:r>
              <a:rPr lang="lv-LV" dirty="0"/>
              <a:t> 1958 </a:t>
            </a:r>
            <a:r>
              <a:rPr lang="lv-LV" dirty="0" err="1"/>
              <a:t>some</a:t>
            </a:r>
            <a:r>
              <a:rPr lang="lv-LV" dirty="0"/>
              <a:t> </a:t>
            </a:r>
            <a:r>
              <a:rPr lang="lv-LV" dirty="0" err="1"/>
              <a:t>faculties</a:t>
            </a:r>
            <a:r>
              <a:rPr lang="lv-LV" dirty="0"/>
              <a:t> </a:t>
            </a:r>
            <a:r>
              <a:rPr lang="lv-LV" dirty="0" err="1"/>
              <a:t>split</a:t>
            </a:r>
            <a:r>
              <a:rPr lang="lv-LV" dirty="0"/>
              <a:t> </a:t>
            </a:r>
            <a:r>
              <a:rPr lang="lv-LV" dirty="0" err="1"/>
              <a:t>off</a:t>
            </a:r>
            <a:r>
              <a:rPr lang="lv-LV" dirty="0"/>
              <a:t> to </a:t>
            </a:r>
            <a:r>
              <a:rPr lang="lv-LV" dirty="0" err="1"/>
              <a:t>form</a:t>
            </a:r>
            <a:r>
              <a:rPr lang="lv-LV" dirty="0"/>
              <a:t> </a:t>
            </a:r>
            <a:r>
              <a:rPr lang="lv-LV" dirty="0" err="1"/>
              <a:t>new</a:t>
            </a:r>
            <a:r>
              <a:rPr lang="lv-LV" dirty="0"/>
              <a:t> </a:t>
            </a:r>
            <a:r>
              <a:rPr lang="lv-LV" dirty="0" err="1"/>
              <a:t>HEIs</a:t>
            </a:r>
            <a:r>
              <a:rPr lang="lv-LV" dirty="0"/>
              <a:t> (</a:t>
            </a:r>
            <a:r>
              <a:rPr lang="lv-LV" dirty="0" err="1"/>
              <a:t>by</a:t>
            </a:r>
            <a:r>
              <a:rPr lang="lv-LV" dirty="0"/>
              <a:t> </a:t>
            </a:r>
            <a:r>
              <a:rPr lang="lv-LV" dirty="0" err="1"/>
              <a:t>decision</a:t>
            </a:r>
            <a:r>
              <a:rPr lang="lv-LV" dirty="0"/>
              <a:t> </a:t>
            </a:r>
            <a:r>
              <a:rPr lang="lv-LV" dirty="0" err="1"/>
              <a:t>of</a:t>
            </a:r>
            <a:r>
              <a:rPr lang="lv-LV" dirty="0"/>
              <a:t> </a:t>
            </a:r>
            <a:r>
              <a:rPr lang="lv-LV" dirty="0" err="1"/>
              <a:t>Soviet</a:t>
            </a:r>
            <a:r>
              <a:rPr lang="lv-LV" dirty="0"/>
              <a:t> </a:t>
            </a:r>
            <a:r>
              <a:rPr lang="lv-LV" dirty="0" err="1"/>
              <a:t>government</a:t>
            </a:r>
            <a:r>
              <a:rPr lang="lv-LV" dirty="0"/>
              <a:t>). </a:t>
            </a:r>
            <a:r>
              <a:rPr lang="lv-LV" dirty="0" err="1"/>
              <a:t>After</a:t>
            </a:r>
            <a:r>
              <a:rPr lang="lv-LV" dirty="0"/>
              <a:t> </a:t>
            </a:r>
            <a:r>
              <a:rPr lang="lv-LV" dirty="0" err="1"/>
              <a:t>restitution</a:t>
            </a:r>
            <a:r>
              <a:rPr lang="lv-LV" dirty="0"/>
              <a:t> </a:t>
            </a:r>
            <a:r>
              <a:rPr lang="lv-LV" dirty="0" err="1"/>
              <a:t>of</a:t>
            </a:r>
            <a:r>
              <a:rPr lang="lv-LV" dirty="0"/>
              <a:t> </a:t>
            </a:r>
            <a:r>
              <a:rPr lang="lv-LV" dirty="0" err="1"/>
              <a:t>independency</a:t>
            </a:r>
            <a:r>
              <a:rPr lang="lv-LV" dirty="0"/>
              <a:t> </a:t>
            </a:r>
            <a:r>
              <a:rPr lang="lv-LV" dirty="0" err="1"/>
              <a:t>in</a:t>
            </a:r>
            <a:r>
              <a:rPr lang="lv-LV" dirty="0"/>
              <a:t> 1991 </a:t>
            </a:r>
            <a:r>
              <a:rPr lang="lv-LV" dirty="0" err="1"/>
              <a:t>and</a:t>
            </a:r>
            <a:r>
              <a:rPr lang="lv-LV" dirty="0"/>
              <a:t> </a:t>
            </a:r>
            <a:r>
              <a:rPr lang="lv-LV" dirty="0" err="1"/>
              <a:t>until</a:t>
            </a:r>
            <a:r>
              <a:rPr lang="lv-LV" dirty="0"/>
              <a:t> </a:t>
            </a:r>
            <a:r>
              <a:rPr lang="lv-LV" dirty="0" err="1"/>
              <a:t>present</a:t>
            </a:r>
            <a:r>
              <a:rPr lang="lv-LV" dirty="0"/>
              <a:t> </a:t>
            </a:r>
            <a:r>
              <a:rPr lang="lv-LV" dirty="0" err="1"/>
              <a:t>some</a:t>
            </a:r>
            <a:r>
              <a:rPr lang="lv-LV" dirty="0"/>
              <a:t> </a:t>
            </a:r>
            <a:r>
              <a:rPr lang="lv-LV" dirty="0" err="1"/>
              <a:t>of</a:t>
            </a:r>
            <a:r>
              <a:rPr lang="lv-LV" dirty="0"/>
              <a:t> </a:t>
            </a:r>
            <a:r>
              <a:rPr lang="lv-LV" dirty="0" err="1"/>
              <a:t>the</a:t>
            </a:r>
            <a:r>
              <a:rPr lang="lv-LV" dirty="0"/>
              <a:t> </a:t>
            </a:r>
            <a:r>
              <a:rPr lang="lv-LV" dirty="0" err="1"/>
              <a:t>faculties</a:t>
            </a:r>
            <a:r>
              <a:rPr lang="lv-LV" dirty="0"/>
              <a:t> </a:t>
            </a:r>
            <a:r>
              <a:rPr lang="lv-LV" dirty="0" err="1"/>
              <a:t>have</a:t>
            </a:r>
            <a:r>
              <a:rPr lang="lv-LV" dirty="0"/>
              <a:t> </a:t>
            </a:r>
            <a:r>
              <a:rPr lang="lv-LV" dirty="0" err="1"/>
              <a:t>been</a:t>
            </a:r>
            <a:r>
              <a:rPr lang="lv-LV" dirty="0"/>
              <a:t> </a:t>
            </a:r>
            <a:r>
              <a:rPr lang="lv-LV" dirty="0" err="1"/>
              <a:t>reestablished</a:t>
            </a:r>
            <a:r>
              <a:rPr lang="lv-LV" dirty="0"/>
              <a:t> (</a:t>
            </a:r>
            <a:r>
              <a:rPr lang="lv-LV" dirty="0" err="1"/>
              <a:t>such</a:t>
            </a:r>
            <a:r>
              <a:rPr lang="lv-LV" dirty="0"/>
              <a:t> </a:t>
            </a:r>
            <a:r>
              <a:rPr lang="lv-LV" dirty="0" err="1"/>
              <a:t>as</a:t>
            </a:r>
            <a:r>
              <a:rPr lang="lv-LV" dirty="0"/>
              <a:t> </a:t>
            </a:r>
            <a:r>
              <a:rPr lang="lv-LV" dirty="0" err="1"/>
              <a:t>Chemistry</a:t>
            </a:r>
            <a:r>
              <a:rPr lang="lv-LV" dirty="0"/>
              <a:t> </a:t>
            </a:r>
            <a:r>
              <a:rPr lang="lv-LV" dirty="0" err="1"/>
              <a:t>faculty</a:t>
            </a:r>
            <a:r>
              <a:rPr lang="lv-LV" dirty="0"/>
              <a:t> </a:t>
            </a:r>
            <a:r>
              <a:rPr lang="lv-LV" dirty="0" err="1"/>
              <a:t>in</a:t>
            </a:r>
            <a:r>
              <a:rPr lang="lv-LV" dirty="0"/>
              <a:t> 1964. UL </a:t>
            </a:r>
            <a:r>
              <a:rPr lang="lv-LV" dirty="0" err="1"/>
              <a:t>does</a:t>
            </a:r>
            <a:r>
              <a:rPr lang="lv-LV" dirty="0"/>
              <a:t> </a:t>
            </a:r>
            <a:r>
              <a:rPr lang="lv-LV" dirty="0" err="1"/>
              <a:t>not</a:t>
            </a:r>
            <a:r>
              <a:rPr lang="lv-LV" dirty="0"/>
              <a:t> </a:t>
            </a:r>
            <a:r>
              <a:rPr lang="lv-LV" dirty="0" err="1"/>
              <a:t>have</a:t>
            </a:r>
            <a:r>
              <a:rPr lang="lv-LV" dirty="0"/>
              <a:t> </a:t>
            </a:r>
            <a:r>
              <a:rPr lang="lv-LV" dirty="0" err="1"/>
              <a:t>engineering</a:t>
            </a:r>
            <a:r>
              <a:rPr lang="lv-LV" dirty="0"/>
              <a:t> </a:t>
            </a:r>
            <a:r>
              <a:rPr lang="lv-LV" dirty="0" err="1"/>
              <a:t>faculties</a:t>
            </a:r>
            <a:r>
              <a:rPr lang="lv-LV" dirty="0"/>
              <a:t> (</a:t>
            </a:r>
            <a:r>
              <a:rPr lang="lv-LV" dirty="0" err="1"/>
              <a:t>those</a:t>
            </a:r>
            <a:r>
              <a:rPr lang="lv-LV" dirty="0"/>
              <a:t> </a:t>
            </a:r>
            <a:r>
              <a:rPr lang="lv-LV" dirty="0" err="1"/>
              <a:t>are</a:t>
            </a:r>
            <a:r>
              <a:rPr lang="lv-LV" dirty="0"/>
              <a:t> </a:t>
            </a:r>
            <a:r>
              <a:rPr lang="lv-LV" dirty="0" err="1"/>
              <a:t>found</a:t>
            </a:r>
            <a:r>
              <a:rPr lang="lv-LV" dirty="0"/>
              <a:t> </a:t>
            </a:r>
            <a:r>
              <a:rPr lang="lv-LV" dirty="0" err="1"/>
              <a:t>in</a:t>
            </a:r>
            <a:r>
              <a:rPr lang="lv-LV" dirty="0"/>
              <a:t> RTU, </a:t>
            </a:r>
            <a:r>
              <a:rPr lang="lv-LV" dirty="0" err="1"/>
              <a:t>former</a:t>
            </a:r>
            <a:r>
              <a:rPr lang="lv-LV" dirty="0"/>
              <a:t> RPI </a:t>
            </a:r>
            <a:r>
              <a:rPr lang="lv-LV" dirty="0" err="1"/>
              <a:t>that</a:t>
            </a:r>
            <a:r>
              <a:rPr lang="lv-LV" dirty="0"/>
              <a:t> </a:t>
            </a:r>
            <a:r>
              <a:rPr lang="lv-LV" dirty="0" err="1"/>
              <a:t>split</a:t>
            </a:r>
            <a:r>
              <a:rPr lang="lv-LV" dirty="0"/>
              <a:t> </a:t>
            </a:r>
            <a:r>
              <a:rPr lang="lv-LV" dirty="0" err="1"/>
              <a:t>off</a:t>
            </a:r>
            <a:r>
              <a:rPr lang="lv-LV" dirty="0"/>
              <a:t> </a:t>
            </a:r>
            <a:r>
              <a:rPr lang="lv-LV" dirty="0" err="1"/>
              <a:t>in</a:t>
            </a:r>
            <a:r>
              <a:rPr lang="lv-LV" dirty="0"/>
              <a:t> 1958 </a:t>
            </a:r>
            <a:r>
              <a:rPr lang="lv-LV" dirty="0" err="1"/>
              <a:t>and</a:t>
            </a:r>
            <a:r>
              <a:rPr lang="lv-LV" dirty="0"/>
              <a:t> </a:t>
            </a:r>
            <a:r>
              <a:rPr lang="lv-LV" dirty="0" err="1"/>
              <a:t>for</a:t>
            </a:r>
            <a:r>
              <a:rPr lang="lv-LV" dirty="0"/>
              <a:t> </a:t>
            </a:r>
            <a:r>
              <a:rPr lang="lv-LV" dirty="0" err="1"/>
              <a:t>some</a:t>
            </a:r>
            <a:r>
              <a:rPr lang="lv-LV" dirty="0"/>
              <a:t> </a:t>
            </a:r>
            <a:r>
              <a:rPr lang="lv-LV" dirty="0" err="1"/>
              <a:t>period</a:t>
            </a:r>
            <a:r>
              <a:rPr lang="lv-LV" dirty="0"/>
              <a:t> </a:t>
            </a:r>
            <a:r>
              <a:rPr lang="lv-LV" dirty="0" err="1"/>
              <a:t>had</a:t>
            </a:r>
            <a:r>
              <a:rPr lang="lv-LV" dirty="0"/>
              <a:t> </a:t>
            </a:r>
            <a:r>
              <a:rPr lang="lv-LV" dirty="0" err="1"/>
              <a:t>developed</a:t>
            </a:r>
            <a:r>
              <a:rPr lang="lv-LV" dirty="0"/>
              <a:t> </a:t>
            </a:r>
            <a:r>
              <a:rPr lang="lv-LV" dirty="0" err="1"/>
              <a:t>into</a:t>
            </a:r>
            <a:r>
              <a:rPr lang="lv-LV" dirty="0"/>
              <a:t> </a:t>
            </a:r>
            <a:r>
              <a:rPr lang="lv-LV" dirty="0" err="1"/>
              <a:t>the</a:t>
            </a:r>
            <a:r>
              <a:rPr lang="lv-LV" dirty="0"/>
              <a:t> </a:t>
            </a:r>
            <a:r>
              <a:rPr lang="lv-LV" dirty="0" err="1"/>
              <a:t>largest</a:t>
            </a:r>
            <a:r>
              <a:rPr lang="lv-LV" dirty="0"/>
              <a:t> HEI), </a:t>
            </a:r>
            <a:r>
              <a:rPr lang="lv-LV" dirty="0" err="1"/>
              <a:t>but</a:t>
            </a:r>
            <a:r>
              <a:rPr lang="lv-LV" dirty="0"/>
              <a:t> it </a:t>
            </a:r>
            <a:r>
              <a:rPr lang="lv-LV" dirty="0" err="1"/>
              <a:t>has</a:t>
            </a:r>
            <a:r>
              <a:rPr lang="lv-LV" dirty="0"/>
              <a:t> </a:t>
            </a:r>
            <a:r>
              <a:rPr lang="lv-LV" dirty="0" err="1"/>
              <a:t>studies</a:t>
            </a:r>
            <a:r>
              <a:rPr lang="lv-LV" dirty="0"/>
              <a:t> </a:t>
            </a:r>
            <a:r>
              <a:rPr lang="lv-LV" dirty="0" err="1"/>
              <a:t>in</a:t>
            </a:r>
            <a:r>
              <a:rPr lang="lv-LV" dirty="0"/>
              <a:t> </a:t>
            </a:r>
            <a:r>
              <a:rPr lang="lv-LV" dirty="0" err="1"/>
              <a:t>medicine</a:t>
            </a:r>
            <a:r>
              <a:rPr lang="lv-LV" dirty="0"/>
              <a:t> </a:t>
            </a:r>
            <a:r>
              <a:rPr lang="lv-LV" dirty="0" err="1"/>
              <a:t>and</a:t>
            </a:r>
            <a:r>
              <a:rPr lang="lv-LV" dirty="0"/>
              <a:t> </a:t>
            </a:r>
            <a:r>
              <a:rPr lang="lv-LV" dirty="0" err="1"/>
              <a:t>pharmacy</a:t>
            </a:r>
            <a:r>
              <a:rPr lang="lv-LV" dirty="0"/>
              <a:t> (</a:t>
            </a:r>
            <a:r>
              <a:rPr lang="lv-LV" dirty="0" err="1"/>
              <a:t>in</a:t>
            </a:r>
            <a:r>
              <a:rPr lang="lv-LV" dirty="0"/>
              <a:t> </a:t>
            </a:r>
            <a:r>
              <a:rPr lang="lv-LV" dirty="0" err="1"/>
              <a:t>parallel</a:t>
            </a:r>
            <a:r>
              <a:rPr lang="lv-LV" dirty="0"/>
              <a:t> to a </a:t>
            </a:r>
            <a:r>
              <a:rPr lang="lv-LV" dirty="0" err="1"/>
              <a:t>separate</a:t>
            </a:r>
            <a:r>
              <a:rPr lang="lv-LV" dirty="0"/>
              <a:t> </a:t>
            </a:r>
            <a:r>
              <a:rPr lang="lv-LV" dirty="0" err="1"/>
              <a:t>large</a:t>
            </a:r>
            <a:r>
              <a:rPr lang="lv-LV" dirty="0"/>
              <a:t> </a:t>
            </a:r>
            <a:r>
              <a:rPr lang="lv-LV" dirty="0" err="1"/>
              <a:t>specialized</a:t>
            </a:r>
            <a:r>
              <a:rPr lang="lv-LV" dirty="0"/>
              <a:t> </a:t>
            </a:r>
            <a:r>
              <a:rPr lang="lv-LV" dirty="0" err="1"/>
              <a:t>university</a:t>
            </a:r>
            <a:r>
              <a:rPr lang="lv-LV" dirty="0"/>
              <a:t> </a:t>
            </a:r>
            <a:r>
              <a:rPr lang="lv-LV" dirty="0" err="1"/>
              <a:t>that</a:t>
            </a:r>
            <a:r>
              <a:rPr lang="lv-LV" dirty="0"/>
              <a:t> </a:t>
            </a:r>
            <a:r>
              <a:rPr lang="lv-LV" dirty="0" err="1"/>
              <a:t>developed</a:t>
            </a:r>
            <a:r>
              <a:rPr lang="lv-LV" dirty="0"/>
              <a:t> </a:t>
            </a:r>
            <a:r>
              <a:rPr lang="lv-LV" dirty="0" err="1"/>
              <a:t>starting</a:t>
            </a:r>
            <a:r>
              <a:rPr lang="lv-LV" dirty="0"/>
              <a:t> </a:t>
            </a:r>
            <a:r>
              <a:rPr lang="lv-LV" dirty="0" err="1"/>
              <a:t>with</a:t>
            </a:r>
            <a:r>
              <a:rPr lang="lv-LV" dirty="0"/>
              <a:t> </a:t>
            </a:r>
            <a:r>
              <a:rPr lang="lv-LV" dirty="0" err="1"/>
              <a:t>splitting</a:t>
            </a:r>
            <a:r>
              <a:rPr lang="lv-LV" dirty="0"/>
              <a:t> </a:t>
            </a:r>
            <a:r>
              <a:rPr lang="lv-LV" dirty="0" err="1"/>
              <a:t>off</a:t>
            </a:r>
            <a:r>
              <a:rPr lang="lv-LV" dirty="0"/>
              <a:t> </a:t>
            </a:r>
            <a:r>
              <a:rPr lang="lv-LV" dirty="0" err="1"/>
              <a:t>from</a:t>
            </a:r>
            <a:r>
              <a:rPr lang="lv-LV" dirty="0"/>
              <a:t> UL </a:t>
            </a:r>
            <a:r>
              <a:rPr lang="lv-LV" dirty="0" err="1"/>
              <a:t>in</a:t>
            </a:r>
            <a:r>
              <a:rPr lang="lv-LV" dirty="0"/>
              <a:t> 1957 </a:t>
            </a:r>
            <a:r>
              <a:rPr lang="lv-LV" dirty="0" err="1"/>
              <a:t>as</a:t>
            </a:r>
            <a:r>
              <a:rPr lang="lv-LV" dirty="0"/>
              <a:t> </a:t>
            </a:r>
            <a:r>
              <a:rPr lang="lv-LV" dirty="0" err="1"/>
              <a:t>the</a:t>
            </a:r>
            <a:r>
              <a:rPr lang="lv-LV" dirty="0"/>
              <a:t> </a:t>
            </a:r>
            <a:r>
              <a:rPr lang="lv-LV" dirty="0" err="1"/>
              <a:t>Riga</a:t>
            </a:r>
            <a:r>
              <a:rPr lang="lv-LV" dirty="0"/>
              <a:t> </a:t>
            </a:r>
            <a:r>
              <a:rPr lang="lv-LV" dirty="0" err="1"/>
              <a:t>Medicine</a:t>
            </a:r>
            <a:r>
              <a:rPr lang="lv-LV" dirty="0"/>
              <a:t> </a:t>
            </a:r>
            <a:r>
              <a:rPr lang="lv-LV" dirty="0" err="1"/>
              <a:t>Institute</a:t>
            </a:r>
            <a:r>
              <a:rPr lang="lv-LV" dirty="0"/>
              <a:t>. </a:t>
            </a:r>
          </a:p>
          <a:p>
            <a:r>
              <a:rPr lang="lv-LV" dirty="0"/>
              <a:t>A </a:t>
            </a:r>
            <a:r>
              <a:rPr lang="lv-LV" dirty="0" err="1"/>
              <a:t>new</a:t>
            </a:r>
            <a:r>
              <a:rPr lang="lv-LV" dirty="0"/>
              <a:t> </a:t>
            </a:r>
            <a:r>
              <a:rPr lang="lv-LV" dirty="0" err="1"/>
              <a:t>campus</a:t>
            </a:r>
            <a:r>
              <a:rPr lang="lv-LV" dirty="0"/>
              <a:t> </a:t>
            </a:r>
            <a:r>
              <a:rPr lang="lv-LV" dirty="0" err="1"/>
              <a:t>has</a:t>
            </a:r>
            <a:r>
              <a:rPr lang="lv-LV" dirty="0"/>
              <a:t> </a:t>
            </a:r>
            <a:r>
              <a:rPr lang="lv-LV" dirty="0" err="1"/>
              <a:t>started</a:t>
            </a:r>
            <a:r>
              <a:rPr lang="lv-LV" dirty="0"/>
              <a:t> </a:t>
            </a:r>
            <a:r>
              <a:rPr lang="lv-LV" dirty="0" err="1"/>
              <a:t>with</a:t>
            </a:r>
            <a:r>
              <a:rPr lang="lv-LV" dirty="0"/>
              <a:t> </a:t>
            </a:r>
            <a:r>
              <a:rPr lang="lv-LV" dirty="0" err="1"/>
              <a:t>the</a:t>
            </a:r>
            <a:r>
              <a:rPr lang="lv-LV" dirty="0"/>
              <a:t> </a:t>
            </a:r>
            <a:r>
              <a:rPr lang="lv-LV" dirty="0" err="1"/>
              <a:t>building</a:t>
            </a:r>
            <a:r>
              <a:rPr lang="lv-LV" dirty="0"/>
              <a:t> </a:t>
            </a:r>
            <a:r>
              <a:rPr lang="lv-LV" dirty="0" err="1"/>
              <a:t>of</a:t>
            </a:r>
            <a:r>
              <a:rPr lang="lv-LV" dirty="0"/>
              <a:t> </a:t>
            </a:r>
            <a:r>
              <a:rPr lang="lv-LV" dirty="0" err="1"/>
              <a:t>Natural</a:t>
            </a:r>
            <a:r>
              <a:rPr lang="lv-LV" dirty="0"/>
              <a:t> </a:t>
            </a:r>
            <a:r>
              <a:rPr lang="lv-LV" dirty="0" err="1"/>
              <a:t>sciences</a:t>
            </a:r>
            <a:r>
              <a:rPr lang="lv-LV" dirty="0"/>
              <a:t> (</a:t>
            </a:r>
            <a:r>
              <a:rPr lang="lv-LV" dirty="0" err="1"/>
              <a:t>including</a:t>
            </a:r>
            <a:r>
              <a:rPr lang="lv-LV" dirty="0"/>
              <a:t> </a:t>
            </a:r>
            <a:r>
              <a:rPr lang="lv-LV" dirty="0" err="1"/>
              <a:t>our</a:t>
            </a:r>
            <a:r>
              <a:rPr lang="lv-LV" dirty="0"/>
              <a:t> </a:t>
            </a:r>
            <a:r>
              <a:rPr lang="lv-LV" dirty="0" err="1"/>
              <a:t>faculty</a:t>
            </a:r>
            <a:r>
              <a:rPr lang="lv-LV" dirty="0"/>
              <a:t>) </a:t>
            </a:r>
            <a:r>
              <a:rPr lang="lv-LV" dirty="0" err="1"/>
              <a:t>in</a:t>
            </a:r>
            <a:r>
              <a:rPr lang="lv-LV" dirty="0"/>
              <a:t> 2015</a:t>
            </a:r>
          </a:p>
        </p:txBody>
      </p:sp>
      <p:sp>
        <p:nvSpPr>
          <p:cNvPr id="4" name="Slaida numura vietturis 3"/>
          <p:cNvSpPr>
            <a:spLocks noGrp="1"/>
          </p:cNvSpPr>
          <p:nvPr>
            <p:ph type="sldNum" sz="quarter" idx="10"/>
          </p:nvPr>
        </p:nvSpPr>
        <p:spPr/>
        <p:txBody>
          <a:bodyPr/>
          <a:lstStyle/>
          <a:p>
            <a:fld id="{0A95C7B4-F48A-4942-A509-E55995350072}" type="slidenum">
              <a:rPr lang="lv-LV" smtClean="0"/>
              <a:pPr/>
              <a:t>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42275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 </a:t>
            </a:r>
            <a:r>
              <a:rPr lang="lv-LV" dirty="0" err="1"/>
              <a:t>few</a:t>
            </a:r>
            <a:r>
              <a:rPr lang="lv-LV" dirty="0"/>
              <a:t> </a:t>
            </a:r>
            <a:r>
              <a:rPr lang="lv-LV" dirty="0" err="1"/>
              <a:t>words</a:t>
            </a:r>
            <a:r>
              <a:rPr lang="lv-LV" dirty="0"/>
              <a:t> </a:t>
            </a:r>
            <a:r>
              <a:rPr lang="lv-LV" dirty="0" err="1"/>
              <a:t>about</a:t>
            </a:r>
            <a:r>
              <a:rPr lang="lv-LV" dirty="0"/>
              <a:t> </a:t>
            </a:r>
            <a:r>
              <a:rPr lang="lv-LV" dirty="0" err="1"/>
              <a:t>notion</a:t>
            </a:r>
            <a:r>
              <a:rPr lang="lv-LV" dirty="0"/>
              <a:t> </a:t>
            </a:r>
            <a:r>
              <a:rPr lang="lv-LV" dirty="0" err="1"/>
              <a:t>of</a:t>
            </a:r>
            <a:r>
              <a:rPr lang="lv-LV" dirty="0"/>
              <a:t> </a:t>
            </a:r>
            <a:r>
              <a:rPr lang="lv-LV" dirty="0" err="1"/>
              <a:t>quality</a:t>
            </a:r>
            <a:r>
              <a:rPr lang="lv-LV" dirty="0"/>
              <a:t>.</a:t>
            </a:r>
          </a:p>
          <a:p>
            <a:r>
              <a:rPr lang="lv-LV" dirty="0" err="1"/>
              <a:t>Definitions</a:t>
            </a:r>
            <a:r>
              <a:rPr lang="lv-LV" dirty="0"/>
              <a:t> </a:t>
            </a:r>
            <a:r>
              <a:rPr lang="lv-LV" dirty="0" err="1"/>
              <a:t>developed</a:t>
            </a:r>
            <a:r>
              <a:rPr lang="lv-LV" dirty="0"/>
              <a:t> </a:t>
            </a:r>
            <a:r>
              <a:rPr lang="lv-LV" dirty="0" err="1"/>
              <a:t>in</a:t>
            </a:r>
            <a:r>
              <a:rPr lang="lv-LV" dirty="0"/>
              <a:t> </a:t>
            </a:r>
            <a:r>
              <a:rPr lang="lv-LV" dirty="0" err="1"/>
              <a:t>the</a:t>
            </a:r>
            <a:r>
              <a:rPr lang="lv-LV" dirty="0"/>
              <a:t> </a:t>
            </a:r>
            <a:r>
              <a:rPr lang="lv-LV" dirty="0" err="1"/>
              <a:t>middle</a:t>
            </a:r>
            <a:r>
              <a:rPr lang="lv-LV" dirty="0"/>
              <a:t> </a:t>
            </a:r>
            <a:r>
              <a:rPr lang="lv-LV" dirty="0" err="1"/>
              <a:t>of</a:t>
            </a:r>
            <a:r>
              <a:rPr lang="lv-LV" dirty="0"/>
              <a:t> </a:t>
            </a:r>
            <a:r>
              <a:rPr lang="lv-LV" dirty="0" err="1"/>
              <a:t>the</a:t>
            </a:r>
            <a:r>
              <a:rPr lang="lv-LV" dirty="0"/>
              <a:t> </a:t>
            </a:r>
            <a:r>
              <a:rPr lang="lv-LV" dirty="0" err="1"/>
              <a:t>last</a:t>
            </a:r>
            <a:r>
              <a:rPr lang="lv-LV" dirty="0"/>
              <a:t> </a:t>
            </a:r>
            <a:r>
              <a:rPr lang="lv-LV" dirty="0" err="1"/>
              <a:t>century</a:t>
            </a:r>
            <a:r>
              <a:rPr lang="lv-LV" dirty="0"/>
              <a:t> </a:t>
            </a:r>
            <a:r>
              <a:rPr lang="lv-LV" dirty="0" err="1"/>
              <a:t>with</a:t>
            </a:r>
            <a:r>
              <a:rPr lang="lv-LV" dirty="0"/>
              <a:t> </a:t>
            </a:r>
            <a:r>
              <a:rPr lang="lv-LV" dirty="0" err="1"/>
              <a:t>quality</a:t>
            </a:r>
            <a:r>
              <a:rPr lang="lv-LV" dirty="0"/>
              <a:t> </a:t>
            </a:r>
            <a:r>
              <a:rPr lang="lv-LV" dirty="0" err="1"/>
              <a:t>management</a:t>
            </a:r>
            <a:r>
              <a:rPr lang="lv-LV" dirty="0"/>
              <a:t> </a:t>
            </a:r>
            <a:r>
              <a:rPr lang="lv-LV" dirty="0" err="1"/>
              <a:t>coming</a:t>
            </a:r>
            <a:r>
              <a:rPr lang="lv-LV" dirty="0"/>
              <a:t> </a:t>
            </a:r>
            <a:r>
              <a:rPr lang="lv-LV" dirty="0" err="1"/>
              <a:t>into</a:t>
            </a:r>
            <a:r>
              <a:rPr lang="lv-LV" dirty="0"/>
              <a:t> </a:t>
            </a:r>
            <a:r>
              <a:rPr lang="lv-LV" dirty="0" err="1"/>
              <a:t>fashion</a:t>
            </a:r>
            <a:r>
              <a:rPr lang="lv-LV" dirty="0"/>
              <a:t>. </a:t>
            </a:r>
            <a:r>
              <a:rPr lang="lv-LV" dirty="0" err="1"/>
              <a:t>This</a:t>
            </a:r>
            <a:r>
              <a:rPr lang="lv-LV" dirty="0"/>
              <a:t> </a:t>
            </a:r>
            <a:r>
              <a:rPr lang="lv-LV" dirty="0" err="1"/>
              <a:t>is</a:t>
            </a:r>
            <a:r>
              <a:rPr lang="lv-LV" dirty="0"/>
              <a:t> just to </a:t>
            </a:r>
            <a:r>
              <a:rPr lang="lv-LV" dirty="0" err="1"/>
              <a:t>show</a:t>
            </a:r>
            <a:r>
              <a:rPr lang="lv-LV" dirty="0"/>
              <a:t> </a:t>
            </a:r>
            <a:r>
              <a:rPr lang="lv-LV" dirty="0" err="1"/>
              <a:t>that</a:t>
            </a:r>
            <a:r>
              <a:rPr lang="lv-LV" dirty="0"/>
              <a:t> </a:t>
            </a:r>
            <a:r>
              <a:rPr lang="lv-LV" dirty="0" err="1"/>
              <a:t>one</a:t>
            </a:r>
            <a:r>
              <a:rPr lang="lv-LV" dirty="0"/>
              <a:t> </a:t>
            </a:r>
            <a:r>
              <a:rPr lang="lv-LV" dirty="0" err="1"/>
              <a:t>should</a:t>
            </a:r>
            <a:r>
              <a:rPr lang="lv-LV" dirty="0"/>
              <a:t> </a:t>
            </a:r>
            <a:r>
              <a:rPr lang="lv-LV" dirty="0" err="1"/>
              <a:t>speak</a:t>
            </a:r>
            <a:r>
              <a:rPr lang="lv-LV" dirty="0"/>
              <a:t> </a:t>
            </a:r>
            <a:r>
              <a:rPr lang="lv-LV" dirty="0" err="1"/>
              <a:t>of</a:t>
            </a:r>
            <a:r>
              <a:rPr lang="lv-LV" dirty="0"/>
              <a:t> </a:t>
            </a:r>
            <a:r>
              <a:rPr lang="lv-LV" dirty="0" err="1"/>
              <a:t>quality</a:t>
            </a:r>
            <a:r>
              <a:rPr lang="lv-LV" dirty="0"/>
              <a:t> </a:t>
            </a:r>
            <a:r>
              <a:rPr lang="lv-LV" dirty="0" err="1"/>
              <a:t>only</a:t>
            </a:r>
            <a:r>
              <a:rPr lang="lv-LV" dirty="0"/>
              <a:t> </a:t>
            </a:r>
            <a:r>
              <a:rPr lang="lv-LV" dirty="0" err="1"/>
              <a:t>in</a:t>
            </a:r>
            <a:r>
              <a:rPr lang="lv-LV" dirty="0"/>
              <a:t> </a:t>
            </a:r>
            <a:r>
              <a:rPr lang="lv-LV" dirty="0" err="1"/>
              <a:t>the</a:t>
            </a:r>
            <a:r>
              <a:rPr lang="lv-LV" dirty="0"/>
              <a:t> </a:t>
            </a:r>
            <a:r>
              <a:rPr lang="lv-LV" dirty="0" err="1"/>
              <a:t>context</a:t>
            </a:r>
            <a:r>
              <a:rPr lang="lv-LV" dirty="0"/>
              <a:t> </a:t>
            </a:r>
            <a:r>
              <a:rPr lang="lv-LV" dirty="0" err="1"/>
              <a:t>of</a:t>
            </a:r>
            <a:r>
              <a:rPr lang="lv-LV" dirty="0"/>
              <a:t> </a:t>
            </a:r>
            <a:r>
              <a:rPr lang="lv-LV" dirty="0" err="1"/>
              <a:t>functioning</a:t>
            </a:r>
            <a:r>
              <a:rPr lang="lv-LV" dirty="0"/>
              <a:t> </a:t>
            </a:r>
            <a:r>
              <a:rPr lang="lv-LV" dirty="0" err="1"/>
              <a:t>of</a:t>
            </a:r>
            <a:r>
              <a:rPr lang="lv-LV" dirty="0"/>
              <a:t> </a:t>
            </a:r>
            <a:r>
              <a:rPr lang="lv-LV" dirty="0" err="1"/>
              <a:t>the</a:t>
            </a:r>
            <a:r>
              <a:rPr lang="lv-LV" dirty="0"/>
              <a:t> </a:t>
            </a:r>
            <a:r>
              <a:rPr lang="lv-LV" dirty="0" err="1"/>
              <a:t>product</a:t>
            </a:r>
            <a:r>
              <a:rPr lang="lv-LV" dirty="0"/>
              <a:t> </a:t>
            </a:r>
            <a:r>
              <a:rPr lang="lv-LV" dirty="0" err="1"/>
              <a:t>or</a:t>
            </a:r>
            <a:r>
              <a:rPr lang="lv-LV" dirty="0"/>
              <a:t> </a:t>
            </a:r>
            <a:r>
              <a:rPr lang="lv-LV" dirty="0" err="1"/>
              <a:t>the</a:t>
            </a:r>
            <a:r>
              <a:rPr lang="lv-LV" dirty="0"/>
              <a:t> </a:t>
            </a:r>
            <a:r>
              <a:rPr lang="lv-LV" dirty="0" err="1"/>
              <a:t>service</a:t>
            </a:r>
            <a:r>
              <a:rPr lang="lv-LV" dirty="0"/>
              <a:t>. </a:t>
            </a:r>
            <a:r>
              <a:rPr lang="lv-LV" dirty="0" err="1"/>
              <a:t>Above</a:t>
            </a:r>
            <a:r>
              <a:rPr lang="lv-LV" dirty="0"/>
              <a:t> </a:t>
            </a:r>
            <a:r>
              <a:rPr lang="lv-LV" dirty="0" err="1"/>
              <a:t>all</a:t>
            </a:r>
            <a:r>
              <a:rPr lang="lv-LV" dirty="0"/>
              <a:t> </a:t>
            </a:r>
            <a:r>
              <a:rPr lang="lv-LV" dirty="0" err="1"/>
              <a:t>one</a:t>
            </a:r>
            <a:r>
              <a:rPr lang="lv-LV" dirty="0"/>
              <a:t> </a:t>
            </a:r>
            <a:r>
              <a:rPr lang="lv-LV" dirty="0" err="1"/>
              <a:t>should</a:t>
            </a:r>
            <a:r>
              <a:rPr lang="lv-LV" dirty="0"/>
              <a:t> </a:t>
            </a:r>
            <a:r>
              <a:rPr lang="lv-LV" dirty="0" err="1"/>
              <a:t>not</a:t>
            </a:r>
            <a:r>
              <a:rPr lang="lv-LV" dirty="0"/>
              <a:t> </a:t>
            </a:r>
            <a:r>
              <a:rPr lang="lv-LV" dirty="0" err="1"/>
              <a:t>compare</a:t>
            </a:r>
            <a:r>
              <a:rPr lang="lv-LV" dirty="0"/>
              <a:t> </a:t>
            </a:r>
            <a:r>
              <a:rPr lang="lv-LV" dirty="0" err="1"/>
              <a:t>products</a:t>
            </a:r>
            <a:r>
              <a:rPr lang="lv-LV" dirty="0"/>
              <a:t> </a:t>
            </a:r>
            <a:r>
              <a:rPr lang="lv-LV" dirty="0" err="1"/>
              <a:t>that</a:t>
            </a:r>
            <a:r>
              <a:rPr lang="lv-LV" dirty="0"/>
              <a:t> </a:t>
            </a:r>
            <a:r>
              <a:rPr lang="lv-LV" dirty="0" err="1"/>
              <a:t>have</a:t>
            </a:r>
            <a:r>
              <a:rPr lang="lv-LV" dirty="0"/>
              <a:t> </a:t>
            </a:r>
            <a:r>
              <a:rPr lang="lv-LV" dirty="0" err="1"/>
              <a:t>different</a:t>
            </a:r>
            <a:r>
              <a:rPr lang="lv-LV" dirty="0"/>
              <a:t> </a:t>
            </a:r>
            <a:r>
              <a:rPr lang="lv-LV" dirty="0" err="1"/>
              <a:t>usage</a:t>
            </a:r>
            <a:r>
              <a:rPr lang="lv-LV" dirty="0"/>
              <a:t> </a:t>
            </a:r>
            <a:r>
              <a:rPr lang="lv-LV" dirty="0" err="1"/>
              <a:t>or</a:t>
            </a:r>
            <a:r>
              <a:rPr lang="lv-LV" dirty="0"/>
              <a:t> </a:t>
            </a:r>
            <a:r>
              <a:rPr lang="lv-LV" dirty="0" err="1"/>
              <a:t>services</a:t>
            </a:r>
            <a:r>
              <a:rPr lang="lv-LV" dirty="0"/>
              <a:t> </a:t>
            </a:r>
            <a:r>
              <a:rPr lang="lv-LV" dirty="0" err="1"/>
              <a:t>designed</a:t>
            </a:r>
            <a:r>
              <a:rPr lang="lv-LV" dirty="0"/>
              <a:t> </a:t>
            </a:r>
            <a:r>
              <a:rPr lang="lv-LV" dirty="0" err="1"/>
              <a:t>for</a:t>
            </a:r>
            <a:r>
              <a:rPr lang="lv-LV" dirty="0"/>
              <a:t> </a:t>
            </a:r>
            <a:r>
              <a:rPr lang="lv-LV" dirty="0" err="1"/>
              <a:t>different</a:t>
            </a:r>
            <a:r>
              <a:rPr lang="lv-LV" dirty="0"/>
              <a:t> </a:t>
            </a:r>
            <a:r>
              <a:rPr lang="lv-LV" dirty="0" err="1"/>
              <a:t>clients</a:t>
            </a:r>
            <a:r>
              <a:rPr lang="lv-LV" dirty="0"/>
              <a:t>. </a:t>
            </a:r>
            <a:r>
              <a:rPr lang="lv-LV" dirty="0" err="1"/>
              <a:t>If</a:t>
            </a:r>
            <a:r>
              <a:rPr lang="lv-LV" dirty="0"/>
              <a:t> </a:t>
            </a:r>
            <a:r>
              <a:rPr lang="lv-LV" dirty="0" err="1"/>
              <a:t>we</a:t>
            </a:r>
            <a:r>
              <a:rPr lang="lv-LV" dirty="0"/>
              <a:t> </a:t>
            </a:r>
            <a:r>
              <a:rPr lang="lv-LV" dirty="0" err="1"/>
              <a:t>speak</a:t>
            </a:r>
            <a:r>
              <a:rPr lang="lv-LV" dirty="0"/>
              <a:t> </a:t>
            </a:r>
            <a:r>
              <a:rPr lang="lv-LV" dirty="0" err="1"/>
              <a:t>about</a:t>
            </a:r>
            <a:r>
              <a:rPr lang="lv-LV" dirty="0"/>
              <a:t> HE </a:t>
            </a:r>
            <a:r>
              <a:rPr lang="lv-LV" dirty="0" err="1"/>
              <a:t>we</a:t>
            </a:r>
            <a:r>
              <a:rPr lang="lv-LV" dirty="0"/>
              <a:t> </a:t>
            </a:r>
            <a:r>
              <a:rPr lang="lv-LV" dirty="0" err="1"/>
              <a:t>cannot</a:t>
            </a:r>
            <a:r>
              <a:rPr lang="lv-LV" dirty="0"/>
              <a:t> </a:t>
            </a:r>
            <a:r>
              <a:rPr lang="lv-LV" dirty="0" err="1"/>
              <a:t>say</a:t>
            </a:r>
            <a:r>
              <a:rPr lang="lv-LV" dirty="0"/>
              <a:t> </a:t>
            </a:r>
            <a:r>
              <a:rPr lang="lv-LV" dirty="0" err="1"/>
              <a:t>that</a:t>
            </a:r>
            <a:r>
              <a:rPr lang="lv-LV" dirty="0"/>
              <a:t> </a:t>
            </a:r>
            <a:r>
              <a:rPr lang="lv-LV" dirty="0" err="1"/>
              <a:t>its</a:t>
            </a:r>
            <a:r>
              <a:rPr lang="lv-LV" dirty="0"/>
              <a:t> </a:t>
            </a:r>
            <a:r>
              <a:rPr lang="lv-LV" dirty="0" err="1"/>
              <a:t>quality</a:t>
            </a:r>
            <a:r>
              <a:rPr lang="lv-LV" dirty="0"/>
              <a:t> </a:t>
            </a:r>
            <a:r>
              <a:rPr lang="lv-LV" dirty="0" err="1"/>
              <a:t>in</a:t>
            </a:r>
            <a:r>
              <a:rPr lang="lv-LV" dirty="0"/>
              <a:t> a </a:t>
            </a:r>
            <a:r>
              <a:rPr lang="lv-LV" dirty="0" err="1"/>
              <a:t>country</a:t>
            </a:r>
            <a:r>
              <a:rPr lang="lv-LV" dirty="0"/>
              <a:t> </a:t>
            </a:r>
            <a:r>
              <a:rPr lang="lv-LV" dirty="0" err="1"/>
              <a:t>like</a:t>
            </a:r>
            <a:r>
              <a:rPr lang="lv-LV" dirty="0"/>
              <a:t> LV </a:t>
            </a:r>
            <a:r>
              <a:rPr lang="lv-LV" dirty="0" err="1"/>
              <a:t>is</a:t>
            </a:r>
            <a:r>
              <a:rPr lang="lv-LV" dirty="0"/>
              <a:t> </a:t>
            </a:r>
            <a:r>
              <a:rPr lang="lv-LV" dirty="0" err="1"/>
              <a:t>higher</a:t>
            </a:r>
            <a:r>
              <a:rPr lang="lv-LV" dirty="0"/>
              <a:t> </a:t>
            </a:r>
            <a:r>
              <a:rPr lang="lv-LV" dirty="0" err="1"/>
              <a:t>or</a:t>
            </a:r>
            <a:r>
              <a:rPr lang="lv-LV" dirty="0"/>
              <a:t> </a:t>
            </a:r>
            <a:r>
              <a:rPr lang="lv-LV" dirty="0" err="1"/>
              <a:t>lower</a:t>
            </a:r>
            <a:r>
              <a:rPr lang="lv-LV" dirty="0"/>
              <a:t>  </a:t>
            </a:r>
            <a:r>
              <a:rPr lang="lv-LV" dirty="0" err="1"/>
              <a:t>than</a:t>
            </a:r>
            <a:r>
              <a:rPr lang="lv-LV" dirty="0"/>
              <a:t> </a:t>
            </a:r>
            <a:r>
              <a:rPr lang="lv-LV" dirty="0" err="1"/>
              <a:t>in</a:t>
            </a:r>
            <a:r>
              <a:rPr lang="lv-LV" dirty="0"/>
              <a:t> KZ </a:t>
            </a:r>
            <a:r>
              <a:rPr lang="lv-LV" dirty="0" err="1"/>
              <a:t>or</a:t>
            </a:r>
            <a:r>
              <a:rPr lang="lv-LV" dirty="0"/>
              <a:t> UZ </a:t>
            </a:r>
            <a:r>
              <a:rPr lang="lv-LV" dirty="0" err="1"/>
              <a:t>unless</a:t>
            </a:r>
            <a:r>
              <a:rPr lang="lv-LV" dirty="0"/>
              <a:t> </a:t>
            </a:r>
            <a:r>
              <a:rPr lang="lv-LV" dirty="0" err="1"/>
              <a:t>we</a:t>
            </a:r>
            <a:r>
              <a:rPr lang="lv-LV" dirty="0"/>
              <a:t> </a:t>
            </a:r>
            <a:r>
              <a:rPr lang="lv-LV" dirty="0" err="1"/>
              <a:t>decided</a:t>
            </a:r>
            <a:r>
              <a:rPr lang="lv-LV" dirty="0"/>
              <a:t> to </a:t>
            </a:r>
            <a:r>
              <a:rPr lang="lv-LV" dirty="0" err="1"/>
              <a:t>have</a:t>
            </a:r>
            <a:r>
              <a:rPr lang="lv-LV" dirty="0"/>
              <a:t> a </a:t>
            </a:r>
            <a:r>
              <a:rPr lang="lv-LV" dirty="0" err="1"/>
              <a:t>common</a:t>
            </a:r>
            <a:r>
              <a:rPr lang="lv-LV" dirty="0"/>
              <a:t> </a:t>
            </a:r>
            <a:r>
              <a:rPr lang="lv-LV" dirty="0" err="1"/>
              <a:t>labour</a:t>
            </a:r>
            <a:r>
              <a:rPr lang="lv-LV" dirty="0"/>
              <a:t> </a:t>
            </a:r>
            <a:r>
              <a:rPr lang="lv-LV" dirty="0" err="1"/>
              <a:t>market</a:t>
            </a:r>
            <a:r>
              <a:rPr lang="lv-LV" dirty="0"/>
              <a:t> (</a:t>
            </a:r>
            <a:r>
              <a:rPr lang="lv-LV" dirty="0" err="1"/>
              <a:t>for</a:t>
            </a:r>
            <a:r>
              <a:rPr lang="lv-LV" dirty="0"/>
              <a:t> </a:t>
            </a:r>
            <a:r>
              <a:rPr lang="lv-LV" dirty="0" err="1"/>
              <a:t>which</a:t>
            </a:r>
            <a:r>
              <a:rPr lang="lv-LV" dirty="0"/>
              <a:t> </a:t>
            </a:r>
            <a:r>
              <a:rPr lang="lv-LV" dirty="0" err="1"/>
              <a:t>our</a:t>
            </a:r>
            <a:r>
              <a:rPr lang="lv-LV" dirty="0"/>
              <a:t> HE </a:t>
            </a:r>
            <a:r>
              <a:rPr lang="lv-LV" dirty="0" err="1"/>
              <a:t>is</a:t>
            </a:r>
            <a:r>
              <a:rPr lang="lv-LV" dirty="0"/>
              <a:t> </a:t>
            </a:r>
            <a:r>
              <a:rPr lang="lv-LV" dirty="0" err="1"/>
              <a:t>providing</a:t>
            </a:r>
            <a:r>
              <a:rPr lang="lv-LV" dirty="0"/>
              <a:t> </a:t>
            </a:r>
            <a:r>
              <a:rPr lang="lv-LV" dirty="0" err="1"/>
              <a:t>specialists</a:t>
            </a:r>
            <a:r>
              <a:rPr lang="lv-LV" dirty="0"/>
              <a:t>, </a:t>
            </a:r>
            <a:r>
              <a:rPr lang="lv-LV" dirty="0" err="1"/>
              <a:t>as</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objectives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09079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Why</a:t>
            </a:r>
            <a:r>
              <a:rPr lang="lv-LV" dirty="0"/>
              <a:t> </a:t>
            </a:r>
            <a:r>
              <a:rPr lang="lv-LV" dirty="0" err="1"/>
              <a:t>we</a:t>
            </a:r>
            <a:r>
              <a:rPr lang="lv-LV" dirty="0"/>
              <a:t> </a:t>
            </a:r>
            <a:r>
              <a:rPr lang="lv-LV" dirty="0" err="1"/>
              <a:t>can</a:t>
            </a:r>
            <a:r>
              <a:rPr lang="lv-LV" dirty="0"/>
              <a:t> </a:t>
            </a:r>
            <a:r>
              <a:rPr lang="lv-LV" dirty="0" err="1"/>
              <a:t>apply</a:t>
            </a:r>
            <a:r>
              <a:rPr lang="lv-LV" dirty="0"/>
              <a:t> </a:t>
            </a:r>
            <a:r>
              <a:rPr lang="lv-LV" dirty="0" err="1"/>
              <a:t>the</a:t>
            </a:r>
            <a:r>
              <a:rPr lang="lv-LV" dirty="0"/>
              <a:t> </a:t>
            </a:r>
            <a:r>
              <a:rPr lang="lv-LV" dirty="0" err="1"/>
              <a:t>definitions</a:t>
            </a:r>
            <a:r>
              <a:rPr lang="lv-LV" dirty="0"/>
              <a:t> to HE </a:t>
            </a:r>
            <a:r>
              <a:rPr lang="lv-LV" dirty="0" err="1"/>
              <a:t>at</a:t>
            </a:r>
            <a:r>
              <a:rPr lang="lv-LV" dirty="0"/>
              <a:t> </a:t>
            </a:r>
            <a:r>
              <a:rPr lang="lv-LV" dirty="0" err="1"/>
              <a:t>all</a:t>
            </a:r>
            <a:r>
              <a:rPr lang="lv-LV" dirty="0"/>
              <a:t>. </a:t>
            </a:r>
            <a:r>
              <a:rPr lang="lv-LV" dirty="0" err="1"/>
              <a:t>The</a:t>
            </a:r>
            <a:r>
              <a:rPr lang="lv-LV" dirty="0"/>
              <a:t> </a:t>
            </a:r>
            <a:r>
              <a:rPr lang="lv-LV" dirty="0" err="1"/>
              <a:t>fact</a:t>
            </a:r>
            <a:r>
              <a:rPr lang="lv-LV" dirty="0"/>
              <a:t> </a:t>
            </a:r>
            <a:r>
              <a:rPr lang="lv-LV" dirty="0" err="1"/>
              <a:t>is</a:t>
            </a:r>
            <a:r>
              <a:rPr lang="lv-LV" dirty="0"/>
              <a:t> </a:t>
            </a:r>
            <a:r>
              <a:rPr lang="lv-LV" dirty="0" err="1"/>
              <a:t>that</a:t>
            </a:r>
            <a:r>
              <a:rPr lang="lv-LV" dirty="0"/>
              <a:t> </a:t>
            </a:r>
            <a:r>
              <a:rPr lang="lv-LV" dirty="0" err="1"/>
              <a:t>academic</a:t>
            </a:r>
            <a:r>
              <a:rPr lang="lv-LV" dirty="0"/>
              <a:t> process just </a:t>
            </a:r>
            <a:r>
              <a:rPr lang="lv-LV" dirty="0" err="1"/>
              <a:t>as</a:t>
            </a:r>
            <a:r>
              <a:rPr lang="lv-LV" dirty="0"/>
              <a:t> </a:t>
            </a:r>
            <a:r>
              <a:rPr lang="lv-LV" dirty="0" err="1"/>
              <a:t>any</a:t>
            </a:r>
            <a:r>
              <a:rPr lang="lv-LV" dirty="0"/>
              <a:t> </a:t>
            </a:r>
            <a:r>
              <a:rPr lang="lv-LV" dirty="0" err="1"/>
              <a:t>production</a:t>
            </a:r>
            <a:r>
              <a:rPr lang="lv-LV" dirty="0"/>
              <a:t> </a:t>
            </a:r>
            <a:r>
              <a:rPr lang="lv-LV" dirty="0" err="1"/>
              <a:t>processes</a:t>
            </a:r>
            <a:r>
              <a:rPr lang="lv-LV" dirty="0"/>
              <a:t> </a:t>
            </a:r>
            <a:r>
              <a:rPr lang="lv-LV" dirty="0" err="1"/>
              <a:t>has</a:t>
            </a:r>
            <a:r>
              <a:rPr lang="lv-LV" dirty="0"/>
              <a:t> </a:t>
            </a:r>
            <a:r>
              <a:rPr lang="lv-LV" dirty="0" err="1"/>
              <a:t>certain</a:t>
            </a:r>
            <a:r>
              <a:rPr lang="lv-LV" dirty="0"/>
              <a:t> </a:t>
            </a:r>
            <a:r>
              <a:rPr lang="lv-LV" dirty="0" err="1"/>
              <a:t>source</a:t>
            </a:r>
            <a:r>
              <a:rPr lang="lv-LV" dirty="0"/>
              <a:t> (</a:t>
            </a:r>
            <a:r>
              <a:rPr lang="lv-LV" dirty="0" err="1"/>
              <a:t>raw</a:t>
            </a:r>
            <a:r>
              <a:rPr lang="lv-LV" dirty="0"/>
              <a:t>) </a:t>
            </a:r>
            <a:r>
              <a:rPr lang="lv-LV" dirty="0" err="1"/>
              <a:t>material</a:t>
            </a:r>
            <a:r>
              <a:rPr lang="lv-LV" dirty="0"/>
              <a:t> </a:t>
            </a:r>
            <a:r>
              <a:rPr lang="lv-LV" dirty="0" err="1"/>
              <a:t>that</a:t>
            </a:r>
            <a:r>
              <a:rPr lang="lv-LV" dirty="0"/>
              <a:t> </a:t>
            </a:r>
            <a:r>
              <a:rPr lang="lv-LV" dirty="0" err="1"/>
              <a:t>is</a:t>
            </a:r>
            <a:r>
              <a:rPr lang="lv-LV" dirty="0"/>
              <a:t> </a:t>
            </a:r>
            <a:r>
              <a:rPr lang="lv-LV" dirty="0" err="1"/>
              <a:t>developed</a:t>
            </a:r>
            <a:r>
              <a:rPr lang="lv-LV" dirty="0"/>
              <a:t> (</a:t>
            </a:r>
            <a:r>
              <a:rPr lang="lv-LV" dirty="0" err="1"/>
              <a:t>processed</a:t>
            </a:r>
            <a:r>
              <a:rPr lang="lv-LV" dirty="0"/>
              <a:t>) </a:t>
            </a:r>
            <a:r>
              <a:rPr lang="lv-LV" dirty="0" err="1"/>
              <a:t>into</a:t>
            </a:r>
            <a:r>
              <a:rPr lang="lv-LV" dirty="0"/>
              <a:t> </a:t>
            </a:r>
            <a:r>
              <a:rPr lang="lv-LV" dirty="0" err="1"/>
              <a:t>some</a:t>
            </a:r>
            <a:r>
              <a:rPr lang="lv-LV" dirty="0"/>
              <a:t> </a:t>
            </a:r>
            <a:r>
              <a:rPr lang="lv-LV" dirty="0" err="1"/>
              <a:t>product</a:t>
            </a:r>
            <a:r>
              <a:rPr lang="lv-LV" dirty="0"/>
              <a:t>. </a:t>
            </a:r>
            <a:r>
              <a:rPr lang="lv-LV" dirty="0" err="1"/>
              <a:t>The</a:t>
            </a:r>
            <a:r>
              <a:rPr lang="lv-LV" dirty="0"/>
              <a:t> process </a:t>
            </a:r>
            <a:r>
              <a:rPr lang="lv-LV" dirty="0" err="1"/>
              <a:t>itself</a:t>
            </a:r>
            <a:r>
              <a:rPr lang="lv-LV" dirty="0"/>
              <a:t> </a:t>
            </a:r>
            <a:r>
              <a:rPr lang="lv-LV" dirty="0" err="1"/>
              <a:t>can</a:t>
            </a:r>
            <a:r>
              <a:rPr lang="lv-LV" dirty="0"/>
              <a:t> </a:t>
            </a:r>
            <a:r>
              <a:rPr lang="lv-LV" dirty="0" err="1"/>
              <a:t>be</a:t>
            </a:r>
            <a:r>
              <a:rPr lang="lv-LV" dirty="0"/>
              <a:t> </a:t>
            </a:r>
            <a:r>
              <a:rPr lang="lv-LV" dirty="0" err="1"/>
              <a:t>considered</a:t>
            </a:r>
            <a:r>
              <a:rPr lang="lv-LV" dirty="0"/>
              <a:t> </a:t>
            </a:r>
            <a:r>
              <a:rPr lang="lv-LV" dirty="0" err="1"/>
              <a:t>as</a:t>
            </a:r>
            <a:r>
              <a:rPr lang="lv-LV" dirty="0"/>
              <a:t> a </a:t>
            </a:r>
            <a:r>
              <a:rPr lang="lv-LV" dirty="0" err="1"/>
              <a:t>service</a:t>
            </a:r>
            <a:r>
              <a:rPr lang="lv-LV" dirty="0"/>
              <a:t> </a:t>
            </a:r>
            <a:r>
              <a:rPr lang="lv-LV" dirty="0" err="1"/>
              <a:t>provided</a:t>
            </a:r>
            <a:r>
              <a:rPr lang="lv-LV" dirty="0"/>
              <a:t> to </a:t>
            </a:r>
            <a:r>
              <a:rPr lang="lv-LV" dirty="0" err="1"/>
              <a:t>those</a:t>
            </a:r>
            <a:r>
              <a:rPr lang="lv-LV" dirty="0"/>
              <a:t> </a:t>
            </a:r>
            <a:r>
              <a:rPr lang="lv-LV" dirty="0" err="1"/>
              <a:t>who</a:t>
            </a:r>
            <a:r>
              <a:rPr lang="lv-LV" dirty="0"/>
              <a:t> </a:t>
            </a:r>
            <a:r>
              <a:rPr lang="lv-LV" dirty="0" err="1"/>
              <a:t>benefit</a:t>
            </a:r>
            <a:r>
              <a:rPr lang="lv-LV" dirty="0"/>
              <a:t> </a:t>
            </a:r>
            <a:r>
              <a:rPr lang="lv-LV" dirty="0" err="1"/>
              <a:t>from</a:t>
            </a:r>
            <a:r>
              <a:rPr lang="lv-LV" dirty="0"/>
              <a:t> </a:t>
            </a:r>
            <a:r>
              <a:rPr lang="lv-LV" dirty="0" err="1"/>
              <a:t>the</a:t>
            </a:r>
            <a:r>
              <a:rPr lang="lv-LV" dirty="0"/>
              <a:t> ‘</a:t>
            </a:r>
            <a:r>
              <a:rPr lang="lv-LV" dirty="0" err="1"/>
              <a:t>product</a:t>
            </a:r>
            <a:r>
              <a:rPr lang="lv-LV" dirty="0"/>
              <a:t>’. </a:t>
            </a:r>
            <a:r>
              <a:rPr lang="lv-LV" dirty="0" err="1"/>
              <a:t>What</a:t>
            </a:r>
            <a:r>
              <a:rPr lang="lv-LV" dirty="0"/>
              <a:t> </a:t>
            </a:r>
            <a:r>
              <a:rPr lang="lv-LV" dirty="0" err="1"/>
              <a:t>makes</a:t>
            </a:r>
            <a:r>
              <a:rPr lang="lv-LV" dirty="0"/>
              <a:t> HE (</a:t>
            </a:r>
            <a:r>
              <a:rPr lang="lv-LV" dirty="0" err="1"/>
              <a:t>and</a:t>
            </a:r>
            <a:r>
              <a:rPr lang="lv-LV" dirty="0"/>
              <a:t> </a:t>
            </a:r>
            <a:r>
              <a:rPr lang="lv-LV" dirty="0" err="1"/>
              <a:t>education</a:t>
            </a:r>
            <a:r>
              <a:rPr lang="lv-LV" dirty="0"/>
              <a:t> </a:t>
            </a:r>
            <a:r>
              <a:rPr lang="lv-LV" dirty="0" err="1"/>
              <a:t>in</a:t>
            </a:r>
            <a:r>
              <a:rPr lang="lv-LV" dirty="0"/>
              <a:t> </a:t>
            </a:r>
            <a:r>
              <a:rPr lang="lv-LV" dirty="0" err="1"/>
              <a:t>general</a:t>
            </a:r>
            <a:r>
              <a:rPr lang="lv-LV" dirty="0"/>
              <a:t>) </a:t>
            </a:r>
            <a:r>
              <a:rPr lang="lv-LV" dirty="0" err="1"/>
              <a:t>different</a:t>
            </a:r>
            <a:r>
              <a:rPr lang="lv-LV" dirty="0"/>
              <a:t> </a:t>
            </a:r>
            <a:r>
              <a:rPr lang="lv-LV" dirty="0" err="1"/>
              <a:t>is</a:t>
            </a:r>
            <a:r>
              <a:rPr lang="lv-LV" dirty="0"/>
              <a:t> </a:t>
            </a:r>
            <a:r>
              <a:rPr lang="lv-LV" dirty="0" err="1"/>
              <a:t>that</a:t>
            </a:r>
            <a:r>
              <a:rPr lang="lv-LV" dirty="0"/>
              <a:t> students </a:t>
            </a:r>
            <a:r>
              <a:rPr lang="lv-LV" dirty="0" err="1"/>
              <a:t>are</a:t>
            </a:r>
            <a:r>
              <a:rPr lang="lv-LV" dirty="0"/>
              <a:t> </a:t>
            </a:r>
            <a:r>
              <a:rPr lang="lv-LV" dirty="0" err="1"/>
              <a:t>both</a:t>
            </a:r>
            <a:r>
              <a:rPr lang="lv-LV" dirty="0"/>
              <a:t> </a:t>
            </a:r>
            <a:r>
              <a:rPr lang="lv-LV" dirty="0" err="1"/>
              <a:t>as</a:t>
            </a:r>
            <a:r>
              <a:rPr lang="lv-LV" dirty="0"/>
              <a:t> </a:t>
            </a:r>
            <a:r>
              <a:rPr lang="lv-LV" dirty="0" err="1"/>
              <a:t>the</a:t>
            </a:r>
            <a:r>
              <a:rPr lang="lv-LV" dirty="0"/>
              <a:t> ‘</a:t>
            </a:r>
            <a:r>
              <a:rPr lang="lv-LV" dirty="0" err="1"/>
              <a:t>material</a:t>
            </a:r>
            <a:r>
              <a:rPr lang="lv-LV" dirty="0"/>
              <a:t>’, ‘</a:t>
            </a:r>
            <a:r>
              <a:rPr lang="lv-LV" dirty="0" err="1"/>
              <a:t>actors</a:t>
            </a:r>
            <a:r>
              <a:rPr lang="lv-LV" dirty="0"/>
              <a:t>’, </a:t>
            </a:r>
            <a:r>
              <a:rPr lang="lv-LV" dirty="0" err="1"/>
              <a:t>and</a:t>
            </a:r>
            <a:r>
              <a:rPr lang="lv-LV" dirty="0"/>
              <a:t> </a:t>
            </a:r>
            <a:r>
              <a:rPr lang="lv-LV" dirty="0" err="1"/>
              <a:t>the</a:t>
            </a:r>
            <a:r>
              <a:rPr lang="lv-LV" dirty="0"/>
              <a:t> ‘</a:t>
            </a:r>
            <a:r>
              <a:rPr lang="lv-LV" dirty="0" err="1"/>
              <a:t>main</a:t>
            </a:r>
            <a:r>
              <a:rPr lang="lv-LV" dirty="0"/>
              <a:t> </a:t>
            </a:r>
            <a:r>
              <a:rPr lang="lv-LV" dirty="0" err="1"/>
              <a:t>beneficiaries</a:t>
            </a:r>
            <a:r>
              <a:rPr lang="lv-LV" dirty="0"/>
              <a:t>’. </a:t>
            </a:r>
            <a:r>
              <a:rPr lang="lv-LV" dirty="0" err="1"/>
              <a:t>This</a:t>
            </a:r>
            <a:r>
              <a:rPr lang="lv-LV" dirty="0"/>
              <a:t> </a:t>
            </a:r>
            <a:r>
              <a:rPr lang="lv-LV" dirty="0" err="1"/>
              <a:t>should</a:t>
            </a:r>
            <a:r>
              <a:rPr lang="lv-LV" dirty="0"/>
              <a:t> </a:t>
            </a:r>
            <a:r>
              <a:rPr lang="lv-LV" dirty="0" err="1"/>
              <a:t>be</a:t>
            </a:r>
            <a:r>
              <a:rPr lang="lv-LV" dirty="0"/>
              <a:t> </a:t>
            </a:r>
            <a:r>
              <a:rPr lang="lv-LV" dirty="0" err="1"/>
              <a:t>born</a:t>
            </a:r>
            <a:r>
              <a:rPr lang="lv-LV" dirty="0"/>
              <a:t> </a:t>
            </a:r>
            <a:r>
              <a:rPr lang="lv-LV" dirty="0" err="1"/>
              <a:t>in</a:t>
            </a:r>
            <a:r>
              <a:rPr lang="lv-LV" dirty="0"/>
              <a:t> </a:t>
            </a:r>
            <a:r>
              <a:rPr lang="lv-LV" dirty="0" err="1"/>
              <a:t>mind</a:t>
            </a:r>
            <a:r>
              <a:rPr lang="lv-LV" dirty="0"/>
              <a:t> </a:t>
            </a:r>
            <a:r>
              <a:rPr lang="lv-LV" dirty="0" err="1"/>
              <a:t>when</a:t>
            </a:r>
            <a:r>
              <a:rPr lang="lv-LV" dirty="0"/>
              <a:t> </a:t>
            </a:r>
            <a:r>
              <a:rPr lang="lv-LV" dirty="0" err="1"/>
              <a:t>one</a:t>
            </a:r>
            <a:r>
              <a:rPr lang="lv-LV" dirty="0"/>
              <a:t> </a:t>
            </a:r>
            <a:r>
              <a:rPr lang="lv-LV" dirty="0" err="1"/>
              <a:t>speaks</a:t>
            </a:r>
            <a:r>
              <a:rPr lang="lv-LV" dirty="0"/>
              <a:t> </a:t>
            </a:r>
            <a:r>
              <a:rPr lang="lv-LV" dirty="0" err="1"/>
              <a:t>about</a:t>
            </a:r>
            <a:r>
              <a:rPr lang="lv-LV" dirty="0"/>
              <a:t> students’ </a:t>
            </a:r>
            <a:r>
              <a:rPr lang="lv-LV" dirty="0" err="1"/>
              <a:t>role</a:t>
            </a:r>
            <a:r>
              <a:rPr lang="lv-LV" dirty="0"/>
              <a:t> </a:t>
            </a:r>
            <a:r>
              <a:rPr lang="lv-LV" dirty="0" err="1"/>
              <a:t>in</a:t>
            </a:r>
            <a:r>
              <a:rPr lang="lv-LV" dirty="0"/>
              <a:t> QA</a:t>
            </a:r>
          </a:p>
        </p:txBody>
      </p:sp>
      <p:sp>
        <p:nvSpPr>
          <p:cNvPr id="4" name="Slaida numura vietturis 3"/>
          <p:cNvSpPr>
            <a:spLocks noGrp="1"/>
          </p:cNvSpPr>
          <p:nvPr>
            <p:ph type="sldNum" sz="quarter" idx="10"/>
          </p:nvPr>
        </p:nvSpPr>
        <p:spPr/>
        <p:txBody>
          <a:bodyPr/>
          <a:lstStyle/>
          <a:p>
            <a:fld id="{0A95C7B4-F48A-4942-A509-E55995350072}" type="slidenum">
              <a:rPr lang="lv-LV" smtClean="0"/>
              <a:pPr/>
              <a:t>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81366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What</a:t>
            </a:r>
            <a:r>
              <a:rPr lang="lv-LV" dirty="0"/>
              <a:t> </a:t>
            </a:r>
            <a:r>
              <a:rPr lang="lv-LV" dirty="0" err="1"/>
              <a:t>else</a:t>
            </a:r>
            <a:r>
              <a:rPr lang="lv-LV" dirty="0"/>
              <a:t> </a:t>
            </a:r>
            <a:r>
              <a:rPr lang="lv-LV" dirty="0" err="1"/>
              <a:t>makes</a:t>
            </a:r>
            <a:r>
              <a:rPr lang="lv-LV" dirty="0"/>
              <a:t> </a:t>
            </a:r>
            <a:r>
              <a:rPr lang="lv-LV" dirty="0" err="1"/>
              <a:t>academic</a:t>
            </a:r>
            <a:r>
              <a:rPr lang="lv-LV" dirty="0"/>
              <a:t> process </a:t>
            </a:r>
            <a:r>
              <a:rPr lang="lv-LV" dirty="0" err="1"/>
              <a:t>different</a:t>
            </a:r>
            <a:r>
              <a:rPr lang="lv-LV" dirty="0"/>
              <a:t> </a:t>
            </a:r>
            <a:r>
              <a:rPr lang="lv-LV" dirty="0" err="1"/>
              <a:t>from</a:t>
            </a:r>
            <a:r>
              <a:rPr lang="lv-LV" dirty="0"/>
              <a:t> </a:t>
            </a:r>
            <a:r>
              <a:rPr lang="lv-LV" dirty="0" err="1"/>
              <a:t>e.g</a:t>
            </a:r>
            <a:r>
              <a:rPr lang="lv-LV" dirty="0"/>
              <a:t>. </a:t>
            </a:r>
            <a:r>
              <a:rPr lang="lv-LV" dirty="0" err="1"/>
              <a:t>production</a:t>
            </a:r>
            <a:r>
              <a:rPr lang="lv-LV" dirty="0"/>
              <a:t> </a:t>
            </a:r>
            <a:r>
              <a:rPr lang="lv-LV" dirty="0" err="1"/>
              <a:t>of</a:t>
            </a:r>
            <a:r>
              <a:rPr lang="lv-LV" dirty="0"/>
              <a:t> </a:t>
            </a:r>
            <a:r>
              <a:rPr lang="lv-LV" dirty="0" err="1"/>
              <a:t>manufactured</a:t>
            </a:r>
            <a:r>
              <a:rPr lang="lv-LV" dirty="0"/>
              <a:t> </a:t>
            </a:r>
            <a:r>
              <a:rPr lang="lv-LV" dirty="0" err="1"/>
              <a:t>goods</a:t>
            </a:r>
            <a:r>
              <a:rPr lang="lv-LV" dirty="0"/>
              <a:t> </a:t>
            </a:r>
            <a:r>
              <a:rPr lang="lv-LV" dirty="0" err="1"/>
              <a:t>is</a:t>
            </a:r>
            <a:r>
              <a:rPr lang="lv-LV" dirty="0"/>
              <a:t> </a:t>
            </a:r>
            <a:r>
              <a:rPr lang="lv-LV" dirty="0" err="1"/>
              <a:t>that</a:t>
            </a:r>
            <a:r>
              <a:rPr lang="lv-LV" dirty="0"/>
              <a:t> </a:t>
            </a:r>
            <a:r>
              <a:rPr lang="lv-LV" dirty="0" err="1"/>
              <a:t>there</a:t>
            </a:r>
            <a:r>
              <a:rPr lang="lv-LV" dirty="0"/>
              <a:t> </a:t>
            </a:r>
            <a:r>
              <a:rPr lang="lv-LV" dirty="0" err="1"/>
              <a:t>is</a:t>
            </a:r>
            <a:r>
              <a:rPr lang="lv-LV" dirty="0"/>
              <a:t> a </a:t>
            </a:r>
            <a:r>
              <a:rPr lang="lv-LV" dirty="0" err="1"/>
              <a:t>number</a:t>
            </a:r>
            <a:r>
              <a:rPr lang="lv-LV" dirty="0"/>
              <a:t> </a:t>
            </a:r>
            <a:r>
              <a:rPr lang="lv-LV" dirty="0" err="1"/>
              <a:t>of</a:t>
            </a:r>
            <a:r>
              <a:rPr lang="lv-LV" dirty="0"/>
              <a:t> </a:t>
            </a:r>
            <a:r>
              <a:rPr lang="lv-LV" dirty="0" err="1"/>
              <a:t>persons</a:t>
            </a:r>
            <a:r>
              <a:rPr lang="lv-LV" dirty="0"/>
              <a:t> </a:t>
            </a:r>
            <a:r>
              <a:rPr lang="lv-LV" dirty="0" err="1"/>
              <a:t>or</a:t>
            </a:r>
            <a:r>
              <a:rPr lang="lv-LV" dirty="0"/>
              <a:t> </a:t>
            </a:r>
            <a:r>
              <a:rPr lang="lv-LV" dirty="0" err="1"/>
              <a:t>institutions</a:t>
            </a:r>
            <a:r>
              <a:rPr lang="lv-LV" dirty="0"/>
              <a:t> </a:t>
            </a:r>
            <a:r>
              <a:rPr lang="lv-LV" dirty="0" err="1"/>
              <a:t>who</a:t>
            </a:r>
            <a:r>
              <a:rPr lang="lv-LV" dirty="0"/>
              <a:t> </a:t>
            </a:r>
            <a:r>
              <a:rPr lang="lv-LV" dirty="0" err="1"/>
              <a:t>are</a:t>
            </a:r>
            <a:r>
              <a:rPr lang="lv-LV" dirty="0"/>
              <a:t> </a:t>
            </a:r>
            <a:r>
              <a:rPr lang="lv-LV" dirty="0" err="1"/>
              <a:t>concerned</a:t>
            </a:r>
            <a:r>
              <a:rPr lang="lv-LV" dirty="0"/>
              <a:t> </a:t>
            </a:r>
            <a:r>
              <a:rPr lang="lv-LV" dirty="0" err="1"/>
              <a:t>with</a:t>
            </a:r>
            <a:r>
              <a:rPr lang="lv-LV" dirty="0"/>
              <a:t> </a:t>
            </a:r>
            <a:r>
              <a:rPr lang="lv-LV" dirty="0" err="1"/>
              <a:t>the</a:t>
            </a:r>
            <a:r>
              <a:rPr lang="lv-LV" dirty="0"/>
              <a:t> process </a:t>
            </a:r>
            <a:r>
              <a:rPr lang="lv-LV" dirty="0" err="1"/>
              <a:t>or</a:t>
            </a:r>
            <a:r>
              <a:rPr lang="lv-LV" dirty="0"/>
              <a:t> </a:t>
            </a:r>
            <a:r>
              <a:rPr lang="lv-LV" dirty="0" err="1"/>
              <a:t>its</a:t>
            </a:r>
            <a:r>
              <a:rPr lang="lv-LV" dirty="0"/>
              <a:t> </a:t>
            </a:r>
            <a:r>
              <a:rPr lang="lv-LV" dirty="0" err="1"/>
              <a:t>result</a:t>
            </a:r>
            <a:r>
              <a:rPr lang="lv-LV" dirty="0"/>
              <a:t> </a:t>
            </a:r>
            <a:r>
              <a:rPr lang="lv-LV" dirty="0" err="1"/>
              <a:t>and</a:t>
            </a:r>
            <a:r>
              <a:rPr lang="lv-LV" dirty="0"/>
              <a:t> </a:t>
            </a:r>
            <a:r>
              <a:rPr lang="lv-LV" dirty="0" err="1"/>
              <a:t>are</a:t>
            </a:r>
            <a:r>
              <a:rPr lang="lv-LV" dirty="0"/>
              <a:t> </a:t>
            </a:r>
            <a:r>
              <a:rPr lang="lv-LV" dirty="0" err="1"/>
              <a:t>affected</a:t>
            </a:r>
            <a:r>
              <a:rPr lang="lv-LV" dirty="0"/>
              <a:t> </a:t>
            </a:r>
            <a:r>
              <a:rPr lang="lv-LV" dirty="0" err="1"/>
              <a:t>by</a:t>
            </a:r>
            <a:r>
              <a:rPr lang="lv-LV" dirty="0"/>
              <a:t> it, students </a:t>
            </a:r>
            <a:r>
              <a:rPr lang="lv-LV" dirty="0" err="1"/>
              <a:t>are</a:t>
            </a:r>
            <a:r>
              <a:rPr lang="lv-LV" dirty="0"/>
              <a:t> </a:t>
            </a:r>
            <a:r>
              <a:rPr lang="lv-LV" dirty="0" err="1"/>
              <a:t>the</a:t>
            </a:r>
            <a:r>
              <a:rPr lang="lv-LV" dirty="0"/>
              <a:t> </a:t>
            </a:r>
            <a:r>
              <a:rPr lang="lv-LV" dirty="0" err="1"/>
              <a:t>ones</a:t>
            </a:r>
            <a:r>
              <a:rPr lang="lv-LV" dirty="0"/>
              <a:t> </a:t>
            </a:r>
            <a:r>
              <a:rPr lang="lv-LV" dirty="0" err="1"/>
              <a:t>affected</a:t>
            </a:r>
            <a:r>
              <a:rPr lang="lv-LV" dirty="0"/>
              <a:t> </a:t>
            </a:r>
            <a:r>
              <a:rPr lang="lv-LV" dirty="0" err="1"/>
              <a:t>crucially</a:t>
            </a:r>
            <a:r>
              <a:rPr lang="lv-LV" dirty="0"/>
              <a:t>, </a:t>
            </a:r>
            <a:r>
              <a:rPr lang="lv-LV" dirty="0" err="1"/>
              <a:t>as</a:t>
            </a:r>
            <a:r>
              <a:rPr lang="lv-LV" dirty="0"/>
              <a:t> </a:t>
            </a:r>
            <a:r>
              <a:rPr lang="lv-LV" dirty="0" err="1"/>
              <a:t>already</a:t>
            </a:r>
            <a:r>
              <a:rPr lang="lv-LV" dirty="0"/>
              <a:t> </a:t>
            </a:r>
            <a:r>
              <a:rPr lang="lv-LV" dirty="0" err="1"/>
              <a:t>mentioned</a:t>
            </a:r>
            <a:r>
              <a:rPr lang="lv-LV" dirty="0"/>
              <a:t>. </a:t>
            </a:r>
            <a:r>
              <a:rPr lang="lv-LV" dirty="0" err="1"/>
              <a:t>Therefore</a:t>
            </a:r>
            <a:r>
              <a:rPr lang="lv-LV" dirty="0"/>
              <a:t> it </a:t>
            </a:r>
            <a:r>
              <a:rPr lang="lv-LV" dirty="0" err="1"/>
              <a:t>is</a:t>
            </a:r>
            <a:r>
              <a:rPr lang="lv-LV" dirty="0"/>
              <a:t> </a:t>
            </a:r>
            <a:r>
              <a:rPr lang="lv-LV" dirty="0" err="1"/>
              <a:t>complicated</a:t>
            </a:r>
            <a:r>
              <a:rPr lang="lv-LV" dirty="0"/>
              <a:t> to </a:t>
            </a:r>
            <a:r>
              <a:rPr lang="lv-LV" dirty="0" err="1"/>
              <a:t>find</a:t>
            </a:r>
            <a:r>
              <a:rPr lang="lv-LV" dirty="0"/>
              <a:t> </a:t>
            </a:r>
            <a:r>
              <a:rPr lang="lv-LV" dirty="0" err="1"/>
              <a:t>out</a:t>
            </a:r>
            <a:r>
              <a:rPr lang="lv-LV" dirty="0"/>
              <a:t> </a:t>
            </a:r>
            <a:r>
              <a:rPr lang="lv-LV" dirty="0" err="1"/>
              <a:t>the</a:t>
            </a:r>
            <a:r>
              <a:rPr lang="lv-LV" dirty="0"/>
              <a:t> ‘</a:t>
            </a:r>
            <a:r>
              <a:rPr lang="lv-LV" dirty="0" err="1"/>
              <a:t>requirements</a:t>
            </a:r>
            <a:r>
              <a:rPr lang="lv-LV" dirty="0"/>
              <a:t> </a:t>
            </a:r>
            <a:r>
              <a:rPr lang="lv-LV" dirty="0" err="1"/>
              <a:t>of</a:t>
            </a:r>
            <a:r>
              <a:rPr lang="lv-LV" dirty="0"/>
              <a:t> </a:t>
            </a:r>
            <a:r>
              <a:rPr lang="lv-LV" dirty="0" err="1"/>
              <a:t>the</a:t>
            </a:r>
            <a:r>
              <a:rPr lang="lv-LV" dirty="0"/>
              <a:t> </a:t>
            </a:r>
            <a:r>
              <a:rPr lang="lv-LV" dirty="0" err="1"/>
              <a:t>client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49207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solution</a:t>
            </a:r>
            <a:r>
              <a:rPr lang="lv-LV" dirty="0"/>
              <a:t> </a:t>
            </a:r>
            <a:r>
              <a:rPr lang="lv-LV" dirty="0" err="1"/>
              <a:t>in</a:t>
            </a:r>
            <a:r>
              <a:rPr lang="lv-LV" dirty="0"/>
              <a:t> a </a:t>
            </a:r>
            <a:r>
              <a:rPr lang="lv-LV" dirty="0" err="1"/>
              <a:t>multi-client</a:t>
            </a:r>
            <a:r>
              <a:rPr lang="lv-LV" dirty="0"/>
              <a:t> </a:t>
            </a:r>
            <a:r>
              <a:rPr lang="lv-LV" dirty="0" err="1"/>
              <a:t>situation</a:t>
            </a:r>
            <a:r>
              <a:rPr lang="lv-LV" dirty="0"/>
              <a:t> </a:t>
            </a:r>
            <a:r>
              <a:rPr lang="lv-LV" dirty="0" err="1"/>
              <a:t>is</a:t>
            </a:r>
            <a:r>
              <a:rPr lang="lv-LV" dirty="0"/>
              <a:t> </a:t>
            </a:r>
            <a:r>
              <a:rPr lang="lv-LV" dirty="0" err="1"/>
              <a:t>the</a:t>
            </a:r>
            <a:r>
              <a:rPr lang="lv-LV" dirty="0"/>
              <a:t> </a:t>
            </a:r>
            <a:r>
              <a:rPr lang="lv-LV" dirty="0" err="1"/>
              <a:t>requirements</a:t>
            </a:r>
            <a:r>
              <a:rPr lang="lv-LV" dirty="0"/>
              <a:t> </a:t>
            </a:r>
            <a:r>
              <a:rPr lang="lv-LV" dirty="0" err="1"/>
              <a:t>for</a:t>
            </a:r>
            <a:r>
              <a:rPr lang="lv-LV" dirty="0"/>
              <a:t> ‘</a:t>
            </a:r>
            <a:r>
              <a:rPr lang="lv-LV" dirty="0" err="1"/>
              <a:t>products</a:t>
            </a:r>
            <a:r>
              <a:rPr lang="lv-LV" dirty="0"/>
              <a:t>’ </a:t>
            </a:r>
            <a:r>
              <a:rPr lang="lv-LV" dirty="0" err="1"/>
              <a:t>and</a:t>
            </a:r>
            <a:r>
              <a:rPr lang="lv-LV" dirty="0"/>
              <a:t> </a:t>
            </a:r>
            <a:r>
              <a:rPr lang="lv-LV" dirty="0" err="1"/>
              <a:t>for</a:t>
            </a:r>
            <a:r>
              <a:rPr lang="lv-LV" dirty="0"/>
              <a:t> ‘</a:t>
            </a:r>
            <a:r>
              <a:rPr lang="lv-LV" dirty="0" err="1"/>
              <a:t>services</a:t>
            </a:r>
            <a:r>
              <a:rPr lang="lv-LV" dirty="0"/>
              <a:t>’ </a:t>
            </a:r>
            <a:r>
              <a:rPr lang="lv-LV" dirty="0" err="1"/>
              <a:t>have</a:t>
            </a:r>
            <a:r>
              <a:rPr lang="lv-LV" dirty="0"/>
              <a:t> to </a:t>
            </a:r>
            <a:r>
              <a:rPr lang="lv-LV" dirty="0" err="1"/>
              <a:t>be</a:t>
            </a:r>
            <a:r>
              <a:rPr lang="lv-LV" dirty="0"/>
              <a:t> </a:t>
            </a:r>
            <a:r>
              <a:rPr lang="lv-LV" dirty="0" err="1"/>
              <a:t>standardised</a:t>
            </a:r>
            <a:r>
              <a:rPr lang="lv-LV" dirty="0"/>
              <a:t> (</a:t>
            </a:r>
            <a:r>
              <a:rPr lang="lv-LV" dirty="0" err="1"/>
              <a:t>at</a:t>
            </a:r>
            <a:r>
              <a:rPr lang="lv-LV" dirty="0"/>
              <a:t> </a:t>
            </a:r>
            <a:r>
              <a:rPr lang="lv-LV" dirty="0" err="1"/>
              <a:t>National</a:t>
            </a:r>
            <a:r>
              <a:rPr lang="lv-LV" dirty="0"/>
              <a:t> </a:t>
            </a:r>
            <a:r>
              <a:rPr lang="lv-LV" dirty="0" err="1"/>
              <a:t>or</a:t>
            </a:r>
            <a:r>
              <a:rPr lang="lv-LV" dirty="0"/>
              <a:t> </a:t>
            </a:r>
            <a:r>
              <a:rPr lang="lv-LV" dirty="0" err="1"/>
              <a:t>European</a:t>
            </a:r>
            <a:r>
              <a:rPr lang="lv-LV" dirty="0"/>
              <a:t> </a:t>
            </a:r>
            <a:r>
              <a:rPr lang="lv-LV" dirty="0" err="1"/>
              <a:t>level</a:t>
            </a:r>
            <a:r>
              <a:rPr lang="lv-LV" dirty="0"/>
              <a:t>)</a:t>
            </a:r>
          </a:p>
          <a:p>
            <a:r>
              <a:rPr lang="lv-LV" dirty="0" err="1"/>
              <a:t>There</a:t>
            </a:r>
            <a:r>
              <a:rPr lang="lv-LV" dirty="0"/>
              <a:t> </a:t>
            </a:r>
            <a:r>
              <a:rPr lang="lv-LV" dirty="0" err="1"/>
              <a:t>are</a:t>
            </a:r>
            <a:r>
              <a:rPr lang="lv-LV" dirty="0"/>
              <a:t> </a:t>
            </a:r>
            <a:r>
              <a:rPr lang="lv-LV" dirty="0" err="1"/>
              <a:t>National</a:t>
            </a:r>
            <a:r>
              <a:rPr lang="lv-LV" dirty="0"/>
              <a:t> </a:t>
            </a:r>
            <a:r>
              <a:rPr lang="lv-LV" dirty="0" err="1"/>
              <a:t>standards</a:t>
            </a:r>
            <a:r>
              <a:rPr lang="lv-LV" dirty="0"/>
              <a:t> </a:t>
            </a:r>
            <a:r>
              <a:rPr lang="lv-LV" dirty="0" err="1"/>
              <a:t>on</a:t>
            </a:r>
            <a:r>
              <a:rPr lang="lv-LV" dirty="0"/>
              <a:t> </a:t>
            </a:r>
            <a:r>
              <a:rPr lang="lv-LV" dirty="0" err="1"/>
              <a:t>bachelor</a:t>
            </a:r>
            <a:r>
              <a:rPr lang="lv-LV" dirty="0"/>
              <a:t>, </a:t>
            </a:r>
            <a:r>
              <a:rPr lang="lv-LV" dirty="0" err="1"/>
              <a:t>master</a:t>
            </a:r>
            <a:r>
              <a:rPr lang="lv-LV" dirty="0"/>
              <a:t> </a:t>
            </a:r>
            <a:r>
              <a:rPr lang="lv-LV" dirty="0" err="1"/>
              <a:t>and</a:t>
            </a:r>
            <a:r>
              <a:rPr lang="lv-LV" dirty="0"/>
              <a:t> </a:t>
            </a:r>
            <a:r>
              <a:rPr lang="lv-LV" dirty="0" err="1"/>
              <a:t>doctor</a:t>
            </a:r>
            <a:r>
              <a:rPr lang="lv-LV" dirty="0"/>
              <a:t> </a:t>
            </a:r>
            <a:r>
              <a:rPr lang="lv-LV" dirty="0" err="1"/>
              <a:t>studies</a:t>
            </a:r>
            <a:r>
              <a:rPr lang="lv-LV" dirty="0"/>
              <a:t> </a:t>
            </a:r>
            <a:r>
              <a:rPr lang="lv-LV" dirty="0" err="1"/>
              <a:t>as</a:t>
            </a:r>
            <a:r>
              <a:rPr lang="lv-LV" dirty="0"/>
              <a:t> </a:t>
            </a:r>
            <a:r>
              <a:rPr lang="lv-LV" dirty="0" err="1"/>
              <a:t>well</a:t>
            </a:r>
            <a:r>
              <a:rPr lang="lv-LV" dirty="0"/>
              <a:t> </a:t>
            </a:r>
            <a:r>
              <a:rPr lang="lv-LV" dirty="0" err="1"/>
              <a:t>as</a:t>
            </a:r>
            <a:r>
              <a:rPr lang="lv-LV" dirty="0"/>
              <a:t> 1st </a:t>
            </a:r>
            <a:r>
              <a:rPr lang="lv-LV" dirty="0" err="1"/>
              <a:t>and</a:t>
            </a:r>
            <a:r>
              <a:rPr lang="lv-LV" dirty="0"/>
              <a:t> 2nd </a:t>
            </a:r>
            <a:r>
              <a:rPr lang="lv-LV" dirty="0" err="1"/>
              <a:t>level</a:t>
            </a:r>
            <a:r>
              <a:rPr lang="lv-LV" dirty="0"/>
              <a:t> </a:t>
            </a:r>
            <a:r>
              <a:rPr lang="lv-LV" dirty="0" err="1"/>
              <a:t>professional</a:t>
            </a:r>
            <a:r>
              <a:rPr lang="lv-LV" dirty="0"/>
              <a:t> </a:t>
            </a:r>
            <a:r>
              <a:rPr lang="lv-LV" dirty="0" err="1"/>
              <a:t>studies</a:t>
            </a:r>
            <a:r>
              <a:rPr lang="lv-LV" dirty="0"/>
              <a:t> </a:t>
            </a:r>
            <a:r>
              <a:rPr lang="lv-LV" dirty="0" err="1"/>
              <a:t>adopted</a:t>
            </a:r>
            <a:r>
              <a:rPr lang="lv-LV" dirty="0"/>
              <a:t> </a:t>
            </a:r>
            <a:r>
              <a:rPr lang="lv-LV" dirty="0" err="1"/>
              <a:t>by</a:t>
            </a:r>
            <a:r>
              <a:rPr lang="lv-LV" dirty="0"/>
              <a:t> </a:t>
            </a:r>
            <a:r>
              <a:rPr lang="lv-LV" dirty="0" err="1"/>
              <a:t>Cabinet</a:t>
            </a:r>
            <a:r>
              <a:rPr lang="lv-LV" dirty="0"/>
              <a:t> </a:t>
            </a:r>
            <a:r>
              <a:rPr lang="lv-LV" dirty="0" err="1"/>
              <a:t>of</a:t>
            </a:r>
            <a:r>
              <a:rPr lang="lv-LV" dirty="0"/>
              <a:t> </a:t>
            </a:r>
            <a:r>
              <a:rPr lang="lv-LV" dirty="0" err="1"/>
              <a:t>Ministers</a:t>
            </a:r>
            <a:r>
              <a:rPr lang="lv-LV" dirty="0"/>
              <a:t> </a:t>
            </a:r>
            <a:r>
              <a:rPr lang="lv-LV" dirty="0" err="1"/>
              <a:t>between</a:t>
            </a:r>
            <a:r>
              <a:rPr lang="lv-LV" dirty="0"/>
              <a:t> 2000 </a:t>
            </a:r>
            <a:r>
              <a:rPr lang="lv-LV" dirty="0" err="1"/>
              <a:t>and</a:t>
            </a:r>
            <a:r>
              <a:rPr lang="lv-LV" dirty="0"/>
              <a:t> 2014. ESG </a:t>
            </a:r>
            <a:r>
              <a:rPr lang="lv-LV" dirty="0" err="1"/>
              <a:t>have</a:t>
            </a:r>
            <a:r>
              <a:rPr lang="lv-LV" dirty="0"/>
              <a:t> </a:t>
            </a:r>
            <a:r>
              <a:rPr lang="lv-LV" dirty="0" err="1"/>
              <a:t>been</a:t>
            </a:r>
            <a:r>
              <a:rPr lang="lv-LV" dirty="0"/>
              <a:t> </a:t>
            </a:r>
            <a:r>
              <a:rPr lang="lv-LV" dirty="0" err="1"/>
              <a:t>adopted</a:t>
            </a:r>
            <a:r>
              <a:rPr lang="lv-LV" dirty="0"/>
              <a:t> </a:t>
            </a:r>
            <a:r>
              <a:rPr lang="lv-LV" dirty="0" err="1"/>
              <a:t>by</a:t>
            </a:r>
            <a:r>
              <a:rPr lang="lv-LV" dirty="0"/>
              <a:t> </a:t>
            </a:r>
            <a:r>
              <a:rPr lang="lv-LV" dirty="0" err="1"/>
              <a:t>the</a:t>
            </a:r>
            <a:r>
              <a:rPr lang="lv-LV" dirty="0"/>
              <a:t> </a:t>
            </a:r>
            <a:r>
              <a:rPr lang="lv-LV" dirty="0" err="1"/>
              <a:t>Education</a:t>
            </a:r>
            <a:r>
              <a:rPr lang="lv-LV" dirty="0"/>
              <a:t> </a:t>
            </a:r>
            <a:r>
              <a:rPr lang="lv-LV" dirty="0" err="1"/>
              <a:t>Council</a:t>
            </a:r>
            <a:r>
              <a:rPr lang="lv-LV" dirty="0"/>
              <a:t> </a:t>
            </a:r>
            <a:r>
              <a:rPr lang="lv-LV" dirty="0" err="1"/>
              <a:t>of</a:t>
            </a:r>
            <a:r>
              <a:rPr lang="lv-LV" dirty="0"/>
              <a:t> EU </a:t>
            </a:r>
            <a:r>
              <a:rPr lang="lv-LV" dirty="0" err="1"/>
              <a:t>in</a:t>
            </a:r>
            <a:r>
              <a:rPr lang="lv-LV" dirty="0"/>
              <a:t> 2005 </a:t>
            </a:r>
            <a:r>
              <a:rPr lang="lv-LV" dirty="0" err="1"/>
              <a:t>and</a:t>
            </a:r>
            <a:r>
              <a:rPr lang="lv-LV" dirty="0"/>
              <a:t> </a:t>
            </a:r>
            <a:r>
              <a:rPr lang="lv-LV" dirty="0" err="1"/>
              <a:t>revised</a:t>
            </a:r>
            <a:r>
              <a:rPr lang="lv-LV" dirty="0"/>
              <a:t> </a:t>
            </a:r>
            <a:r>
              <a:rPr lang="lv-LV" dirty="0" err="1"/>
              <a:t>in</a:t>
            </a:r>
            <a:r>
              <a:rPr lang="lv-LV" dirty="0"/>
              <a:t> 2014. </a:t>
            </a:r>
            <a:r>
              <a:rPr lang="lv-LV" dirty="0" err="1"/>
              <a:t>And</a:t>
            </a:r>
            <a:r>
              <a:rPr lang="lv-LV" dirty="0"/>
              <a:t> </a:t>
            </a:r>
            <a:r>
              <a:rPr lang="lv-LV" dirty="0" err="1"/>
              <a:t>we</a:t>
            </a:r>
            <a:r>
              <a:rPr lang="lv-LV" dirty="0"/>
              <a:t> </a:t>
            </a:r>
            <a:r>
              <a:rPr lang="lv-LV" dirty="0" err="1"/>
              <a:t>should</a:t>
            </a:r>
            <a:r>
              <a:rPr lang="lv-LV" dirty="0"/>
              <a:t> </a:t>
            </a:r>
            <a:r>
              <a:rPr lang="lv-LV" dirty="0" err="1"/>
              <a:t>notice</a:t>
            </a:r>
            <a:r>
              <a:rPr lang="lv-LV" dirty="0"/>
              <a:t> </a:t>
            </a:r>
            <a:r>
              <a:rPr lang="lv-LV" dirty="0" err="1"/>
              <a:t>that</a:t>
            </a:r>
            <a:r>
              <a:rPr lang="lv-LV" dirty="0"/>
              <a:t> </a:t>
            </a:r>
            <a:r>
              <a:rPr lang="lv-LV" dirty="0" err="1"/>
              <a:t>standards</a:t>
            </a:r>
            <a:r>
              <a:rPr lang="lv-LV" dirty="0"/>
              <a:t> </a:t>
            </a:r>
            <a:r>
              <a:rPr lang="lv-LV" dirty="0" err="1"/>
              <a:t>can</a:t>
            </a:r>
            <a:r>
              <a:rPr lang="lv-LV" dirty="0"/>
              <a:t> </a:t>
            </a:r>
            <a:r>
              <a:rPr lang="lv-LV" dirty="0" err="1"/>
              <a:t>be</a:t>
            </a:r>
            <a:r>
              <a:rPr lang="lv-LV" dirty="0"/>
              <a:t> </a:t>
            </a:r>
            <a:r>
              <a:rPr lang="lv-LV" dirty="0" err="1"/>
              <a:t>developed</a:t>
            </a:r>
            <a:r>
              <a:rPr lang="lv-LV" dirty="0"/>
              <a:t> </a:t>
            </a:r>
            <a:r>
              <a:rPr lang="lv-LV" dirty="0" err="1"/>
              <a:t>both</a:t>
            </a:r>
            <a:r>
              <a:rPr lang="lv-LV" dirty="0"/>
              <a:t> </a:t>
            </a:r>
            <a:r>
              <a:rPr lang="lv-LV" dirty="0" err="1"/>
              <a:t>for</a:t>
            </a:r>
            <a:r>
              <a:rPr lang="lv-LV" dirty="0"/>
              <a:t> </a:t>
            </a:r>
            <a:r>
              <a:rPr lang="lv-LV" dirty="0" err="1"/>
              <a:t>products</a:t>
            </a:r>
            <a:r>
              <a:rPr lang="lv-LV" dirty="0"/>
              <a:t> </a:t>
            </a:r>
            <a:r>
              <a:rPr lang="lv-LV" dirty="0" err="1"/>
              <a:t>and</a:t>
            </a:r>
            <a:r>
              <a:rPr lang="lv-LV" dirty="0"/>
              <a:t> </a:t>
            </a:r>
            <a:r>
              <a:rPr lang="lv-LV" dirty="0" err="1"/>
              <a:t>services</a:t>
            </a:r>
            <a:r>
              <a:rPr lang="lv-LV" dirty="0"/>
              <a:t>. </a:t>
            </a:r>
            <a:r>
              <a:rPr lang="lv-LV" dirty="0" err="1"/>
              <a:t>The</a:t>
            </a:r>
            <a:r>
              <a:rPr lang="lv-LV" dirty="0"/>
              <a:t> </a:t>
            </a:r>
            <a:r>
              <a:rPr lang="lv-LV" dirty="0" err="1"/>
              <a:t>conviction</a:t>
            </a:r>
            <a:r>
              <a:rPr lang="lv-LV" dirty="0"/>
              <a:t> </a:t>
            </a:r>
            <a:r>
              <a:rPr lang="lv-LV" dirty="0" err="1"/>
              <a:t>is</a:t>
            </a:r>
            <a:r>
              <a:rPr lang="lv-LV" dirty="0"/>
              <a:t> </a:t>
            </a:r>
            <a:r>
              <a:rPr lang="lv-LV" dirty="0" err="1"/>
              <a:t>that</a:t>
            </a:r>
            <a:r>
              <a:rPr lang="lv-LV" dirty="0"/>
              <a:t> </a:t>
            </a:r>
            <a:r>
              <a:rPr lang="lv-LV" dirty="0" err="1"/>
              <a:t>having</a:t>
            </a:r>
            <a:r>
              <a:rPr lang="lv-LV" dirty="0"/>
              <a:t> </a:t>
            </a:r>
            <a:r>
              <a:rPr lang="lv-LV" dirty="0" err="1"/>
              <a:t>conformity</a:t>
            </a:r>
            <a:r>
              <a:rPr lang="lv-LV" dirty="0"/>
              <a:t> </a:t>
            </a:r>
            <a:r>
              <a:rPr lang="lv-LV" dirty="0" err="1"/>
              <a:t>with</a:t>
            </a:r>
            <a:r>
              <a:rPr lang="lv-LV" dirty="0"/>
              <a:t> </a:t>
            </a:r>
            <a:r>
              <a:rPr lang="lv-LV" dirty="0" err="1"/>
              <a:t>the</a:t>
            </a:r>
            <a:r>
              <a:rPr lang="lv-LV" dirty="0"/>
              <a:t> </a:t>
            </a:r>
            <a:r>
              <a:rPr lang="lv-LV" dirty="0" err="1"/>
              <a:t>standards</a:t>
            </a:r>
            <a:r>
              <a:rPr lang="lv-LV" dirty="0"/>
              <a:t> </a:t>
            </a:r>
            <a:r>
              <a:rPr lang="lv-LV" dirty="0" err="1"/>
              <a:t>for</a:t>
            </a:r>
            <a:r>
              <a:rPr lang="lv-LV" dirty="0"/>
              <a:t> </a:t>
            </a:r>
            <a:r>
              <a:rPr lang="lv-LV" dirty="0" err="1"/>
              <a:t>the</a:t>
            </a:r>
            <a:r>
              <a:rPr lang="lv-LV" dirty="0"/>
              <a:t> </a:t>
            </a:r>
            <a:r>
              <a:rPr lang="lv-LV" dirty="0" err="1"/>
              <a:t>academic</a:t>
            </a:r>
            <a:r>
              <a:rPr lang="lv-LV" dirty="0"/>
              <a:t> process, </a:t>
            </a:r>
            <a:r>
              <a:rPr lang="lv-LV" dirty="0" err="1"/>
              <a:t>we</a:t>
            </a:r>
            <a:r>
              <a:rPr lang="lv-LV" dirty="0"/>
              <a:t> </a:t>
            </a:r>
            <a:r>
              <a:rPr lang="lv-LV" dirty="0" err="1"/>
              <a:t>stand</a:t>
            </a:r>
            <a:r>
              <a:rPr lang="lv-LV" dirty="0"/>
              <a:t> a </a:t>
            </a:r>
            <a:r>
              <a:rPr lang="lv-LV" dirty="0" err="1"/>
              <a:t>high</a:t>
            </a:r>
            <a:r>
              <a:rPr lang="lv-LV" dirty="0"/>
              <a:t> </a:t>
            </a:r>
            <a:r>
              <a:rPr lang="lv-LV" dirty="0" err="1"/>
              <a:t>chance</a:t>
            </a:r>
            <a:r>
              <a:rPr lang="lv-LV" dirty="0"/>
              <a:t> to ‘</a:t>
            </a:r>
            <a:r>
              <a:rPr lang="lv-LV" dirty="0" err="1"/>
              <a:t>produce</a:t>
            </a:r>
            <a:r>
              <a:rPr lang="lv-LV" dirty="0"/>
              <a:t>’ a </a:t>
            </a:r>
            <a:r>
              <a:rPr lang="lv-LV" dirty="0" err="1"/>
              <a:t>quality</a:t>
            </a:r>
            <a:r>
              <a:rPr lang="lv-LV" dirty="0"/>
              <a:t> ‘</a:t>
            </a:r>
            <a:r>
              <a:rPr lang="lv-LV" dirty="0" err="1"/>
              <a:t>product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00414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a:xfrm>
            <a:off x="685800" y="4724956"/>
            <a:ext cx="5767536" cy="4476274"/>
          </a:xfrm>
        </p:spPr>
        <p:txBody>
          <a:bodyPr/>
          <a:lstStyle/>
          <a:p>
            <a:r>
              <a:rPr lang="lv-LV" sz="1000" dirty="0" err="1"/>
              <a:t>Now</a:t>
            </a:r>
            <a:r>
              <a:rPr lang="lv-LV" sz="1000" dirty="0"/>
              <a:t> I </a:t>
            </a:r>
            <a:r>
              <a:rPr lang="lv-LV" sz="1000" dirty="0" err="1"/>
              <a:t>will</a:t>
            </a:r>
            <a:r>
              <a:rPr lang="lv-LV" sz="1000" dirty="0"/>
              <a:t> </a:t>
            </a:r>
            <a:r>
              <a:rPr lang="lv-LV" sz="1000" dirty="0" err="1"/>
              <a:t>try</a:t>
            </a:r>
            <a:r>
              <a:rPr lang="lv-LV" sz="1000" dirty="0"/>
              <a:t> to </a:t>
            </a:r>
            <a:r>
              <a:rPr lang="lv-LV" sz="1000" dirty="0" err="1"/>
              <a:t>illustrate</a:t>
            </a:r>
            <a:r>
              <a:rPr lang="lv-LV" sz="1000" dirty="0"/>
              <a:t> </a:t>
            </a:r>
            <a:r>
              <a:rPr lang="lv-LV" sz="1000" dirty="0" err="1"/>
              <a:t>the</a:t>
            </a:r>
            <a:r>
              <a:rPr lang="lv-LV" sz="1000" dirty="0"/>
              <a:t> </a:t>
            </a:r>
            <a:r>
              <a:rPr lang="lv-LV" sz="1000" dirty="0" err="1"/>
              <a:t>internal</a:t>
            </a:r>
            <a:r>
              <a:rPr lang="lv-LV" sz="1000" dirty="0"/>
              <a:t> QA </a:t>
            </a:r>
            <a:r>
              <a:rPr lang="lv-LV" sz="1000" dirty="0" err="1"/>
              <a:t>in</a:t>
            </a:r>
            <a:r>
              <a:rPr lang="lv-LV" sz="1000" dirty="0"/>
              <a:t> </a:t>
            </a:r>
            <a:r>
              <a:rPr lang="lv-LV" sz="1000" dirty="0" err="1"/>
              <a:t>our</a:t>
            </a:r>
            <a:r>
              <a:rPr lang="lv-LV" sz="1000" dirty="0"/>
              <a:t> </a:t>
            </a:r>
            <a:r>
              <a:rPr lang="lv-LV" sz="1000" dirty="0" err="1"/>
              <a:t>institution</a:t>
            </a:r>
            <a:r>
              <a:rPr lang="lv-LV" sz="1000" dirty="0"/>
              <a:t>.</a:t>
            </a:r>
          </a:p>
          <a:p>
            <a:r>
              <a:rPr lang="lv-LV" sz="1000" dirty="0" err="1"/>
              <a:t>Altogether</a:t>
            </a:r>
            <a:r>
              <a:rPr lang="lv-LV" sz="1000" dirty="0"/>
              <a:t> </a:t>
            </a:r>
            <a:r>
              <a:rPr lang="lv-LV" sz="1000" dirty="0" err="1"/>
              <a:t>there</a:t>
            </a:r>
            <a:r>
              <a:rPr lang="lv-LV" sz="1000" dirty="0"/>
              <a:t> </a:t>
            </a:r>
            <a:r>
              <a:rPr lang="lv-LV" sz="1000" dirty="0" err="1"/>
              <a:t>are</a:t>
            </a:r>
            <a:r>
              <a:rPr lang="lv-LV" sz="1000" dirty="0"/>
              <a:t> </a:t>
            </a:r>
            <a:r>
              <a:rPr lang="lv-LV" sz="1000" dirty="0" err="1"/>
              <a:t>more</a:t>
            </a:r>
            <a:r>
              <a:rPr lang="lv-LV" sz="1000" dirty="0"/>
              <a:t> </a:t>
            </a:r>
            <a:r>
              <a:rPr lang="lv-LV" sz="1000" dirty="0" err="1"/>
              <a:t>than</a:t>
            </a:r>
            <a:r>
              <a:rPr lang="lv-LV" sz="1000" dirty="0"/>
              <a:t> 100 </a:t>
            </a:r>
            <a:r>
              <a:rPr lang="lv-LV" sz="1000" dirty="0" err="1"/>
              <a:t>internal</a:t>
            </a:r>
            <a:r>
              <a:rPr lang="lv-LV" sz="1000" dirty="0"/>
              <a:t> </a:t>
            </a:r>
            <a:r>
              <a:rPr lang="lv-LV" sz="1000" dirty="0" err="1"/>
              <a:t>regulations</a:t>
            </a:r>
            <a:r>
              <a:rPr lang="lv-LV" sz="1000" dirty="0"/>
              <a:t> </a:t>
            </a:r>
            <a:r>
              <a:rPr lang="lv-LV" sz="1000" dirty="0" err="1"/>
              <a:t>concerning</a:t>
            </a:r>
            <a:r>
              <a:rPr lang="lv-LV" sz="1000" dirty="0"/>
              <a:t> </a:t>
            </a:r>
            <a:r>
              <a:rPr lang="lv-LV" sz="1000" dirty="0" err="1"/>
              <a:t>academic</a:t>
            </a:r>
            <a:r>
              <a:rPr lang="lv-LV" sz="1000" dirty="0"/>
              <a:t> process, </a:t>
            </a:r>
            <a:r>
              <a:rPr lang="lv-LV" sz="1000" dirty="0" err="1"/>
              <a:t>and</a:t>
            </a:r>
            <a:r>
              <a:rPr lang="lv-LV" sz="1000" dirty="0"/>
              <a:t> </a:t>
            </a:r>
            <a:r>
              <a:rPr lang="lv-LV" sz="1000" dirty="0" err="1"/>
              <a:t>most</a:t>
            </a:r>
            <a:r>
              <a:rPr lang="lv-LV" sz="1000" dirty="0"/>
              <a:t> </a:t>
            </a:r>
            <a:r>
              <a:rPr lang="lv-LV" sz="1000" dirty="0" err="1"/>
              <a:t>of</a:t>
            </a:r>
            <a:r>
              <a:rPr lang="lv-LV" sz="1000" dirty="0"/>
              <a:t> </a:t>
            </a:r>
            <a:r>
              <a:rPr lang="lv-LV" sz="1000" dirty="0" err="1"/>
              <a:t>them</a:t>
            </a:r>
            <a:r>
              <a:rPr lang="lv-LV" sz="1000" dirty="0"/>
              <a:t> </a:t>
            </a:r>
            <a:r>
              <a:rPr lang="lv-LV" sz="1000" dirty="0" err="1"/>
              <a:t>are</a:t>
            </a:r>
            <a:r>
              <a:rPr lang="lv-LV" sz="1000" dirty="0"/>
              <a:t> </a:t>
            </a:r>
            <a:r>
              <a:rPr lang="lv-LV" sz="1000" dirty="0" err="1"/>
              <a:t>directly</a:t>
            </a:r>
            <a:r>
              <a:rPr lang="lv-LV" sz="1000" dirty="0"/>
              <a:t> </a:t>
            </a:r>
            <a:r>
              <a:rPr lang="lv-LV" sz="1000" dirty="0" err="1"/>
              <a:t>or</a:t>
            </a:r>
            <a:r>
              <a:rPr lang="lv-LV" sz="1000" dirty="0"/>
              <a:t> </a:t>
            </a:r>
            <a:r>
              <a:rPr lang="lv-LV" sz="1000" dirty="0" err="1"/>
              <a:t>indirectly</a:t>
            </a:r>
            <a:r>
              <a:rPr lang="lv-LV" sz="1000" dirty="0"/>
              <a:t> </a:t>
            </a:r>
            <a:r>
              <a:rPr lang="lv-LV" sz="1000" dirty="0" err="1"/>
              <a:t>following</a:t>
            </a:r>
            <a:r>
              <a:rPr lang="lv-LV" sz="1000" dirty="0"/>
              <a:t> </a:t>
            </a:r>
            <a:r>
              <a:rPr lang="lv-LV" sz="1000" dirty="0" err="1"/>
              <a:t>the</a:t>
            </a:r>
            <a:r>
              <a:rPr lang="lv-LV" sz="1000" dirty="0"/>
              <a:t> ESG, </a:t>
            </a:r>
            <a:r>
              <a:rPr lang="lv-LV" sz="1000" dirty="0" err="1"/>
              <a:t>although</a:t>
            </a:r>
            <a:r>
              <a:rPr lang="lv-LV" sz="1000" dirty="0"/>
              <a:t> </a:t>
            </a:r>
            <a:r>
              <a:rPr lang="lv-LV" sz="1000" dirty="0" err="1"/>
              <a:t>not</a:t>
            </a:r>
            <a:r>
              <a:rPr lang="lv-LV" sz="1000" dirty="0"/>
              <a:t> </a:t>
            </a:r>
            <a:r>
              <a:rPr lang="lv-LV" sz="1000" dirty="0" err="1"/>
              <a:t>specifically</a:t>
            </a:r>
            <a:r>
              <a:rPr lang="lv-LV" sz="1000" dirty="0"/>
              <a:t> </a:t>
            </a:r>
            <a:r>
              <a:rPr lang="lv-LV" sz="1000" dirty="0" err="1"/>
              <a:t>referring</a:t>
            </a:r>
            <a:r>
              <a:rPr lang="lv-LV" sz="1000" dirty="0"/>
              <a:t> to it. </a:t>
            </a:r>
            <a:r>
              <a:rPr lang="lv-LV" sz="1000" dirty="0" err="1"/>
              <a:t>And</a:t>
            </a:r>
            <a:r>
              <a:rPr lang="lv-LV" sz="1000" dirty="0"/>
              <a:t> </a:t>
            </a:r>
            <a:r>
              <a:rPr lang="lv-LV" sz="1000" dirty="0" err="1"/>
              <a:t>we</a:t>
            </a:r>
            <a:r>
              <a:rPr lang="lv-LV" sz="1000" dirty="0"/>
              <a:t> </a:t>
            </a:r>
            <a:r>
              <a:rPr lang="lv-LV" sz="1000" dirty="0" err="1"/>
              <a:t>have</a:t>
            </a:r>
            <a:r>
              <a:rPr lang="lv-LV" sz="1000" dirty="0"/>
              <a:t> to </a:t>
            </a:r>
            <a:r>
              <a:rPr lang="lv-LV" sz="1000" dirty="0" err="1"/>
              <a:t>start</a:t>
            </a:r>
            <a:r>
              <a:rPr lang="lv-LV" sz="1000" dirty="0"/>
              <a:t> </a:t>
            </a:r>
            <a:r>
              <a:rPr lang="lv-LV" sz="1000" dirty="0" err="1"/>
              <a:t>with</a:t>
            </a:r>
            <a:r>
              <a:rPr lang="lv-LV" sz="1000" dirty="0"/>
              <a:t> 1.1.</a:t>
            </a:r>
          </a:p>
          <a:p>
            <a:endParaRPr lang="lv-LV" sz="1000" dirty="0"/>
          </a:p>
          <a:p>
            <a:endParaRPr lang="lv-LV" sz="1000"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5703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B8965F8-71AB-4720-89B5-6FF5B25740E4}" type="datetimeFigureOut">
              <a:rPr lang="cs-CZ" smtClean="0"/>
              <a:t>4.6.2017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123931580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8965F8-71AB-4720-89B5-6FF5B25740E4}" type="datetimeFigureOut">
              <a:rPr lang="cs-CZ" smtClean="0"/>
              <a:t>4.6.2017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427047123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8965F8-71AB-4720-89B5-6FF5B25740E4}" type="datetimeFigureOut">
              <a:rPr lang="cs-CZ" smtClean="0"/>
              <a:t>4.6.2017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6266098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lv-LV" altLang="lv-LV"/>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lv-LV" altLang="lv-LV"/>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A8ACFA9-BBD5-4D32-8EC0-5A65733174CA}" type="slidenum">
              <a:rPr lang="lv-LV" altLang="lv-LV"/>
              <a:pPr/>
              <a:t>‹#›</a:t>
            </a:fld>
            <a:endParaRPr lang="lv-LV" altLang="lv-LV"/>
          </a:p>
        </p:txBody>
      </p:sp>
    </p:spTree>
    <p:extLst>
      <p:ext uri="{BB962C8B-B14F-4D97-AF65-F5344CB8AC3E}">
        <p14:creationId xmlns:p14="http://schemas.microsoft.com/office/powerpoint/2010/main" val="209550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8965F8-71AB-4720-89B5-6FF5B25740E4}" type="datetimeFigureOut">
              <a:rPr lang="cs-CZ" smtClean="0"/>
              <a:t>4.6.2017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3709455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B8965F8-71AB-4720-89B5-6FF5B25740E4}" type="datetimeFigureOut">
              <a:rPr lang="cs-CZ" smtClean="0"/>
              <a:t>4.6.2017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66095963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B8965F8-71AB-4720-89B5-6FF5B25740E4}" type="datetimeFigureOut">
              <a:rPr lang="cs-CZ" smtClean="0"/>
              <a:t>4.6.2017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396665347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B8965F8-71AB-4720-89B5-6FF5B25740E4}" type="datetimeFigureOut">
              <a:rPr lang="cs-CZ" smtClean="0"/>
              <a:t>4.6.2017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75766694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B8965F8-71AB-4720-89B5-6FF5B25740E4}" type="datetimeFigureOut">
              <a:rPr lang="cs-CZ" smtClean="0"/>
              <a:t>4.6.2017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108555472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B8965F8-71AB-4720-89B5-6FF5B25740E4}" type="datetimeFigureOut">
              <a:rPr lang="cs-CZ" smtClean="0"/>
              <a:t>4.6.2017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53026617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B8965F8-71AB-4720-89B5-6FF5B25740E4}" type="datetimeFigureOut">
              <a:rPr lang="cs-CZ" smtClean="0"/>
              <a:t>4.6.2017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85727173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B8965F8-71AB-4720-89B5-6FF5B25740E4}" type="datetimeFigureOut">
              <a:rPr lang="cs-CZ" smtClean="0"/>
              <a:t>4.6.2017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F28A88-6040-4B31-B068-765A628AFDF0}" type="slidenum">
              <a:rPr lang="cs-CZ" smtClean="0"/>
              <a:t>‹#›</a:t>
            </a:fld>
            <a:endParaRPr lang="cs-CZ"/>
          </a:p>
        </p:txBody>
      </p:sp>
    </p:spTree>
    <p:extLst>
      <p:ext uri="{BB962C8B-B14F-4D97-AF65-F5344CB8AC3E}">
        <p14:creationId xmlns:p14="http://schemas.microsoft.com/office/powerpoint/2010/main" val="298036866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965F8-71AB-4720-89B5-6FF5B25740E4}" type="datetimeFigureOut">
              <a:rPr lang="cs-CZ" smtClean="0"/>
              <a:t>4.6.2017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28A88-6040-4B31-B068-765A628AFDF0}" type="slidenum">
              <a:rPr lang="cs-CZ" smtClean="0"/>
              <a:t>‹#›</a:t>
            </a:fld>
            <a:endParaRPr lang="cs-CZ"/>
          </a:p>
        </p:txBody>
      </p:sp>
    </p:spTree>
    <p:extLst>
      <p:ext uri="{BB962C8B-B14F-4D97-AF65-F5344CB8AC3E}">
        <p14:creationId xmlns:p14="http://schemas.microsoft.com/office/powerpoint/2010/main" val="46281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berts.prikulis@lu.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539552" y="1628800"/>
            <a:ext cx="7772400" cy="1584176"/>
          </a:xfrm>
        </p:spPr>
        <p:txBody>
          <a:bodyPr>
            <a:normAutofit/>
          </a:bodyPr>
          <a:lstStyle/>
          <a:p>
            <a:r>
              <a:rPr lang="en-GB" dirty="0"/>
              <a:t>Practice of involvement of lecturers in </a:t>
            </a:r>
            <a:r>
              <a:rPr lang="lv-LV" dirty="0" err="1"/>
              <a:t>internal</a:t>
            </a:r>
            <a:r>
              <a:rPr lang="lv-LV" dirty="0"/>
              <a:t> QA</a:t>
            </a:r>
          </a:p>
        </p:txBody>
      </p:sp>
      <p:sp>
        <p:nvSpPr>
          <p:cNvPr id="3" name="Apakšvirsraksts 2"/>
          <p:cNvSpPr>
            <a:spLocks noGrp="1"/>
          </p:cNvSpPr>
          <p:nvPr>
            <p:ph type="subTitle" idx="1"/>
          </p:nvPr>
        </p:nvSpPr>
        <p:spPr>
          <a:xfrm>
            <a:off x="1371600" y="3501008"/>
            <a:ext cx="6400800" cy="2808312"/>
          </a:xfrm>
        </p:spPr>
        <p:txBody>
          <a:bodyPr>
            <a:normAutofit/>
          </a:bodyPr>
          <a:lstStyle/>
          <a:p>
            <a:r>
              <a:rPr lang="lv-LV" dirty="0"/>
              <a:t>Dr. Alberts Prikulis</a:t>
            </a:r>
          </a:p>
          <a:p>
            <a:r>
              <a:rPr lang="lv-LV" dirty="0" err="1"/>
              <a:t>University</a:t>
            </a:r>
            <a:r>
              <a:rPr lang="lv-LV" dirty="0"/>
              <a:t> </a:t>
            </a:r>
            <a:r>
              <a:rPr lang="lv-LV" dirty="0" err="1"/>
              <a:t>of</a:t>
            </a:r>
            <a:r>
              <a:rPr lang="lv-LV" dirty="0"/>
              <a:t> Latvia</a:t>
            </a:r>
          </a:p>
          <a:p>
            <a:r>
              <a:rPr lang="lv-LV" dirty="0">
                <a:hlinkClick r:id="rId3"/>
              </a:rPr>
              <a:t>alberts.prikulis@lu.lv</a:t>
            </a:r>
            <a:endParaRPr lang="lv-LV" dirty="0"/>
          </a:p>
          <a:p>
            <a:r>
              <a:rPr lang="lv-LV" dirty="0" err="1"/>
              <a:t>Praha</a:t>
            </a:r>
            <a:r>
              <a:rPr lang="lv-LV" dirty="0"/>
              <a:t>, 8.06.2017</a:t>
            </a:r>
          </a:p>
        </p:txBody>
      </p:sp>
      <p:pic>
        <p:nvPicPr>
          <p:cNvPr id="5" name="Attēls 4" descr="LU.jpg"/>
          <p:cNvPicPr>
            <a:picLocks noChangeAspect="1" noChangeArrowheads="1"/>
          </p:cNvPicPr>
          <p:nvPr/>
        </p:nvPicPr>
        <p:blipFill>
          <a:blip r:embed="rId4" cstate="print"/>
          <a:srcRect/>
          <a:stretch>
            <a:fillRect/>
          </a:stretch>
        </p:blipFill>
        <p:spPr bwMode="auto">
          <a:xfrm>
            <a:off x="6458483" y="4941168"/>
            <a:ext cx="2717477" cy="1511300"/>
          </a:xfrm>
          <a:prstGeom prst="rect">
            <a:avLst/>
          </a:prstGeom>
          <a:noFill/>
          <a:ln w="9525">
            <a:noFill/>
            <a:miter lim="800000"/>
            <a:headEnd/>
            <a:tailEnd/>
          </a:ln>
        </p:spPr>
      </p:pic>
    </p:spTree>
    <p:extLst>
      <p:ext uri="{BB962C8B-B14F-4D97-AF65-F5344CB8AC3E}">
        <p14:creationId xmlns:p14="http://schemas.microsoft.com/office/powerpoint/2010/main" val="155528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07504" y="1350240"/>
            <a:ext cx="9144001" cy="619208"/>
          </a:xfrm>
          <a:prstGeom prst="rect">
            <a:avLst/>
          </a:prstGeom>
          <a:noFill/>
          <a:ln w="9525">
            <a:noFill/>
            <a:miter lim="800000"/>
            <a:headEnd/>
            <a:tailEnd/>
          </a:ln>
        </p:spPr>
        <p:txBody>
          <a:bodyPr>
            <a:spAutoFit/>
          </a:bodyPr>
          <a:lstStyle/>
          <a:p>
            <a:pPr algn="ctr">
              <a:lnSpc>
                <a:spcPct val="107000"/>
              </a:lnSpc>
              <a:spcAft>
                <a:spcPts val="800"/>
              </a:spcAft>
            </a:pPr>
            <a:r>
              <a:rPr lang="lv-LV" altLang="lv-LV" b="1" dirty="0" err="1">
                <a:latin typeface="Times New Roman" pitchFamily="18" charset="0"/>
                <a:ea typeface="Calibri" pitchFamily="34" charset="0"/>
                <a:cs typeface="Times New Roman" pitchFamily="18" charset="0"/>
              </a:rPr>
              <a:t>External</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requirements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and</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strategic</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objectives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form</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the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structure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QMS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UL… </a:t>
            </a:r>
            <a:br>
              <a:rPr lang="lv-LV" altLang="lv-LV" b="1" dirty="0">
                <a:latin typeface="Times New Roman" pitchFamily="18" charset="0"/>
                <a:ea typeface="Calibri" pitchFamily="34" charset="0"/>
                <a:cs typeface="Times New Roman" pitchFamily="18" charset="0"/>
              </a:rPr>
            </a:br>
            <a:r>
              <a:rPr lang="lv-LV" altLang="lv-LV" sz="1200" dirty="0">
                <a:latin typeface="Times New Roman" pitchFamily="18" charset="0"/>
                <a:ea typeface="Calibri" pitchFamily="34" charset="0"/>
                <a:cs typeface="Times New Roman" pitchFamily="18" charset="0"/>
              </a:rPr>
              <a:t>(</a:t>
            </a:r>
            <a:r>
              <a:rPr lang="lv-LV" altLang="lv-LV" sz="1400" dirty="0" err="1">
                <a:latin typeface="Times New Roman" pitchFamily="18" charset="0"/>
                <a:ea typeface="Calibri" pitchFamily="34" charset="0"/>
                <a:cs typeface="Times New Roman" pitchFamily="18" charset="0"/>
              </a:rPr>
              <a:t>from</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Order</a:t>
            </a:r>
            <a:r>
              <a:rPr lang="lv-LV" altLang="lv-LV" sz="1400" dirty="0">
                <a:latin typeface="Times New Roman" pitchFamily="18" charset="0"/>
                <a:ea typeface="Calibri" pitchFamily="34" charset="0"/>
                <a:cs typeface="Times New Roman" pitchFamily="18" charset="0"/>
              </a:rPr>
              <a:t> Nr.1/338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19.12.2012. “Process </a:t>
            </a:r>
            <a:r>
              <a:rPr lang="lv-LV" altLang="lv-LV" sz="1400" dirty="0" err="1">
                <a:latin typeface="Times New Roman" pitchFamily="18" charset="0"/>
                <a:ea typeface="Calibri" pitchFamily="34" charset="0"/>
                <a:cs typeface="Times New Roman" pitchFamily="18" charset="0"/>
              </a:rPr>
              <a:t>management</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in</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University</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Latvia</a:t>
            </a:r>
            <a:r>
              <a:rPr lang="lv-LV" altLang="lv-LV" sz="1400" dirty="0">
                <a:latin typeface="Times New Roman" pitchFamily="18" charset="0"/>
                <a:ea typeface="Calibri" pitchFamily="34" charset="0"/>
                <a:cs typeface="Times New Roman" pitchFamily="18" charset="0"/>
              </a:rPr>
              <a:t>”)</a:t>
            </a:r>
            <a:endParaRPr lang="lv-LV" altLang="lv-LV" dirty="0">
              <a:latin typeface="Calibri" pitchFamily="34" charset="0"/>
              <a:ea typeface="Calibri" pitchFamily="34" charset="0"/>
              <a:cs typeface="Times New Roman" pitchFamily="18" charset="0"/>
            </a:endParaRPr>
          </a:p>
        </p:txBody>
      </p:sp>
      <p:pic>
        <p:nvPicPr>
          <p:cNvPr id="5" name="Satura vietturis 4" descr="Procesu vadība.png"/>
          <p:cNvPicPr>
            <a:picLocks noGrp="1" noChangeAspect="1"/>
          </p:cNvPicPr>
          <p:nvPr>
            <p:ph/>
          </p:nvPr>
        </p:nvPicPr>
        <p:blipFill>
          <a:blip r:embed="rId3" cstate="print"/>
          <a:stretch>
            <a:fillRect/>
          </a:stretch>
        </p:blipFill>
        <p:spPr>
          <a:xfrm>
            <a:off x="976312" y="1988840"/>
            <a:ext cx="7162800" cy="4373880"/>
          </a:xfrm>
        </p:spPr>
      </p:pic>
    </p:spTree>
    <p:extLst>
      <p:ext uri="{BB962C8B-B14F-4D97-AF65-F5344CB8AC3E}">
        <p14:creationId xmlns:p14="http://schemas.microsoft.com/office/powerpoint/2010/main" val="2623101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56587" cy="649287"/>
          </a:xfrm>
        </p:spPr>
        <p:txBody>
          <a:bodyPr>
            <a:normAutofit fontScale="90000"/>
          </a:bodyPr>
          <a:lstStyle/>
          <a:p>
            <a:pPr>
              <a:defRPr/>
            </a:pPr>
            <a:r>
              <a:rPr lang="lv-LV" b="1" dirty="0">
                <a:effectLst>
                  <a:outerShdw blurRad="38100" dist="38100" dir="2700000" algn="tl">
                    <a:srgbClr val="000000">
                      <a:alpha val="43137"/>
                    </a:srgbClr>
                  </a:outerShdw>
                </a:effectLst>
                <a:latin typeface="Segoe Print" pitchFamily="2" charset="0"/>
              </a:rPr>
              <a:t>  </a:t>
            </a:r>
            <a:br>
              <a:rPr lang="lv-LV" b="1" dirty="0">
                <a:effectLst>
                  <a:outerShdw blurRad="38100" dist="38100" dir="2700000" algn="tl">
                    <a:srgbClr val="000000">
                      <a:alpha val="43137"/>
                    </a:srgbClr>
                  </a:outerShdw>
                </a:effectLst>
                <a:latin typeface="Segoe Print" pitchFamily="2" charset="0"/>
              </a:rPr>
            </a:b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1163" y="2132856"/>
            <a:ext cx="4448175" cy="3817094"/>
          </a:xfrm>
        </p:spPr>
        <p:txBody>
          <a:bodyPr>
            <a:normAutofit lnSpcReduction="10000"/>
          </a:bodyPr>
          <a:lstStyle/>
          <a:p>
            <a:pPr>
              <a:buFont typeface="Arial" panose="020B0604020202020204" pitchFamily="34" charset="0"/>
              <a:buBlip>
                <a:blip r:embed="rId3"/>
              </a:buBlip>
              <a:defRPr/>
            </a:pPr>
            <a:r>
              <a:rPr lang="lv-LV" altLang="lv-LV" sz="24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UL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Strategic</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planning</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Internal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audit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Quality</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Administration</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reports</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SCIENCE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STUDIES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INTERACTION WITH SOCIETY</a:t>
            </a:r>
          </a:p>
          <a:p>
            <a:pPr marL="0" indent="0">
              <a:buFont typeface="Arial" panose="020B0604020202020204" pitchFamily="34" charset="0"/>
              <a:buNone/>
              <a:defRPr/>
            </a:pPr>
            <a:endParaRPr lang="lv-LV" altLang="lv-LV" sz="2400" dirty="0"/>
          </a:p>
          <a:p>
            <a:pPr>
              <a:buFont typeface="Arial" panose="020B0604020202020204" pitchFamily="34" charset="0"/>
              <a:buBlip>
                <a:blip r:embed="rId3"/>
              </a:buBlip>
              <a:defRPr/>
            </a:pPr>
            <a:endParaRPr lang="lv-LV" altLang="lv-LV" sz="2400" dirty="0"/>
          </a:p>
        </p:txBody>
      </p:sp>
      <p:sp>
        <p:nvSpPr>
          <p:cNvPr id="6" name="Content Placeholder 2"/>
          <p:cNvSpPr txBox="1">
            <a:spLocks/>
          </p:cNvSpPr>
          <p:nvPr/>
        </p:nvSpPr>
        <p:spPr bwMode="auto">
          <a:xfrm>
            <a:off x="5014913" y="1988840"/>
            <a:ext cx="4270375" cy="3481685"/>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International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cooperation</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Purchases</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Staff</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Project </a:t>
            </a:r>
            <a:r>
              <a:rPr lang="lv-LV" sz="2400" dirty="0" err="1">
                <a:latin typeface="Times New Roman" panose="02020603050405020304" pitchFamily="18" charset="0"/>
                <a:cs typeface="Times New Roman" panose="02020603050405020304" pitchFamily="18" charset="0"/>
              </a:rPr>
              <a:t>management</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Filing</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Maintenance</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of</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infrastructure</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IT </a:t>
            </a:r>
            <a:r>
              <a:rPr lang="lv-LV" sz="2400" dirty="0" err="1">
                <a:latin typeface="Times New Roman" panose="02020603050405020304" pitchFamily="18" charset="0"/>
                <a:cs typeface="Times New Roman" panose="02020603050405020304" pitchFamily="18" charset="0"/>
              </a:rPr>
              <a:t>management</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Financial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lv-LV" altLang="lv-LV" sz="2400" dirty="0"/>
          </a:p>
          <a:p>
            <a:pPr>
              <a:buFont typeface="Arial" panose="020B0604020202020204" pitchFamily="34" charset="0"/>
              <a:buBlip>
                <a:blip r:embed="rId3"/>
              </a:buBlip>
              <a:defRPr/>
            </a:pPr>
            <a:endParaRPr lang="lv-LV" altLang="lv-LV" sz="2400" dirty="0"/>
          </a:p>
        </p:txBody>
      </p:sp>
    </p:spTree>
    <p:extLst>
      <p:ext uri="{BB962C8B-B14F-4D97-AF65-F5344CB8AC3E}">
        <p14:creationId xmlns:p14="http://schemas.microsoft.com/office/powerpoint/2010/main" val="9536093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2000"/>
                                        <p:tgtEl>
                                          <p:spTgt spid="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2000"/>
                                        <p:tgtEl>
                                          <p:spTgt spid="6">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2000"/>
                                        <p:tgtEl>
                                          <p:spTgt spid="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2000"/>
                                        <p:tgtEl>
                                          <p:spTgt spid="6">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2000"/>
                                        <p:tgtEl>
                                          <p:spTgt spid="6">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2000"/>
                                        <p:tgtEl>
                                          <p:spTgt spid="6">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2000"/>
                                        <p:tgtEl>
                                          <p:spTgt spid="6">
                                            <p:txEl>
                                              <p:pRg st="6" end="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28536" y="1124744"/>
            <a:ext cx="8218487" cy="1069975"/>
          </a:xfrm>
        </p:spPr>
        <p:txBody>
          <a:bodyPr/>
          <a:lstStyle/>
          <a:p>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a:t>
            </a:r>
            <a:r>
              <a:rPr lang="es-ES" altLang="lv-LV" sz="3200" b="1" dirty="0">
                <a:latin typeface="Times New Roman" panose="02020603050405020304" pitchFamily="18" charset="0"/>
                <a:cs typeface="Times New Roman" panose="02020603050405020304" pitchFamily="18" charset="0"/>
              </a:rPr>
              <a:t>STUDI</a:t>
            </a:r>
            <a:r>
              <a:rPr lang="lv-LV" altLang="lv-LV" sz="3200" b="1" dirty="0">
                <a:latin typeface="Times New Roman" panose="02020603050405020304" pitchFamily="18" charset="0"/>
                <a:cs typeface="Times New Roman" panose="02020603050405020304" pitchFamily="18" charset="0"/>
              </a:rPr>
              <a:t>E</a:t>
            </a:r>
            <a:r>
              <a:rPr lang="es-ES" altLang="lv-LV" sz="3200" b="1" dirty="0">
                <a:latin typeface="Times New Roman" panose="02020603050405020304" pitchFamily="18" charset="0"/>
                <a:cs typeface="Times New Roman" panose="02020603050405020304" pitchFamily="18" charset="0"/>
              </a:rPr>
              <a:t>S</a:t>
            </a:r>
          </a:p>
        </p:txBody>
      </p:sp>
      <p:pic>
        <p:nvPicPr>
          <p:cNvPr id="2" name="Attēls 1"/>
          <p:cNvPicPr>
            <a:picLocks noChangeAspect="1"/>
          </p:cNvPicPr>
          <p:nvPr/>
        </p:nvPicPr>
        <p:blipFill>
          <a:blip r:embed="rId3"/>
          <a:stretch>
            <a:fillRect/>
          </a:stretch>
        </p:blipFill>
        <p:spPr>
          <a:xfrm>
            <a:off x="470593" y="2492896"/>
            <a:ext cx="8334375" cy="3743325"/>
          </a:xfrm>
          <a:prstGeom prst="rect">
            <a:avLst/>
          </a:prstGeom>
        </p:spPr>
      </p:pic>
    </p:spTree>
    <p:extLst>
      <p:ext uri="{BB962C8B-B14F-4D97-AF65-F5344CB8AC3E}">
        <p14:creationId xmlns:p14="http://schemas.microsoft.com/office/powerpoint/2010/main" val="42842925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3286" y="990873"/>
            <a:ext cx="8218487" cy="1069975"/>
          </a:xfrm>
        </p:spPr>
        <p:txBody>
          <a:bodyPr>
            <a:normAutofit fontScale="90000"/>
          </a:bodyPr>
          <a:lstStyle/>
          <a:p>
            <a:br>
              <a:rPr lang="lv-LV" altLang="lv-LV" sz="3200" b="1" dirty="0">
                <a:latin typeface="Times New Roman" panose="02020603050405020304" pitchFamily="18" charset="0"/>
                <a:cs typeface="Times New Roman" panose="02020603050405020304" pitchFamily="18" charset="0"/>
              </a:rPr>
            </a:b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a:t>
            </a:r>
            <a:r>
              <a:rPr lang="es-ES" altLang="lv-LV" sz="3200" b="1" dirty="0">
                <a:latin typeface="Times New Roman" panose="02020603050405020304" pitchFamily="18" charset="0"/>
                <a:cs typeface="Times New Roman" panose="02020603050405020304" pitchFamily="18" charset="0"/>
              </a:rPr>
              <a:t>STUDI</a:t>
            </a:r>
            <a:r>
              <a:rPr lang="lv-LV" altLang="lv-LV" sz="3200" b="1" dirty="0">
                <a:latin typeface="Times New Roman" panose="02020603050405020304" pitchFamily="18" charset="0"/>
                <a:cs typeface="Times New Roman" panose="02020603050405020304" pitchFamily="18" charset="0"/>
              </a:rPr>
              <a:t>E</a:t>
            </a:r>
            <a:r>
              <a:rPr lang="es-ES" altLang="lv-LV" sz="3200" b="1" dirty="0">
                <a:latin typeface="Times New Roman" panose="02020603050405020304" pitchFamily="18" charset="0"/>
                <a:cs typeface="Times New Roman" panose="02020603050405020304" pitchFamily="18" charset="0"/>
              </a:rPr>
              <a:t>S</a:t>
            </a:r>
            <a:r>
              <a:rPr lang="lv-LV" altLang="lv-LV" sz="3200" b="1" dirty="0">
                <a:latin typeface="Times New Roman" panose="02020603050405020304" pitchFamily="18" charset="0"/>
                <a:cs typeface="Times New Roman" panose="02020603050405020304" pitchFamily="18" charset="0"/>
              </a:rPr>
              <a:t> : </a:t>
            </a:r>
            <a:r>
              <a:rPr lang="lv-LV" altLang="lv-LV" sz="3200" b="1" dirty="0" err="1">
                <a:latin typeface="Times New Roman" panose="02020603050405020304" pitchFamily="18" charset="0"/>
                <a:cs typeface="Times New Roman" panose="02020603050405020304" pitchFamily="18" charset="0"/>
              </a:rPr>
              <a:t>Teaching</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and</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learning</a:t>
            </a:r>
            <a:br>
              <a:rPr lang="lv-LV" altLang="lv-LV" sz="3200" b="1" dirty="0"/>
            </a:br>
            <a:endParaRPr lang="lv-LV" altLang="lv-LV" sz="3200" dirty="0">
              <a:latin typeface="Times New Roman" panose="02020603050405020304" pitchFamily="18" charset="0"/>
              <a:cs typeface="Times New Roman" panose="02020603050405020304" pitchFamily="18" charset="0"/>
            </a:endParaRP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325938"/>
            <a:ext cx="22987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atura vietturis 2"/>
          <p:cNvPicPr>
            <a:picLocks noGrp="1" noChangeAspect="1"/>
          </p:cNvPicPr>
          <p:nvPr>
            <p:ph idx="1"/>
          </p:nvPr>
        </p:nvPicPr>
        <p:blipFill>
          <a:blip r:embed="rId3"/>
          <a:stretch>
            <a:fillRect/>
          </a:stretch>
        </p:blipFill>
        <p:spPr>
          <a:xfrm>
            <a:off x="503287" y="2060848"/>
            <a:ext cx="8454975" cy="4392488"/>
          </a:xfrm>
          <a:prstGeom prst="rect">
            <a:avLst/>
          </a:prstGeom>
        </p:spPr>
      </p:pic>
    </p:spTree>
    <p:extLst>
      <p:ext uri="{BB962C8B-B14F-4D97-AF65-F5344CB8AC3E}">
        <p14:creationId xmlns:p14="http://schemas.microsoft.com/office/powerpoint/2010/main" val="11352855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052736"/>
            <a:ext cx="8229600" cy="5073427"/>
          </a:xfrm>
        </p:spPr>
        <p:txBody>
          <a:bodyPr>
            <a:normAutofit lnSpcReduction="10000"/>
          </a:bodyPr>
          <a:lstStyle/>
          <a:p>
            <a:pPr marL="0" indent="0">
              <a:buNone/>
            </a:pPr>
            <a:r>
              <a:rPr lang="lv-LV" sz="3600" dirty="0"/>
              <a:t> </a:t>
            </a:r>
            <a:r>
              <a:rPr lang="en-US" sz="3600" dirty="0"/>
              <a:t>1.2 </a:t>
            </a:r>
            <a:r>
              <a:rPr lang="lv-LV" sz="3600" b="1" dirty="0" err="1"/>
              <a:t>Design</a:t>
            </a:r>
            <a:r>
              <a:rPr lang="lv-LV" sz="3600" b="1" dirty="0"/>
              <a:t> </a:t>
            </a:r>
            <a:r>
              <a:rPr lang="lv-LV" sz="3600" b="1" dirty="0" err="1"/>
              <a:t>and</a:t>
            </a:r>
            <a:r>
              <a:rPr lang="lv-LV" sz="3600" b="1" dirty="0"/>
              <a:t> a</a:t>
            </a:r>
            <a:r>
              <a:rPr lang="en-US" sz="3600" b="1" dirty="0" err="1"/>
              <a:t>pproval</a:t>
            </a:r>
            <a:r>
              <a:rPr lang="en-US" sz="3600" b="1" dirty="0"/>
              <a:t> of </a:t>
            </a:r>
            <a:r>
              <a:rPr lang="en-US" sz="3600" b="1" dirty="0" err="1"/>
              <a:t>programmes</a:t>
            </a:r>
            <a:r>
              <a:rPr lang="en-US" sz="3600" dirty="0"/>
              <a:t>:</a:t>
            </a:r>
          </a:p>
          <a:p>
            <a:pPr marL="0" indent="0">
              <a:buNone/>
            </a:pPr>
            <a:r>
              <a:rPr lang="en-US" dirty="0"/>
              <a:t>Institutions</a:t>
            </a:r>
            <a:r>
              <a:rPr lang="en-US" i="1" dirty="0"/>
              <a:t> </a:t>
            </a:r>
            <a:r>
              <a:rPr lang="en-US" dirty="0"/>
              <a:t>should have </a:t>
            </a:r>
            <a:r>
              <a:rPr lang="lv-LV" dirty="0" err="1"/>
              <a:t>processes</a:t>
            </a:r>
            <a:r>
              <a:rPr lang="lv-LV" dirty="0"/>
              <a:t> </a:t>
            </a:r>
            <a:r>
              <a:rPr lang="lv-LV" dirty="0" err="1"/>
              <a:t>for</a:t>
            </a:r>
            <a:r>
              <a:rPr lang="lv-LV" dirty="0"/>
              <a:t> </a:t>
            </a:r>
            <a:r>
              <a:rPr lang="lv-LV" dirty="0" err="1"/>
              <a:t>design</a:t>
            </a:r>
            <a:r>
              <a:rPr lang="lv-LV" dirty="0"/>
              <a:t> </a:t>
            </a:r>
            <a:r>
              <a:rPr lang="lv-LV" dirty="0" err="1"/>
              <a:t>and</a:t>
            </a:r>
            <a:r>
              <a:rPr lang="lv-LV" dirty="0"/>
              <a:t> a</a:t>
            </a:r>
            <a:r>
              <a:rPr lang="en-US" dirty="0" err="1"/>
              <a:t>pproval</a:t>
            </a:r>
            <a:r>
              <a:rPr lang="en-US" dirty="0"/>
              <a:t> of </a:t>
            </a:r>
            <a:r>
              <a:rPr lang="en-US" dirty="0" err="1"/>
              <a:t>programmes</a:t>
            </a:r>
            <a:r>
              <a:rPr lang="lv-LV" dirty="0"/>
              <a:t>.</a:t>
            </a:r>
            <a:r>
              <a:rPr lang="en-US" dirty="0"/>
              <a:t> </a:t>
            </a:r>
            <a:r>
              <a:rPr lang="lv-LV" dirty="0" err="1"/>
              <a:t>The</a:t>
            </a:r>
            <a:r>
              <a:rPr lang="lv-LV" dirty="0"/>
              <a:t> </a:t>
            </a:r>
            <a:r>
              <a:rPr lang="en-US" dirty="0" err="1"/>
              <a:t>programmes</a:t>
            </a:r>
            <a:r>
              <a:rPr lang="en-US" dirty="0"/>
              <a:t> </a:t>
            </a:r>
            <a:r>
              <a:rPr lang="lv-LV" dirty="0" err="1"/>
              <a:t>are</a:t>
            </a:r>
            <a:r>
              <a:rPr lang="lv-LV" dirty="0"/>
              <a:t> </a:t>
            </a:r>
            <a:r>
              <a:rPr lang="lv-LV" dirty="0" err="1"/>
              <a:t>designed</a:t>
            </a:r>
            <a:r>
              <a:rPr lang="lv-LV" dirty="0"/>
              <a:t> </a:t>
            </a:r>
            <a:r>
              <a:rPr lang="lv-LV" dirty="0" err="1"/>
              <a:t>so</a:t>
            </a:r>
            <a:r>
              <a:rPr lang="lv-LV" dirty="0"/>
              <a:t> </a:t>
            </a:r>
            <a:r>
              <a:rPr lang="lv-LV" dirty="0" err="1"/>
              <a:t>that</a:t>
            </a:r>
            <a:r>
              <a:rPr lang="lv-LV" dirty="0"/>
              <a:t> </a:t>
            </a:r>
            <a:r>
              <a:rPr lang="lv-LV" dirty="0" err="1"/>
              <a:t>they</a:t>
            </a:r>
            <a:r>
              <a:rPr lang="lv-LV" dirty="0"/>
              <a:t> </a:t>
            </a:r>
            <a:r>
              <a:rPr lang="lv-LV" dirty="0" err="1"/>
              <a:t>meet</a:t>
            </a:r>
            <a:r>
              <a:rPr lang="lv-LV" dirty="0"/>
              <a:t> </a:t>
            </a:r>
            <a:r>
              <a:rPr lang="lv-LV" dirty="0" err="1"/>
              <a:t>the</a:t>
            </a:r>
            <a:r>
              <a:rPr lang="lv-LV" dirty="0"/>
              <a:t> </a:t>
            </a:r>
            <a:r>
              <a:rPr lang="lv-LV" dirty="0" err="1"/>
              <a:t>objectives</a:t>
            </a:r>
            <a:r>
              <a:rPr lang="lv-LV" dirty="0"/>
              <a:t> </a:t>
            </a:r>
            <a:r>
              <a:rPr lang="lv-LV" dirty="0" err="1"/>
              <a:t>set</a:t>
            </a:r>
            <a:r>
              <a:rPr lang="lv-LV" dirty="0"/>
              <a:t> </a:t>
            </a:r>
            <a:r>
              <a:rPr lang="lv-LV" dirty="0" err="1"/>
              <a:t>for</a:t>
            </a:r>
            <a:r>
              <a:rPr lang="lv-LV" dirty="0"/>
              <a:t> </a:t>
            </a:r>
            <a:r>
              <a:rPr lang="lv-LV" dirty="0" err="1"/>
              <a:t>them</a:t>
            </a:r>
            <a:r>
              <a:rPr lang="lv-LV" dirty="0"/>
              <a:t>, </a:t>
            </a:r>
            <a:r>
              <a:rPr lang="lv-LV" dirty="0" err="1"/>
              <a:t>including</a:t>
            </a:r>
            <a:r>
              <a:rPr lang="lv-LV" dirty="0"/>
              <a:t> </a:t>
            </a:r>
            <a:r>
              <a:rPr lang="lv-LV" dirty="0" err="1"/>
              <a:t>the</a:t>
            </a:r>
            <a:r>
              <a:rPr lang="lv-LV" dirty="0"/>
              <a:t> </a:t>
            </a:r>
            <a:r>
              <a:rPr lang="lv-LV" dirty="0" err="1"/>
              <a:t>intended</a:t>
            </a:r>
            <a:r>
              <a:rPr lang="lv-LV" dirty="0"/>
              <a:t> </a:t>
            </a:r>
            <a:r>
              <a:rPr lang="lv-LV" dirty="0" err="1"/>
              <a:t>learning</a:t>
            </a:r>
            <a:r>
              <a:rPr lang="lv-LV" dirty="0"/>
              <a:t> </a:t>
            </a:r>
            <a:r>
              <a:rPr lang="lv-LV" dirty="0" err="1"/>
              <a:t>outcomes</a:t>
            </a:r>
            <a:r>
              <a:rPr lang="lv-LV" dirty="0"/>
              <a:t>. </a:t>
            </a:r>
            <a:r>
              <a:rPr lang="lv-LV" dirty="0" err="1"/>
              <a:t>The</a:t>
            </a:r>
            <a:r>
              <a:rPr lang="lv-LV" dirty="0"/>
              <a:t> </a:t>
            </a:r>
            <a:r>
              <a:rPr lang="lv-LV" dirty="0" err="1"/>
              <a:t>qualifictaion</a:t>
            </a:r>
            <a:r>
              <a:rPr lang="lv-LV" dirty="0"/>
              <a:t> </a:t>
            </a:r>
            <a:r>
              <a:rPr lang="lv-LV" dirty="0" err="1"/>
              <a:t>resulting</a:t>
            </a:r>
            <a:r>
              <a:rPr lang="lv-LV" dirty="0"/>
              <a:t> </a:t>
            </a:r>
            <a:r>
              <a:rPr lang="lv-LV" dirty="0" err="1"/>
              <a:t>from</a:t>
            </a:r>
            <a:r>
              <a:rPr lang="lv-LV" dirty="0"/>
              <a:t> a </a:t>
            </a:r>
            <a:r>
              <a:rPr lang="en-US" dirty="0" err="1"/>
              <a:t>programme</a:t>
            </a:r>
            <a:r>
              <a:rPr lang="lv-LV" dirty="0"/>
              <a:t> </a:t>
            </a:r>
            <a:r>
              <a:rPr lang="lv-LV" dirty="0" err="1"/>
              <a:t>should</a:t>
            </a:r>
            <a:r>
              <a:rPr lang="lv-LV" dirty="0"/>
              <a:t> </a:t>
            </a:r>
            <a:r>
              <a:rPr lang="lv-LV" dirty="0" err="1"/>
              <a:t>be</a:t>
            </a:r>
            <a:r>
              <a:rPr lang="lv-LV" dirty="0"/>
              <a:t> </a:t>
            </a:r>
            <a:r>
              <a:rPr lang="lv-LV" dirty="0" err="1"/>
              <a:t>clearly</a:t>
            </a:r>
            <a:r>
              <a:rPr lang="lv-LV" dirty="0"/>
              <a:t> </a:t>
            </a:r>
            <a:r>
              <a:rPr lang="lv-LV" dirty="0" err="1"/>
              <a:t>specified</a:t>
            </a:r>
            <a:r>
              <a:rPr lang="lv-LV" dirty="0"/>
              <a:t> </a:t>
            </a:r>
            <a:r>
              <a:rPr lang="lv-LV" dirty="0" err="1"/>
              <a:t>and</a:t>
            </a:r>
            <a:r>
              <a:rPr lang="lv-LV" dirty="0"/>
              <a:t> </a:t>
            </a:r>
            <a:r>
              <a:rPr lang="lv-LV" dirty="0" err="1"/>
              <a:t>communicated</a:t>
            </a:r>
            <a:r>
              <a:rPr lang="lv-LV" dirty="0"/>
              <a:t>, </a:t>
            </a:r>
            <a:r>
              <a:rPr lang="lv-LV" dirty="0" err="1"/>
              <a:t>and</a:t>
            </a:r>
            <a:r>
              <a:rPr lang="lv-LV" dirty="0"/>
              <a:t> </a:t>
            </a:r>
            <a:r>
              <a:rPr lang="lv-LV" dirty="0" err="1"/>
              <a:t>refer</a:t>
            </a:r>
            <a:r>
              <a:rPr lang="lv-LV" dirty="0"/>
              <a:t> to </a:t>
            </a:r>
            <a:r>
              <a:rPr lang="lv-LV" dirty="0" err="1"/>
              <a:t>the</a:t>
            </a:r>
            <a:r>
              <a:rPr lang="lv-LV" dirty="0"/>
              <a:t> </a:t>
            </a:r>
            <a:r>
              <a:rPr lang="lv-LV" dirty="0" err="1"/>
              <a:t>correct</a:t>
            </a:r>
            <a:r>
              <a:rPr lang="lv-LV" dirty="0"/>
              <a:t> </a:t>
            </a:r>
            <a:r>
              <a:rPr lang="lv-LV" dirty="0" err="1"/>
              <a:t>level</a:t>
            </a:r>
            <a:r>
              <a:rPr lang="lv-LV" dirty="0"/>
              <a:t> </a:t>
            </a:r>
            <a:r>
              <a:rPr lang="lv-LV" dirty="0" err="1"/>
              <a:t>of</a:t>
            </a:r>
            <a:r>
              <a:rPr lang="lv-LV" dirty="0"/>
              <a:t> </a:t>
            </a:r>
            <a:r>
              <a:rPr lang="lv-LV" dirty="0" err="1"/>
              <a:t>the</a:t>
            </a:r>
            <a:r>
              <a:rPr lang="lv-LV" dirty="0"/>
              <a:t> NQF, </a:t>
            </a:r>
            <a:r>
              <a:rPr lang="lv-LV" dirty="0" err="1"/>
              <a:t>and</a:t>
            </a:r>
            <a:r>
              <a:rPr lang="lv-LV" dirty="0"/>
              <a:t> </a:t>
            </a:r>
            <a:r>
              <a:rPr lang="lv-LV" dirty="0" err="1"/>
              <a:t>consequently</a:t>
            </a:r>
            <a:r>
              <a:rPr lang="lv-LV" dirty="0"/>
              <a:t> to </a:t>
            </a:r>
            <a:r>
              <a:rPr lang="lv-LV" dirty="0" err="1"/>
              <a:t>the</a:t>
            </a:r>
            <a:r>
              <a:rPr lang="lv-LV" dirty="0"/>
              <a:t> </a:t>
            </a:r>
            <a:r>
              <a:rPr lang="lv-LV" dirty="0" err="1"/>
              <a:t>framework</a:t>
            </a:r>
            <a:r>
              <a:rPr lang="lv-LV" dirty="0"/>
              <a:t> </a:t>
            </a:r>
            <a:r>
              <a:rPr lang="lv-LV" dirty="0" err="1"/>
              <a:t>for</a:t>
            </a:r>
            <a:r>
              <a:rPr lang="lv-LV" dirty="0"/>
              <a:t> </a:t>
            </a:r>
            <a:r>
              <a:rPr lang="lv-LV" dirty="0" err="1"/>
              <a:t>qualifications</a:t>
            </a:r>
            <a:r>
              <a:rPr lang="lv-LV" dirty="0"/>
              <a:t> </a:t>
            </a:r>
            <a:r>
              <a:rPr lang="lv-LV" dirty="0" err="1"/>
              <a:t>of</a:t>
            </a:r>
            <a:r>
              <a:rPr lang="lv-LV" dirty="0"/>
              <a:t> </a:t>
            </a:r>
            <a:r>
              <a:rPr lang="lv-LV" dirty="0" err="1"/>
              <a:t>the</a:t>
            </a:r>
            <a:r>
              <a:rPr lang="lv-LV" dirty="0"/>
              <a:t> EHEA</a:t>
            </a:r>
            <a:r>
              <a:rPr lang="en-US" dirty="0"/>
              <a:t>.</a:t>
            </a:r>
            <a:endParaRPr lang="lv-LV" dirty="0"/>
          </a:p>
        </p:txBody>
      </p:sp>
    </p:spTree>
    <p:extLst>
      <p:ext uri="{BB962C8B-B14F-4D97-AF65-F5344CB8AC3E}">
        <p14:creationId xmlns:p14="http://schemas.microsoft.com/office/powerpoint/2010/main" val="280030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90525" y="-26988"/>
            <a:ext cx="8753475" cy="388696"/>
          </a:xfrm>
          <a:prstGeom prst="rect">
            <a:avLst/>
          </a:prstGeom>
          <a:noFill/>
          <a:ln w="9525">
            <a:noFill/>
            <a:miter lim="800000"/>
            <a:headEnd/>
            <a:tailEnd/>
          </a:ln>
        </p:spPr>
        <p:txBody>
          <a:bodyPr>
            <a:spAutoFit/>
          </a:bodyPr>
          <a:lstStyle/>
          <a:p>
            <a:pPr algn="ctr">
              <a:lnSpc>
                <a:spcPct val="107000"/>
              </a:lnSpc>
              <a:spcAft>
                <a:spcPts val="800"/>
              </a:spcAft>
            </a:pPr>
            <a:r>
              <a:rPr lang="lv-LV" b="1" dirty="0" err="1">
                <a:latin typeface="Times New Roman" pitchFamily="18" charset="0"/>
                <a:ea typeface="Calibri" pitchFamily="34" charset="0"/>
                <a:cs typeface="Times New Roman" pitchFamily="18" charset="0"/>
              </a:rPr>
              <a:t>Evaluation</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and</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adoption</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of</a:t>
            </a:r>
            <a:r>
              <a:rPr lang="lv-LV" b="1" dirty="0">
                <a:latin typeface="Times New Roman" pitchFamily="18" charset="0"/>
                <a:ea typeface="Calibri" pitchFamily="34" charset="0"/>
                <a:cs typeface="Times New Roman" pitchFamily="18" charset="0"/>
              </a:rPr>
              <a:t> a </a:t>
            </a:r>
            <a:r>
              <a:rPr lang="lv-LV" b="1" dirty="0" err="1">
                <a:latin typeface="Times New Roman" pitchFamily="18" charset="0"/>
                <a:ea typeface="Calibri" pitchFamily="34" charset="0"/>
                <a:cs typeface="Times New Roman" pitchFamily="18" charset="0"/>
              </a:rPr>
              <a:t>study</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programme</a:t>
            </a:r>
            <a:endParaRPr lang="lv-LV" sz="1600" dirty="0">
              <a:latin typeface="Calibri" pitchFamily="34" charset="0"/>
              <a:ea typeface="Calibri" pitchFamily="34" charset="0"/>
              <a:cs typeface="Times New Roman" pitchFamily="18" charset="0"/>
            </a:endParaRPr>
          </a:p>
        </p:txBody>
      </p:sp>
      <p:pic>
        <p:nvPicPr>
          <p:cNvPr id="5" name="Satura vietturis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457200" y="457200"/>
            <a:ext cx="8229600" cy="5486400"/>
          </a:xfrm>
        </p:spPr>
      </p:pic>
    </p:spTree>
    <p:extLst>
      <p:ext uri="{BB962C8B-B14F-4D97-AF65-F5344CB8AC3E}">
        <p14:creationId xmlns:p14="http://schemas.microsoft.com/office/powerpoint/2010/main" val="41664058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412776"/>
            <a:ext cx="8229600" cy="4713387"/>
          </a:xfrm>
        </p:spPr>
        <p:txBody>
          <a:bodyPr/>
          <a:lstStyle/>
          <a:p>
            <a:pPr marL="0" indent="0" algn="ctr">
              <a:buNone/>
            </a:pPr>
            <a:r>
              <a:rPr lang="lv-LV" sz="3600" dirty="0"/>
              <a:t>1.3 </a:t>
            </a:r>
            <a:r>
              <a:rPr lang="lv-LV" sz="3600" b="1" dirty="0"/>
              <a:t>Student-</a:t>
            </a:r>
            <a:r>
              <a:rPr lang="lv-LV" sz="3600" b="1" dirty="0" err="1"/>
              <a:t>centered</a:t>
            </a:r>
            <a:r>
              <a:rPr lang="lv-LV" sz="3600" b="1" dirty="0"/>
              <a:t> </a:t>
            </a:r>
            <a:r>
              <a:rPr lang="lv-LV" sz="3600" b="1" dirty="0" err="1"/>
              <a:t>learning</a:t>
            </a:r>
            <a:r>
              <a:rPr lang="lv-LV" sz="3600" b="1" dirty="0"/>
              <a:t>, </a:t>
            </a:r>
            <a:r>
              <a:rPr lang="lv-LV" sz="3600" b="1" dirty="0" err="1"/>
              <a:t>teaching</a:t>
            </a:r>
            <a:r>
              <a:rPr lang="lv-LV" sz="3600" b="1" dirty="0"/>
              <a:t> </a:t>
            </a:r>
            <a:r>
              <a:rPr lang="lv-LV" sz="3600" b="1" dirty="0" err="1"/>
              <a:t>and</a:t>
            </a:r>
            <a:r>
              <a:rPr lang="lv-LV" sz="3600" b="1" dirty="0"/>
              <a:t> </a:t>
            </a:r>
            <a:r>
              <a:rPr lang="lv-LV" sz="3600" b="1" dirty="0" err="1"/>
              <a:t>assessment</a:t>
            </a:r>
            <a:r>
              <a:rPr lang="lv-LV" sz="3600" dirty="0"/>
              <a:t>:</a:t>
            </a:r>
          </a:p>
          <a:p>
            <a:pPr marL="0" indent="0">
              <a:buNone/>
            </a:pPr>
            <a:r>
              <a:rPr lang="lv-LV" dirty="0" err="1"/>
              <a:t>Institutions</a:t>
            </a:r>
            <a:r>
              <a:rPr lang="lv-LV" dirty="0"/>
              <a:t> </a:t>
            </a:r>
            <a:r>
              <a:rPr lang="lv-LV" dirty="0" err="1"/>
              <a:t>should</a:t>
            </a:r>
            <a:r>
              <a:rPr lang="lv-LV" dirty="0"/>
              <a:t> </a:t>
            </a:r>
            <a:r>
              <a:rPr lang="lv-LV" dirty="0" err="1"/>
              <a:t>ensure</a:t>
            </a:r>
            <a:r>
              <a:rPr lang="lv-LV" dirty="0"/>
              <a:t> </a:t>
            </a:r>
            <a:r>
              <a:rPr lang="lv-LV" dirty="0" err="1"/>
              <a:t>that</a:t>
            </a:r>
            <a:r>
              <a:rPr lang="lv-LV" dirty="0"/>
              <a:t> </a:t>
            </a:r>
            <a:r>
              <a:rPr lang="lv-LV" dirty="0" err="1"/>
              <a:t>the</a:t>
            </a:r>
            <a:r>
              <a:rPr lang="lv-LV" dirty="0"/>
              <a:t> </a:t>
            </a:r>
            <a:r>
              <a:rPr lang="en-US" dirty="0" err="1"/>
              <a:t>programmes</a:t>
            </a:r>
            <a:r>
              <a:rPr lang="en-US" dirty="0"/>
              <a:t> </a:t>
            </a:r>
            <a:r>
              <a:rPr lang="lv-LV" dirty="0" err="1"/>
              <a:t>are</a:t>
            </a:r>
            <a:r>
              <a:rPr lang="lv-LV" dirty="0"/>
              <a:t> </a:t>
            </a:r>
            <a:r>
              <a:rPr lang="lv-LV" dirty="0" err="1"/>
              <a:t>delivered</a:t>
            </a:r>
            <a:r>
              <a:rPr lang="lv-LV" dirty="0"/>
              <a:t> </a:t>
            </a:r>
            <a:r>
              <a:rPr lang="lv-LV" dirty="0" err="1"/>
              <a:t>in</a:t>
            </a:r>
            <a:r>
              <a:rPr lang="lv-LV" dirty="0"/>
              <a:t> a </a:t>
            </a:r>
            <a:r>
              <a:rPr lang="lv-LV" dirty="0" err="1"/>
              <a:t>way</a:t>
            </a:r>
            <a:r>
              <a:rPr lang="lv-LV" dirty="0"/>
              <a:t> </a:t>
            </a:r>
            <a:r>
              <a:rPr lang="lv-LV" dirty="0" err="1"/>
              <a:t>that</a:t>
            </a:r>
            <a:r>
              <a:rPr lang="lv-LV" dirty="0"/>
              <a:t> </a:t>
            </a:r>
            <a:r>
              <a:rPr lang="lv-LV" dirty="0" err="1"/>
              <a:t>encourages</a:t>
            </a:r>
            <a:r>
              <a:rPr lang="lv-LV" dirty="0"/>
              <a:t> students to </a:t>
            </a:r>
            <a:r>
              <a:rPr lang="lv-LV" dirty="0" err="1"/>
              <a:t>take</a:t>
            </a:r>
            <a:r>
              <a:rPr lang="lv-LV" dirty="0"/>
              <a:t> </a:t>
            </a:r>
            <a:r>
              <a:rPr lang="lv-LV" dirty="0" err="1"/>
              <a:t>an</a:t>
            </a:r>
            <a:r>
              <a:rPr lang="lv-LV" dirty="0"/>
              <a:t> </a:t>
            </a:r>
            <a:r>
              <a:rPr lang="lv-LV" dirty="0" err="1"/>
              <a:t>active</a:t>
            </a:r>
            <a:r>
              <a:rPr lang="lv-LV" dirty="0"/>
              <a:t> </a:t>
            </a:r>
            <a:r>
              <a:rPr lang="lv-LV" dirty="0" err="1"/>
              <a:t>role</a:t>
            </a:r>
            <a:r>
              <a:rPr lang="lv-LV" dirty="0"/>
              <a:t> </a:t>
            </a:r>
            <a:r>
              <a:rPr lang="lv-LV" dirty="0" err="1"/>
              <a:t>in</a:t>
            </a:r>
            <a:r>
              <a:rPr lang="lv-LV" dirty="0"/>
              <a:t> </a:t>
            </a:r>
            <a:r>
              <a:rPr lang="lv-LV" dirty="0" err="1"/>
              <a:t>creating</a:t>
            </a:r>
            <a:r>
              <a:rPr lang="lv-LV" dirty="0"/>
              <a:t> </a:t>
            </a:r>
            <a:r>
              <a:rPr lang="lv-LV" dirty="0" err="1"/>
              <a:t>the</a:t>
            </a:r>
            <a:r>
              <a:rPr lang="lv-LV" dirty="0"/>
              <a:t> </a:t>
            </a:r>
            <a:r>
              <a:rPr lang="lv-LV" dirty="0" err="1"/>
              <a:t>learning</a:t>
            </a:r>
            <a:r>
              <a:rPr lang="lv-LV" dirty="0"/>
              <a:t> process, </a:t>
            </a:r>
            <a:r>
              <a:rPr lang="lv-LV" dirty="0" err="1"/>
              <a:t>and</a:t>
            </a:r>
            <a:r>
              <a:rPr lang="lv-LV" dirty="0"/>
              <a:t> </a:t>
            </a:r>
            <a:r>
              <a:rPr lang="lv-LV" dirty="0" err="1"/>
              <a:t>that</a:t>
            </a:r>
            <a:r>
              <a:rPr lang="lv-LV" dirty="0"/>
              <a:t> </a:t>
            </a:r>
            <a:r>
              <a:rPr lang="lv-LV" dirty="0" err="1"/>
              <a:t>the</a:t>
            </a:r>
            <a:r>
              <a:rPr lang="lv-LV" dirty="0"/>
              <a:t> </a:t>
            </a:r>
            <a:r>
              <a:rPr lang="en-US" dirty="0"/>
              <a:t>assess</a:t>
            </a:r>
            <a:r>
              <a:rPr lang="lv-LV" dirty="0" err="1"/>
              <a:t>ment</a:t>
            </a:r>
            <a:r>
              <a:rPr lang="lv-LV" dirty="0"/>
              <a:t> </a:t>
            </a:r>
            <a:r>
              <a:rPr lang="lv-LV" dirty="0" err="1"/>
              <a:t>of</a:t>
            </a:r>
            <a:r>
              <a:rPr lang="lv-LV" dirty="0"/>
              <a:t> students </a:t>
            </a:r>
            <a:r>
              <a:rPr lang="lv-LV" dirty="0" err="1"/>
              <a:t>reflects</a:t>
            </a:r>
            <a:r>
              <a:rPr lang="lv-LV" dirty="0"/>
              <a:t> </a:t>
            </a:r>
            <a:r>
              <a:rPr lang="lv-LV" dirty="0" err="1"/>
              <a:t>this</a:t>
            </a:r>
            <a:r>
              <a:rPr lang="lv-LV" dirty="0"/>
              <a:t> </a:t>
            </a:r>
            <a:r>
              <a:rPr lang="lv-LV" dirty="0" err="1"/>
              <a:t>approach</a:t>
            </a:r>
            <a:r>
              <a:rPr lang="lv-LV" dirty="0"/>
              <a:t>.</a:t>
            </a:r>
          </a:p>
        </p:txBody>
      </p:sp>
    </p:spTree>
    <p:extLst>
      <p:ext uri="{BB962C8B-B14F-4D97-AF65-F5344CB8AC3E}">
        <p14:creationId xmlns:p14="http://schemas.microsoft.com/office/powerpoint/2010/main" val="215120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196752"/>
            <a:ext cx="8229600" cy="4929411"/>
          </a:xfrm>
        </p:spPr>
        <p:txBody>
          <a:bodyPr>
            <a:normAutofit fontScale="70000" lnSpcReduction="20000"/>
          </a:bodyPr>
          <a:lstStyle/>
          <a:p>
            <a:r>
              <a:rPr lang="en-US" dirty="0"/>
              <a:t>On requirements for preparation and renewal of study courses </a:t>
            </a:r>
            <a:r>
              <a:rPr lang="lv-LV" dirty="0"/>
              <a:t>(</a:t>
            </a:r>
            <a:r>
              <a:rPr lang="lv-LV" dirty="0" err="1"/>
              <a:t>Rector’s</a:t>
            </a:r>
            <a:r>
              <a:rPr lang="lv-LV" dirty="0"/>
              <a:t> </a:t>
            </a:r>
            <a:r>
              <a:rPr lang="lv-LV" dirty="0" err="1"/>
              <a:t>order</a:t>
            </a:r>
            <a:r>
              <a:rPr lang="en-US" dirty="0"/>
              <a:t>)</a:t>
            </a:r>
            <a:endParaRPr lang="lv-LV" dirty="0"/>
          </a:p>
          <a:p>
            <a:r>
              <a:rPr lang="en-US" dirty="0"/>
              <a:t>On types and forms of studies </a:t>
            </a:r>
            <a:r>
              <a:rPr lang="lv-LV" dirty="0"/>
              <a:t>(</a:t>
            </a:r>
            <a:r>
              <a:rPr lang="lv-LV" dirty="0" err="1"/>
              <a:t>Rector’s</a:t>
            </a:r>
            <a:r>
              <a:rPr lang="lv-LV" dirty="0"/>
              <a:t> </a:t>
            </a:r>
            <a:r>
              <a:rPr lang="lv-LV" dirty="0" err="1"/>
              <a:t>order</a:t>
            </a:r>
            <a:r>
              <a:rPr lang="en-US" dirty="0"/>
              <a:t>)</a:t>
            </a:r>
            <a:endParaRPr lang="lv-LV" dirty="0"/>
          </a:p>
          <a:p>
            <a:r>
              <a:rPr lang="en-US" dirty="0"/>
              <a:t>Regulation on individual plans of studies </a:t>
            </a:r>
            <a:r>
              <a:rPr lang="lv-LV" dirty="0"/>
              <a:t>(</a:t>
            </a:r>
            <a:r>
              <a:rPr lang="lv-LV" dirty="0" err="1"/>
              <a:t>Rector’s</a:t>
            </a:r>
            <a:r>
              <a:rPr lang="lv-LV" dirty="0"/>
              <a:t> </a:t>
            </a:r>
            <a:r>
              <a:rPr lang="lv-LV" dirty="0" err="1"/>
              <a:t>order</a:t>
            </a:r>
            <a:r>
              <a:rPr lang="en-US" dirty="0"/>
              <a:t>)</a:t>
            </a:r>
            <a:endParaRPr lang="lv-LV" dirty="0"/>
          </a:p>
          <a:p>
            <a:r>
              <a:rPr lang="lv-LV" dirty="0" err="1"/>
              <a:t>Internal</a:t>
            </a:r>
            <a:r>
              <a:rPr lang="lv-LV" dirty="0"/>
              <a:t> </a:t>
            </a:r>
            <a:r>
              <a:rPr lang="lv-LV" dirty="0" err="1"/>
              <a:t>rules</a:t>
            </a:r>
            <a:r>
              <a:rPr lang="lv-LV" dirty="0"/>
              <a:t> </a:t>
            </a:r>
            <a:r>
              <a:rPr lang="lv-LV" dirty="0" err="1"/>
              <a:t>of</a:t>
            </a:r>
            <a:r>
              <a:rPr lang="lv-LV" dirty="0"/>
              <a:t> </a:t>
            </a:r>
            <a:r>
              <a:rPr lang="lv-LV" dirty="0" err="1"/>
              <a:t>order</a:t>
            </a:r>
            <a:r>
              <a:rPr lang="lv-LV" dirty="0"/>
              <a:t> </a:t>
            </a:r>
            <a:r>
              <a:rPr lang="lv-LV" dirty="0" err="1"/>
              <a:t>for</a:t>
            </a:r>
            <a:r>
              <a:rPr lang="lv-LV" dirty="0"/>
              <a:t> students (</a:t>
            </a:r>
            <a:r>
              <a:rPr lang="lv-LV" dirty="0" err="1"/>
              <a:t>Senate</a:t>
            </a:r>
            <a:r>
              <a:rPr lang="lv-LV" dirty="0"/>
              <a:t>)</a:t>
            </a:r>
          </a:p>
          <a:p>
            <a:r>
              <a:rPr lang="en-US" dirty="0"/>
              <a:t>On organization of studies of foreign languages </a:t>
            </a:r>
            <a:r>
              <a:rPr lang="lv-LV" dirty="0"/>
              <a:t>(</a:t>
            </a:r>
            <a:r>
              <a:rPr lang="lv-LV" dirty="0" err="1"/>
              <a:t>Rector’s</a:t>
            </a:r>
            <a:r>
              <a:rPr lang="lv-LV" dirty="0"/>
              <a:t> </a:t>
            </a:r>
            <a:r>
              <a:rPr lang="lv-LV" dirty="0" err="1"/>
              <a:t>order</a:t>
            </a:r>
            <a:r>
              <a:rPr lang="en-US" dirty="0"/>
              <a:t>)</a:t>
            </a:r>
            <a:endParaRPr lang="lv-LV" dirty="0"/>
          </a:p>
          <a:p>
            <a:r>
              <a:rPr lang="en-US" dirty="0"/>
              <a:t>On organization of e-studies </a:t>
            </a:r>
            <a:r>
              <a:rPr lang="lv-LV" dirty="0"/>
              <a:t>(</a:t>
            </a:r>
            <a:r>
              <a:rPr lang="lv-LV" dirty="0" err="1"/>
              <a:t>Rector’s</a:t>
            </a:r>
            <a:r>
              <a:rPr lang="lv-LV" dirty="0"/>
              <a:t> </a:t>
            </a:r>
            <a:r>
              <a:rPr lang="lv-LV" dirty="0" err="1"/>
              <a:t>order</a:t>
            </a:r>
            <a:r>
              <a:rPr lang="en-US" dirty="0"/>
              <a:t>)</a:t>
            </a:r>
            <a:endParaRPr lang="lv-LV" dirty="0"/>
          </a:p>
          <a:p>
            <a:r>
              <a:rPr lang="en-US" dirty="0"/>
              <a:t>On practical placements in academic study pr. </a:t>
            </a:r>
            <a:r>
              <a:rPr lang="lv-LV" dirty="0"/>
              <a:t>(</a:t>
            </a:r>
            <a:r>
              <a:rPr lang="lv-LV" dirty="0" err="1"/>
              <a:t>Rector’s</a:t>
            </a:r>
            <a:r>
              <a:rPr lang="lv-LV" dirty="0"/>
              <a:t> </a:t>
            </a:r>
            <a:r>
              <a:rPr lang="lv-LV" dirty="0" err="1"/>
              <a:t>order</a:t>
            </a:r>
            <a:r>
              <a:rPr lang="en-US" dirty="0"/>
              <a:t>)</a:t>
            </a:r>
            <a:endParaRPr lang="lv-LV" dirty="0"/>
          </a:p>
          <a:p>
            <a:r>
              <a:rPr lang="en-US" dirty="0"/>
              <a:t>Order of registration and accounting of attendance </a:t>
            </a:r>
            <a:r>
              <a:rPr lang="lv-LV" dirty="0"/>
              <a:t>(</a:t>
            </a:r>
            <a:r>
              <a:rPr lang="lv-LV" dirty="0" err="1"/>
              <a:t>Rector’s</a:t>
            </a:r>
            <a:r>
              <a:rPr lang="lv-LV" dirty="0"/>
              <a:t> </a:t>
            </a:r>
            <a:r>
              <a:rPr lang="lv-LV" dirty="0" err="1"/>
              <a:t>order</a:t>
            </a:r>
            <a:r>
              <a:rPr lang="en-US" dirty="0"/>
              <a:t>)</a:t>
            </a:r>
            <a:endParaRPr lang="lv-LV" dirty="0"/>
          </a:p>
          <a:p>
            <a:r>
              <a:rPr lang="en-US" dirty="0"/>
              <a:t>Regulation of Council of study </a:t>
            </a:r>
            <a:r>
              <a:rPr lang="en-US" dirty="0" err="1"/>
              <a:t>programmes</a:t>
            </a:r>
            <a:r>
              <a:rPr lang="en-US" dirty="0"/>
              <a:t> of UL (Senate)</a:t>
            </a:r>
            <a:endParaRPr lang="lv-LV" dirty="0"/>
          </a:p>
          <a:p>
            <a:r>
              <a:rPr lang="en-US" dirty="0"/>
              <a:t>Regulation on student advisors of UL </a:t>
            </a:r>
            <a:r>
              <a:rPr lang="lv-LV" dirty="0"/>
              <a:t>(</a:t>
            </a:r>
            <a:r>
              <a:rPr lang="lv-LV" dirty="0" err="1"/>
              <a:t>Rector’s</a:t>
            </a:r>
            <a:r>
              <a:rPr lang="lv-LV" dirty="0"/>
              <a:t> </a:t>
            </a:r>
            <a:r>
              <a:rPr lang="lv-LV" dirty="0" err="1"/>
              <a:t>order</a:t>
            </a:r>
            <a:r>
              <a:rPr lang="en-US" dirty="0"/>
              <a:t>)</a:t>
            </a:r>
            <a:endParaRPr lang="lv-LV" dirty="0"/>
          </a:p>
          <a:p>
            <a:r>
              <a:rPr lang="lv-LV" dirty="0" err="1"/>
              <a:t>Order</a:t>
            </a:r>
            <a:r>
              <a:rPr lang="lv-LV" dirty="0"/>
              <a:t> </a:t>
            </a:r>
            <a:r>
              <a:rPr lang="lv-LV" dirty="0" err="1"/>
              <a:t>of</a:t>
            </a:r>
            <a:r>
              <a:rPr lang="lv-LV" dirty="0"/>
              <a:t> </a:t>
            </a:r>
            <a:r>
              <a:rPr lang="lv-LV" dirty="0" err="1"/>
              <a:t>interrupting</a:t>
            </a:r>
            <a:r>
              <a:rPr lang="lv-LV" dirty="0"/>
              <a:t> </a:t>
            </a:r>
            <a:r>
              <a:rPr lang="lv-LV" dirty="0" err="1"/>
              <a:t>of</a:t>
            </a:r>
            <a:r>
              <a:rPr lang="lv-LV" dirty="0"/>
              <a:t> </a:t>
            </a:r>
            <a:r>
              <a:rPr lang="lv-LV" dirty="0" err="1"/>
              <a:t>studies</a:t>
            </a:r>
            <a:r>
              <a:rPr lang="lv-LV" dirty="0"/>
              <a:t> </a:t>
            </a:r>
            <a:r>
              <a:rPr lang="lv-LV" dirty="0" err="1"/>
              <a:t>in</a:t>
            </a:r>
            <a:r>
              <a:rPr lang="lv-LV" dirty="0"/>
              <a:t> UL (</a:t>
            </a:r>
            <a:r>
              <a:rPr lang="lv-LV" dirty="0" err="1"/>
              <a:t>Senate</a:t>
            </a:r>
            <a:r>
              <a:rPr lang="lv-LV" dirty="0"/>
              <a:t>)</a:t>
            </a:r>
          </a:p>
          <a:p>
            <a:r>
              <a:rPr lang="lv-LV" dirty="0" err="1"/>
              <a:t>Order</a:t>
            </a:r>
            <a:r>
              <a:rPr lang="lv-LV" dirty="0"/>
              <a:t> </a:t>
            </a:r>
            <a:r>
              <a:rPr lang="lv-LV" dirty="0" err="1"/>
              <a:t>of</a:t>
            </a:r>
            <a:r>
              <a:rPr lang="lv-LV" dirty="0"/>
              <a:t> </a:t>
            </a:r>
            <a:r>
              <a:rPr lang="lv-LV" dirty="0" err="1"/>
              <a:t>considering</a:t>
            </a:r>
            <a:r>
              <a:rPr lang="lv-LV" dirty="0"/>
              <a:t> </a:t>
            </a:r>
            <a:r>
              <a:rPr lang="lv-LV" dirty="0" err="1"/>
              <a:t>the</a:t>
            </a:r>
            <a:r>
              <a:rPr lang="lv-LV" dirty="0"/>
              <a:t> </a:t>
            </a:r>
            <a:r>
              <a:rPr lang="lv-LV" dirty="0" err="1"/>
              <a:t>proposals</a:t>
            </a:r>
            <a:r>
              <a:rPr lang="lv-LV" dirty="0"/>
              <a:t> </a:t>
            </a:r>
            <a:r>
              <a:rPr lang="lv-LV" dirty="0" err="1"/>
              <a:t>and</a:t>
            </a:r>
            <a:r>
              <a:rPr lang="lv-LV" dirty="0"/>
              <a:t> </a:t>
            </a:r>
            <a:r>
              <a:rPr lang="lv-LV" dirty="0" err="1"/>
              <a:t>complaints</a:t>
            </a:r>
            <a:r>
              <a:rPr lang="lv-LV" dirty="0"/>
              <a:t> </a:t>
            </a:r>
            <a:r>
              <a:rPr lang="lv-LV" dirty="0" err="1"/>
              <a:t>of</a:t>
            </a:r>
            <a:r>
              <a:rPr lang="lv-LV" dirty="0"/>
              <a:t> students (</a:t>
            </a:r>
            <a:r>
              <a:rPr lang="lv-LV" dirty="0" err="1"/>
              <a:t>Rector’s</a:t>
            </a:r>
            <a:r>
              <a:rPr lang="lv-LV" dirty="0"/>
              <a:t> </a:t>
            </a:r>
            <a:r>
              <a:rPr lang="lv-LV" dirty="0" err="1"/>
              <a:t>order</a:t>
            </a:r>
            <a:r>
              <a:rPr lang="lv-LV" dirty="0"/>
              <a:t>)</a:t>
            </a:r>
          </a:p>
          <a:p>
            <a:r>
              <a:rPr lang="lv-LV" dirty="0" err="1"/>
              <a:t>Order</a:t>
            </a:r>
            <a:r>
              <a:rPr lang="lv-LV" dirty="0"/>
              <a:t> </a:t>
            </a:r>
            <a:r>
              <a:rPr lang="lv-LV" dirty="0" err="1"/>
              <a:t>of</a:t>
            </a:r>
            <a:r>
              <a:rPr lang="lv-LV" dirty="0"/>
              <a:t> </a:t>
            </a:r>
            <a:r>
              <a:rPr lang="lv-LV" dirty="0" err="1"/>
              <a:t>organization</a:t>
            </a:r>
            <a:r>
              <a:rPr lang="lv-LV" dirty="0"/>
              <a:t> </a:t>
            </a:r>
            <a:r>
              <a:rPr lang="lv-LV" dirty="0" err="1"/>
              <a:t>of</a:t>
            </a:r>
            <a:r>
              <a:rPr lang="lv-LV" dirty="0"/>
              <a:t> </a:t>
            </a:r>
            <a:r>
              <a:rPr lang="lv-LV" dirty="0" err="1"/>
              <a:t>course</a:t>
            </a:r>
            <a:r>
              <a:rPr lang="lv-LV" dirty="0"/>
              <a:t> </a:t>
            </a:r>
            <a:r>
              <a:rPr lang="lv-LV" dirty="0" err="1"/>
              <a:t>examinations</a:t>
            </a:r>
            <a:r>
              <a:rPr lang="lv-LV" dirty="0"/>
              <a:t> (</a:t>
            </a:r>
            <a:r>
              <a:rPr lang="lv-LV" dirty="0" err="1"/>
              <a:t>Senate</a:t>
            </a:r>
            <a:r>
              <a:rPr lang="lv-LV" dirty="0"/>
              <a:t>)</a:t>
            </a:r>
          </a:p>
        </p:txBody>
      </p:sp>
    </p:spTree>
    <p:extLst>
      <p:ext uri="{BB962C8B-B14F-4D97-AF65-F5344CB8AC3E}">
        <p14:creationId xmlns:p14="http://schemas.microsoft.com/office/powerpoint/2010/main" val="186049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96752"/>
            <a:ext cx="8218488" cy="534988"/>
          </a:xfrm>
        </p:spPr>
        <p:txBody>
          <a:bodyPr/>
          <a:lstStyle/>
          <a:p>
            <a:pPr>
              <a:defRPr/>
            </a:pPr>
            <a:r>
              <a:rPr lang="lv-LV" sz="2000" dirty="0">
                <a:effectLst>
                  <a:outerShdw blurRad="38100" dist="38100" dir="2700000" algn="tl">
                    <a:srgbClr val="000000">
                      <a:alpha val="43137"/>
                    </a:srgbClr>
                  </a:outerShdw>
                </a:effectLst>
              </a:rPr>
              <a:t>                    ORGANIZATION OF FINAL EXAMS </a:t>
            </a:r>
            <a:r>
              <a:rPr lang="lv-LV" sz="1600" dirty="0">
                <a:effectLst>
                  <a:outerShdw blurRad="38100" dist="38100" dir="2700000" algn="tl">
                    <a:srgbClr val="000000">
                      <a:alpha val="43137"/>
                    </a:srgbClr>
                  </a:outerShdw>
                </a:effectLst>
              </a:rPr>
              <a:t>(</a:t>
            </a:r>
            <a:r>
              <a:rPr lang="lv-LV" sz="1600" dirty="0" err="1">
                <a:effectLst>
                  <a:outerShdw blurRad="38100" dist="38100" dir="2700000" algn="tl">
                    <a:srgbClr val="000000">
                      <a:alpha val="43137"/>
                    </a:srgbClr>
                  </a:outerShdw>
                </a:effectLst>
              </a:rPr>
              <a:t>QuPeRs</a:t>
            </a:r>
            <a:r>
              <a:rPr lang="lv-LV" sz="1600" dirty="0">
                <a:effectLst>
                  <a:outerShdw blurRad="38100" dist="38100" dir="2700000" algn="tl">
                    <a:srgbClr val="000000">
                      <a:alpha val="43137"/>
                    </a:srgbClr>
                  </a:outerShdw>
                </a:effectLst>
              </a:rPr>
              <a:t>) </a:t>
            </a:r>
            <a:endParaRPr lang="lv-LV" sz="1600" dirty="0"/>
          </a:p>
        </p:txBody>
      </p:sp>
      <p:pic>
        <p:nvPicPr>
          <p:cNvPr id="5" name="Attēls 4" descr="finalexam.png"/>
          <p:cNvPicPr>
            <a:picLocks noChangeAspect="1"/>
          </p:cNvPicPr>
          <p:nvPr/>
        </p:nvPicPr>
        <p:blipFill>
          <a:blip r:embed="rId3" cstate="print"/>
          <a:stretch>
            <a:fillRect/>
          </a:stretch>
        </p:blipFill>
        <p:spPr>
          <a:xfrm>
            <a:off x="1403648" y="1772816"/>
            <a:ext cx="6728460" cy="4701540"/>
          </a:xfrm>
          <a:prstGeom prst="rect">
            <a:avLst/>
          </a:prstGeom>
        </p:spPr>
      </p:pic>
    </p:spTree>
    <p:extLst>
      <p:ext uri="{BB962C8B-B14F-4D97-AF65-F5344CB8AC3E}">
        <p14:creationId xmlns:p14="http://schemas.microsoft.com/office/powerpoint/2010/main" val="31985534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892" y="1484784"/>
            <a:ext cx="8893175" cy="539750"/>
          </a:xfrm>
        </p:spPr>
        <p:txBody>
          <a:bodyPr/>
          <a:lstStyle/>
          <a:p>
            <a:pPr>
              <a:defRPr/>
            </a:pPr>
            <a:r>
              <a:rPr lang="lv-LV" sz="2000" dirty="0">
                <a:effectLst>
                  <a:outerShdw blurRad="38100" dist="38100" dir="2700000" algn="tl">
                    <a:srgbClr val="000000">
                      <a:alpha val="43137"/>
                    </a:srgbClr>
                  </a:outerShdw>
                </a:effectLst>
              </a:rPr>
              <a:t>ADOPTION OF THEMES OF GRADUATION WORKS (</a:t>
            </a:r>
            <a:r>
              <a:rPr lang="lv-LV" sz="2000" dirty="0" err="1">
                <a:effectLst>
                  <a:outerShdw blurRad="38100" dist="38100" dir="2700000" algn="tl">
                    <a:srgbClr val="000000">
                      <a:alpha val="43137"/>
                    </a:srgbClr>
                  </a:outerShdw>
                </a:effectLst>
              </a:rPr>
              <a:t>QuPeRs</a:t>
            </a:r>
            <a:r>
              <a:rPr lang="lv-LV" sz="2000" dirty="0">
                <a:effectLst>
                  <a:outerShdw blurRad="38100" dist="38100" dir="2700000" algn="tl">
                    <a:srgbClr val="000000">
                      <a:alpha val="43137"/>
                    </a:srgbClr>
                  </a:outerShdw>
                </a:effectLst>
              </a:rPr>
              <a:t>) </a:t>
            </a:r>
          </a:p>
        </p:txBody>
      </p:sp>
      <p:pic>
        <p:nvPicPr>
          <p:cNvPr id="5" name="Attēls 4" descr="dipldtemas.png"/>
          <p:cNvPicPr>
            <a:picLocks noChangeAspect="1"/>
          </p:cNvPicPr>
          <p:nvPr/>
        </p:nvPicPr>
        <p:blipFill>
          <a:blip r:embed="rId3" cstate="print"/>
          <a:stretch>
            <a:fillRect/>
          </a:stretch>
        </p:blipFill>
        <p:spPr>
          <a:xfrm>
            <a:off x="1331640" y="2204864"/>
            <a:ext cx="6583680" cy="4168140"/>
          </a:xfrm>
          <a:prstGeom prst="rect">
            <a:avLst/>
          </a:prstGeom>
        </p:spPr>
      </p:pic>
    </p:spTree>
    <p:extLst>
      <p:ext uri="{BB962C8B-B14F-4D97-AF65-F5344CB8AC3E}">
        <p14:creationId xmlns:p14="http://schemas.microsoft.com/office/powerpoint/2010/main" val="11378984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dirty="0" err="1"/>
              <a:t>About</a:t>
            </a:r>
            <a:r>
              <a:rPr lang="lv-LV" dirty="0"/>
              <a:t> LV </a:t>
            </a:r>
            <a:r>
              <a:rPr lang="lv-LV" dirty="0" err="1"/>
              <a:t>and</a:t>
            </a:r>
            <a:r>
              <a:rPr lang="lv-LV" dirty="0"/>
              <a:t> UL</a:t>
            </a:r>
          </a:p>
          <a:p>
            <a:r>
              <a:rPr lang="lv-LV" dirty="0" err="1"/>
              <a:t>General</a:t>
            </a:r>
            <a:r>
              <a:rPr lang="lv-LV" dirty="0"/>
              <a:t> </a:t>
            </a:r>
            <a:r>
              <a:rPr lang="lv-LV" dirty="0" err="1"/>
              <a:t>principles</a:t>
            </a:r>
            <a:endParaRPr lang="lv-LV" dirty="0"/>
          </a:p>
          <a:p>
            <a:r>
              <a:rPr lang="lv-LV" dirty="0" err="1"/>
              <a:t>Observations</a:t>
            </a:r>
            <a:r>
              <a:rPr lang="lv-LV" dirty="0"/>
              <a:t> </a:t>
            </a:r>
            <a:r>
              <a:rPr lang="lv-LV" dirty="0" err="1"/>
              <a:t>about</a:t>
            </a:r>
            <a:r>
              <a:rPr lang="lv-LV" dirty="0"/>
              <a:t> </a:t>
            </a:r>
            <a:r>
              <a:rPr lang="lv-LV" dirty="0" err="1"/>
              <a:t>internal</a:t>
            </a:r>
            <a:r>
              <a:rPr lang="lv-LV" dirty="0"/>
              <a:t> QA </a:t>
            </a:r>
            <a:r>
              <a:rPr lang="lv-LV" dirty="0" err="1"/>
              <a:t>system</a:t>
            </a:r>
            <a:endParaRPr lang="lv-LV" dirty="0"/>
          </a:p>
          <a:p>
            <a:r>
              <a:rPr lang="lv-LV" dirty="0" err="1"/>
              <a:t>Self-evaluation</a:t>
            </a:r>
            <a:r>
              <a:rPr lang="lv-LV" dirty="0"/>
              <a:t> </a:t>
            </a:r>
            <a:r>
              <a:rPr lang="lv-LV" dirty="0" err="1"/>
              <a:t>of</a:t>
            </a:r>
            <a:r>
              <a:rPr lang="lv-LV" dirty="0"/>
              <a:t> </a:t>
            </a:r>
            <a:r>
              <a:rPr lang="lv-LV" dirty="0" err="1"/>
              <a:t>teachers</a:t>
            </a:r>
            <a:endParaRPr lang="lv-LV" dirty="0"/>
          </a:p>
          <a:p>
            <a:r>
              <a:rPr lang="lv-LV" dirty="0" err="1"/>
              <a:t>Additional</a:t>
            </a:r>
            <a:r>
              <a:rPr lang="lv-LV" dirty="0"/>
              <a:t> reference </a:t>
            </a:r>
            <a:r>
              <a:rPr lang="lv-LV" dirty="0" err="1"/>
              <a:t>material</a:t>
            </a:r>
            <a:endParaRPr lang="lv-LV" dirty="0"/>
          </a:p>
        </p:txBody>
      </p:sp>
    </p:spTree>
    <p:extLst>
      <p:ext uri="{BB962C8B-B14F-4D97-AF65-F5344CB8AC3E}">
        <p14:creationId xmlns:p14="http://schemas.microsoft.com/office/powerpoint/2010/main" val="323721343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628800"/>
            <a:ext cx="8229600" cy="4497363"/>
          </a:xfrm>
        </p:spPr>
        <p:txBody>
          <a:bodyPr/>
          <a:lstStyle/>
          <a:p>
            <a:pPr marL="0" indent="0" algn="ctr">
              <a:buNone/>
            </a:pPr>
            <a:r>
              <a:rPr lang="lv-LV" sz="4000" dirty="0"/>
              <a:t>1.4. </a:t>
            </a:r>
            <a:r>
              <a:rPr lang="lv-LV" sz="4000" b="1" dirty="0"/>
              <a:t>Student </a:t>
            </a:r>
            <a:r>
              <a:rPr lang="lv-LV" sz="4000" b="1" dirty="0" err="1"/>
              <a:t>admission</a:t>
            </a:r>
            <a:r>
              <a:rPr lang="lv-LV" sz="4000" b="1" dirty="0"/>
              <a:t>, </a:t>
            </a:r>
            <a:r>
              <a:rPr lang="lv-LV" sz="4000" b="1" dirty="0" err="1"/>
              <a:t>progression</a:t>
            </a:r>
            <a:r>
              <a:rPr lang="lv-LV" sz="4000" b="1" dirty="0"/>
              <a:t>, </a:t>
            </a:r>
            <a:r>
              <a:rPr lang="lv-LV" sz="4000" b="1" dirty="0" err="1"/>
              <a:t>recognition</a:t>
            </a:r>
            <a:r>
              <a:rPr lang="lv-LV" sz="4000" b="1" dirty="0"/>
              <a:t> </a:t>
            </a:r>
            <a:r>
              <a:rPr lang="lv-LV" sz="4000" b="1" dirty="0" err="1"/>
              <a:t>and</a:t>
            </a:r>
            <a:r>
              <a:rPr lang="lv-LV" sz="4000" b="1" dirty="0"/>
              <a:t> </a:t>
            </a:r>
            <a:r>
              <a:rPr lang="lv-LV" sz="4000" b="1" dirty="0" err="1"/>
              <a:t>certification</a:t>
            </a:r>
            <a:r>
              <a:rPr lang="lv-LV" sz="4000" i="1" dirty="0"/>
              <a:t>:</a:t>
            </a:r>
          </a:p>
          <a:p>
            <a:pPr marL="0" indent="0">
              <a:buNone/>
            </a:pPr>
            <a:r>
              <a:rPr lang="lv-LV" dirty="0" err="1"/>
              <a:t>Institutions</a:t>
            </a:r>
            <a:r>
              <a:rPr lang="lv-LV" dirty="0"/>
              <a:t> </a:t>
            </a:r>
            <a:r>
              <a:rPr lang="lv-LV" dirty="0" err="1"/>
              <a:t>should</a:t>
            </a:r>
            <a:r>
              <a:rPr lang="lv-LV" dirty="0"/>
              <a:t> </a:t>
            </a:r>
            <a:r>
              <a:rPr lang="lv-LV" dirty="0" err="1"/>
              <a:t>consistently</a:t>
            </a:r>
            <a:r>
              <a:rPr lang="lv-LV" dirty="0"/>
              <a:t> </a:t>
            </a:r>
            <a:r>
              <a:rPr lang="lv-LV" dirty="0" err="1"/>
              <a:t>apply</a:t>
            </a:r>
            <a:r>
              <a:rPr lang="lv-LV" dirty="0"/>
              <a:t> </a:t>
            </a:r>
            <a:r>
              <a:rPr lang="lv-LV" dirty="0" err="1"/>
              <a:t>pre-defined</a:t>
            </a:r>
            <a:r>
              <a:rPr lang="lv-LV" dirty="0"/>
              <a:t> </a:t>
            </a:r>
            <a:r>
              <a:rPr lang="lv-LV" dirty="0" err="1"/>
              <a:t>and</a:t>
            </a:r>
            <a:r>
              <a:rPr lang="lv-LV" dirty="0"/>
              <a:t> </a:t>
            </a:r>
            <a:r>
              <a:rPr lang="lv-LV" dirty="0" err="1"/>
              <a:t>published</a:t>
            </a:r>
            <a:r>
              <a:rPr lang="lv-LV" dirty="0"/>
              <a:t> </a:t>
            </a:r>
            <a:r>
              <a:rPr lang="lv-LV" dirty="0" err="1"/>
              <a:t>regulations</a:t>
            </a:r>
            <a:r>
              <a:rPr lang="lv-LV" dirty="0"/>
              <a:t> </a:t>
            </a:r>
            <a:r>
              <a:rPr lang="lv-LV" dirty="0" err="1"/>
              <a:t>covering</a:t>
            </a:r>
            <a:r>
              <a:rPr lang="lv-LV" dirty="0"/>
              <a:t> </a:t>
            </a:r>
            <a:r>
              <a:rPr lang="lv-LV" dirty="0" err="1"/>
              <a:t>all</a:t>
            </a:r>
            <a:r>
              <a:rPr lang="lv-LV" dirty="0"/>
              <a:t> </a:t>
            </a:r>
            <a:r>
              <a:rPr lang="lv-LV" dirty="0" err="1"/>
              <a:t>phases</a:t>
            </a:r>
            <a:r>
              <a:rPr lang="lv-LV" dirty="0"/>
              <a:t> </a:t>
            </a:r>
            <a:r>
              <a:rPr lang="lv-LV" dirty="0" err="1"/>
              <a:t>of</a:t>
            </a:r>
            <a:r>
              <a:rPr lang="lv-LV" dirty="0"/>
              <a:t> </a:t>
            </a:r>
            <a:r>
              <a:rPr lang="lv-LV" dirty="0" err="1"/>
              <a:t>the</a:t>
            </a:r>
            <a:r>
              <a:rPr lang="lv-LV" dirty="0"/>
              <a:t> student </a:t>
            </a:r>
            <a:r>
              <a:rPr lang="lv-LV" dirty="0" err="1"/>
              <a:t>life-cycle,</a:t>
            </a:r>
            <a:r>
              <a:rPr lang="lv-LV" dirty="0"/>
              <a:t> </a:t>
            </a:r>
            <a:r>
              <a:rPr lang="lv-LV" dirty="0" err="1"/>
              <a:t>e.g</a:t>
            </a:r>
            <a:r>
              <a:rPr lang="lv-LV" dirty="0"/>
              <a:t>. student </a:t>
            </a:r>
            <a:r>
              <a:rPr lang="lv-LV" dirty="0" err="1"/>
              <a:t>admission</a:t>
            </a:r>
            <a:r>
              <a:rPr lang="lv-LV" dirty="0"/>
              <a:t>, </a:t>
            </a:r>
            <a:r>
              <a:rPr lang="lv-LV" dirty="0" err="1"/>
              <a:t>progression</a:t>
            </a:r>
            <a:r>
              <a:rPr lang="lv-LV" dirty="0"/>
              <a:t>, </a:t>
            </a:r>
            <a:r>
              <a:rPr lang="lv-LV" dirty="0" err="1"/>
              <a:t>recognition</a:t>
            </a:r>
            <a:r>
              <a:rPr lang="lv-LV" dirty="0"/>
              <a:t> </a:t>
            </a:r>
            <a:r>
              <a:rPr lang="lv-LV" dirty="0" err="1"/>
              <a:t>and</a:t>
            </a:r>
            <a:r>
              <a:rPr lang="lv-LV" dirty="0"/>
              <a:t> </a:t>
            </a:r>
            <a:r>
              <a:rPr lang="lv-LV" dirty="0" err="1"/>
              <a:t>certification</a:t>
            </a:r>
            <a:r>
              <a:rPr lang="lv-LV" dirty="0"/>
              <a:t>.</a:t>
            </a:r>
          </a:p>
        </p:txBody>
      </p:sp>
    </p:spTree>
    <p:extLst>
      <p:ext uri="{BB962C8B-B14F-4D97-AF65-F5344CB8AC3E}">
        <p14:creationId xmlns:p14="http://schemas.microsoft.com/office/powerpoint/2010/main" val="3486975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196752"/>
            <a:ext cx="8229600" cy="4929411"/>
          </a:xfrm>
        </p:spPr>
        <p:txBody>
          <a:bodyPr>
            <a:normAutofit fontScale="40000" lnSpcReduction="20000"/>
          </a:bodyPr>
          <a:lstStyle/>
          <a:p>
            <a:r>
              <a:rPr lang="lv-LV" dirty="0" err="1"/>
              <a:t>Law</a:t>
            </a:r>
            <a:r>
              <a:rPr lang="lv-LV" dirty="0"/>
              <a:t> </a:t>
            </a:r>
            <a:r>
              <a:rPr lang="lv-LV" dirty="0" err="1"/>
              <a:t>on</a:t>
            </a:r>
            <a:r>
              <a:rPr lang="lv-LV" dirty="0"/>
              <a:t> </a:t>
            </a:r>
            <a:r>
              <a:rPr lang="lv-LV" dirty="0" err="1"/>
              <a:t>HEIs</a:t>
            </a:r>
            <a:r>
              <a:rPr lang="lv-LV" dirty="0"/>
              <a:t> (</a:t>
            </a:r>
            <a:r>
              <a:rPr lang="lv-LV" dirty="0" err="1"/>
              <a:t>Parliament</a:t>
            </a:r>
            <a:r>
              <a:rPr lang="lv-LV" dirty="0"/>
              <a:t>)</a:t>
            </a:r>
          </a:p>
          <a:p>
            <a:r>
              <a:rPr lang="en-GB" dirty="0"/>
              <a:t>Regulation on Enrolment Procedure at the University of Latvia </a:t>
            </a:r>
            <a:r>
              <a:rPr lang="lv-LV" dirty="0"/>
              <a:t>(</a:t>
            </a:r>
            <a:r>
              <a:rPr lang="lv-LV" dirty="0" err="1"/>
              <a:t>Senate</a:t>
            </a:r>
            <a:r>
              <a:rPr lang="en-GB" dirty="0"/>
              <a:t>) </a:t>
            </a:r>
            <a:endParaRPr lang="lv-LV" dirty="0"/>
          </a:p>
          <a:p>
            <a:r>
              <a:rPr lang="lv-LV" dirty="0" err="1"/>
              <a:t>Order</a:t>
            </a:r>
            <a:r>
              <a:rPr lang="lv-LV" dirty="0"/>
              <a:t> </a:t>
            </a:r>
            <a:r>
              <a:rPr lang="lv-LV" dirty="0" err="1"/>
              <a:t>for</a:t>
            </a:r>
            <a:r>
              <a:rPr lang="lv-LV" dirty="0"/>
              <a:t> </a:t>
            </a:r>
            <a:r>
              <a:rPr lang="lv-LV" dirty="0" err="1"/>
              <a:t>admittance</a:t>
            </a:r>
            <a:r>
              <a:rPr lang="lv-LV" dirty="0"/>
              <a:t> </a:t>
            </a:r>
            <a:r>
              <a:rPr lang="lv-LV" dirty="0" err="1"/>
              <a:t>in</a:t>
            </a:r>
            <a:r>
              <a:rPr lang="lv-LV" dirty="0"/>
              <a:t> UL </a:t>
            </a:r>
            <a:r>
              <a:rPr lang="lv-LV" dirty="0" err="1"/>
              <a:t>for</a:t>
            </a:r>
            <a:r>
              <a:rPr lang="lv-LV" dirty="0"/>
              <a:t> </a:t>
            </a:r>
            <a:r>
              <a:rPr lang="lv-LV" dirty="0" err="1"/>
              <a:t>acad.year</a:t>
            </a:r>
            <a:r>
              <a:rPr lang="lv-LV" dirty="0"/>
              <a:t> 2016/2017 (</a:t>
            </a:r>
            <a:r>
              <a:rPr lang="lv-LV" dirty="0" err="1"/>
              <a:t>Rector’s</a:t>
            </a:r>
            <a:r>
              <a:rPr lang="lv-LV" dirty="0"/>
              <a:t> </a:t>
            </a:r>
            <a:r>
              <a:rPr lang="lv-LV" dirty="0" err="1"/>
              <a:t>order</a:t>
            </a:r>
            <a:r>
              <a:rPr lang="lv-LV" dirty="0"/>
              <a:t>)</a:t>
            </a:r>
          </a:p>
          <a:p>
            <a:r>
              <a:rPr lang="lv-LV" dirty="0" err="1"/>
              <a:t>Regulation</a:t>
            </a:r>
            <a:r>
              <a:rPr lang="lv-LV" dirty="0"/>
              <a:t> </a:t>
            </a:r>
            <a:r>
              <a:rPr lang="lv-LV" dirty="0" err="1"/>
              <a:t>of</a:t>
            </a:r>
            <a:r>
              <a:rPr lang="lv-LV" dirty="0"/>
              <a:t> </a:t>
            </a:r>
            <a:r>
              <a:rPr lang="lv-LV" dirty="0" err="1"/>
              <a:t>admittance</a:t>
            </a:r>
            <a:r>
              <a:rPr lang="lv-LV" dirty="0"/>
              <a:t> </a:t>
            </a:r>
            <a:r>
              <a:rPr lang="lv-LV" dirty="0" err="1"/>
              <a:t>committee</a:t>
            </a:r>
            <a:r>
              <a:rPr lang="lv-LV" dirty="0"/>
              <a:t> </a:t>
            </a:r>
            <a:r>
              <a:rPr lang="lv-LV" dirty="0" err="1"/>
              <a:t>of</a:t>
            </a:r>
            <a:r>
              <a:rPr lang="lv-LV" dirty="0"/>
              <a:t> UL (</a:t>
            </a:r>
            <a:r>
              <a:rPr lang="lv-LV" dirty="0" err="1"/>
              <a:t>Rector’s</a:t>
            </a:r>
            <a:r>
              <a:rPr lang="lv-LV" dirty="0"/>
              <a:t> </a:t>
            </a:r>
            <a:r>
              <a:rPr lang="lv-LV" dirty="0" err="1"/>
              <a:t>order</a:t>
            </a:r>
            <a:r>
              <a:rPr lang="lv-LV" dirty="0"/>
              <a:t>)</a:t>
            </a:r>
          </a:p>
          <a:p>
            <a:r>
              <a:rPr lang="lv-LV" dirty="0" err="1"/>
              <a:t>Agreement</a:t>
            </a:r>
            <a:r>
              <a:rPr lang="lv-LV" dirty="0"/>
              <a:t> </a:t>
            </a:r>
            <a:r>
              <a:rPr lang="lv-LV" dirty="0" err="1"/>
              <a:t>on</a:t>
            </a:r>
            <a:r>
              <a:rPr lang="lv-LV" dirty="0"/>
              <a:t> </a:t>
            </a:r>
            <a:r>
              <a:rPr lang="lv-LV" dirty="0" err="1"/>
              <a:t>studies</a:t>
            </a:r>
            <a:r>
              <a:rPr lang="lv-LV" dirty="0"/>
              <a:t> </a:t>
            </a:r>
            <a:r>
              <a:rPr lang="lv-LV" dirty="0" err="1"/>
              <a:t>in</a:t>
            </a:r>
            <a:r>
              <a:rPr lang="lv-LV" dirty="0"/>
              <a:t> UL (</a:t>
            </a:r>
            <a:r>
              <a:rPr lang="lv-LV" dirty="0" err="1"/>
              <a:t>Rector’s</a:t>
            </a:r>
            <a:r>
              <a:rPr lang="lv-LV" dirty="0"/>
              <a:t> </a:t>
            </a:r>
            <a:r>
              <a:rPr lang="lv-LV" dirty="0" err="1"/>
              <a:t>order</a:t>
            </a:r>
            <a:r>
              <a:rPr lang="lv-LV" dirty="0"/>
              <a:t>)</a:t>
            </a:r>
          </a:p>
          <a:p>
            <a:r>
              <a:rPr lang="en-US" dirty="0"/>
              <a:t>Order of organization of course examinations </a:t>
            </a:r>
            <a:r>
              <a:rPr lang="lv-LV" dirty="0"/>
              <a:t>(</a:t>
            </a:r>
            <a:r>
              <a:rPr lang="lv-LV" dirty="0" err="1"/>
              <a:t>Rector’s</a:t>
            </a:r>
            <a:r>
              <a:rPr lang="lv-LV" dirty="0"/>
              <a:t> </a:t>
            </a:r>
            <a:r>
              <a:rPr lang="lv-LV" dirty="0" err="1"/>
              <a:t>order</a:t>
            </a:r>
            <a:r>
              <a:rPr lang="en-US" dirty="0"/>
              <a:t>)</a:t>
            </a:r>
            <a:endParaRPr lang="lv-LV" dirty="0"/>
          </a:p>
          <a:p>
            <a:r>
              <a:rPr lang="en-US" dirty="0"/>
              <a:t>On organization of studies of foreign languages </a:t>
            </a:r>
            <a:r>
              <a:rPr lang="lv-LV" dirty="0"/>
              <a:t>(</a:t>
            </a:r>
            <a:r>
              <a:rPr lang="lv-LV" dirty="0" err="1"/>
              <a:t>Rector’s</a:t>
            </a:r>
            <a:r>
              <a:rPr lang="lv-LV" dirty="0"/>
              <a:t> </a:t>
            </a:r>
            <a:r>
              <a:rPr lang="lv-LV" dirty="0" err="1"/>
              <a:t>order</a:t>
            </a:r>
            <a:r>
              <a:rPr lang="en-US" dirty="0"/>
              <a:t>)</a:t>
            </a:r>
            <a:endParaRPr lang="lv-LV" dirty="0"/>
          </a:p>
          <a:p>
            <a:r>
              <a:rPr lang="en-US" dirty="0"/>
              <a:t>On organization of e-studies (Senate)</a:t>
            </a:r>
            <a:endParaRPr lang="lv-LV" dirty="0"/>
          </a:p>
          <a:p>
            <a:r>
              <a:rPr lang="en-US" dirty="0"/>
              <a:t>On practical placements in academic study pr. </a:t>
            </a:r>
            <a:r>
              <a:rPr lang="lv-LV" dirty="0"/>
              <a:t>(</a:t>
            </a:r>
            <a:r>
              <a:rPr lang="lv-LV" dirty="0" err="1"/>
              <a:t>Rector’s</a:t>
            </a:r>
            <a:r>
              <a:rPr lang="lv-LV" dirty="0"/>
              <a:t> </a:t>
            </a:r>
            <a:r>
              <a:rPr lang="lv-LV" dirty="0" err="1"/>
              <a:t>order</a:t>
            </a:r>
            <a:r>
              <a:rPr lang="en-US" dirty="0"/>
              <a:t>)</a:t>
            </a:r>
            <a:endParaRPr lang="lv-LV" dirty="0"/>
          </a:p>
          <a:p>
            <a:r>
              <a:rPr lang="lv-LV" dirty="0" err="1"/>
              <a:t>On</a:t>
            </a:r>
            <a:r>
              <a:rPr lang="lv-LV" dirty="0"/>
              <a:t> </a:t>
            </a:r>
            <a:r>
              <a:rPr lang="lv-LV" dirty="0" err="1"/>
              <a:t>organization</a:t>
            </a:r>
            <a:r>
              <a:rPr lang="lv-LV" dirty="0"/>
              <a:t> </a:t>
            </a:r>
            <a:r>
              <a:rPr lang="lv-LV" dirty="0" err="1"/>
              <a:t>of</a:t>
            </a:r>
            <a:r>
              <a:rPr lang="lv-LV" dirty="0"/>
              <a:t> </a:t>
            </a:r>
            <a:r>
              <a:rPr lang="lv-LV" dirty="0" err="1"/>
              <a:t>regular</a:t>
            </a:r>
            <a:r>
              <a:rPr lang="lv-LV" dirty="0"/>
              <a:t> </a:t>
            </a:r>
            <a:r>
              <a:rPr lang="lv-LV" dirty="0" err="1"/>
              <a:t>opinion</a:t>
            </a:r>
            <a:r>
              <a:rPr lang="lv-LV" dirty="0"/>
              <a:t> </a:t>
            </a:r>
            <a:r>
              <a:rPr lang="lv-LV" dirty="0" err="1"/>
              <a:t>polls</a:t>
            </a:r>
            <a:r>
              <a:rPr lang="lv-LV" dirty="0"/>
              <a:t> </a:t>
            </a:r>
            <a:r>
              <a:rPr lang="lv-LV" dirty="0" err="1"/>
              <a:t>on</a:t>
            </a:r>
            <a:r>
              <a:rPr lang="lv-LV" dirty="0"/>
              <a:t> </a:t>
            </a:r>
            <a:r>
              <a:rPr lang="lv-LV" dirty="0" err="1"/>
              <a:t>assessment</a:t>
            </a:r>
            <a:r>
              <a:rPr lang="lv-LV" dirty="0"/>
              <a:t> </a:t>
            </a:r>
            <a:r>
              <a:rPr lang="lv-LV" dirty="0" err="1"/>
              <a:t>of</a:t>
            </a:r>
            <a:r>
              <a:rPr lang="lv-LV" dirty="0"/>
              <a:t> </a:t>
            </a:r>
            <a:r>
              <a:rPr lang="lv-LV" dirty="0" err="1"/>
              <a:t>study</a:t>
            </a:r>
            <a:r>
              <a:rPr lang="lv-LV" dirty="0"/>
              <a:t> process (</a:t>
            </a:r>
            <a:r>
              <a:rPr lang="lv-LV" dirty="0" err="1"/>
              <a:t>Rector’s</a:t>
            </a:r>
            <a:r>
              <a:rPr lang="lv-LV" dirty="0"/>
              <a:t> </a:t>
            </a:r>
            <a:r>
              <a:rPr lang="lv-LV" dirty="0" err="1"/>
              <a:t>order</a:t>
            </a:r>
            <a:r>
              <a:rPr lang="lv-LV" dirty="0"/>
              <a:t>)</a:t>
            </a:r>
          </a:p>
          <a:p>
            <a:r>
              <a:rPr lang="lv-LV" dirty="0" err="1"/>
              <a:t>Regulation</a:t>
            </a:r>
            <a:r>
              <a:rPr lang="lv-LV" dirty="0"/>
              <a:t> </a:t>
            </a:r>
            <a:r>
              <a:rPr lang="lv-LV" dirty="0" err="1"/>
              <a:t>on</a:t>
            </a:r>
            <a:r>
              <a:rPr lang="lv-LV" dirty="0"/>
              <a:t> </a:t>
            </a:r>
            <a:r>
              <a:rPr lang="lv-LV" dirty="0" err="1"/>
              <a:t>academic</a:t>
            </a:r>
            <a:r>
              <a:rPr lang="lv-LV" dirty="0"/>
              <a:t> </a:t>
            </a:r>
            <a:r>
              <a:rPr lang="lv-LV" dirty="0" err="1"/>
              <a:t>honesty</a:t>
            </a:r>
            <a:r>
              <a:rPr lang="lv-LV" dirty="0"/>
              <a:t> (</a:t>
            </a:r>
            <a:r>
              <a:rPr lang="lv-LV" dirty="0" err="1"/>
              <a:t>Senate</a:t>
            </a:r>
            <a:r>
              <a:rPr lang="lv-LV" dirty="0"/>
              <a:t>)</a:t>
            </a:r>
          </a:p>
          <a:p>
            <a:r>
              <a:rPr lang="lv-LV" dirty="0" err="1"/>
              <a:t>Internal</a:t>
            </a:r>
            <a:r>
              <a:rPr lang="lv-LV" dirty="0"/>
              <a:t> </a:t>
            </a:r>
            <a:r>
              <a:rPr lang="lv-LV" dirty="0" err="1"/>
              <a:t>rules</a:t>
            </a:r>
            <a:r>
              <a:rPr lang="lv-LV" dirty="0"/>
              <a:t> </a:t>
            </a:r>
            <a:r>
              <a:rPr lang="lv-LV" dirty="0" err="1"/>
              <a:t>of</a:t>
            </a:r>
            <a:r>
              <a:rPr lang="lv-LV" dirty="0"/>
              <a:t> </a:t>
            </a:r>
            <a:r>
              <a:rPr lang="lv-LV" dirty="0" err="1"/>
              <a:t>order</a:t>
            </a:r>
            <a:r>
              <a:rPr lang="lv-LV" dirty="0"/>
              <a:t> </a:t>
            </a:r>
            <a:r>
              <a:rPr lang="lv-LV" dirty="0" err="1"/>
              <a:t>for</a:t>
            </a:r>
            <a:r>
              <a:rPr lang="lv-LV" dirty="0"/>
              <a:t> students (</a:t>
            </a:r>
            <a:r>
              <a:rPr lang="lv-LV" dirty="0" err="1"/>
              <a:t>Senate</a:t>
            </a:r>
            <a:r>
              <a:rPr lang="lv-LV" dirty="0"/>
              <a:t>)</a:t>
            </a:r>
          </a:p>
          <a:p>
            <a:r>
              <a:rPr lang="lv-LV" dirty="0" err="1"/>
              <a:t>On</a:t>
            </a:r>
            <a:r>
              <a:rPr lang="lv-LV" dirty="0"/>
              <a:t> </a:t>
            </a:r>
            <a:r>
              <a:rPr lang="lv-LV" dirty="0" err="1"/>
              <a:t>regulation</a:t>
            </a:r>
            <a:r>
              <a:rPr lang="lv-LV" dirty="0"/>
              <a:t> </a:t>
            </a:r>
            <a:r>
              <a:rPr lang="lv-LV" dirty="0" err="1"/>
              <a:t>of</a:t>
            </a:r>
            <a:r>
              <a:rPr lang="lv-LV" dirty="0"/>
              <a:t> </a:t>
            </a:r>
            <a:r>
              <a:rPr lang="lv-LV" dirty="0" err="1"/>
              <a:t>committee</a:t>
            </a:r>
            <a:r>
              <a:rPr lang="lv-LV" dirty="0"/>
              <a:t> </a:t>
            </a:r>
            <a:r>
              <a:rPr lang="lv-LV" dirty="0" err="1"/>
              <a:t>of</a:t>
            </a:r>
            <a:r>
              <a:rPr lang="lv-LV" dirty="0"/>
              <a:t> </a:t>
            </a:r>
            <a:r>
              <a:rPr lang="lv-LV" dirty="0" err="1"/>
              <a:t>academic</a:t>
            </a:r>
            <a:r>
              <a:rPr lang="lv-LV" dirty="0"/>
              <a:t> </a:t>
            </a:r>
            <a:r>
              <a:rPr lang="lv-LV" dirty="0" err="1"/>
              <a:t>ethics</a:t>
            </a:r>
            <a:r>
              <a:rPr lang="lv-LV" dirty="0"/>
              <a:t> (</a:t>
            </a:r>
            <a:r>
              <a:rPr lang="lv-LV" dirty="0" err="1"/>
              <a:t>Senate</a:t>
            </a:r>
            <a:r>
              <a:rPr lang="lv-LV" dirty="0"/>
              <a:t>)</a:t>
            </a:r>
          </a:p>
          <a:p>
            <a:r>
              <a:rPr lang="lv-LV" dirty="0"/>
              <a:t> </a:t>
            </a:r>
          </a:p>
          <a:p>
            <a:r>
              <a:rPr lang="lv-LV" dirty="0" err="1"/>
              <a:t>Information</a:t>
            </a:r>
            <a:r>
              <a:rPr lang="lv-LV" dirty="0"/>
              <a:t> </a:t>
            </a:r>
            <a:r>
              <a:rPr lang="lv-LV" dirty="0" err="1"/>
              <a:t>on</a:t>
            </a:r>
            <a:r>
              <a:rPr lang="lv-LV" dirty="0"/>
              <a:t> </a:t>
            </a:r>
            <a:r>
              <a:rPr lang="lv-LV" dirty="0" err="1"/>
              <a:t>admittance</a:t>
            </a:r>
            <a:r>
              <a:rPr lang="lv-LV" dirty="0"/>
              <a:t> </a:t>
            </a:r>
            <a:r>
              <a:rPr lang="lv-LV" dirty="0" err="1"/>
              <a:t>at</a:t>
            </a:r>
            <a:r>
              <a:rPr lang="lv-LV" dirty="0"/>
              <a:t> </a:t>
            </a:r>
            <a:r>
              <a:rPr lang="lv-LV" dirty="0" err="1"/>
              <a:t>all</a:t>
            </a:r>
            <a:r>
              <a:rPr lang="lv-LV" dirty="0"/>
              <a:t> </a:t>
            </a:r>
            <a:r>
              <a:rPr lang="lv-LV" dirty="0" err="1"/>
              <a:t>the</a:t>
            </a:r>
            <a:r>
              <a:rPr lang="lv-LV" dirty="0"/>
              <a:t> </a:t>
            </a:r>
            <a:r>
              <a:rPr lang="lv-LV" dirty="0" err="1"/>
              <a:t>cycles</a:t>
            </a:r>
            <a:r>
              <a:rPr lang="lv-LV" dirty="0"/>
              <a:t> </a:t>
            </a:r>
            <a:r>
              <a:rPr lang="lv-LV" dirty="0" err="1"/>
              <a:t>is</a:t>
            </a:r>
            <a:r>
              <a:rPr lang="lv-LV" dirty="0"/>
              <a:t> </a:t>
            </a:r>
            <a:r>
              <a:rPr lang="lv-LV" dirty="0" err="1"/>
              <a:t>published</a:t>
            </a:r>
            <a:r>
              <a:rPr lang="lv-LV" dirty="0"/>
              <a:t> </a:t>
            </a:r>
            <a:r>
              <a:rPr lang="lv-LV" dirty="0" err="1"/>
              <a:t>at</a:t>
            </a:r>
            <a:r>
              <a:rPr lang="lv-LV" dirty="0"/>
              <a:t> </a:t>
            </a:r>
            <a:r>
              <a:rPr lang="lv-LV" dirty="0" err="1"/>
              <a:t>the</a:t>
            </a:r>
            <a:r>
              <a:rPr lang="lv-LV" dirty="0"/>
              <a:t> </a:t>
            </a:r>
            <a:r>
              <a:rPr lang="lv-LV" dirty="0" err="1"/>
              <a:t>internet</a:t>
            </a:r>
            <a:r>
              <a:rPr lang="lv-LV" dirty="0"/>
              <a:t> </a:t>
            </a:r>
            <a:r>
              <a:rPr lang="lv-LV" dirty="0" err="1"/>
              <a:t>site</a:t>
            </a:r>
            <a:r>
              <a:rPr lang="lv-LV" dirty="0"/>
              <a:t> </a:t>
            </a:r>
            <a:r>
              <a:rPr lang="lv-LV" dirty="0" err="1"/>
              <a:t>for</a:t>
            </a:r>
            <a:r>
              <a:rPr lang="lv-LV" dirty="0"/>
              <a:t> </a:t>
            </a:r>
            <a:r>
              <a:rPr lang="lv-LV" dirty="0" err="1"/>
              <a:t>applicants</a:t>
            </a:r>
            <a:endParaRPr lang="lv-LV" dirty="0"/>
          </a:p>
          <a:p>
            <a:r>
              <a:rPr lang="lv-LV" i="1" dirty="0"/>
              <a:t> </a:t>
            </a:r>
            <a:endParaRPr lang="lv-LV" dirty="0"/>
          </a:p>
          <a:p>
            <a:r>
              <a:rPr lang="lv-LV" i="1" dirty="0" err="1"/>
              <a:t>Study</a:t>
            </a:r>
            <a:r>
              <a:rPr lang="lv-LV" i="1" dirty="0"/>
              <a:t> </a:t>
            </a:r>
            <a:r>
              <a:rPr lang="lv-LV" i="1" dirty="0" err="1"/>
              <a:t>results</a:t>
            </a:r>
            <a:r>
              <a:rPr lang="lv-LV" i="1" dirty="0"/>
              <a:t> </a:t>
            </a:r>
            <a:r>
              <a:rPr lang="lv-LV" i="1" dirty="0" err="1"/>
              <a:t>are</a:t>
            </a:r>
            <a:r>
              <a:rPr lang="lv-LV" i="1" dirty="0"/>
              <a:t> </a:t>
            </a:r>
            <a:r>
              <a:rPr lang="lv-LV" i="1" dirty="0" err="1"/>
              <a:t>accounted</a:t>
            </a:r>
            <a:r>
              <a:rPr lang="lv-LV" i="1" dirty="0"/>
              <a:t> </a:t>
            </a:r>
            <a:r>
              <a:rPr lang="lv-LV" i="1" dirty="0" err="1"/>
              <a:t>and</a:t>
            </a:r>
            <a:r>
              <a:rPr lang="lv-LV" i="1" dirty="0"/>
              <a:t> </a:t>
            </a:r>
            <a:r>
              <a:rPr lang="lv-LV" i="1" dirty="0" err="1"/>
              <a:t>maintained</a:t>
            </a:r>
            <a:r>
              <a:rPr lang="lv-LV" i="1" dirty="0"/>
              <a:t> </a:t>
            </a:r>
            <a:r>
              <a:rPr lang="lv-LV" i="1" dirty="0" err="1"/>
              <a:t>in</a:t>
            </a:r>
            <a:r>
              <a:rPr lang="lv-LV" i="1" dirty="0"/>
              <a:t> </a:t>
            </a:r>
            <a:r>
              <a:rPr lang="lv-LV" i="1" dirty="0" err="1"/>
              <a:t>the</a:t>
            </a:r>
            <a:r>
              <a:rPr lang="lv-LV" i="1" dirty="0"/>
              <a:t> </a:t>
            </a:r>
            <a:r>
              <a:rPr lang="lv-LV" i="1" dirty="0" err="1"/>
              <a:t>portal</a:t>
            </a:r>
            <a:r>
              <a:rPr lang="lv-LV" i="1" dirty="0"/>
              <a:t> </a:t>
            </a:r>
            <a:r>
              <a:rPr lang="lv-LV" i="1" dirty="0" err="1"/>
              <a:t>of</a:t>
            </a:r>
            <a:r>
              <a:rPr lang="lv-LV" i="1" dirty="0"/>
              <a:t> e-</a:t>
            </a:r>
            <a:r>
              <a:rPr lang="lv-LV" i="1" dirty="0" err="1"/>
              <a:t>studies</a:t>
            </a:r>
            <a:r>
              <a:rPr lang="lv-LV" i="1" dirty="0"/>
              <a:t>):  </a:t>
            </a:r>
            <a:endParaRPr lang="lv-LV" dirty="0"/>
          </a:p>
          <a:p>
            <a:r>
              <a:rPr lang="lv-LV" dirty="0" err="1"/>
              <a:t>On</a:t>
            </a:r>
            <a:r>
              <a:rPr lang="lv-LV" dirty="0"/>
              <a:t> </a:t>
            </a:r>
            <a:r>
              <a:rPr lang="lv-LV" dirty="0" err="1"/>
              <a:t>change</a:t>
            </a:r>
            <a:r>
              <a:rPr lang="lv-LV" dirty="0"/>
              <a:t> </a:t>
            </a:r>
            <a:r>
              <a:rPr lang="lv-LV" dirty="0" err="1"/>
              <a:t>of</a:t>
            </a:r>
            <a:r>
              <a:rPr lang="lv-LV" dirty="0"/>
              <a:t> </a:t>
            </a:r>
            <a:r>
              <a:rPr lang="lv-LV" dirty="0" err="1"/>
              <a:t>medium</a:t>
            </a:r>
            <a:r>
              <a:rPr lang="lv-LV" dirty="0"/>
              <a:t> </a:t>
            </a:r>
            <a:r>
              <a:rPr lang="lv-LV" dirty="0" err="1"/>
              <a:t>of</a:t>
            </a:r>
            <a:r>
              <a:rPr lang="lv-LV" dirty="0"/>
              <a:t> e-</a:t>
            </a:r>
            <a:r>
              <a:rPr lang="lv-LV" dirty="0" err="1"/>
              <a:t>studies</a:t>
            </a:r>
            <a:r>
              <a:rPr lang="lv-LV" dirty="0"/>
              <a:t> (</a:t>
            </a:r>
            <a:r>
              <a:rPr lang="lv-LV" dirty="0" err="1"/>
              <a:t>Rector’s</a:t>
            </a:r>
            <a:r>
              <a:rPr lang="lv-LV" dirty="0"/>
              <a:t> </a:t>
            </a:r>
            <a:r>
              <a:rPr lang="lv-LV" dirty="0" err="1"/>
              <a:t>order</a:t>
            </a:r>
            <a:r>
              <a:rPr lang="lv-LV" dirty="0"/>
              <a:t>)</a:t>
            </a:r>
          </a:p>
          <a:p>
            <a:r>
              <a:rPr lang="lv-LV" dirty="0" err="1"/>
              <a:t>On</a:t>
            </a:r>
            <a:r>
              <a:rPr lang="lv-LV" dirty="0"/>
              <a:t> </a:t>
            </a:r>
            <a:r>
              <a:rPr lang="lv-LV" dirty="0" err="1"/>
              <a:t>organization</a:t>
            </a:r>
            <a:r>
              <a:rPr lang="lv-LV" dirty="0"/>
              <a:t> </a:t>
            </a:r>
            <a:r>
              <a:rPr lang="lv-LV" dirty="0" err="1"/>
              <a:t>of</a:t>
            </a:r>
            <a:r>
              <a:rPr lang="lv-LV" dirty="0"/>
              <a:t> e-</a:t>
            </a:r>
            <a:r>
              <a:rPr lang="lv-LV" dirty="0" err="1"/>
              <a:t>studies</a:t>
            </a:r>
            <a:r>
              <a:rPr lang="lv-LV" dirty="0"/>
              <a:t> (</a:t>
            </a:r>
            <a:r>
              <a:rPr lang="lv-LV" dirty="0" err="1"/>
              <a:t>Rector’s</a:t>
            </a:r>
            <a:r>
              <a:rPr lang="lv-LV" dirty="0"/>
              <a:t> </a:t>
            </a:r>
            <a:r>
              <a:rPr lang="lv-LV" dirty="0" err="1"/>
              <a:t>order</a:t>
            </a:r>
            <a:r>
              <a:rPr lang="lv-LV" dirty="0"/>
              <a:t>)</a:t>
            </a:r>
          </a:p>
          <a:p>
            <a:r>
              <a:rPr lang="lv-LV" dirty="0" err="1"/>
              <a:t>Regulation</a:t>
            </a:r>
            <a:r>
              <a:rPr lang="lv-LV" dirty="0"/>
              <a:t> </a:t>
            </a:r>
            <a:r>
              <a:rPr lang="lv-LV" dirty="0" err="1"/>
              <a:t>on</a:t>
            </a:r>
            <a:r>
              <a:rPr lang="lv-LV" dirty="0"/>
              <a:t> </a:t>
            </a:r>
            <a:r>
              <a:rPr lang="lv-LV" dirty="0" err="1"/>
              <a:t>assessment</a:t>
            </a:r>
            <a:r>
              <a:rPr lang="lv-LV" dirty="0"/>
              <a:t> </a:t>
            </a:r>
            <a:r>
              <a:rPr lang="lv-LV" dirty="0" err="1"/>
              <a:t>and</a:t>
            </a:r>
            <a:r>
              <a:rPr lang="lv-LV" dirty="0"/>
              <a:t> </a:t>
            </a:r>
            <a:r>
              <a:rPr lang="lv-LV" dirty="0" err="1"/>
              <a:t>recognition</a:t>
            </a:r>
            <a:r>
              <a:rPr lang="lv-LV" dirty="0"/>
              <a:t> </a:t>
            </a:r>
            <a:r>
              <a:rPr lang="lv-LV" dirty="0" err="1"/>
              <a:t>of</a:t>
            </a:r>
            <a:r>
              <a:rPr lang="lv-LV" dirty="0"/>
              <a:t> </a:t>
            </a:r>
            <a:r>
              <a:rPr lang="lv-LV" dirty="0" err="1"/>
              <a:t>previous</a:t>
            </a:r>
            <a:r>
              <a:rPr lang="lv-LV" dirty="0"/>
              <a:t> </a:t>
            </a:r>
            <a:r>
              <a:rPr lang="lv-LV" dirty="0" err="1"/>
              <a:t>study</a:t>
            </a:r>
            <a:r>
              <a:rPr lang="lv-LV" dirty="0"/>
              <a:t> </a:t>
            </a:r>
            <a:r>
              <a:rPr lang="lv-LV" dirty="0" err="1"/>
              <a:t>achievements</a:t>
            </a:r>
            <a:r>
              <a:rPr lang="lv-LV" dirty="0"/>
              <a:t> </a:t>
            </a:r>
            <a:r>
              <a:rPr lang="lv-LV" dirty="0" err="1"/>
              <a:t>based</a:t>
            </a:r>
            <a:r>
              <a:rPr lang="lv-LV" dirty="0"/>
              <a:t> </a:t>
            </a:r>
            <a:r>
              <a:rPr lang="lv-LV" dirty="0" err="1"/>
              <a:t>in</a:t>
            </a:r>
            <a:r>
              <a:rPr lang="lv-LV" dirty="0"/>
              <a:t> </a:t>
            </a:r>
            <a:r>
              <a:rPr lang="lv-LV" dirty="0" err="1"/>
              <a:t>previous</a:t>
            </a:r>
            <a:r>
              <a:rPr lang="lv-LV" dirty="0"/>
              <a:t> </a:t>
            </a:r>
            <a:r>
              <a:rPr lang="lv-LV" dirty="0" err="1"/>
              <a:t>studies</a:t>
            </a:r>
            <a:r>
              <a:rPr lang="lv-LV" dirty="0"/>
              <a:t> </a:t>
            </a:r>
            <a:r>
              <a:rPr lang="lv-LV" dirty="0" err="1"/>
              <a:t>or</a:t>
            </a:r>
            <a:r>
              <a:rPr lang="lv-LV" dirty="0"/>
              <a:t> </a:t>
            </a:r>
            <a:r>
              <a:rPr lang="lv-LV" dirty="0" err="1"/>
              <a:t>practical</a:t>
            </a:r>
            <a:r>
              <a:rPr lang="lv-LV" dirty="0"/>
              <a:t> </a:t>
            </a:r>
            <a:r>
              <a:rPr lang="lv-LV" dirty="0" err="1"/>
              <a:t>work</a:t>
            </a:r>
            <a:r>
              <a:rPr lang="lv-LV" dirty="0"/>
              <a:t> (</a:t>
            </a:r>
            <a:r>
              <a:rPr lang="lv-LV" dirty="0" err="1"/>
              <a:t>Senate</a:t>
            </a:r>
            <a:r>
              <a:rPr lang="lv-LV" dirty="0"/>
              <a:t>)</a:t>
            </a:r>
          </a:p>
          <a:p>
            <a:r>
              <a:rPr lang="lv-LV" dirty="0" err="1"/>
              <a:t>Order</a:t>
            </a:r>
            <a:r>
              <a:rPr lang="lv-LV" dirty="0"/>
              <a:t> </a:t>
            </a:r>
            <a:r>
              <a:rPr lang="lv-LV" dirty="0" err="1"/>
              <a:t>of</a:t>
            </a:r>
            <a:r>
              <a:rPr lang="lv-LV" dirty="0"/>
              <a:t> </a:t>
            </a:r>
            <a:r>
              <a:rPr lang="lv-LV" dirty="0" err="1"/>
              <a:t>organization</a:t>
            </a:r>
            <a:r>
              <a:rPr lang="lv-LV" dirty="0"/>
              <a:t> </a:t>
            </a:r>
            <a:r>
              <a:rPr lang="lv-LV" dirty="0" err="1"/>
              <a:t>of</a:t>
            </a:r>
            <a:r>
              <a:rPr lang="lv-LV" dirty="0"/>
              <a:t> </a:t>
            </a:r>
            <a:r>
              <a:rPr lang="lv-LV" dirty="0" err="1"/>
              <a:t>mobility</a:t>
            </a:r>
            <a:r>
              <a:rPr lang="lv-LV" dirty="0"/>
              <a:t> </a:t>
            </a:r>
            <a:r>
              <a:rPr lang="lv-LV" dirty="0" err="1"/>
              <a:t>funded</a:t>
            </a:r>
            <a:r>
              <a:rPr lang="lv-LV" dirty="0"/>
              <a:t> </a:t>
            </a:r>
            <a:r>
              <a:rPr lang="lv-LV" dirty="0" err="1"/>
              <a:t>from</a:t>
            </a:r>
            <a:r>
              <a:rPr lang="lv-LV" dirty="0"/>
              <a:t> </a:t>
            </a:r>
            <a:r>
              <a:rPr lang="lv-LV" dirty="0" err="1"/>
              <a:t>financial</a:t>
            </a:r>
            <a:r>
              <a:rPr lang="lv-LV" dirty="0"/>
              <a:t> instruments </a:t>
            </a:r>
            <a:r>
              <a:rPr lang="lv-LV" dirty="0" err="1"/>
              <a:t>of</a:t>
            </a:r>
            <a:r>
              <a:rPr lang="lv-LV" dirty="0"/>
              <a:t> </a:t>
            </a:r>
            <a:r>
              <a:rPr lang="lv-LV" dirty="0" err="1"/>
              <a:t>European</a:t>
            </a:r>
            <a:r>
              <a:rPr lang="lv-LV" dirty="0"/>
              <a:t> </a:t>
            </a:r>
            <a:r>
              <a:rPr lang="lv-LV" dirty="0" err="1"/>
              <a:t>Economic</a:t>
            </a:r>
            <a:r>
              <a:rPr lang="lv-LV" dirty="0"/>
              <a:t> </a:t>
            </a:r>
            <a:r>
              <a:rPr lang="lv-LV" dirty="0" err="1"/>
              <a:t>Area</a:t>
            </a:r>
            <a:r>
              <a:rPr lang="lv-LV" dirty="0"/>
              <a:t> </a:t>
            </a:r>
            <a:r>
              <a:rPr lang="lv-LV" dirty="0" err="1"/>
              <a:t>and</a:t>
            </a:r>
            <a:r>
              <a:rPr lang="lv-LV" dirty="0"/>
              <a:t> </a:t>
            </a:r>
            <a:r>
              <a:rPr lang="lv-LV" dirty="0" err="1"/>
              <a:t>Norway</a:t>
            </a:r>
            <a:r>
              <a:rPr lang="lv-LV" dirty="0"/>
              <a:t> (</a:t>
            </a:r>
            <a:r>
              <a:rPr lang="lv-LV" dirty="0" err="1"/>
              <a:t>Rector’s</a:t>
            </a:r>
            <a:r>
              <a:rPr lang="lv-LV" dirty="0"/>
              <a:t> </a:t>
            </a:r>
            <a:r>
              <a:rPr lang="lv-LV" dirty="0" err="1"/>
              <a:t>order</a:t>
            </a:r>
            <a:r>
              <a:rPr lang="lv-LV" dirty="0"/>
              <a:t>)</a:t>
            </a:r>
          </a:p>
          <a:p>
            <a:r>
              <a:rPr lang="lv-LV" dirty="0" err="1"/>
              <a:t>Order</a:t>
            </a:r>
            <a:r>
              <a:rPr lang="lv-LV" dirty="0"/>
              <a:t> </a:t>
            </a:r>
            <a:r>
              <a:rPr lang="lv-LV" dirty="0" err="1"/>
              <a:t>of</a:t>
            </a:r>
            <a:r>
              <a:rPr lang="lv-LV" dirty="0"/>
              <a:t> </a:t>
            </a:r>
            <a:r>
              <a:rPr lang="lv-LV" dirty="0" err="1"/>
              <a:t>interrupting</a:t>
            </a:r>
            <a:r>
              <a:rPr lang="lv-LV" dirty="0"/>
              <a:t> </a:t>
            </a:r>
            <a:r>
              <a:rPr lang="lv-LV" dirty="0" err="1"/>
              <a:t>the</a:t>
            </a:r>
            <a:r>
              <a:rPr lang="lv-LV" dirty="0"/>
              <a:t> </a:t>
            </a:r>
            <a:r>
              <a:rPr lang="lv-LV" dirty="0" err="1"/>
              <a:t>studies</a:t>
            </a:r>
            <a:r>
              <a:rPr lang="lv-LV" dirty="0"/>
              <a:t> </a:t>
            </a:r>
            <a:r>
              <a:rPr lang="lv-LV" dirty="0" err="1"/>
              <a:t>in</a:t>
            </a:r>
            <a:r>
              <a:rPr lang="lv-LV" dirty="0"/>
              <a:t> UL (</a:t>
            </a:r>
            <a:r>
              <a:rPr lang="lv-LV" dirty="0" err="1"/>
              <a:t>Senate</a:t>
            </a:r>
            <a:r>
              <a:rPr lang="lv-LV" dirty="0"/>
              <a:t>)</a:t>
            </a:r>
          </a:p>
          <a:p>
            <a:r>
              <a:rPr lang="lv-LV" dirty="0" err="1"/>
              <a:t>On</a:t>
            </a:r>
            <a:r>
              <a:rPr lang="lv-LV" dirty="0"/>
              <a:t> </a:t>
            </a:r>
            <a:r>
              <a:rPr lang="lv-LV" dirty="0" err="1"/>
              <a:t>collecting</a:t>
            </a:r>
            <a:r>
              <a:rPr lang="lv-LV" dirty="0"/>
              <a:t> </a:t>
            </a:r>
            <a:r>
              <a:rPr lang="lv-LV" dirty="0" err="1"/>
              <a:t>of</a:t>
            </a:r>
            <a:r>
              <a:rPr lang="lv-LV" dirty="0"/>
              <a:t> </a:t>
            </a:r>
            <a:r>
              <a:rPr lang="lv-LV" dirty="0" err="1"/>
              <a:t>questionnaires</a:t>
            </a:r>
            <a:r>
              <a:rPr lang="lv-LV" dirty="0"/>
              <a:t> </a:t>
            </a:r>
            <a:r>
              <a:rPr lang="lv-LV" dirty="0" err="1"/>
              <a:t>from</a:t>
            </a:r>
            <a:r>
              <a:rPr lang="lv-LV" dirty="0"/>
              <a:t> </a:t>
            </a:r>
            <a:r>
              <a:rPr lang="lv-LV" dirty="0" err="1"/>
              <a:t>those</a:t>
            </a:r>
            <a:r>
              <a:rPr lang="lv-LV" dirty="0"/>
              <a:t> </a:t>
            </a:r>
            <a:r>
              <a:rPr lang="lv-LV" dirty="0" err="1"/>
              <a:t>who</a:t>
            </a:r>
            <a:r>
              <a:rPr lang="lv-LV" dirty="0"/>
              <a:t> </a:t>
            </a:r>
            <a:r>
              <a:rPr lang="lv-LV" dirty="0" err="1"/>
              <a:t>proposed</a:t>
            </a:r>
            <a:r>
              <a:rPr lang="lv-LV" dirty="0"/>
              <a:t> to </a:t>
            </a:r>
            <a:r>
              <a:rPr lang="lv-LV" dirty="0" err="1"/>
              <a:t>interrupt</a:t>
            </a:r>
            <a:r>
              <a:rPr lang="lv-LV" dirty="0"/>
              <a:t> </a:t>
            </a:r>
            <a:r>
              <a:rPr lang="lv-LV" dirty="0" err="1"/>
              <a:t>their</a:t>
            </a:r>
            <a:r>
              <a:rPr lang="lv-LV" dirty="0"/>
              <a:t> </a:t>
            </a:r>
            <a:r>
              <a:rPr lang="lv-LV" dirty="0" err="1"/>
              <a:t>studies</a:t>
            </a:r>
            <a:r>
              <a:rPr lang="lv-LV" dirty="0"/>
              <a:t> (</a:t>
            </a:r>
            <a:r>
              <a:rPr lang="lv-LV" dirty="0" err="1"/>
              <a:t>Rector’s</a:t>
            </a:r>
            <a:r>
              <a:rPr lang="lv-LV" dirty="0"/>
              <a:t> </a:t>
            </a:r>
            <a:r>
              <a:rPr lang="lv-LV" dirty="0" err="1"/>
              <a:t>order</a:t>
            </a:r>
            <a:r>
              <a:rPr lang="lv-LV" dirty="0"/>
              <a:t>)</a:t>
            </a:r>
          </a:p>
        </p:txBody>
      </p:sp>
    </p:spTree>
    <p:extLst>
      <p:ext uri="{BB962C8B-B14F-4D97-AF65-F5344CB8AC3E}">
        <p14:creationId xmlns:p14="http://schemas.microsoft.com/office/powerpoint/2010/main" val="289975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340768"/>
            <a:ext cx="8229600" cy="4536504"/>
          </a:xfrm>
        </p:spPr>
        <p:txBody>
          <a:bodyPr>
            <a:normAutofit fontScale="90000"/>
          </a:bodyPr>
          <a:lstStyle/>
          <a:p>
            <a:pPr algn="l"/>
            <a:r>
              <a:rPr lang="lv-LV" dirty="0"/>
              <a:t>       </a:t>
            </a:r>
            <a:r>
              <a:rPr lang="en-US" dirty="0"/>
              <a:t>1.</a:t>
            </a:r>
            <a:r>
              <a:rPr lang="lv-LV" dirty="0"/>
              <a:t>5</a:t>
            </a:r>
            <a:r>
              <a:rPr lang="en-US" dirty="0"/>
              <a:t> </a:t>
            </a:r>
            <a:r>
              <a:rPr lang="lv-LV" b="1" dirty="0"/>
              <a:t>T</a:t>
            </a:r>
            <a:r>
              <a:rPr lang="en-US" b="1" dirty="0" err="1"/>
              <a:t>eaching</a:t>
            </a:r>
            <a:r>
              <a:rPr lang="en-US" b="1" dirty="0"/>
              <a:t> staff</a:t>
            </a:r>
            <a:r>
              <a:rPr lang="en-US" i="1" dirty="0"/>
              <a:t>:</a:t>
            </a:r>
            <a:br>
              <a:rPr lang="lv-LV" i="1" dirty="0"/>
            </a:br>
            <a:r>
              <a:rPr lang="en-US" dirty="0"/>
              <a:t>Institutions should </a:t>
            </a:r>
            <a:r>
              <a:rPr lang="lv-LV" dirty="0" err="1"/>
              <a:t>assure</a:t>
            </a:r>
            <a:r>
              <a:rPr lang="lv-LV" dirty="0"/>
              <a:t> </a:t>
            </a:r>
            <a:r>
              <a:rPr lang="lv-LV" dirty="0" err="1"/>
              <a:t>themselves</a:t>
            </a:r>
            <a:r>
              <a:rPr lang="en-US" dirty="0"/>
              <a:t> </a:t>
            </a:r>
            <a:r>
              <a:rPr lang="lv-LV" dirty="0" err="1"/>
              <a:t>of</a:t>
            </a:r>
            <a:r>
              <a:rPr lang="lv-LV" dirty="0"/>
              <a:t> </a:t>
            </a:r>
            <a:r>
              <a:rPr lang="lv-LV" dirty="0" err="1"/>
              <a:t>the</a:t>
            </a:r>
            <a:r>
              <a:rPr lang="lv-LV" dirty="0"/>
              <a:t> </a:t>
            </a:r>
            <a:r>
              <a:rPr lang="lv-LV" dirty="0" err="1"/>
              <a:t>competence</a:t>
            </a:r>
            <a:r>
              <a:rPr lang="lv-LV" dirty="0"/>
              <a:t> </a:t>
            </a:r>
            <a:r>
              <a:rPr lang="lv-LV" dirty="0" err="1"/>
              <a:t>of</a:t>
            </a:r>
            <a:r>
              <a:rPr lang="lv-LV" dirty="0"/>
              <a:t> </a:t>
            </a:r>
            <a:r>
              <a:rPr lang="lv-LV" dirty="0" err="1"/>
              <a:t>their</a:t>
            </a:r>
            <a:r>
              <a:rPr lang="en-US" dirty="0"/>
              <a:t> teach</a:t>
            </a:r>
            <a:r>
              <a:rPr lang="lv-LV" dirty="0" err="1"/>
              <a:t>ers</a:t>
            </a:r>
            <a:r>
              <a:rPr lang="lv-LV" dirty="0"/>
              <a:t>. </a:t>
            </a:r>
            <a:r>
              <a:rPr lang="lv-LV" dirty="0" err="1"/>
              <a:t>They</a:t>
            </a:r>
            <a:r>
              <a:rPr lang="lv-LV" dirty="0"/>
              <a:t> </a:t>
            </a:r>
            <a:r>
              <a:rPr lang="lv-LV" dirty="0" err="1"/>
              <a:t>should</a:t>
            </a:r>
            <a:r>
              <a:rPr lang="lv-LV" dirty="0"/>
              <a:t> </a:t>
            </a:r>
            <a:r>
              <a:rPr lang="lv-LV" dirty="0" err="1"/>
              <a:t>apply</a:t>
            </a:r>
            <a:r>
              <a:rPr lang="lv-LV" dirty="0"/>
              <a:t> </a:t>
            </a:r>
            <a:r>
              <a:rPr lang="en-US" dirty="0"/>
              <a:t> </a:t>
            </a:r>
            <a:r>
              <a:rPr lang="lv-LV" dirty="0" err="1"/>
              <a:t>fair</a:t>
            </a:r>
            <a:r>
              <a:rPr lang="lv-LV" dirty="0"/>
              <a:t> </a:t>
            </a:r>
            <a:r>
              <a:rPr lang="lv-LV" dirty="0" err="1"/>
              <a:t>and</a:t>
            </a:r>
            <a:r>
              <a:rPr lang="lv-LV" dirty="0"/>
              <a:t> transparent </a:t>
            </a:r>
            <a:r>
              <a:rPr lang="lv-LV" dirty="0" err="1"/>
              <a:t>processes</a:t>
            </a:r>
            <a:r>
              <a:rPr lang="lv-LV" dirty="0"/>
              <a:t> </a:t>
            </a:r>
            <a:r>
              <a:rPr lang="lv-LV" dirty="0" err="1"/>
              <a:t>for</a:t>
            </a:r>
            <a:r>
              <a:rPr lang="lv-LV" dirty="0"/>
              <a:t> </a:t>
            </a:r>
            <a:r>
              <a:rPr lang="lv-LV" dirty="0" err="1"/>
              <a:t>the</a:t>
            </a:r>
            <a:r>
              <a:rPr lang="lv-LV" dirty="0"/>
              <a:t> </a:t>
            </a:r>
            <a:r>
              <a:rPr lang="lv-LV" dirty="0" err="1"/>
              <a:t>recruitment</a:t>
            </a:r>
            <a:r>
              <a:rPr lang="lv-LV" dirty="0"/>
              <a:t> </a:t>
            </a:r>
            <a:r>
              <a:rPr lang="en-US" dirty="0"/>
              <a:t>and </a:t>
            </a:r>
            <a:r>
              <a:rPr lang="lv-LV" dirty="0" err="1"/>
              <a:t>developm</a:t>
            </a:r>
            <a:r>
              <a:rPr lang="en-US" dirty="0" err="1"/>
              <a:t>ent</a:t>
            </a:r>
            <a:r>
              <a:rPr lang="en-US" dirty="0"/>
              <a:t> </a:t>
            </a:r>
            <a:r>
              <a:rPr lang="lv-LV" dirty="0" err="1"/>
              <a:t>of</a:t>
            </a:r>
            <a:r>
              <a:rPr lang="lv-LV" dirty="0"/>
              <a:t> </a:t>
            </a:r>
            <a:r>
              <a:rPr lang="lv-LV" dirty="0" err="1"/>
              <a:t>the</a:t>
            </a:r>
            <a:r>
              <a:rPr lang="lv-LV" dirty="0"/>
              <a:t> </a:t>
            </a:r>
            <a:r>
              <a:rPr lang="lv-LV" dirty="0" err="1"/>
              <a:t>staff</a:t>
            </a:r>
            <a:r>
              <a:rPr lang="en-US" dirty="0"/>
              <a:t>.</a:t>
            </a:r>
            <a:endParaRPr lang="lv-LV" dirty="0"/>
          </a:p>
        </p:txBody>
      </p:sp>
    </p:spTree>
    <p:extLst>
      <p:ext uri="{BB962C8B-B14F-4D97-AF65-F5344CB8AC3E}">
        <p14:creationId xmlns:p14="http://schemas.microsoft.com/office/powerpoint/2010/main" val="272506598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76672"/>
            <a:ext cx="8229600" cy="6192688"/>
          </a:xfrm>
        </p:spPr>
        <p:txBody>
          <a:bodyPr>
            <a:noAutofit/>
          </a:bodyPr>
          <a:lstStyle/>
          <a:p>
            <a:pPr algn="l"/>
            <a:r>
              <a:rPr lang="lv-LV" sz="2800" dirty="0" err="1"/>
              <a:t>Basic</a:t>
            </a:r>
            <a:r>
              <a:rPr lang="lv-LV" sz="2800" dirty="0"/>
              <a:t> </a:t>
            </a:r>
            <a:r>
              <a:rPr lang="lv-LV" sz="2800" dirty="0" err="1"/>
              <a:t>strategic</a:t>
            </a:r>
            <a:r>
              <a:rPr lang="lv-LV" sz="2800" dirty="0"/>
              <a:t> </a:t>
            </a:r>
            <a:r>
              <a:rPr lang="lv-LV" sz="2800" dirty="0" err="1"/>
              <a:t>directions</a:t>
            </a:r>
            <a:r>
              <a:rPr lang="lv-LV" sz="2800" dirty="0"/>
              <a:t> </a:t>
            </a:r>
            <a:r>
              <a:rPr lang="lv-LV" sz="2800" dirty="0" err="1"/>
              <a:t>of</a:t>
            </a:r>
            <a:r>
              <a:rPr lang="lv-LV" sz="2800" dirty="0"/>
              <a:t> LU </a:t>
            </a:r>
            <a:r>
              <a:rPr lang="en-US" sz="2800" dirty="0"/>
              <a:t>(Senate</a:t>
            </a:r>
            <a:r>
              <a:rPr lang="lv-LV" sz="2800" dirty="0"/>
              <a:t>)</a:t>
            </a:r>
            <a:br>
              <a:rPr lang="lv-LV" sz="2800" dirty="0"/>
            </a:br>
            <a:r>
              <a:rPr lang="lv-LV" sz="2800" dirty="0" err="1"/>
              <a:t>On</a:t>
            </a:r>
            <a:r>
              <a:rPr lang="lv-LV" sz="2800" dirty="0"/>
              <a:t> </a:t>
            </a:r>
            <a:r>
              <a:rPr lang="lv-LV" sz="2800" dirty="0" err="1"/>
              <a:t>Regulation</a:t>
            </a:r>
            <a:r>
              <a:rPr lang="lv-LV" sz="2800" dirty="0"/>
              <a:t> </a:t>
            </a:r>
            <a:r>
              <a:rPr lang="lv-LV" sz="2800" dirty="0" err="1"/>
              <a:t>for</a:t>
            </a:r>
            <a:r>
              <a:rPr lang="lv-LV" sz="2800" dirty="0"/>
              <a:t> </a:t>
            </a:r>
            <a:r>
              <a:rPr lang="lv-LV" sz="2800" dirty="0" err="1"/>
              <a:t>academic</a:t>
            </a:r>
            <a:r>
              <a:rPr lang="lv-LV" sz="2800" dirty="0"/>
              <a:t> </a:t>
            </a:r>
            <a:r>
              <a:rPr lang="lv-LV" sz="2800" dirty="0" err="1"/>
              <a:t>and</a:t>
            </a:r>
            <a:r>
              <a:rPr lang="lv-LV" sz="2800" dirty="0"/>
              <a:t> </a:t>
            </a:r>
            <a:r>
              <a:rPr lang="lv-LV" sz="2800" dirty="0" err="1"/>
              <a:t>administrative</a:t>
            </a:r>
            <a:r>
              <a:rPr lang="lv-LV" sz="2800" dirty="0"/>
              <a:t> </a:t>
            </a:r>
            <a:r>
              <a:rPr lang="lv-LV" sz="2800" dirty="0" err="1"/>
              <a:t>staff</a:t>
            </a:r>
            <a:r>
              <a:rPr lang="lv-LV" sz="2800" dirty="0"/>
              <a:t> </a:t>
            </a:r>
            <a:r>
              <a:rPr lang="lv-LV" sz="2800" dirty="0" err="1"/>
              <a:t>positions</a:t>
            </a:r>
            <a:r>
              <a:rPr lang="lv-LV" sz="2800" dirty="0"/>
              <a:t> </a:t>
            </a:r>
            <a:r>
              <a:rPr lang="en-US" sz="2800" dirty="0"/>
              <a:t>(Senate</a:t>
            </a:r>
            <a:r>
              <a:rPr lang="lv-LV" sz="2800" dirty="0"/>
              <a:t>)</a:t>
            </a:r>
            <a:br>
              <a:rPr lang="lv-LV" sz="2800" dirty="0"/>
            </a:br>
            <a:r>
              <a:rPr lang="lv-LV" sz="2800" dirty="0" err="1"/>
              <a:t>Regulation</a:t>
            </a:r>
            <a:r>
              <a:rPr lang="lv-LV" sz="2800" dirty="0"/>
              <a:t> </a:t>
            </a:r>
            <a:r>
              <a:rPr lang="lv-LV" sz="2800" dirty="0" err="1"/>
              <a:t>for</a:t>
            </a:r>
            <a:r>
              <a:rPr lang="lv-LV" sz="2800" dirty="0"/>
              <a:t> </a:t>
            </a:r>
            <a:r>
              <a:rPr lang="lv-LV" sz="2800" dirty="0" err="1"/>
              <a:t>payment</a:t>
            </a:r>
            <a:r>
              <a:rPr lang="lv-LV" sz="2800" dirty="0"/>
              <a:t> </a:t>
            </a:r>
            <a:r>
              <a:rPr lang="lv-LV" sz="2800" dirty="0" err="1"/>
              <a:t>for</a:t>
            </a:r>
            <a:r>
              <a:rPr lang="lv-LV" sz="2800" dirty="0"/>
              <a:t> </a:t>
            </a:r>
            <a:r>
              <a:rPr lang="lv-LV" sz="2800" dirty="0" err="1"/>
              <a:t>academic</a:t>
            </a:r>
            <a:r>
              <a:rPr lang="lv-LV" sz="2800" dirty="0"/>
              <a:t> </a:t>
            </a:r>
            <a:r>
              <a:rPr lang="lv-LV" sz="2800" dirty="0" err="1"/>
              <a:t>labour</a:t>
            </a:r>
            <a:r>
              <a:rPr lang="lv-LV" sz="2800" dirty="0"/>
              <a:t> </a:t>
            </a:r>
            <a:r>
              <a:rPr lang="en-US" sz="2800" dirty="0"/>
              <a:t>(Senate</a:t>
            </a:r>
            <a:r>
              <a:rPr lang="lv-LV" sz="2800" dirty="0"/>
              <a:t>)</a:t>
            </a:r>
            <a:br>
              <a:rPr lang="lv-LV" sz="2800" dirty="0"/>
            </a:br>
            <a:r>
              <a:rPr lang="lv-LV" sz="2800" dirty="0" err="1"/>
              <a:t>Regulation</a:t>
            </a:r>
            <a:r>
              <a:rPr lang="lv-LV" sz="2800" dirty="0"/>
              <a:t> </a:t>
            </a:r>
            <a:r>
              <a:rPr lang="lv-LV" sz="2800" dirty="0" err="1"/>
              <a:t>on</a:t>
            </a:r>
            <a:r>
              <a:rPr lang="lv-LV" sz="2800" dirty="0"/>
              <a:t> </a:t>
            </a:r>
            <a:r>
              <a:rPr lang="lv-LV" sz="2800" dirty="0" err="1"/>
              <a:t>Direcors</a:t>
            </a:r>
            <a:r>
              <a:rPr lang="lv-LV" sz="2800" dirty="0"/>
              <a:t> </a:t>
            </a:r>
            <a:r>
              <a:rPr lang="lv-LV" sz="2800" dirty="0" err="1"/>
              <a:t>of</a:t>
            </a:r>
            <a:r>
              <a:rPr lang="lv-LV" sz="2800" dirty="0"/>
              <a:t> </a:t>
            </a:r>
            <a:r>
              <a:rPr lang="lv-LV" sz="2800" dirty="0" err="1"/>
              <a:t>study</a:t>
            </a:r>
            <a:r>
              <a:rPr lang="lv-LV" sz="2800" dirty="0"/>
              <a:t> </a:t>
            </a:r>
            <a:r>
              <a:rPr lang="lv-LV" sz="2800" dirty="0" err="1"/>
              <a:t>programmes</a:t>
            </a:r>
            <a:r>
              <a:rPr lang="lv-LV" sz="2800" dirty="0"/>
              <a:t> </a:t>
            </a:r>
            <a:r>
              <a:rPr lang="en-US" sz="2800" dirty="0"/>
              <a:t>(Senate</a:t>
            </a:r>
            <a:r>
              <a:rPr lang="lv-LV" sz="2800" dirty="0"/>
              <a:t>)</a:t>
            </a:r>
            <a:br>
              <a:rPr lang="lv-LV" sz="2800" dirty="0"/>
            </a:br>
            <a:r>
              <a:rPr lang="en-US" sz="2800" dirty="0"/>
              <a:t>Duties and rights of Head of subprogram of a Study </a:t>
            </a:r>
            <a:r>
              <a:rPr lang="en-US" sz="2800" dirty="0" err="1"/>
              <a:t>programme</a:t>
            </a:r>
            <a:r>
              <a:rPr lang="en-US" sz="2800" dirty="0"/>
              <a:t> </a:t>
            </a:r>
            <a:r>
              <a:rPr lang="lv-LV" sz="2800" dirty="0"/>
              <a:t>(</a:t>
            </a:r>
            <a:r>
              <a:rPr lang="lv-LV" sz="2800" dirty="0" err="1"/>
              <a:t>Rector’s</a:t>
            </a:r>
            <a:r>
              <a:rPr lang="lv-LV" sz="2800" dirty="0"/>
              <a:t> </a:t>
            </a:r>
            <a:r>
              <a:rPr lang="lv-LV" sz="2800" dirty="0" err="1"/>
              <a:t>order</a:t>
            </a:r>
            <a:r>
              <a:rPr lang="en-US" sz="2800" dirty="0"/>
              <a:t>)</a:t>
            </a:r>
            <a:br>
              <a:rPr lang="lv-LV" sz="2800" dirty="0"/>
            </a:br>
            <a:r>
              <a:rPr lang="en-US" sz="2800" dirty="0"/>
              <a:t>On descriptions of staff positions </a:t>
            </a:r>
            <a:r>
              <a:rPr lang="lv-LV" sz="2800" dirty="0"/>
              <a:t>(</a:t>
            </a:r>
            <a:r>
              <a:rPr lang="lv-LV" sz="2800" dirty="0" err="1"/>
              <a:t>Rector’s</a:t>
            </a:r>
            <a:r>
              <a:rPr lang="lv-LV" sz="2800" dirty="0"/>
              <a:t> </a:t>
            </a:r>
            <a:r>
              <a:rPr lang="lv-LV" sz="2800" dirty="0" err="1"/>
              <a:t>order</a:t>
            </a:r>
            <a:r>
              <a:rPr lang="en-US" sz="2800" dirty="0"/>
              <a:t>)</a:t>
            </a:r>
            <a:br>
              <a:rPr lang="lv-LV" sz="2800" dirty="0"/>
            </a:br>
            <a:r>
              <a:rPr lang="lv-LV" sz="2800" dirty="0" err="1"/>
              <a:t>Regulation</a:t>
            </a:r>
            <a:r>
              <a:rPr lang="lv-LV" sz="2800" dirty="0"/>
              <a:t> </a:t>
            </a:r>
            <a:r>
              <a:rPr lang="lv-LV" sz="2800" dirty="0" err="1"/>
              <a:t>on</a:t>
            </a:r>
            <a:r>
              <a:rPr lang="lv-LV" sz="2800" dirty="0"/>
              <a:t> </a:t>
            </a:r>
            <a:r>
              <a:rPr lang="lv-LV" sz="2800" dirty="0" err="1"/>
              <a:t>Administration</a:t>
            </a:r>
            <a:r>
              <a:rPr lang="lv-LV" sz="2800" dirty="0"/>
              <a:t> </a:t>
            </a:r>
            <a:r>
              <a:rPr lang="lv-LV" sz="2800" dirty="0" err="1"/>
              <a:t>of</a:t>
            </a:r>
            <a:r>
              <a:rPr lang="lv-LV" sz="2800" dirty="0"/>
              <a:t> UL </a:t>
            </a:r>
            <a:r>
              <a:rPr lang="en-US" sz="2800" dirty="0"/>
              <a:t>(Senate</a:t>
            </a:r>
            <a:r>
              <a:rPr lang="lv-LV" sz="2800" dirty="0"/>
              <a:t>)</a:t>
            </a:r>
            <a:br>
              <a:rPr lang="lv-LV" sz="2800" dirty="0"/>
            </a:br>
            <a:r>
              <a:rPr lang="en-US" sz="2800" dirty="0"/>
              <a:t>Research </a:t>
            </a:r>
            <a:r>
              <a:rPr lang="en-US" sz="2800" dirty="0" err="1"/>
              <a:t>programme</a:t>
            </a:r>
            <a:r>
              <a:rPr lang="en-US" sz="2800" dirty="0"/>
              <a:t> 2015–2020 (Senate)</a:t>
            </a:r>
            <a:br>
              <a:rPr lang="lv-LV" sz="2800" dirty="0"/>
            </a:br>
            <a:r>
              <a:rPr lang="lv-LV" sz="2800" dirty="0" err="1"/>
              <a:t>On</a:t>
            </a:r>
            <a:r>
              <a:rPr lang="lv-LV" sz="2800" dirty="0"/>
              <a:t> </a:t>
            </a:r>
            <a:r>
              <a:rPr lang="lv-LV" sz="2800" dirty="0" err="1"/>
              <a:t>organization</a:t>
            </a:r>
            <a:r>
              <a:rPr lang="lv-LV" sz="2800" dirty="0"/>
              <a:t> </a:t>
            </a:r>
            <a:r>
              <a:rPr lang="lv-LV" sz="2800" dirty="0" err="1"/>
              <a:t>of</a:t>
            </a:r>
            <a:r>
              <a:rPr lang="lv-LV" sz="2800" dirty="0"/>
              <a:t> </a:t>
            </a:r>
            <a:r>
              <a:rPr lang="lv-LV" sz="2800" dirty="0" err="1"/>
              <a:t>mobility</a:t>
            </a:r>
            <a:r>
              <a:rPr lang="lv-LV" sz="2800" dirty="0"/>
              <a:t> </a:t>
            </a:r>
            <a:r>
              <a:rPr lang="lv-LV" sz="2800" dirty="0" err="1"/>
              <a:t>funded</a:t>
            </a:r>
            <a:r>
              <a:rPr lang="lv-LV" sz="2800" dirty="0"/>
              <a:t> </a:t>
            </a:r>
            <a:r>
              <a:rPr lang="lv-LV" sz="2800" dirty="0" err="1"/>
              <a:t>from</a:t>
            </a:r>
            <a:r>
              <a:rPr lang="lv-LV" sz="2800" dirty="0"/>
              <a:t> </a:t>
            </a:r>
            <a:r>
              <a:rPr lang="lv-LV" sz="2800" dirty="0" err="1"/>
              <a:t>financial</a:t>
            </a:r>
            <a:r>
              <a:rPr lang="lv-LV" sz="2800" dirty="0"/>
              <a:t> instruments </a:t>
            </a:r>
            <a:r>
              <a:rPr lang="lv-LV" sz="2800" dirty="0" err="1"/>
              <a:t>of</a:t>
            </a:r>
            <a:r>
              <a:rPr lang="lv-LV" sz="2800" dirty="0"/>
              <a:t> EEA </a:t>
            </a:r>
            <a:r>
              <a:rPr lang="lv-LV" sz="2800" dirty="0" err="1"/>
              <a:t>and</a:t>
            </a:r>
            <a:r>
              <a:rPr lang="lv-LV" sz="2800" dirty="0"/>
              <a:t> </a:t>
            </a:r>
            <a:r>
              <a:rPr lang="lv-LV" sz="2800" dirty="0" err="1"/>
              <a:t>Norway</a:t>
            </a:r>
            <a:r>
              <a:rPr lang="lv-LV" sz="2800" dirty="0"/>
              <a:t> (</a:t>
            </a:r>
            <a:r>
              <a:rPr lang="lv-LV" sz="2800" dirty="0" err="1"/>
              <a:t>Rector’s</a:t>
            </a:r>
            <a:r>
              <a:rPr lang="lv-LV" sz="2800" dirty="0"/>
              <a:t> </a:t>
            </a:r>
            <a:r>
              <a:rPr lang="lv-LV" sz="2800" dirty="0" err="1"/>
              <a:t>order</a:t>
            </a:r>
            <a:r>
              <a:rPr lang="lv-LV" sz="2800" dirty="0"/>
              <a:t>)</a:t>
            </a:r>
          </a:p>
        </p:txBody>
      </p:sp>
    </p:spTree>
    <p:extLst>
      <p:ext uri="{BB962C8B-B14F-4D97-AF65-F5344CB8AC3E}">
        <p14:creationId xmlns:p14="http://schemas.microsoft.com/office/powerpoint/2010/main" val="219409604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1556792"/>
            <a:ext cx="7089775" cy="692150"/>
          </a:xfrm>
        </p:spPr>
        <p:txBody>
          <a:bodyPr/>
          <a:lstStyle/>
          <a:p>
            <a:pPr>
              <a:defRPr/>
            </a:pPr>
            <a:r>
              <a:rPr lang="lv-LV" sz="2000" dirty="0">
                <a:effectLst>
                  <a:outerShdw blurRad="38100" dist="38100" dir="2700000" algn="tl">
                    <a:srgbClr val="000000">
                      <a:alpha val="43137"/>
                    </a:srgbClr>
                  </a:outerShdw>
                </a:effectLst>
              </a:rPr>
              <a:t>ORGANIZATION OF STAFF ELECTIONS </a:t>
            </a:r>
            <a:r>
              <a:rPr lang="lv-LV" sz="1600" dirty="0">
                <a:effectLst>
                  <a:outerShdw blurRad="38100" dist="38100" dir="2700000" algn="tl">
                    <a:srgbClr val="000000">
                      <a:alpha val="43137"/>
                    </a:srgbClr>
                  </a:outerShdw>
                </a:effectLst>
              </a:rPr>
              <a:t>(</a:t>
            </a:r>
            <a:r>
              <a:rPr lang="lv-LV" sz="1600" dirty="0" err="1">
                <a:effectLst>
                  <a:outerShdw blurRad="38100" dist="38100" dir="2700000" algn="tl">
                    <a:srgbClr val="000000">
                      <a:alpha val="43137"/>
                    </a:srgbClr>
                  </a:outerShdw>
                </a:effectLst>
              </a:rPr>
              <a:t>QuPeRs</a:t>
            </a:r>
            <a:r>
              <a:rPr lang="lv-LV" sz="1600" dirty="0">
                <a:effectLst>
                  <a:outerShdw blurRad="38100" dist="38100" dir="2700000" algn="tl">
                    <a:srgbClr val="000000">
                      <a:alpha val="43137"/>
                    </a:srgbClr>
                  </a:outerShdw>
                </a:effectLst>
              </a:rPr>
              <a:t>) </a:t>
            </a:r>
          </a:p>
        </p:txBody>
      </p:sp>
      <p:pic>
        <p:nvPicPr>
          <p:cNvPr id="5" name="Attēls 4" descr="vēlēšanas.png"/>
          <p:cNvPicPr>
            <a:picLocks noChangeAspect="1"/>
          </p:cNvPicPr>
          <p:nvPr/>
        </p:nvPicPr>
        <p:blipFill>
          <a:blip r:embed="rId3" cstate="print"/>
          <a:stretch>
            <a:fillRect/>
          </a:stretch>
        </p:blipFill>
        <p:spPr>
          <a:xfrm>
            <a:off x="1907704" y="2708920"/>
            <a:ext cx="5105400" cy="3749040"/>
          </a:xfrm>
          <a:prstGeom prst="rect">
            <a:avLst/>
          </a:prstGeom>
        </p:spPr>
      </p:pic>
    </p:spTree>
    <p:extLst>
      <p:ext uri="{BB962C8B-B14F-4D97-AF65-F5344CB8AC3E}">
        <p14:creationId xmlns:p14="http://schemas.microsoft.com/office/powerpoint/2010/main" val="4713080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55576" y="836712"/>
            <a:ext cx="7931224" cy="5616624"/>
          </a:xfrm>
        </p:spPr>
        <p:txBody>
          <a:bodyPr>
            <a:normAutofit/>
          </a:bodyPr>
          <a:lstStyle/>
          <a:p>
            <a:pPr algn="l"/>
            <a:r>
              <a:rPr lang="en-US" dirty="0"/>
              <a:t>1.</a:t>
            </a:r>
            <a:r>
              <a:rPr lang="lv-LV" dirty="0"/>
              <a:t>6.</a:t>
            </a:r>
            <a:r>
              <a:rPr lang="en-US" dirty="0"/>
              <a:t> </a:t>
            </a:r>
            <a:r>
              <a:rPr lang="en-US" b="1" dirty="0"/>
              <a:t>Learning resources and student support</a:t>
            </a:r>
            <a:r>
              <a:rPr lang="en-US" i="1" dirty="0"/>
              <a:t>:</a:t>
            </a:r>
            <a:br>
              <a:rPr lang="en-US" i="1" dirty="0"/>
            </a:br>
            <a:r>
              <a:rPr lang="en-US" dirty="0"/>
              <a:t>Institutions should </a:t>
            </a:r>
            <a:r>
              <a:rPr lang="lv-LV" dirty="0" err="1"/>
              <a:t>have</a:t>
            </a:r>
            <a:r>
              <a:rPr lang="lv-LV" dirty="0"/>
              <a:t> </a:t>
            </a:r>
            <a:r>
              <a:rPr lang="lv-LV" dirty="0" err="1"/>
              <a:t>appropriate</a:t>
            </a:r>
            <a:r>
              <a:rPr lang="lv-LV" dirty="0"/>
              <a:t> </a:t>
            </a:r>
            <a:r>
              <a:rPr lang="lv-LV" dirty="0" err="1"/>
              <a:t>funding</a:t>
            </a:r>
            <a:r>
              <a:rPr lang="lv-LV" dirty="0"/>
              <a:t> </a:t>
            </a:r>
            <a:r>
              <a:rPr lang="lv-LV" dirty="0" err="1"/>
              <a:t>for</a:t>
            </a:r>
            <a:r>
              <a:rPr lang="lv-LV" dirty="0"/>
              <a:t> </a:t>
            </a:r>
            <a:r>
              <a:rPr lang="en-US" dirty="0"/>
              <a:t>learning and </a:t>
            </a:r>
            <a:r>
              <a:rPr lang="lv-LV" dirty="0" err="1"/>
              <a:t>teaching</a:t>
            </a:r>
            <a:r>
              <a:rPr lang="lv-LV" dirty="0"/>
              <a:t> </a:t>
            </a:r>
            <a:r>
              <a:rPr lang="lv-LV" dirty="0" err="1"/>
              <a:t>activities</a:t>
            </a:r>
            <a:r>
              <a:rPr lang="lv-LV" dirty="0"/>
              <a:t> </a:t>
            </a:r>
            <a:r>
              <a:rPr lang="lv-LV" dirty="0" err="1"/>
              <a:t>and</a:t>
            </a:r>
            <a:r>
              <a:rPr lang="lv-LV" dirty="0"/>
              <a:t> </a:t>
            </a:r>
            <a:r>
              <a:rPr lang="en-US" dirty="0"/>
              <a:t>ensure that adequate </a:t>
            </a:r>
            <a:r>
              <a:rPr lang="lv-LV" dirty="0" err="1"/>
              <a:t>and</a:t>
            </a:r>
            <a:r>
              <a:rPr lang="lv-LV" dirty="0"/>
              <a:t> </a:t>
            </a:r>
            <a:r>
              <a:rPr lang="lv-LV" dirty="0" err="1"/>
              <a:t>readily</a:t>
            </a:r>
            <a:r>
              <a:rPr lang="lv-LV" dirty="0"/>
              <a:t> </a:t>
            </a:r>
            <a:r>
              <a:rPr lang="lv-LV" dirty="0" err="1"/>
              <a:t>accessible</a:t>
            </a:r>
            <a:r>
              <a:rPr lang="lv-LV" dirty="0"/>
              <a:t> </a:t>
            </a:r>
            <a:r>
              <a:rPr lang="en-US" dirty="0"/>
              <a:t>learning and student support</a:t>
            </a:r>
            <a:r>
              <a:rPr lang="lv-LV" dirty="0"/>
              <a:t> </a:t>
            </a:r>
            <a:r>
              <a:rPr lang="en-US" dirty="0"/>
              <a:t>are </a:t>
            </a:r>
            <a:r>
              <a:rPr lang="lv-LV" dirty="0" err="1"/>
              <a:t>provid</a:t>
            </a:r>
            <a:r>
              <a:rPr lang="en-US" dirty="0"/>
              <a:t>ed.</a:t>
            </a:r>
            <a:endParaRPr lang="lv-LV" dirty="0"/>
          </a:p>
        </p:txBody>
      </p:sp>
    </p:spTree>
    <p:extLst>
      <p:ext uri="{BB962C8B-B14F-4D97-AF65-F5344CB8AC3E}">
        <p14:creationId xmlns:p14="http://schemas.microsoft.com/office/powerpoint/2010/main" val="429475178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260648"/>
            <a:ext cx="8229600" cy="6480720"/>
          </a:xfrm>
        </p:spPr>
        <p:txBody>
          <a:bodyPr>
            <a:normAutofit/>
          </a:bodyPr>
          <a:lstStyle/>
          <a:p>
            <a:pPr algn="l"/>
            <a:r>
              <a:rPr lang="lv-LV" sz="3600" dirty="0" err="1"/>
              <a:t>Basic</a:t>
            </a:r>
            <a:r>
              <a:rPr lang="lv-LV" sz="3600" dirty="0"/>
              <a:t> </a:t>
            </a:r>
            <a:r>
              <a:rPr lang="lv-LV" sz="3600" dirty="0" err="1"/>
              <a:t>strategic</a:t>
            </a:r>
            <a:r>
              <a:rPr lang="lv-LV" sz="3600" dirty="0"/>
              <a:t> </a:t>
            </a:r>
            <a:r>
              <a:rPr lang="lv-LV" sz="3600" dirty="0" err="1"/>
              <a:t>directions</a:t>
            </a:r>
            <a:r>
              <a:rPr lang="lv-LV" sz="3600" dirty="0"/>
              <a:t> </a:t>
            </a:r>
            <a:r>
              <a:rPr lang="lv-LV" sz="3600" dirty="0" err="1"/>
              <a:t>of</a:t>
            </a:r>
            <a:r>
              <a:rPr lang="lv-LV" sz="3600" dirty="0"/>
              <a:t> UL (</a:t>
            </a:r>
            <a:r>
              <a:rPr lang="lv-LV" sz="3600" dirty="0" err="1"/>
              <a:t>Senate</a:t>
            </a:r>
            <a:r>
              <a:rPr lang="lv-LV" sz="3600" dirty="0"/>
              <a:t>)</a:t>
            </a:r>
            <a:br>
              <a:rPr lang="lv-LV" sz="3600" dirty="0"/>
            </a:br>
            <a:r>
              <a:rPr lang="lv-LV" sz="3600" dirty="0" err="1"/>
              <a:t>Language</a:t>
            </a:r>
            <a:r>
              <a:rPr lang="lv-LV" sz="3600" dirty="0"/>
              <a:t> </a:t>
            </a:r>
            <a:r>
              <a:rPr lang="lv-LV" sz="3600" dirty="0" err="1"/>
              <a:t>policy</a:t>
            </a:r>
            <a:r>
              <a:rPr lang="lv-LV" sz="3600" dirty="0"/>
              <a:t> </a:t>
            </a:r>
            <a:r>
              <a:rPr lang="lv-LV" sz="3600" dirty="0" err="1"/>
              <a:t>of</a:t>
            </a:r>
            <a:r>
              <a:rPr lang="lv-LV" sz="3600" dirty="0"/>
              <a:t> UL (</a:t>
            </a:r>
            <a:r>
              <a:rPr lang="lv-LV" sz="3600" dirty="0" err="1"/>
              <a:t>Senate</a:t>
            </a:r>
            <a:r>
              <a:rPr lang="lv-LV" sz="3600" dirty="0"/>
              <a:t>)</a:t>
            </a:r>
            <a:br>
              <a:rPr lang="lv-LV" sz="3600" dirty="0"/>
            </a:br>
            <a:r>
              <a:rPr lang="en-US" sz="3600" dirty="0"/>
              <a:t>Regulation on Sports games of UL </a:t>
            </a:r>
            <a:r>
              <a:rPr lang="lv-LV" sz="3600" dirty="0"/>
              <a:t>(</a:t>
            </a:r>
            <a:r>
              <a:rPr lang="lv-LV" sz="3600" dirty="0" err="1"/>
              <a:t>Rector’s</a:t>
            </a:r>
            <a:r>
              <a:rPr lang="lv-LV" sz="3600" dirty="0"/>
              <a:t> </a:t>
            </a:r>
            <a:r>
              <a:rPr lang="lv-LV" sz="3600" dirty="0" err="1"/>
              <a:t>order</a:t>
            </a:r>
            <a:r>
              <a:rPr lang="en-US" sz="3600" dirty="0"/>
              <a:t>)</a:t>
            </a:r>
            <a:br>
              <a:rPr lang="lv-LV" sz="3600" dirty="0"/>
            </a:br>
            <a:r>
              <a:rPr lang="en-US" sz="3600" dirty="0"/>
              <a:t>Research </a:t>
            </a:r>
            <a:r>
              <a:rPr lang="en-US" sz="3600" dirty="0" err="1"/>
              <a:t>programme</a:t>
            </a:r>
            <a:r>
              <a:rPr lang="en-US" sz="3600" dirty="0"/>
              <a:t> 2015–2020 (Senate)</a:t>
            </a:r>
            <a:br>
              <a:rPr lang="lv-LV" sz="3600" dirty="0"/>
            </a:br>
            <a:r>
              <a:rPr lang="lv-LV" sz="3600" dirty="0" err="1"/>
              <a:t>Library</a:t>
            </a:r>
            <a:r>
              <a:rPr lang="lv-LV" sz="3600" dirty="0"/>
              <a:t> (…)</a:t>
            </a:r>
          </a:p>
        </p:txBody>
      </p:sp>
    </p:spTree>
    <p:extLst>
      <p:ext uri="{BB962C8B-B14F-4D97-AF65-F5344CB8AC3E}">
        <p14:creationId xmlns:p14="http://schemas.microsoft.com/office/powerpoint/2010/main" val="270417499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Ķīmija.png"/>
          <p:cNvPicPr>
            <a:picLocks noGrp="1" noChangeAspect="1"/>
          </p:cNvPicPr>
          <p:nvPr>
            <p:ph/>
          </p:nvPr>
        </p:nvPicPr>
        <p:blipFill>
          <a:blip r:embed="rId3" cstate="print"/>
          <a:stretch>
            <a:fillRect/>
          </a:stretch>
        </p:blipFill>
        <p:spPr>
          <a:xfrm>
            <a:off x="2154904" y="274638"/>
            <a:ext cx="4834191" cy="5851525"/>
          </a:xfrm>
        </p:spPr>
      </p:pic>
    </p:spTree>
    <p:extLst>
      <p:ext uri="{BB962C8B-B14F-4D97-AF65-F5344CB8AC3E}">
        <p14:creationId xmlns:p14="http://schemas.microsoft.com/office/powerpoint/2010/main" val="3058955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755576" y="1340768"/>
            <a:ext cx="8229600" cy="4929411"/>
          </a:xfrm>
        </p:spPr>
        <p:txBody>
          <a:bodyPr>
            <a:normAutofit fontScale="92500" lnSpcReduction="20000"/>
          </a:bodyPr>
          <a:lstStyle/>
          <a:p>
            <a:pPr marL="0" indent="0">
              <a:buNone/>
            </a:pPr>
            <a:r>
              <a:rPr lang="lv-LV" dirty="0"/>
              <a:t>     1.7 </a:t>
            </a:r>
            <a:r>
              <a:rPr lang="lv-LV" b="1" dirty="0" err="1"/>
              <a:t>Information</a:t>
            </a:r>
            <a:r>
              <a:rPr lang="lv-LV" b="1" dirty="0"/>
              <a:t> </a:t>
            </a:r>
            <a:r>
              <a:rPr lang="lv-LV" b="1" dirty="0" err="1"/>
              <a:t>management</a:t>
            </a:r>
            <a:r>
              <a:rPr lang="lv-LV" i="1" dirty="0"/>
              <a:t>:</a:t>
            </a:r>
          </a:p>
          <a:p>
            <a:r>
              <a:rPr lang="en-US" dirty="0"/>
              <a:t>Institutions should ensure that they collect, </a:t>
            </a:r>
            <a:r>
              <a:rPr lang="en-US" dirty="0" err="1"/>
              <a:t>analyse</a:t>
            </a:r>
            <a:r>
              <a:rPr lang="en-US" dirty="0"/>
              <a:t> and use relevant information</a:t>
            </a:r>
            <a:r>
              <a:rPr lang="lv-LV" dirty="0"/>
              <a:t> </a:t>
            </a:r>
            <a:r>
              <a:rPr lang="en-US" dirty="0"/>
              <a:t>for the effective management of their </a:t>
            </a:r>
            <a:r>
              <a:rPr lang="en-US" dirty="0" err="1"/>
              <a:t>programmes</a:t>
            </a:r>
            <a:r>
              <a:rPr lang="en-US" dirty="0"/>
              <a:t> and other activities.</a:t>
            </a:r>
            <a:endParaRPr lang="lv-LV" dirty="0"/>
          </a:p>
          <a:p>
            <a:r>
              <a:rPr lang="lv-LV" dirty="0" err="1"/>
              <a:t>The</a:t>
            </a:r>
            <a:r>
              <a:rPr lang="lv-LV" dirty="0"/>
              <a:t> </a:t>
            </a:r>
            <a:r>
              <a:rPr lang="lv-LV" dirty="0" err="1"/>
              <a:t>information</a:t>
            </a:r>
            <a:r>
              <a:rPr lang="lv-LV" dirty="0"/>
              <a:t> </a:t>
            </a:r>
            <a:r>
              <a:rPr lang="lv-LV" dirty="0" err="1"/>
              <a:t>gathered</a:t>
            </a:r>
            <a:r>
              <a:rPr lang="lv-LV" dirty="0"/>
              <a:t>…:</a:t>
            </a:r>
            <a:br>
              <a:rPr lang="lv-LV" dirty="0"/>
            </a:br>
            <a:r>
              <a:rPr lang="lv-LV" dirty="0" err="1"/>
              <a:t>Key</a:t>
            </a:r>
            <a:r>
              <a:rPr lang="lv-LV" dirty="0"/>
              <a:t> </a:t>
            </a:r>
            <a:r>
              <a:rPr lang="lv-LV" dirty="0" err="1"/>
              <a:t>performance</a:t>
            </a:r>
            <a:r>
              <a:rPr lang="lv-LV" dirty="0"/>
              <a:t> </a:t>
            </a:r>
            <a:r>
              <a:rPr lang="lv-LV" dirty="0" err="1"/>
              <a:t>indicators</a:t>
            </a:r>
            <a:br>
              <a:rPr lang="lv-LV" dirty="0"/>
            </a:br>
            <a:r>
              <a:rPr lang="lv-LV" dirty="0" err="1"/>
              <a:t>Profile</a:t>
            </a:r>
            <a:r>
              <a:rPr lang="lv-LV" dirty="0"/>
              <a:t> </a:t>
            </a:r>
            <a:r>
              <a:rPr lang="lv-LV" dirty="0" err="1"/>
              <a:t>of</a:t>
            </a:r>
            <a:r>
              <a:rPr lang="lv-LV" dirty="0"/>
              <a:t> </a:t>
            </a:r>
            <a:r>
              <a:rPr lang="lv-LV" dirty="0" err="1"/>
              <a:t>the</a:t>
            </a:r>
            <a:r>
              <a:rPr lang="lv-LV" dirty="0"/>
              <a:t> student </a:t>
            </a:r>
            <a:r>
              <a:rPr lang="lv-LV" dirty="0" err="1"/>
              <a:t>population</a:t>
            </a:r>
            <a:br>
              <a:rPr lang="lv-LV" dirty="0"/>
            </a:br>
            <a:r>
              <a:rPr lang="lv-LV" dirty="0"/>
              <a:t>Student </a:t>
            </a:r>
            <a:r>
              <a:rPr lang="lv-LV" dirty="0" err="1"/>
              <a:t>progression</a:t>
            </a:r>
            <a:r>
              <a:rPr lang="lv-LV" dirty="0"/>
              <a:t>, </a:t>
            </a:r>
            <a:r>
              <a:rPr lang="lv-LV" dirty="0" err="1"/>
              <a:t>success</a:t>
            </a:r>
            <a:r>
              <a:rPr lang="lv-LV" dirty="0"/>
              <a:t> </a:t>
            </a:r>
            <a:r>
              <a:rPr lang="lv-LV" dirty="0" err="1"/>
              <a:t>and</a:t>
            </a:r>
            <a:r>
              <a:rPr lang="lv-LV" dirty="0"/>
              <a:t> </a:t>
            </a:r>
            <a:r>
              <a:rPr lang="lv-LV" dirty="0" err="1"/>
              <a:t>drop-out</a:t>
            </a:r>
            <a:r>
              <a:rPr lang="lv-LV" dirty="0"/>
              <a:t> </a:t>
            </a:r>
            <a:r>
              <a:rPr lang="lv-LV" dirty="0" err="1"/>
              <a:t>rates</a:t>
            </a:r>
            <a:br>
              <a:rPr lang="lv-LV" dirty="0"/>
            </a:br>
            <a:r>
              <a:rPr lang="lv-LV" dirty="0"/>
              <a:t>Students </a:t>
            </a:r>
            <a:r>
              <a:rPr lang="lv-LV" dirty="0" err="1"/>
              <a:t>satisfaction</a:t>
            </a:r>
            <a:r>
              <a:rPr lang="lv-LV" dirty="0"/>
              <a:t> </a:t>
            </a:r>
            <a:r>
              <a:rPr lang="lv-LV" dirty="0" err="1"/>
              <a:t>with</a:t>
            </a:r>
            <a:r>
              <a:rPr lang="lv-LV" dirty="0"/>
              <a:t> </a:t>
            </a:r>
            <a:r>
              <a:rPr lang="lv-LV" dirty="0" err="1"/>
              <a:t>their</a:t>
            </a:r>
            <a:r>
              <a:rPr lang="lv-LV" dirty="0"/>
              <a:t> </a:t>
            </a:r>
            <a:r>
              <a:rPr lang="lv-LV" dirty="0" err="1"/>
              <a:t>programmes</a:t>
            </a:r>
            <a:br>
              <a:rPr lang="lv-LV" dirty="0"/>
            </a:br>
            <a:r>
              <a:rPr lang="lv-LV" dirty="0" err="1"/>
              <a:t>Learning</a:t>
            </a:r>
            <a:r>
              <a:rPr lang="lv-LV" dirty="0"/>
              <a:t> </a:t>
            </a:r>
            <a:r>
              <a:rPr lang="lv-LV" dirty="0" err="1"/>
              <a:t>resources</a:t>
            </a:r>
            <a:r>
              <a:rPr lang="lv-LV" dirty="0"/>
              <a:t> </a:t>
            </a:r>
            <a:r>
              <a:rPr lang="lv-LV" dirty="0" err="1"/>
              <a:t>and</a:t>
            </a:r>
            <a:r>
              <a:rPr lang="lv-LV" dirty="0"/>
              <a:t> student </a:t>
            </a:r>
            <a:r>
              <a:rPr lang="lv-LV" dirty="0" err="1"/>
              <a:t>support</a:t>
            </a:r>
            <a:r>
              <a:rPr lang="lv-LV" dirty="0"/>
              <a:t> </a:t>
            </a:r>
            <a:r>
              <a:rPr lang="lv-LV" dirty="0" err="1"/>
              <a:t>available</a:t>
            </a:r>
            <a:br>
              <a:rPr lang="lv-LV" dirty="0"/>
            </a:br>
            <a:r>
              <a:rPr lang="lv-LV" dirty="0" err="1"/>
              <a:t>Career</a:t>
            </a:r>
            <a:r>
              <a:rPr lang="lv-LV" dirty="0"/>
              <a:t> </a:t>
            </a:r>
            <a:r>
              <a:rPr lang="lv-LV" dirty="0" err="1"/>
              <a:t>paths</a:t>
            </a:r>
            <a:r>
              <a:rPr lang="lv-LV" dirty="0"/>
              <a:t> </a:t>
            </a:r>
            <a:r>
              <a:rPr lang="lv-LV" dirty="0" err="1"/>
              <a:t>of</a:t>
            </a:r>
            <a:r>
              <a:rPr lang="lv-LV" dirty="0"/>
              <a:t> </a:t>
            </a:r>
            <a:r>
              <a:rPr lang="lv-LV" dirty="0" err="1"/>
              <a:t>graduates</a:t>
            </a:r>
            <a:endParaRPr lang="lv-LV" dirty="0"/>
          </a:p>
        </p:txBody>
      </p:sp>
    </p:spTree>
    <p:extLst>
      <p:ext uri="{BB962C8B-B14F-4D97-AF65-F5344CB8AC3E}">
        <p14:creationId xmlns:p14="http://schemas.microsoft.com/office/powerpoint/2010/main" val="86031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Procesu vadība.png"/>
          <p:cNvPicPr>
            <a:picLocks noGrp="1" noChangeAspect="1"/>
          </p:cNvPicPr>
          <p:nvPr>
            <p:ph/>
          </p:nvPr>
        </p:nvPicPr>
        <p:blipFill>
          <a:blip r:embed="rId3" cstate="print"/>
          <a:stretch>
            <a:fillRect/>
          </a:stretch>
        </p:blipFill>
        <p:spPr>
          <a:xfrm>
            <a:off x="976312" y="2060848"/>
            <a:ext cx="7162800" cy="4373880"/>
          </a:xfrm>
        </p:spPr>
      </p:pic>
    </p:spTree>
    <p:extLst>
      <p:ext uri="{BB962C8B-B14F-4D97-AF65-F5344CB8AC3E}">
        <p14:creationId xmlns:p14="http://schemas.microsoft.com/office/powerpoint/2010/main" val="42778509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67544" y="1196752"/>
            <a:ext cx="8064500" cy="1296988"/>
          </a:xfrm>
        </p:spPr>
        <p:txBody>
          <a:bodyPr/>
          <a:lstStyle/>
          <a:p>
            <a:pPr eaLnBrk="1" hangingPunct="1"/>
            <a:r>
              <a:rPr lang="lv-LV" altLang="lv-LV" sz="3500" dirty="0">
                <a:latin typeface="Arial" charset="0"/>
              </a:rPr>
              <a:t>Latvia</a:t>
            </a:r>
          </a:p>
        </p:txBody>
      </p:sp>
      <p:sp>
        <p:nvSpPr>
          <p:cNvPr id="4100" name="Subtitle 2"/>
          <p:cNvSpPr>
            <a:spLocks noGrp="1"/>
          </p:cNvSpPr>
          <p:nvPr>
            <p:ph type="subTitle" idx="1"/>
          </p:nvPr>
        </p:nvSpPr>
        <p:spPr>
          <a:xfrm>
            <a:off x="539750" y="2996952"/>
            <a:ext cx="8064500" cy="2824162"/>
          </a:xfrm>
        </p:spPr>
        <p:txBody>
          <a:bodyPr>
            <a:normAutofit fontScale="85000" lnSpcReduction="10000"/>
          </a:bodyPr>
          <a:lstStyle/>
          <a:p>
            <a:pPr algn="l" eaLnBrk="1" hangingPunct="1">
              <a:lnSpc>
                <a:spcPct val="80000"/>
              </a:lnSpc>
              <a:spcBef>
                <a:spcPct val="60000"/>
              </a:spcBef>
              <a:buFont typeface="Arial" panose="020B0604020202020204" pitchFamily="34" charset="0"/>
              <a:buNone/>
              <a:defRPr/>
            </a:pPr>
            <a:r>
              <a:rPr lang="en-US" altLang="lv-LV" sz="1800" dirty="0">
                <a:solidFill>
                  <a:srgbClr val="B5121B"/>
                </a:solidFill>
              </a:rPr>
              <a:t>Situated in Northern Europe</a:t>
            </a:r>
            <a:r>
              <a:rPr lang="en-US" altLang="lv-LV" sz="1800" dirty="0">
                <a:solidFill>
                  <a:srgbClr val="807F83"/>
                </a:solidFill>
              </a:rPr>
              <a:t>,</a:t>
            </a:r>
            <a:r>
              <a:rPr lang="lv-LV" altLang="lv-LV" sz="1800" dirty="0">
                <a:solidFill>
                  <a:srgbClr val="807F83"/>
                </a:solidFill>
              </a:rPr>
              <a:t> </a:t>
            </a:r>
            <a:r>
              <a:rPr lang="en-US" altLang="lv-LV" sz="1800" dirty="0">
                <a:solidFill>
                  <a:srgbClr val="807F83"/>
                </a:solidFill>
              </a:rPr>
              <a:t>on the coast of Baltic Sea</a:t>
            </a:r>
            <a:r>
              <a:rPr lang="lv-LV" altLang="lv-LV" sz="1800" dirty="0">
                <a:solidFill>
                  <a:srgbClr val="807F83"/>
                </a:solidFill>
              </a:rPr>
              <a:t>; </a:t>
            </a:r>
            <a:r>
              <a:rPr lang="lv-LV" altLang="lv-LV" sz="1800" dirty="0" err="1">
                <a:solidFill>
                  <a:srgbClr val="B5121B"/>
                </a:solidFill>
              </a:rPr>
              <a:t>Capital</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Riga</a:t>
            </a:r>
            <a:endParaRPr lang="lv-LV" altLang="lv-LV" sz="1800" dirty="0">
              <a:solidFill>
                <a:srgbClr val="807F83"/>
              </a:solidFill>
            </a:endParaRP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Founded</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November</a:t>
            </a:r>
            <a:r>
              <a:rPr lang="lv-LV" altLang="lv-LV" sz="1800" dirty="0">
                <a:solidFill>
                  <a:srgbClr val="807F83"/>
                </a:solidFill>
              </a:rPr>
              <a:t> 18, 1918;</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European</a:t>
            </a:r>
            <a:r>
              <a:rPr lang="lv-LV" altLang="lv-LV" sz="1800" dirty="0">
                <a:solidFill>
                  <a:srgbClr val="B5121B"/>
                </a:solidFill>
              </a:rPr>
              <a:t> </a:t>
            </a:r>
            <a:r>
              <a:rPr lang="lv-LV" altLang="lv-LV" sz="1800" dirty="0" err="1">
                <a:solidFill>
                  <a:srgbClr val="B5121B"/>
                </a:solidFill>
              </a:rPr>
              <a:t>Union</a:t>
            </a:r>
            <a:r>
              <a:rPr lang="en-US" altLang="lv-LV" sz="1800" dirty="0">
                <a:solidFill>
                  <a:srgbClr val="B5121B"/>
                </a:solidFill>
              </a:rPr>
              <a:t>:</a:t>
            </a:r>
            <a:r>
              <a:rPr lang="lv-LV" altLang="lv-LV" sz="1800" dirty="0">
                <a:solidFill>
                  <a:srgbClr val="807F83"/>
                </a:solidFill>
              </a:rPr>
              <a:t> </a:t>
            </a:r>
            <a:r>
              <a:rPr lang="lv-LV" altLang="lv-LV" sz="1800" dirty="0" err="1">
                <a:solidFill>
                  <a:srgbClr val="807F83"/>
                </a:solidFill>
              </a:rPr>
              <a:t>since</a:t>
            </a:r>
            <a:r>
              <a:rPr lang="en-US" altLang="lv-LV" sz="1800" dirty="0">
                <a:solidFill>
                  <a:srgbClr val="807F83"/>
                </a:solidFill>
              </a:rPr>
              <a:t> 2004</a:t>
            </a:r>
            <a:r>
              <a:rPr lang="lv-LV" altLang="lv-LV" sz="1800" dirty="0">
                <a:solidFill>
                  <a:srgbClr val="807F83"/>
                </a:solidFill>
              </a:rPr>
              <a:t>; </a:t>
            </a:r>
            <a:r>
              <a:rPr lang="en-US" altLang="lv-LV" sz="1800" dirty="0">
                <a:solidFill>
                  <a:srgbClr val="B5121B"/>
                </a:solidFill>
              </a:rPr>
              <a:t>E</a:t>
            </a:r>
            <a:r>
              <a:rPr lang="lv-LV" altLang="lv-LV" sz="1800" dirty="0" err="1">
                <a:solidFill>
                  <a:srgbClr val="B5121B"/>
                </a:solidFill>
              </a:rPr>
              <a:t>urozone</a:t>
            </a:r>
            <a:r>
              <a:rPr lang="en-US" altLang="lv-LV" sz="1800" dirty="0">
                <a:solidFill>
                  <a:srgbClr val="B5121B"/>
                </a:solidFill>
              </a:rPr>
              <a:t>:</a:t>
            </a:r>
            <a:r>
              <a:rPr lang="lv-LV" altLang="lv-LV" sz="1800" dirty="0">
                <a:solidFill>
                  <a:srgbClr val="B5121B"/>
                </a:solidFill>
              </a:rPr>
              <a:t> </a:t>
            </a:r>
            <a:r>
              <a:rPr lang="lv-LV" altLang="lv-LV" sz="1800" dirty="0" err="1">
                <a:solidFill>
                  <a:srgbClr val="807F83"/>
                </a:solidFill>
              </a:rPr>
              <a:t>since</a:t>
            </a:r>
            <a:r>
              <a:rPr lang="en-US" altLang="lv-LV" sz="1800" dirty="0">
                <a:solidFill>
                  <a:srgbClr val="807F83"/>
                </a:solidFill>
              </a:rPr>
              <a:t> 2014</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a:solidFill>
                  <a:srgbClr val="B5121B"/>
                </a:solidFill>
              </a:rPr>
              <a:t>P</a:t>
            </a:r>
            <a:r>
              <a:rPr lang="en-US" altLang="lv-LV" sz="1800" dirty="0">
                <a:solidFill>
                  <a:srgbClr val="B5121B"/>
                </a:solidFill>
              </a:rPr>
              <a:t>residency of the Council </a:t>
            </a:r>
            <a:r>
              <a:rPr lang="en-US" altLang="lv-LV" sz="1800" dirty="0">
                <a:solidFill>
                  <a:schemeClr val="accent2"/>
                </a:solidFill>
              </a:rPr>
              <a:t>of the </a:t>
            </a:r>
            <a:r>
              <a:rPr lang="lv-LV" altLang="lv-LV" sz="1800" dirty="0" err="1">
                <a:solidFill>
                  <a:schemeClr val="accent2"/>
                </a:solidFill>
              </a:rPr>
              <a:t>European</a:t>
            </a:r>
            <a:r>
              <a:rPr lang="lv-LV" altLang="lv-LV" sz="1800" dirty="0">
                <a:solidFill>
                  <a:schemeClr val="accent2"/>
                </a:solidFill>
              </a:rPr>
              <a:t> </a:t>
            </a:r>
            <a:r>
              <a:rPr lang="lv-LV" altLang="lv-LV" sz="1800" dirty="0" err="1">
                <a:solidFill>
                  <a:schemeClr val="accent2"/>
                </a:solidFill>
              </a:rPr>
              <a:t>Union</a:t>
            </a:r>
            <a:r>
              <a:rPr lang="lv-LV" altLang="lv-LV" sz="1800" dirty="0">
                <a:solidFill>
                  <a:schemeClr val="accent2"/>
                </a:solidFill>
              </a:rPr>
              <a:t> </a:t>
            </a:r>
            <a:r>
              <a:rPr lang="lv-LV" altLang="lv-LV" sz="1800" dirty="0" err="1">
                <a:solidFill>
                  <a:srgbClr val="807F83"/>
                </a:solidFill>
              </a:rPr>
              <a:t>in</a:t>
            </a:r>
            <a:r>
              <a:rPr lang="lv-LV" altLang="lv-LV" sz="1800" dirty="0">
                <a:solidFill>
                  <a:srgbClr val="807F83"/>
                </a:solidFill>
              </a:rPr>
              <a:t> 2015;</a:t>
            </a:r>
          </a:p>
          <a:p>
            <a:pPr algn="l" eaLnBrk="1" hangingPunct="1">
              <a:lnSpc>
                <a:spcPct val="80000"/>
              </a:lnSpc>
              <a:spcBef>
                <a:spcPct val="60000"/>
              </a:spcBef>
              <a:buFont typeface="Arial" panose="020B0604020202020204" pitchFamily="34" charset="0"/>
              <a:buNone/>
              <a:defRPr/>
            </a:pPr>
            <a:r>
              <a:rPr lang="en-US" altLang="lv-LV" sz="1800" dirty="0">
                <a:solidFill>
                  <a:srgbClr val="B5121B"/>
                </a:solidFill>
              </a:rPr>
              <a:t>Annual GDP growth</a:t>
            </a:r>
            <a:r>
              <a:rPr lang="en-US" altLang="lv-LV" sz="1800" dirty="0">
                <a:solidFill>
                  <a:srgbClr val="807F83"/>
                </a:solidFill>
              </a:rPr>
              <a:t> up to 4,5%</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Economy</a:t>
            </a:r>
            <a:r>
              <a:rPr lang="lv-LV" altLang="lv-LV" sz="1800" dirty="0">
                <a:solidFill>
                  <a:srgbClr val="B5121B"/>
                </a:solidFill>
              </a:rPr>
              <a:t> </a:t>
            </a:r>
            <a:r>
              <a:rPr lang="lv-LV" altLang="lv-LV" sz="1800" dirty="0" err="1">
                <a:solidFill>
                  <a:srgbClr val="B5121B"/>
                </a:solidFill>
              </a:rPr>
              <a:t>and</a:t>
            </a:r>
            <a:r>
              <a:rPr lang="lv-LV" altLang="lv-LV" sz="1800" dirty="0">
                <a:solidFill>
                  <a:srgbClr val="B5121B"/>
                </a:solidFill>
              </a:rPr>
              <a:t> </a:t>
            </a:r>
            <a:r>
              <a:rPr lang="lv-LV" altLang="lv-LV" sz="1800" dirty="0" err="1">
                <a:solidFill>
                  <a:srgbClr val="B5121B"/>
                </a:solidFill>
              </a:rPr>
              <a:t>exports</a:t>
            </a:r>
            <a:r>
              <a:rPr lang="lv-LV" altLang="lv-LV" sz="1800" dirty="0">
                <a:solidFill>
                  <a:srgbClr val="B5121B"/>
                </a:solidFill>
              </a:rPr>
              <a:t>:</a:t>
            </a:r>
            <a:r>
              <a:rPr lang="lv-LV" altLang="lv-LV" sz="1800" dirty="0">
                <a:solidFill>
                  <a:srgbClr val="807F83"/>
                </a:solidFill>
              </a:rPr>
              <a:t> l</a:t>
            </a:r>
            <a:r>
              <a:rPr lang="en-US" altLang="lv-LV" sz="1800" dirty="0" err="1">
                <a:solidFill>
                  <a:srgbClr val="807F83"/>
                </a:solidFill>
              </a:rPr>
              <a:t>ogistics</a:t>
            </a:r>
            <a:r>
              <a:rPr lang="lv-LV" altLang="lv-LV" sz="1800" dirty="0">
                <a:solidFill>
                  <a:srgbClr val="807F83"/>
                </a:solidFill>
              </a:rPr>
              <a:t>, h</a:t>
            </a:r>
            <a:r>
              <a:rPr lang="en-US" altLang="lv-LV" sz="1800" dirty="0" err="1">
                <a:solidFill>
                  <a:srgbClr val="807F83"/>
                </a:solidFill>
              </a:rPr>
              <a:t>igh</a:t>
            </a:r>
            <a:r>
              <a:rPr lang="en-US" altLang="lv-LV" sz="1800" dirty="0">
                <a:solidFill>
                  <a:srgbClr val="807F83"/>
                </a:solidFill>
              </a:rPr>
              <a:t>-tech</a:t>
            </a:r>
            <a:r>
              <a:rPr lang="lv-LV" altLang="lv-LV" sz="1800" dirty="0">
                <a:solidFill>
                  <a:srgbClr val="807F83"/>
                </a:solidFill>
              </a:rPr>
              <a:t>, c</a:t>
            </a:r>
            <a:r>
              <a:rPr lang="en-US" altLang="lv-LV" sz="1800" dirty="0" err="1">
                <a:solidFill>
                  <a:srgbClr val="807F83"/>
                </a:solidFill>
              </a:rPr>
              <a:t>hemicals</a:t>
            </a:r>
            <a:r>
              <a:rPr lang="lv-LV" altLang="lv-LV" sz="1800" dirty="0">
                <a:solidFill>
                  <a:srgbClr val="807F83"/>
                </a:solidFill>
              </a:rPr>
              <a:t>, </a:t>
            </a:r>
            <a:r>
              <a:rPr lang="lv-LV" altLang="lv-LV" sz="1800" dirty="0" err="1">
                <a:solidFill>
                  <a:srgbClr val="807F83"/>
                </a:solidFill>
              </a:rPr>
              <a:t>pharmacy</a:t>
            </a:r>
            <a:r>
              <a:rPr lang="lv-LV" altLang="lv-LV" sz="1800" dirty="0">
                <a:solidFill>
                  <a:srgbClr val="807F83"/>
                </a:solidFill>
              </a:rPr>
              <a:t>, a</a:t>
            </a:r>
            <a:r>
              <a:rPr lang="en-US" altLang="lv-LV" sz="1800" dirty="0" err="1">
                <a:solidFill>
                  <a:srgbClr val="807F83"/>
                </a:solidFill>
              </a:rPr>
              <a:t>griculture</a:t>
            </a:r>
            <a:r>
              <a:rPr lang="lv-LV" altLang="lv-LV" sz="1800" dirty="0">
                <a:solidFill>
                  <a:srgbClr val="807F83"/>
                </a:solidFill>
              </a:rPr>
              <a:t>, w</a:t>
            </a:r>
            <a:r>
              <a:rPr lang="en-US" altLang="lv-LV" sz="1800" dirty="0" err="1">
                <a:solidFill>
                  <a:srgbClr val="807F83"/>
                </a:solidFill>
              </a:rPr>
              <a:t>oodwork</a:t>
            </a:r>
            <a:endParaRPr lang="lv-LV" altLang="lv-LV" sz="1800" dirty="0">
              <a:solidFill>
                <a:srgbClr val="807F83"/>
              </a:solidFill>
            </a:endParaRP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Population</a:t>
            </a:r>
            <a:r>
              <a:rPr lang="lv-LV" altLang="lv-LV" sz="1800" dirty="0">
                <a:solidFill>
                  <a:srgbClr val="B5121B"/>
                </a:solidFill>
              </a:rPr>
              <a:t>: </a:t>
            </a:r>
            <a:r>
              <a:rPr lang="lv-LV" altLang="lv-LV" sz="1800" dirty="0">
                <a:solidFill>
                  <a:srgbClr val="807F83"/>
                </a:solidFill>
              </a:rPr>
              <a:t>1 984 887 </a:t>
            </a:r>
            <a:r>
              <a:rPr lang="lv-LV" altLang="lv-LV" sz="1800" dirty="0" err="1">
                <a:solidFill>
                  <a:srgbClr val="807F83"/>
                </a:solidFill>
              </a:rPr>
              <a:t>in</a:t>
            </a:r>
            <a:r>
              <a:rPr lang="lv-LV" altLang="lv-LV" sz="1800" dirty="0">
                <a:solidFill>
                  <a:srgbClr val="807F83"/>
                </a:solidFill>
              </a:rPr>
              <a:t> 2016;  </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Ethnic</a:t>
            </a:r>
            <a:r>
              <a:rPr lang="lv-LV" altLang="lv-LV" sz="1800" dirty="0">
                <a:solidFill>
                  <a:srgbClr val="B5121B"/>
                </a:solidFill>
              </a:rPr>
              <a:t> </a:t>
            </a:r>
            <a:r>
              <a:rPr lang="lv-LV" altLang="lv-LV" sz="1800" dirty="0" err="1">
                <a:solidFill>
                  <a:srgbClr val="B5121B"/>
                </a:solidFill>
              </a:rPr>
              <a:t>composition</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latvians</a:t>
            </a:r>
            <a:r>
              <a:rPr lang="lv-LV" altLang="lv-LV" sz="1800" dirty="0">
                <a:solidFill>
                  <a:srgbClr val="807F83"/>
                </a:solidFill>
              </a:rPr>
              <a:t> 61.4%, </a:t>
            </a:r>
            <a:r>
              <a:rPr lang="lv-LV" altLang="lv-LV" sz="1800" dirty="0" err="1">
                <a:solidFill>
                  <a:srgbClr val="807F83"/>
                </a:solidFill>
              </a:rPr>
              <a:t>russians</a:t>
            </a:r>
            <a:r>
              <a:rPr lang="lv-LV" altLang="lv-LV" sz="1800" dirty="0">
                <a:solidFill>
                  <a:srgbClr val="807F83"/>
                </a:solidFill>
              </a:rPr>
              <a:t> 26%, </a:t>
            </a:r>
            <a:r>
              <a:rPr lang="lv-LV" altLang="lv-LV" sz="1800" dirty="0" err="1">
                <a:solidFill>
                  <a:srgbClr val="807F83"/>
                </a:solidFill>
              </a:rPr>
              <a:t>belarusians</a:t>
            </a:r>
            <a:r>
              <a:rPr lang="lv-LV" altLang="lv-LV" sz="1800" dirty="0">
                <a:solidFill>
                  <a:srgbClr val="807F83"/>
                </a:solidFill>
              </a:rPr>
              <a:t> 3.4%, </a:t>
            </a:r>
            <a:r>
              <a:rPr lang="lv-LV" altLang="lv-LV" sz="1800" dirty="0" err="1">
                <a:solidFill>
                  <a:srgbClr val="807F83"/>
                </a:solidFill>
              </a:rPr>
              <a:t>ukrainians</a:t>
            </a:r>
            <a:r>
              <a:rPr lang="lv-LV" altLang="lv-LV" sz="1800" dirty="0">
                <a:solidFill>
                  <a:srgbClr val="807F83"/>
                </a:solidFill>
              </a:rPr>
              <a:t> 2.3%, </a:t>
            </a:r>
            <a:r>
              <a:rPr lang="lv-LV" altLang="lv-LV" sz="1800" dirty="0" err="1">
                <a:solidFill>
                  <a:srgbClr val="807F83"/>
                </a:solidFill>
              </a:rPr>
              <a:t>others</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a:solidFill>
                  <a:srgbClr val="B5121B"/>
                </a:solidFill>
              </a:rPr>
              <a:t>Students:</a:t>
            </a:r>
            <a:r>
              <a:rPr lang="lv-LV" altLang="lv-LV" sz="1800" dirty="0">
                <a:solidFill>
                  <a:srgbClr val="807F83"/>
                </a:solidFill>
              </a:rPr>
              <a:t> </a:t>
            </a:r>
            <a:r>
              <a:rPr lang="lv-LV" sz="1800" dirty="0"/>
              <a:t>85.9 </a:t>
            </a:r>
            <a:r>
              <a:rPr lang="lv-LV" sz="1800" dirty="0" err="1"/>
              <a:t>thsd</a:t>
            </a:r>
            <a:r>
              <a:rPr lang="lv-LV" altLang="lv-LV" sz="1800" dirty="0">
                <a:solidFill>
                  <a:srgbClr val="807F83"/>
                </a:solidFill>
              </a:rPr>
              <a:t> </a:t>
            </a:r>
            <a:r>
              <a:rPr lang="lv-LV" altLang="lv-LV" sz="1800" dirty="0" err="1">
                <a:solidFill>
                  <a:srgbClr val="807F83"/>
                </a:solidFill>
              </a:rPr>
              <a:t>in</a:t>
            </a:r>
            <a:r>
              <a:rPr lang="lv-LV" altLang="lv-LV" sz="1800" dirty="0">
                <a:solidFill>
                  <a:srgbClr val="807F83"/>
                </a:solidFill>
              </a:rPr>
              <a:t> 2015; </a:t>
            </a:r>
            <a:r>
              <a:rPr lang="lv-LV" altLang="lv-LV" sz="1800" dirty="0" err="1">
                <a:solidFill>
                  <a:srgbClr val="B5121B"/>
                </a:solidFill>
              </a:rPr>
              <a:t>Higher</a:t>
            </a:r>
            <a:r>
              <a:rPr lang="lv-LV" altLang="lv-LV" sz="1800" dirty="0">
                <a:solidFill>
                  <a:srgbClr val="B5121B"/>
                </a:solidFill>
              </a:rPr>
              <a:t> </a:t>
            </a:r>
            <a:r>
              <a:rPr lang="lv-LV" altLang="lv-LV" sz="1800" dirty="0" err="1">
                <a:solidFill>
                  <a:srgbClr val="B5121B"/>
                </a:solidFill>
              </a:rPr>
              <a:t>education</a:t>
            </a:r>
            <a:r>
              <a:rPr lang="lv-LV" altLang="lv-LV" sz="1800" dirty="0">
                <a:solidFill>
                  <a:srgbClr val="B5121B"/>
                </a:solidFill>
              </a:rPr>
              <a:t> </a:t>
            </a:r>
            <a:r>
              <a:rPr lang="lv-LV" altLang="lv-LV" sz="1800" dirty="0" err="1">
                <a:solidFill>
                  <a:srgbClr val="B5121B"/>
                </a:solidFill>
              </a:rPr>
              <a:t>institutions</a:t>
            </a:r>
            <a:r>
              <a:rPr lang="lv-LV" altLang="lv-LV" sz="1800" dirty="0">
                <a:solidFill>
                  <a:srgbClr val="B5121B"/>
                </a:solidFill>
              </a:rPr>
              <a:t>:</a:t>
            </a:r>
            <a:r>
              <a:rPr lang="lv-LV" altLang="lv-LV" sz="1800" dirty="0">
                <a:solidFill>
                  <a:srgbClr val="807F83"/>
                </a:solidFill>
              </a:rPr>
              <a:t> 60</a:t>
            </a:r>
          </a:p>
        </p:txBody>
      </p:sp>
    </p:spTree>
    <p:extLst>
      <p:ext uri="{BB962C8B-B14F-4D97-AF65-F5344CB8AC3E}">
        <p14:creationId xmlns:p14="http://schemas.microsoft.com/office/powerpoint/2010/main" val="36271238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628800"/>
            <a:ext cx="8229600" cy="4497363"/>
          </a:xfrm>
        </p:spPr>
        <p:txBody>
          <a:bodyPr/>
          <a:lstStyle/>
          <a:p>
            <a:endParaRPr lang="lv-LV" dirty="0"/>
          </a:p>
          <a:p>
            <a:r>
              <a:rPr lang="lv-LV" dirty="0" err="1"/>
              <a:t>Information</a:t>
            </a:r>
            <a:r>
              <a:rPr lang="lv-LV" dirty="0"/>
              <a:t> </a:t>
            </a:r>
            <a:r>
              <a:rPr lang="lv-LV" dirty="0" err="1"/>
              <a:t>is</a:t>
            </a:r>
            <a:r>
              <a:rPr lang="lv-LV" dirty="0"/>
              <a:t> </a:t>
            </a:r>
            <a:r>
              <a:rPr lang="lv-LV" dirty="0" err="1"/>
              <a:t>accumulated</a:t>
            </a:r>
            <a:r>
              <a:rPr lang="lv-LV" dirty="0"/>
              <a:t>, </a:t>
            </a:r>
            <a:r>
              <a:rPr lang="lv-LV" dirty="0" err="1"/>
              <a:t>maintained</a:t>
            </a:r>
            <a:r>
              <a:rPr lang="lv-LV" dirty="0"/>
              <a:t> </a:t>
            </a:r>
            <a:r>
              <a:rPr lang="lv-LV" dirty="0" err="1"/>
              <a:t>and</a:t>
            </a:r>
            <a:r>
              <a:rPr lang="lv-LV" dirty="0"/>
              <a:t> </a:t>
            </a:r>
            <a:r>
              <a:rPr lang="lv-LV" dirty="0" err="1"/>
              <a:t>processed</a:t>
            </a:r>
            <a:r>
              <a:rPr lang="lv-LV" dirty="0"/>
              <a:t> </a:t>
            </a:r>
            <a:r>
              <a:rPr lang="lv-LV" dirty="0" err="1"/>
              <a:t>in</a:t>
            </a:r>
            <a:r>
              <a:rPr lang="lv-LV" dirty="0"/>
              <a:t> LUIS. </a:t>
            </a:r>
            <a:r>
              <a:rPr lang="lv-LV" dirty="0" err="1"/>
              <a:t>Information</a:t>
            </a:r>
            <a:r>
              <a:rPr lang="lv-LV" dirty="0"/>
              <a:t> </a:t>
            </a:r>
            <a:r>
              <a:rPr lang="lv-LV" dirty="0" err="1"/>
              <a:t>is</a:t>
            </a:r>
            <a:r>
              <a:rPr lang="lv-LV" dirty="0"/>
              <a:t> </a:t>
            </a:r>
            <a:r>
              <a:rPr lang="lv-LV" dirty="0" err="1"/>
              <a:t>stored</a:t>
            </a:r>
            <a:r>
              <a:rPr lang="lv-LV" dirty="0"/>
              <a:t> </a:t>
            </a:r>
            <a:r>
              <a:rPr lang="lv-LV" dirty="0" err="1"/>
              <a:t>and</a:t>
            </a:r>
            <a:r>
              <a:rPr lang="lv-LV" dirty="0"/>
              <a:t> </a:t>
            </a:r>
            <a:r>
              <a:rPr lang="lv-LV" dirty="0" err="1"/>
              <a:t>treated</a:t>
            </a:r>
            <a:r>
              <a:rPr lang="lv-LV" dirty="0"/>
              <a:t> </a:t>
            </a:r>
            <a:r>
              <a:rPr lang="lv-LV" dirty="0" err="1"/>
              <a:t>by</a:t>
            </a:r>
            <a:r>
              <a:rPr lang="lv-LV" dirty="0"/>
              <a:t> </a:t>
            </a:r>
            <a:r>
              <a:rPr lang="lv-LV" dirty="0" err="1"/>
              <a:t>Data</a:t>
            </a:r>
            <a:r>
              <a:rPr lang="lv-LV" dirty="0"/>
              <a:t> </a:t>
            </a:r>
            <a:r>
              <a:rPr lang="lv-LV" dirty="0" err="1"/>
              <a:t>storage</a:t>
            </a:r>
            <a:r>
              <a:rPr lang="lv-LV" dirty="0"/>
              <a:t> </a:t>
            </a:r>
            <a:r>
              <a:rPr lang="lv-LV" dirty="0" err="1"/>
              <a:t>unit</a:t>
            </a:r>
            <a:endParaRPr lang="lv-LV" dirty="0"/>
          </a:p>
          <a:p>
            <a:r>
              <a:rPr lang="lv-LV" dirty="0" err="1"/>
              <a:t>Basic</a:t>
            </a:r>
            <a:r>
              <a:rPr lang="lv-LV" dirty="0"/>
              <a:t> </a:t>
            </a:r>
            <a:r>
              <a:rPr lang="lv-LV" dirty="0" err="1"/>
              <a:t>strategic</a:t>
            </a:r>
            <a:r>
              <a:rPr lang="lv-LV" dirty="0"/>
              <a:t> </a:t>
            </a:r>
            <a:r>
              <a:rPr lang="lv-LV" dirty="0" err="1"/>
              <a:t>directions</a:t>
            </a:r>
            <a:r>
              <a:rPr lang="lv-LV" dirty="0"/>
              <a:t> </a:t>
            </a:r>
            <a:r>
              <a:rPr lang="lv-LV" dirty="0" err="1"/>
              <a:t>of</a:t>
            </a:r>
            <a:r>
              <a:rPr lang="lv-LV" dirty="0"/>
              <a:t> UL </a:t>
            </a:r>
            <a:r>
              <a:rPr lang="en-US" dirty="0"/>
              <a:t>(Senate</a:t>
            </a:r>
            <a:r>
              <a:rPr lang="lv-LV" dirty="0"/>
              <a:t>)</a:t>
            </a:r>
          </a:p>
          <a:p>
            <a:r>
              <a:rPr lang="en-US" dirty="0"/>
              <a:t>Research </a:t>
            </a:r>
            <a:r>
              <a:rPr lang="en-US" dirty="0" err="1"/>
              <a:t>programme</a:t>
            </a:r>
            <a:r>
              <a:rPr lang="en-US" dirty="0"/>
              <a:t> 2015–2020 (Senate)</a:t>
            </a:r>
            <a:endParaRPr lang="lv-LV" dirty="0"/>
          </a:p>
          <a:p>
            <a:r>
              <a:rPr lang="en-US" dirty="0"/>
              <a:t>Annual public reports</a:t>
            </a:r>
            <a:endParaRPr lang="lv-LV" dirty="0"/>
          </a:p>
          <a:p>
            <a:endParaRPr lang="lv-LV" dirty="0"/>
          </a:p>
        </p:txBody>
      </p:sp>
    </p:spTree>
    <p:extLst>
      <p:ext uri="{BB962C8B-B14F-4D97-AF65-F5344CB8AC3E}">
        <p14:creationId xmlns:p14="http://schemas.microsoft.com/office/powerpoint/2010/main" val="2770574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988840"/>
            <a:ext cx="8229600" cy="4137323"/>
          </a:xfrm>
        </p:spPr>
        <p:txBody>
          <a:bodyPr/>
          <a:lstStyle/>
          <a:p>
            <a:r>
              <a:rPr lang="lv-LV" dirty="0"/>
              <a:t>1.8 </a:t>
            </a:r>
            <a:r>
              <a:rPr lang="lv-LV" b="1" dirty="0" err="1"/>
              <a:t>Public</a:t>
            </a:r>
            <a:r>
              <a:rPr lang="lv-LV" b="1" dirty="0"/>
              <a:t> </a:t>
            </a:r>
            <a:r>
              <a:rPr lang="lv-LV" b="1" dirty="0" err="1"/>
              <a:t>information</a:t>
            </a:r>
            <a:r>
              <a:rPr lang="lv-LV" i="1" dirty="0"/>
              <a:t>:</a:t>
            </a:r>
          </a:p>
          <a:p>
            <a:r>
              <a:rPr lang="en-US" dirty="0"/>
              <a:t>Institutions should publish information</a:t>
            </a:r>
            <a:r>
              <a:rPr lang="lv-LV" dirty="0"/>
              <a:t> </a:t>
            </a:r>
            <a:r>
              <a:rPr lang="en-US" dirty="0"/>
              <a:t>about the</a:t>
            </a:r>
            <a:r>
              <a:rPr lang="lv-LV" dirty="0"/>
              <a:t>ir </a:t>
            </a:r>
            <a:r>
              <a:rPr lang="lv-LV" dirty="0" err="1"/>
              <a:t>activities</a:t>
            </a:r>
            <a:r>
              <a:rPr lang="lv-LV" dirty="0"/>
              <a:t>, </a:t>
            </a:r>
            <a:r>
              <a:rPr lang="lv-LV" dirty="0" err="1"/>
              <a:t>including</a:t>
            </a:r>
            <a:r>
              <a:rPr lang="lv-LV" dirty="0"/>
              <a:t> </a:t>
            </a:r>
            <a:r>
              <a:rPr lang="en-US" dirty="0"/>
              <a:t> </a:t>
            </a:r>
            <a:r>
              <a:rPr lang="en-US" dirty="0" err="1"/>
              <a:t>programmes</a:t>
            </a:r>
            <a:r>
              <a:rPr lang="lv-LV" dirty="0"/>
              <a:t>, </a:t>
            </a:r>
            <a:r>
              <a:rPr lang="lv-LV" dirty="0" err="1"/>
              <a:t>which</a:t>
            </a:r>
            <a:r>
              <a:rPr lang="lv-LV" dirty="0"/>
              <a:t> </a:t>
            </a:r>
            <a:r>
              <a:rPr lang="lv-LV" dirty="0" err="1"/>
              <a:t>is</a:t>
            </a:r>
            <a:r>
              <a:rPr lang="lv-LV" dirty="0"/>
              <a:t> </a:t>
            </a:r>
            <a:r>
              <a:rPr lang="lv-LV" dirty="0" err="1"/>
              <a:t>clear</a:t>
            </a:r>
            <a:r>
              <a:rPr lang="lv-LV" dirty="0"/>
              <a:t>, </a:t>
            </a:r>
            <a:r>
              <a:rPr lang="lv-LV" dirty="0" err="1"/>
              <a:t>accurate</a:t>
            </a:r>
            <a:r>
              <a:rPr lang="lv-LV" dirty="0"/>
              <a:t>,</a:t>
            </a:r>
            <a:r>
              <a:rPr lang="en-US" dirty="0"/>
              <a:t> objective</a:t>
            </a:r>
            <a:r>
              <a:rPr lang="lv-LV" dirty="0"/>
              <a:t>, </a:t>
            </a:r>
            <a:r>
              <a:rPr lang="en-US" dirty="0"/>
              <a:t>up to date, and </a:t>
            </a:r>
            <a:r>
              <a:rPr lang="lv-LV" dirty="0" err="1"/>
              <a:t>readily</a:t>
            </a:r>
            <a:r>
              <a:rPr lang="lv-LV" dirty="0"/>
              <a:t> </a:t>
            </a:r>
            <a:r>
              <a:rPr lang="lv-LV" dirty="0" err="1"/>
              <a:t>accessible</a:t>
            </a:r>
            <a:r>
              <a:rPr lang="lv-LV" dirty="0"/>
              <a:t>.</a:t>
            </a:r>
          </a:p>
        </p:txBody>
      </p:sp>
    </p:spTree>
    <p:extLst>
      <p:ext uri="{BB962C8B-B14F-4D97-AF65-F5344CB8AC3E}">
        <p14:creationId xmlns:p14="http://schemas.microsoft.com/office/powerpoint/2010/main" val="3874445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nvPr>
        </p:nvGraphicFramePr>
        <p:xfrm>
          <a:off x="457200" y="188640"/>
          <a:ext cx="8229600" cy="6336704"/>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6336704">
                <a:tc>
                  <a:txBody>
                    <a:bodyPr/>
                    <a:lstStyle/>
                    <a:p>
                      <a:pPr marL="228600" algn="l">
                        <a:spcAft>
                          <a:spcPts val="0"/>
                        </a:spcAft>
                      </a:pPr>
                      <a:r>
                        <a:rPr lang="en-US" sz="2800" dirty="0">
                          <a:effectLst/>
                          <a:latin typeface="+mj-lt"/>
                        </a:rPr>
                        <a:t>Internet site in 3 languages</a:t>
                      </a:r>
                      <a:endParaRPr lang="lv-LV" sz="2800" dirty="0">
                        <a:effectLst/>
                        <a:latin typeface="+mj-lt"/>
                      </a:endParaRPr>
                    </a:p>
                    <a:p>
                      <a:pPr marL="228600" algn="l">
                        <a:spcAft>
                          <a:spcPts val="0"/>
                        </a:spcAft>
                      </a:pPr>
                      <a:r>
                        <a:rPr lang="en-US" sz="2800" dirty="0">
                          <a:effectLst/>
                          <a:latin typeface="+mj-lt"/>
                        </a:rPr>
                        <a:t>Law on HEIs =&gt; Annual public reports</a:t>
                      </a:r>
                      <a:endParaRPr lang="lv-LV" sz="2800" dirty="0">
                        <a:effectLst/>
                        <a:latin typeface="+mj-lt"/>
                      </a:endParaRPr>
                    </a:p>
                    <a:p>
                      <a:pPr marL="228600" algn="l">
                        <a:spcAft>
                          <a:spcPts val="0"/>
                        </a:spcAft>
                      </a:pPr>
                      <a:r>
                        <a:rPr lang="en-US" sz="2800" dirty="0">
                          <a:effectLst/>
                          <a:latin typeface="+mj-lt"/>
                        </a:rPr>
                        <a:t>Information published at Faculty web-sites on study </a:t>
                      </a:r>
                      <a:r>
                        <a:rPr lang="en-US" sz="2800" dirty="0" err="1">
                          <a:effectLst/>
                          <a:latin typeface="+mj-lt"/>
                        </a:rPr>
                        <a:t>programmes</a:t>
                      </a:r>
                      <a:r>
                        <a:rPr lang="en-US" sz="2800" dirty="0">
                          <a:effectLst/>
                          <a:latin typeface="+mj-lt"/>
                        </a:rPr>
                        <a:t> and also annual self-evaluation reports </a:t>
                      </a:r>
                      <a:endParaRPr lang="lv-LV" sz="2800" dirty="0">
                        <a:effectLst/>
                        <a:latin typeface="+mj-lt"/>
                      </a:endParaRPr>
                    </a:p>
                    <a:p>
                      <a:pPr marL="228600" algn="l">
                        <a:spcAft>
                          <a:spcPts val="0"/>
                        </a:spcAft>
                      </a:pPr>
                      <a:r>
                        <a:rPr lang="en-US" sz="2800" dirty="0" err="1">
                          <a:effectLst/>
                          <a:latin typeface="+mj-lt"/>
                        </a:rPr>
                        <a:t>Carriere</a:t>
                      </a:r>
                      <a:r>
                        <a:rPr lang="en-US" sz="2800" dirty="0">
                          <a:effectLst/>
                          <a:latin typeface="+mj-lt"/>
                        </a:rPr>
                        <a:t> days organized by </a:t>
                      </a:r>
                      <a:r>
                        <a:rPr lang="en-US" sz="2800" dirty="0" err="1">
                          <a:effectLst/>
                          <a:latin typeface="+mj-lt"/>
                        </a:rPr>
                        <a:t>Carriere</a:t>
                      </a:r>
                      <a:r>
                        <a:rPr lang="en-US" sz="2800" dirty="0">
                          <a:effectLst/>
                          <a:latin typeface="+mj-lt"/>
                        </a:rPr>
                        <a:t> </a:t>
                      </a:r>
                      <a:r>
                        <a:rPr lang="en-US" sz="2800" dirty="0" err="1">
                          <a:effectLst/>
                          <a:latin typeface="+mj-lt"/>
                        </a:rPr>
                        <a:t>centre</a:t>
                      </a:r>
                      <a:endParaRPr lang="lv-LV" sz="2800" dirty="0">
                        <a:effectLst/>
                        <a:latin typeface="+mj-lt"/>
                      </a:endParaRPr>
                    </a:p>
                    <a:p>
                      <a:pPr marL="228600" algn="l">
                        <a:spcAft>
                          <a:spcPts val="0"/>
                        </a:spcAft>
                      </a:pPr>
                      <a:r>
                        <a:rPr lang="en-US" sz="2800" dirty="0">
                          <a:effectLst/>
                          <a:latin typeface="+mj-lt"/>
                        </a:rPr>
                        <a:t>Portal </a:t>
                      </a:r>
                      <a:r>
                        <a:rPr lang="lv-LV" sz="2800" dirty="0">
                          <a:effectLst/>
                          <a:latin typeface="+mj-lt"/>
                        </a:rPr>
                        <a:t>«</a:t>
                      </a:r>
                      <a:r>
                        <a:rPr lang="en-US" sz="2800" dirty="0">
                          <a:effectLst/>
                          <a:latin typeface="+mj-lt"/>
                        </a:rPr>
                        <a:t>Alumni of UL</a:t>
                      </a:r>
                      <a:r>
                        <a:rPr lang="lv-LV" sz="2800" dirty="0">
                          <a:effectLst/>
                          <a:latin typeface="+mj-lt"/>
                        </a:rPr>
                        <a:t>»</a:t>
                      </a:r>
                    </a:p>
                    <a:p>
                      <a:pPr marL="228600" algn="l">
                        <a:spcAft>
                          <a:spcPts val="0"/>
                        </a:spcAft>
                      </a:pPr>
                      <a:r>
                        <a:rPr lang="en-US" sz="2800" dirty="0">
                          <a:effectLst/>
                          <a:latin typeface="+mj-lt"/>
                        </a:rPr>
                        <a:t>Center for media and marketing (up-to date information)</a:t>
                      </a:r>
                      <a:endParaRPr lang="lv-LV" sz="2800" dirty="0">
                        <a:effectLst/>
                        <a:latin typeface="+mj-lt"/>
                      </a:endParaRPr>
                    </a:p>
                    <a:p>
                      <a:pPr marL="228600" algn="l">
                        <a:spcAft>
                          <a:spcPts val="0"/>
                        </a:spcAft>
                      </a:pPr>
                      <a:r>
                        <a:rPr lang="lv-LV" sz="2800" dirty="0" err="1">
                          <a:effectLst/>
                          <a:latin typeface="+mj-lt"/>
                        </a:rPr>
                        <a:t>Basic</a:t>
                      </a:r>
                      <a:r>
                        <a:rPr lang="lv-LV" sz="2800" dirty="0">
                          <a:effectLst/>
                          <a:latin typeface="+mj-lt"/>
                        </a:rPr>
                        <a:t> </a:t>
                      </a:r>
                      <a:r>
                        <a:rPr lang="lv-LV" sz="2800" dirty="0" err="1">
                          <a:effectLst/>
                          <a:latin typeface="+mj-lt"/>
                        </a:rPr>
                        <a:t>strategic</a:t>
                      </a:r>
                      <a:r>
                        <a:rPr lang="lv-LV" sz="2800" dirty="0">
                          <a:effectLst/>
                          <a:latin typeface="+mj-lt"/>
                        </a:rPr>
                        <a:t> </a:t>
                      </a:r>
                      <a:r>
                        <a:rPr lang="lv-LV" sz="2800" dirty="0" err="1">
                          <a:effectLst/>
                          <a:latin typeface="+mj-lt"/>
                        </a:rPr>
                        <a:t>directions</a:t>
                      </a:r>
                      <a:r>
                        <a:rPr lang="lv-LV" sz="2800" dirty="0">
                          <a:effectLst/>
                          <a:latin typeface="+mj-lt"/>
                        </a:rPr>
                        <a:t> (</a:t>
                      </a:r>
                      <a:r>
                        <a:rPr lang="lv-LV" sz="2800" dirty="0" err="1">
                          <a:effectLst/>
                          <a:latin typeface="+mj-lt"/>
                        </a:rPr>
                        <a:t>Senate</a:t>
                      </a:r>
                      <a:r>
                        <a:rPr lang="lv-LV" sz="2800" dirty="0">
                          <a:effectLst/>
                          <a:latin typeface="+mj-lt"/>
                        </a:rPr>
                        <a:t>)</a:t>
                      </a:r>
                    </a:p>
                    <a:p>
                      <a:pPr marL="228600" algn="l">
                        <a:spcAft>
                          <a:spcPts val="0"/>
                        </a:spcAft>
                      </a:pPr>
                      <a:r>
                        <a:rPr lang="en-US" sz="2800" dirty="0">
                          <a:effectLst/>
                          <a:latin typeface="+mj-lt"/>
                        </a:rPr>
                        <a:t>Research </a:t>
                      </a:r>
                      <a:r>
                        <a:rPr lang="en-US" sz="2800" dirty="0" err="1">
                          <a:effectLst/>
                          <a:latin typeface="+mj-lt"/>
                        </a:rPr>
                        <a:t>programme</a:t>
                      </a:r>
                      <a:r>
                        <a:rPr lang="en-US" sz="2800" dirty="0">
                          <a:effectLst/>
                          <a:latin typeface="+mj-lt"/>
                        </a:rPr>
                        <a:t> 2015–2020 (Senate)</a:t>
                      </a:r>
                      <a:endParaRPr lang="lv-LV" sz="2800" dirty="0">
                        <a:effectLst/>
                        <a:latin typeface="+mj-lt"/>
                      </a:endParaRPr>
                    </a:p>
                    <a:p>
                      <a:pPr marL="228600" algn="l">
                        <a:spcAft>
                          <a:spcPts val="0"/>
                        </a:spcAft>
                      </a:pP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Order</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on</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registration</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and</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accounting</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of</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attendance</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Rector’s</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order</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a:t>
                      </a:r>
                      <a:endParaRPr lang="lv-LV" sz="2800" dirty="0">
                        <a:effectLst/>
                        <a:latin typeface="+mj-lt"/>
                        <a:ea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923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Programmu_katalogs.png"/>
          <p:cNvPicPr>
            <a:picLocks noGrp="1" noChangeAspect="1"/>
          </p:cNvPicPr>
          <p:nvPr>
            <p:ph/>
          </p:nvPr>
        </p:nvPicPr>
        <p:blipFill>
          <a:blip r:embed="rId3" cstate="print"/>
          <a:stretch>
            <a:fillRect/>
          </a:stretch>
        </p:blipFill>
        <p:spPr>
          <a:xfrm>
            <a:off x="559892" y="274638"/>
            <a:ext cx="8024216" cy="5851525"/>
          </a:xfrm>
        </p:spPr>
      </p:pic>
    </p:spTree>
    <p:extLst>
      <p:ext uri="{BB962C8B-B14F-4D97-AF65-F5344CB8AC3E}">
        <p14:creationId xmlns:p14="http://schemas.microsoft.com/office/powerpoint/2010/main" val="1686722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admission.png"/>
          <p:cNvPicPr>
            <a:picLocks noGrp="1" noChangeAspect="1"/>
          </p:cNvPicPr>
          <p:nvPr>
            <p:ph/>
          </p:nvPr>
        </p:nvPicPr>
        <p:blipFill>
          <a:blip r:embed="rId3" cstate="print"/>
          <a:stretch>
            <a:fillRect/>
          </a:stretch>
        </p:blipFill>
        <p:spPr>
          <a:xfrm>
            <a:off x="457200" y="385864"/>
            <a:ext cx="8229600" cy="5629072"/>
          </a:xfrm>
        </p:spPr>
      </p:pic>
    </p:spTree>
    <p:extLst>
      <p:ext uri="{BB962C8B-B14F-4D97-AF65-F5344CB8AC3E}">
        <p14:creationId xmlns:p14="http://schemas.microsoft.com/office/powerpoint/2010/main" val="2558054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Eurobachelor.png"/>
          <p:cNvPicPr>
            <a:picLocks noGrp="1" noChangeAspect="1"/>
          </p:cNvPicPr>
          <p:nvPr>
            <p:ph/>
          </p:nvPr>
        </p:nvPicPr>
        <p:blipFill>
          <a:blip r:embed="rId3" cstate="print"/>
          <a:stretch>
            <a:fillRect/>
          </a:stretch>
        </p:blipFill>
        <p:spPr>
          <a:xfrm>
            <a:off x="570683" y="274638"/>
            <a:ext cx="8002633" cy="5851525"/>
          </a:xfrm>
        </p:spPr>
      </p:pic>
    </p:spTree>
    <p:extLst>
      <p:ext uri="{BB962C8B-B14F-4D97-AF65-F5344CB8AC3E}">
        <p14:creationId xmlns:p14="http://schemas.microsoft.com/office/powerpoint/2010/main" val="3714269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268760"/>
            <a:ext cx="8229600" cy="4857403"/>
          </a:xfrm>
        </p:spPr>
        <p:txBody>
          <a:bodyPr>
            <a:normAutofit lnSpcReduction="10000"/>
          </a:bodyPr>
          <a:lstStyle/>
          <a:p>
            <a:pPr marL="0" indent="0">
              <a:buNone/>
            </a:pPr>
            <a:r>
              <a:rPr lang="lv-LV" dirty="0"/>
              <a:t> 1.9 </a:t>
            </a:r>
            <a:r>
              <a:rPr lang="lv-LV" b="1" dirty="0" err="1"/>
              <a:t>On-going</a:t>
            </a:r>
            <a:r>
              <a:rPr lang="lv-LV" b="1" dirty="0"/>
              <a:t> monitoring </a:t>
            </a:r>
            <a:r>
              <a:rPr lang="lv-LV" b="1" dirty="0" err="1"/>
              <a:t>and</a:t>
            </a:r>
            <a:r>
              <a:rPr lang="lv-LV" b="1" dirty="0"/>
              <a:t> </a:t>
            </a:r>
            <a:r>
              <a:rPr lang="lv-LV" b="1" dirty="0" err="1"/>
              <a:t>periodic</a:t>
            </a:r>
            <a:r>
              <a:rPr lang="lv-LV" b="1" dirty="0"/>
              <a:t> </a:t>
            </a:r>
            <a:r>
              <a:rPr lang="lv-LV" b="1" dirty="0" err="1"/>
              <a:t>review</a:t>
            </a:r>
            <a:r>
              <a:rPr lang="lv-LV" b="1" dirty="0"/>
              <a:t> </a:t>
            </a:r>
            <a:r>
              <a:rPr lang="lv-LV" b="1" dirty="0" err="1"/>
              <a:t>of</a:t>
            </a:r>
            <a:r>
              <a:rPr lang="lv-LV" b="1" dirty="0"/>
              <a:t> </a:t>
            </a:r>
            <a:r>
              <a:rPr lang="lv-LV" b="1" dirty="0" err="1"/>
              <a:t>programmes</a:t>
            </a:r>
            <a:r>
              <a:rPr lang="lv-LV" i="1" dirty="0"/>
              <a:t>:</a:t>
            </a:r>
          </a:p>
          <a:p>
            <a:r>
              <a:rPr lang="en-US" dirty="0"/>
              <a:t>Institutions should </a:t>
            </a:r>
            <a:r>
              <a:rPr lang="lv-LV" dirty="0" err="1"/>
              <a:t>monitor</a:t>
            </a:r>
            <a:r>
              <a:rPr lang="lv-LV" dirty="0"/>
              <a:t> </a:t>
            </a:r>
            <a:r>
              <a:rPr lang="lv-LV" dirty="0" err="1"/>
              <a:t>and</a:t>
            </a:r>
            <a:r>
              <a:rPr lang="lv-LV" dirty="0"/>
              <a:t> </a:t>
            </a:r>
            <a:r>
              <a:rPr lang="lv-LV" dirty="0" err="1"/>
              <a:t>periodically</a:t>
            </a:r>
            <a:r>
              <a:rPr lang="lv-LV" dirty="0"/>
              <a:t> </a:t>
            </a:r>
            <a:r>
              <a:rPr lang="lv-LV" dirty="0" err="1"/>
              <a:t>review</a:t>
            </a:r>
            <a:r>
              <a:rPr lang="lv-LV" dirty="0"/>
              <a:t> </a:t>
            </a:r>
            <a:r>
              <a:rPr lang="lv-LV" dirty="0" err="1"/>
              <a:t>their</a:t>
            </a:r>
            <a:r>
              <a:rPr lang="lv-LV" dirty="0"/>
              <a:t> </a:t>
            </a:r>
            <a:r>
              <a:rPr lang="lv-LV" dirty="0" err="1"/>
              <a:t>programmes</a:t>
            </a:r>
            <a:r>
              <a:rPr lang="lv-LV" dirty="0"/>
              <a:t> to </a:t>
            </a:r>
            <a:r>
              <a:rPr lang="lv-LV" dirty="0" err="1"/>
              <a:t>ensure</a:t>
            </a:r>
            <a:r>
              <a:rPr lang="lv-LV" dirty="0"/>
              <a:t> </a:t>
            </a:r>
            <a:r>
              <a:rPr lang="lv-LV" dirty="0" err="1"/>
              <a:t>that</a:t>
            </a:r>
            <a:r>
              <a:rPr lang="lv-LV" dirty="0"/>
              <a:t> </a:t>
            </a:r>
            <a:r>
              <a:rPr lang="lv-LV" dirty="0" err="1"/>
              <a:t>they</a:t>
            </a:r>
            <a:r>
              <a:rPr lang="lv-LV" dirty="0"/>
              <a:t> </a:t>
            </a:r>
            <a:r>
              <a:rPr lang="lv-LV" dirty="0" err="1"/>
              <a:t>achieve</a:t>
            </a:r>
            <a:r>
              <a:rPr lang="lv-LV" dirty="0"/>
              <a:t> </a:t>
            </a:r>
            <a:r>
              <a:rPr lang="lv-LV" dirty="0" err="1"/>
              <a:t>the</a:t>
            </a:r>
            <a:r>
              <a:rPr lang="lv-LV" dirty="0"/>
              <a:t> </a:t>
            </a:r>
            <a:r>
              <a:rPr lang="lv-LV" dirty="0" err="1"/>
              <a:t>objectives</a:t>
            </a:r>
            <a:r>
              <a:rPr lang="lv-LV" dirty="0"/>
              <a:t> </a:t>
            </a:r>
            <a:r>
              <a:rPr lang="lv-LV" dirty="0" err="1"/>
              <a:t>set</a:t>
            </a:r>
            <a:r>
              <a:rPr lang="lv-LV" dirty="0"/>
              <a:t> </a:t>
            </a:r>
            <a:r>
              <a:rPr lang="lv-LV" dirty="0" err="1"/>
              <a:t>for</a:t>
            </a:r>
            <a:r>
              <a:rPr lang="lv-LV" dirty="0"/>
              <a:t> </a:t>
            </a:r>
            <a:r>
              <a:rPr lang="lv-LV" dirty="0" err="1"/>
              <a:t>them</a:t>
            </a:r>
            <a:r>
              <a:rPr lang="lv-LV" dirty="0"/>
              <a:t> </a:t>
            </a:r>
            <a:r>
              <a:rPr lang="lv-LV" dirty="0" err="1"/>
              <a:t>and</a:t>
            </a:r>
            <a:r>
              <a:rPr lang="lv-LV" dirty="0"/>
              <a:t> </a:t>
            </a:r>
            <a:r>
              <a:rPr lang="lv-LV" dirty="0" err="1"/>
              <a:t>respond</a:t>
            </a:r>
            <a:r>
              <a:rPr lang="lv-LV" dirty="0"/>
              <a:t> to </a:t>
            </a:r>
            <a:r>
              <a:rPr lang="lv-LV" dirty="0" err="1"/>
              <a:t>the</a:t>
            </a:r>
            <a:r>
              <a:rPr lang="lv-LV" dirty="0"/>
              <a:t> </a:t>
            </a:r>
            <a:r>
              <a:rPr lang="lv-LV" dirty="0" err="1"/>
              <a:t>needs</a:t>
            </a:r>
            <a:r>
              <a:rPr lang="lv-LV" dirty="0"/>
              <a:t> </a:t>
            </a:r>
            <a:r>
              <a:rPr lang="lv-LV" dirty="0" err="1"/>
              <a:t>of</a:t>
            </a:r>
            <a:r>
              <a:rPr lang="lv-LV" dirty="0"/>
              <a:t> students </a:t>
            </a:r>
            <a:r>
              <a:rPr lang="lv-LV" dirty="0" err="1"/>
              <a:t>and</a:t>
            </a:r>
            <a:r>
              <a:rPr lang="lv-LV" dirty="0"/>
              <a:t> </a:t>
            </a:r>
            <a:r>
              <a:rPr lang="lv-LV" dirty="0" err="1"/>
              <a:t>society</a:t>
            </a:r>
            <a:r>
              <a:rPr lang="lv-LV" dirty="0"/>
              <a:t>. </a:t>
            </a:r>
            <a:r>
              <a:rPr lang="lv-LV" dirty="0" err="1"/>
              <a:t>These</a:t>
            </a:r>
            <a:r>
              <a:rPr lang="lv-LV" dirty="0"/>
              <a:t> </a:t>
            </a:r>
            <a:r>
              <a:rPr lang="lv-LV" dirty="0" err="1"/>
              <a:t>reviews</a:t>
            </a:r>
            <a:r>
              <a:rPr lang="lv-LV" dirty="0"/>
              <a:t> </a:t>
            </a:r>
            <a:r>
              <a:rPr lang="lv-LV" dirty="0" err="1"/>
              <a:t>should</a:t>
            </a:r>
            <a:r>
              <a:rPr lang="lv-LV" dirty="0"/>
              <a:t> </a:t>
            </a:r>
            <a:r>
              <a:rPr lang="lv-LV" dirty="0" err="1"/>
              <a:t>lead</a:t>
            </a:r>
            <a:r>
              <a:rPr lang="lv-LV" dirty="0"/>
              <a:t> to </a:t>
            </a:r>
            <a:r>
              <a:rPr lang="lv-LV" dirty="0" err="1"/>
              <a:t>continuous</a:t>
            </a:r>
            <a:r>
              <a:rPr lang="lv-LV" dirty="0"/>
              <a:t> </a:t>
            </a:r>
            <a:r>
              <a:rPr lang="lv-LV" dirty="0" err="1"/>
              <a:t>improvement</a:t>
            </a:r>
            <a:r>
              <a:rPr lang="lv-LV" dirty="0"/>
              <a:t> </a:t>
            </a:r>
            <a:r>
              <a:rPr lang="lv-LV" dirty="0" err="1"/>
              <a:t>of</a:t>
            </a:r>
            <a:r>
              <a:rPr lang="lv-LV" dirty="0"/>
              <a:t> </a:t>
            </a:r>
            <a:r>
              <a:rPr lang="lv-LV" dirty="0" err="1"/>
              <a:t>the</a:t>
            </a:r>
            <a:r>
              <a:rPr lang="lv-LV" dirty="0"/>
              <a:t> </a:t>
            </a:r>
            <a:r>
              <a:rPr lang="lv-LV" dirty="0" err="1"/>
              <a:t>programme</a:t>
            </a:r>
            <a:r>
              <a:rPr lang="lv-LV" dirty="0"/>
              <a:t>. </a:t>
            </a:r>
            <a:r>
              <a:rPr lang="lv-LV" dirty="0" err="1"/>
              <a:t>Any</a:t>
            </a:r>
            <a:r>
              <a:rPr lang="lv-LV" dirty="0"/>
              <a:t> </a:t>
            </a:r>
            <a:r>
              <a:rPr lang="lv-LV" dirty="0" err="1"/>
              <a:t>action</a:t>
            </a:r>
            <a:r>
              <a:rPr lang="lv-LV" dirty="0"/>
              <a:t> </a:t>
            </a:r>
            <a:r>
              <a:rPr lang="lv-LV" dirty="0" err="1"/>
              <a:t>planned</a:t>
            </a:r>
            <a:r>
              <a:rPr lang="lv-LV" dirty="0"/>
              <a:t> </a:t>
            </a:r>
            <a:r>
              <a:rPr lang="lv-LV" dirty="0" err="1"/>
              <a:t>or</a:t>
            </a:r>
            <a:r>
              <a:rPr lang="lv-LV" dirty="0"/>
              <a:t> </a:t>
            </a:r>
            <a:r>
              <a:rPr lang="lv-LV" dirty="0" err="1"/>
              <a:t>taken</a:t>
            </a:r>
            <a:r>
              <a:rPr lang="lv-LV" dirty="0"/>
              <a:t> </a:t>
            </a:r>
            <a:r>
              <a:rPr lang="lv-LV" dirty="0" err="1"/>
              <a:t>as</a:t>
            </a:r>
            <a:r>
              <a:rPr lang="lv-LV" dirty="0"/>
              <a:t> a </a:t>
            </a:r>
            <a:r>
              <a:rPr lang="lv-LV" dirty="0" err="1"/>
              <a:t>result</a:t>
            </a:r>
            <a:r>
              <a:rPr lang="lv-LV" dirty="0"/>
              <a:t> </a:t>
            </a:r>
            <a:r>
              <a:rPr lang="lv-LV" dirty="0" err="1"/>
              <a:t>should</a:t>
            </a:r>
            <a:r>
              <a:rPr lang="lv-LV" dirty="0"/>
              <a:t> </a:t>
            </a:r>
            <a:r>
              <a:rPr lang="lv-LV" dirty="0" err="1"/>
              <a:t>be</a:t>
            </a:r>
            <a:r>
              <a:rPr lang="lv-LV" dirty="0"/>
              <a:t> </a:t>
            </a:r>
            <a:r>
              <a:rPr lang="lv-LV" dirty="0" err="1"/>
              <a:t>communicated</a:t>
            </a:r>
            <a:r>
              <a:rPr lang="lv-LV" dirty="0"/>
              <a:t> to </a:t>
            </a:r>
            <a:r>
              <a:rPr lang="lv-LV" dirty="0" err="1"/>
              <a:t>all</a:t>
            </a:r>
            <a:r>
              <a:rPr lang="lv-LV" dirty="0"/>
              <a:t> </a:t>
            </a:r>
            <a:r>
              <a:rPr lang="lv-LV" dirty="0" err="1"/>
              <a:t>those</a:t>
            </a:r>
            <a:r>
              <a:rPr lang="lv-LV" dirty="0"/>
              <a:t> </a:t>
            </a:r>
            <a:r>
              <a:rPr lang="lv-LV" dirty="0" err="1"/>
              <a:t>concerned</a:t>
            </a:r>
            <a:endParaRPr lang="lv-LV" dirty="0"/>
          </a:p>
        </p:txBody>
      </p:sp>
    </p:spTree>
    <p:extLst>
      <p:ext uri="{BB962C8B-B14F-4D97-AF65-F5344CB8AC3E}">
        <p14:creationId xmlns:p14="http://schemas.microsoft.com/office/powerpoint/2010/main" val="4229177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340768"/>
            <a:ext cx="8229600" cy="4785395"/>
          </a:xfrm>
        </p:spPr>
        <p:txBody>
          <a:bodyPr>
            <a:normAutofit fontScale="92500"/>
          </a:bodyPr>
          <a:lstStyle/>
          <a:p>
            <a:r>
              <a:rPr lang="en-US" dirty="0"/>
              <a:t>On evaluation and adoption of SP (Senate)</a:t>
            </a:r>
            <a:endParaRPr lang="lv-LV" dirty="0"/>
          </a:p>
          <a:p>
            <a:r>
              <a:rPr lang="lv-LV" dirty="0" err="1"/>
              <a:t>Regulation</a:t>
            </a:r>
            <a:r>
              <a:rPr lang="lv-LV" dirty="0"/>
              <a:t> </a:t>
            </a:r>
            <a:r>
              <a:rPr lang="lv-LV" dirty="0" err="1"/>
              <a:t>on</a:t>
            </a:r>
            <a:r>
              <a:rPr lang="lv-LV" dirty="0"/>
              <a:t> </a:t>
            </a:r>
            <a:r>
              <a:rPr lang="lv-LV" dirty="0" err="1"/>
              <a:t>Committee</a:t>
            </a:r>
            <a:r>
              <a:rPr lang="lv-LV" dirty="0"/>
              <a:t> </a:t>
            </a:r>
            <a:r>
              <a:rPr lang="lv-LV" dirty="0" err="1"/>
              <a:t>of</a:t>
            </a:r>
            <a:r>
              <a:rPr lang="lv-LV" dirty="0"/>
              <a:t> </a:t>
            </a:r>
            <a:r>
              <a:rPr lang="lv-LV" dirty="0" err="1"/>
              <a:t>evaluation</a:t>
            </a:r>
            <a:r>
              <a:rPr lang="lv-LV" dirty="0"/>
              <a:t> </a:t>
            </a:r>
            <a:r>
              <a:rPr lang="lv-LV" dirty="0" err="1"/>
              <a:t>of</a:t>
            </a:r>
            <a:r>
              <a:rPr lang="lv-LV" dirty="0"/>
              <a:t> </a:t>
            </a:r>
            <a:r>
              <a:rPr lang="lv-LV" dirty="0" err="1"/>
              <a:t>quality</a:t>
            </a:r>
            <a:r>
              <a:rPr lang="lv-LV" dirty="0"/>
              <a:t> </a:t>
            </a:r>
            <a:r>
              <a:rPr lang="lv-LV" dirty="0" err="1"/>
              <a:t>of</a:t>
            </a:r>
            <a:r>
              <a:rPr lang="lv-LV" dirty="0"/>
              <a:t> SP (</a:t>
            </a:r>
            <a:r>
              <a:rPr lang="lv-LV" dirty="0" err="1"/>
              <a:t>Rector’s</a:t>
            </a:r>
            <a:r>
              <a:rPr lang="lv-LV" dirty="0"/>
              <a:t> </a:t>
            </a:r>
            <a:r>
              <a:rPr lang="lv-LV" dirty="0" err="1"/>
              <a:t>order</a:t>
            </a:r>
            <a:r>
              <a:rPr lang="lv-LV" dirty="0"/>
              <a:t>)</a:t>
            </a:r>
          </a:p>
          <a:p>
            <a:r>
              <a:rPr lang="en-US" dirty="0"/>
              <a:t>On requirements for preparation of annual reports of study domains </a:t>
            </a:r>
            <a:r>
              <a:rPr lang="lv-LV" dirty="0"/>
              <a:t>(</a:t>
            </a:r>
            <a:r>
              <a:rPr lang="lv-LV" dirty="0" err="1"/>
              <a:t>Rector’s</a:t>
            </a:r>
            <a:r>
              <a:rPr lang="lv-LV" dirty="0"/>
              <a:t> </a:t>
            </a:r>
            <a:r>
              <a:rPr lang="lv-LV" dirty="0" err="1"/>
              <a:t>order</a:t>
            </a:r>
            <a:r>
              <a:rPr lang="en-US" dirty="0"/>
              <a:t>)</a:t>
            </a:r>
            <a:endParaRPr lang="lv-LV" dirty="0"/>
          </a:p>
          <a:p>
            <a:r>
              <a:rPr lang="en-US" dirty="0"/>
              <a:t>Plan of action for improvement of processes after the audit </a:t>
            </a:r>
            <a:r>
              <a:rPr lang="lv-LV" dirty="0"/>
              <a:t>(</a:t>
            </a:r>
            <a:r>
              <a:rPr lang="lv-LV" dirty="0" err="1"/>
              <a:t>Rector’s</a:t>
            </a:r>
            <a:r>
              <a:rPr lang="lv-LV" dirty="0"/>
              <a:t> </a:t>
            </a:r>
            <a:r>
              <a:rPr lang="lv-LV" dirty="0" err="1"/>
              <a:t>order</a:t>
            </a:r>
            <a:r>
              <a:rPr lang="en-US" dirty="0"/>
              <a:t>)</a:t>
            </a:r>
            <a:endParaRPr lang="lv-LV" dirty="0"/>
          </a:p>
          <a:p>
            <a:r>
              <a:rPr lang="lv-LV" dirty="0" err="1"/>
              <a:t>On</a:t>
            </a:r>
            <a:r>
              <a:rPr lang="lv-LV" dirty="0"/>
              <a:t> </a:t>
            </a:r>
            <a:r>
              <a:rPr lang="lv-LV" dirty="0" err="1"/>
              <a:t>collecting</a:t>
            </a:r>
            <a:r>
              <a:rPr lang="lv-LV" dirty="0"/>
              <a:t> </a:t>
            </a:r>
            <a:r>
              <a:rPr lang="lv-LV" dirty="0" err="1"/>
              <a:t>the</a:t>
            </a:r>
            <a:r>
              <a:rPr lang="lv-LV" dirty="0"/>
              <a:t> </a:t>
            </a:r>
            <a:r>
              <a:rPr lang="lv-LV" dirty="0" err="1"/>
              <a:t>questionnaires</a:t>
            </a:r>
            <a:r>
              <a:rPr lang="lv-LV" dirty="0"/>
              <a:t> </a:t>
            </a:r>
            <a:r>
              <a:rPr lang="lv-LV" dirty="0" err="1"/>
              <a:t>from</a:t>
            </a:r>
            <a:r>
              <a:rPr lang="lv-LV" dirty="0"/>
              <a:t> </a:t>
            </a:r>
            <a:r>
              <a:rPr lang="lv-LV" dirty="0" err="1"/>
              <a:t>those</a:t>
            </a:r>
            <a:r>
              <a:rPr lang="lv-LV" dirty="0"/>
              <a:t> </a:t>
            </a:r>
            <a:r>
              <a:rPr lang="lv-LV" dirty="0" err="1"/>
              <a:t>who</a:t>
            </a:r>
            <a:r>
              <a:rPr lang="lv-LV" dirty="0"/>
              <a:t> </a:t>
            </a:r>
            <a:r>
              <a:rPr lang="lv-LV" dirty="0" err="1"/>
              <a:t>propose</a:t>
            </a:r>
            <a:r>
              <a:rPr lang="lv-LV" dirty="0"/>
              <a:t> </a:t>
            </a:r>
            <a:r>
              <a:rPr lang="lv-LV" dirty="0" err="1"/>
              <a:t>interrupting</a:t>
            </a:r>
            <a:r>
              <a:rPr lang="lv-LV" dirty="0"/>
              <a:t> </a:t>
            </a:r>
            <a:r>
              <a:rPr lang="lv-LV" dirty="0" err="1"/>
              <a:t>of</a:t>
            </a:r>
            <a:r>
              <a:rPr lang="lv-LV" dirty="0"/>
              <a:t> </a:t>
            </a:r>
            <a:r>
              <a:rPr lang="lv-LV" dirty="0" err="1"/>
              <a:t>studies</a:t>
            </a:r>
            <a:r>
              <a:rPr lang="lv-LV" dirty="0"/>
              <a:t> (</a:t>
            </a:r>
            <a:r>
              <a:rPr lang="lv-LV" dirty="0" err="1"/>
              <a:t>Rector’s</a:t>
            </a:r>
            <a:r>
              <a:rPr lang="lv-LV" dirty="0"/>
              <a:t> </a:t>
            </a:r>
            <a:r>
              <a:rPr lang="lv-LV" dirty="0" err="1"/>
              <a:t>order</a:t>
            </a:r>
            <a:r>
              <a:rPr lang="lv-LV" dirty="0"/>
              <a:t>)</a:t>
            </a:r>
          </a:p>
        </p:txBody>
      </p:sp>
    </p:spTree>
    <p:extLst>
      <p:ext uri="{BB962C8B-B14F-4D97-AF65-F5344CB8AC3E}">
        <p14:creationId xmlns:p14="http://schemas.microsoft.com/office/powerpoint/2010/main" val="183454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a:xfrm>
            <a:off x="457200" y="1628800"/>
            <a:ext cx="8229600" cy="4497363"/>
          </a:xfrm>
        </p:spPr>
        <p:txBody>
          <a:bodyPr/>
          <a:lstStyle/>
          <a:p>
            <a:r>
              <a:rPr lang="lv-LV" dirty="0"/>
              <a:t>1.10 </a:t>
            </a:r>
            <a:r>
              <a:rPr lang="lv-LV" b="1" dirty="0" err="1"/>
              <a:t>Cyclic</a:t>
            </a:r>
            <a:r>
              <a:rPr lang="lv-LV" b="1" dirty="0"/>
              <a:t> </a:t>
            </a:r>
            <a:r>
              <a:rPr lang="lv-LV" b="1" dirty="0" err="1"/>
              <a:t>external</a:t>
            </a:r>
            <a:r>
              <a:rPr lang="lv-LV" b="1" dirty="0"/>
              <a:t> </a:t>
            </a:r>
            <a:r>
              <a:rPr lang="lv-LV" b="1" dirty="0" err="1"/>
              <a:t>quality</a:t>
            </a:r>
            <a:r>
              <a:rPr lang="lv-LV" b="1" dirty="0"/>
              <a:t> </a:t>
            </a:r>
            <a:r>
              <a:rPr lang="lv-LV" b="1" dirty="0" err="1"/>
              <a:t>assurance</a:t>
            </a:r>
            <a:r>
              <a:rPr lang="lv-LV" b="1" dirty="0"/>
              <a:t>:</a:t>
            </a:r>
          </a:p>
          <a:p>
            <a:r>
              <a:rPr lang="en-US" dirty="0"/>
              <a:t>Institutions should </a:t>
            </a:r>
            <a:r>
              <a:rPr lang="lv-LV" dirty="0" err="1"/>
              <a:t>undergo</a:t>
            </a:r>
            <a:r>
              <a:rPr lang="lv-LV" dirty="0"/>
              <a:t> </a:t>
            </a:r>
            <a:r>
              <a:rPr lang="lv-LV" dirty="0" err="1"/>
              <a:t>external</a:t>
            </a:r>
            <a:r>
              <a:rPr lang="lv-LV" dirty="0"/>
              <a:t> </a:t>
            </a:r>
            <a:r>
              <a:rPr lang="lv-LV" dirty="0" err="1"/>
              <a:t>quality</a:t>
            </a:r>
            <a:r>
              <a:rPr lang="lv-LV" dirty="0"/>
              <a:t> </a:t>
            </a:r>
            <a:r>
              <a:rPr lang="lv-LV" dirty="0" err="1"/>
              <a:t>assurance</a:t>
            </a:r>
            <a:r>
              <a:rPr lang="lv-LV" dirty="0"/>
              <a:t> </a:t>
            </a:r>
            <a:r>
              <a:rPr lang="lv-LV" dirty="0" err="1"/>
              <a:t>in</a:t>
            </a:r>
            <a:r>
              <a:rPr lang="lv-LV" dirty="0"/>
              <a:t> </a:t>
            </a:r>
            <a:r>
              <a:rPr lang="lv-LV" dirty="0" err="1"/>
              <a:t>line</a:t>
            </a:r>
            <a:r>
              <a:rPr lang="lv-LV" dirty="0"/>
              <a:t> </a:t>
            </a:r>
            <a:r>
              <a:rPr lang="lv-LV" dirty="0" err="1"/>
              <a:t>with</a:t>
            </a:r>
            <a:r>
              <a:rPr lang="lv-LV" dirty="0"/>
              <a:t> </a:t>
            </a:r>
            <a:r>
              <a:rPr lang="lv-LV" dirty="0" err="1"/>
              <a:t>the</a:t>
            </a:r>
            <a:r>
              <a:rPr lang="lv-LV" dirty="0"/>
              <a:t> ESG </a:t>
            </a:r>
            <a:r>
              <a:rPr lang="lv-LV" dirty="0" err="1"/>
              <a:t>on</a:t>
            </a:r>
            <a:r>
              <a:rPr lang="lv-LV" dirty="0"/>
              <a:t> a </a:t>
            </a:r>
            <a:r>
              <a:rPr lang="lv-LV" dirty="0" err="1"/>
              <a:t>cyclic</a:t>
            </a:r>
            <a:r>
              <a:rPr lang="lv-LV" dirty="0"/>
              <a:t> </a:t>
            </a:r>
            <a:r>
              <a:rPr lang="lv-LV" dirty="0" err="1"/>
              <a:t>basis</a:t>
            </a:r>
            <a:endParaRPr lang="lv-LV" dirty="0"/>
          </a:p>
          <a:p>
            <a:r>
              <a:rPr lang="lv-LV" dirty="0"/>
              <a:t>…</a:t>
            </a:r>
            <a:r>
              <a:rPr lang="lv-LV" dirty="0" err="1"/>
              <a:t>institutions</a:t>
            </a:r>
            <a:r>
              <a:rPr lang="lv-LV" dirty="0"/>
              <a:t> </a:t>
            </a:r>
            <a:r>
              <a:rPr lang="lv-LV" dirty="0" err="1"/>
              <a:t>ensure</a:t>
            </a:r>
            <a:r>
              <a:rPr lang="lv-LV" dirty="0"/>
              <a:t> </a:t>
            </a:r>
            <a:r>
              <a:rPr lang="lv-LV" dirty="0" err="1"/>
              <a:t>that</a:t>
            </a:r>
            <a:r>
              <a:rPr lang="lv-LV" dirty="0"/>
              <a:t> </a:t>
            </a:r>
            <a:r>
              <a:rPr lang="lv-LV" dirty="0" err="1"/>
              <a:t>the</a:t>
            </a:r>
            <a:r>
              <a:rPr lang="lv-LV" dirty="0"/>
              <a:t> progress </a:t>
            </a:r>
            <a:r>
              <a:rPr lang="lv-LV" dirty="0" err="1"/>
              <a:t>made</a:t>
            </a:r>
            <a:r>
              <a:rPr lang="lv-LV" dirty="0"/>
              <a:t> </a:t>
            </a:r>
            <a:r>
              <a:rPr lang="lv-LV" dirty="0" err="1"/>
              <a:t>since</a:t>
            </a:r>
            <a:r>
              <a:rPr lang="lv-LV" dirty="0"/>
              <a:t> </a:t>
            </a:r>
            <a:r>
              <a:rPr lang="lv-LV" dirty="0" err="1"/>
              <a:t>the</a:t>
            </a:r>
            <a:r>
              <a:rPr lang="lv-LV" dirty="0"/>
              <a:t> </a:t>
            </a:r>
            <a:r>
              <a:rPr lang="lv-LV" dirty="0" err="1"/>
              <a:t>last</a:t>
            </a:r>
            <a:r>
              <a:rPr lang="lv-LV" dirty="0"/>
              <a:t> </a:t>
            </a:r>
            <a:r>
              <a:rPr lang="lv-LV" dirty="0" err="1"/>
              <a:t>external</a:t>
            </a:r>
            <a:r>
              <a:rPr lang="lv-LV" dirty="0"/>
              <a:t> QA </a:t>
            </a:r>
            <a:r>
              <a:rPr lang="lv-LV" dirty="0" err="1"/>
              <a:t>activity</a:t>
            </a:r>
            <a:r>
              <a:rPr lang="lv-LV" dirty="0"/>
              <a:t> </a:t>
            </a:r>
            <a:r>
              <a:rPr lang="lv-LV" dirty="0" err="1"/>
              <a:t>is</a:t>
            </a:r>
            <a:r>
              <a:rPr lang="lv-LV" dirty="0"/>
              <a:t> </a:t>
            </a:r>
            <a:r>
              <a:rPr lang="lv-LV" dirty="0" err="1"/>
              <a:t>taken</a:t>
            </a:r>
            <a:r>
              <a:rPr lang="lv-LV" dirty="0"/>
              <a:t> </a:t>
            </a:r>
            <a:r>
              <a:rPr lang="lv-LV" dirty="0" err="1"/>
              <a:t>into</a:t>
            </a:r>
            <a:r>
              <a:rPr lang="lv-LV" dirty="0"/>
              <a:t> </a:t>
            </a:r>
            <a:r>
              <a:rPr lang="lv-LV" dirty="0" err="1"/>
              <a:t>consideration</a:t>
            </a:r>
            <a:r>
              <a:rPr lang="lv-LV" dirty="0"/>
              <a:t> </a:t>
            </a:r>
            <a:r>
              <a:rPr lang="lv-LV" dirty="0" err="1"/>
              <a:t>when</a:t>
            </a:r>
            <a:r>
              <a:rPr lang="lv-LV" dirty="0"/>
              <a:t> </a:t>
            </a:r>
            <a:r>
              <a:rPr lang="lv-LV" dirty="0" err="1"/>
              <a:t>preparing</a:t>
            </a:r>
            <a:r>
              <a:rPr lang="lv-LV" dirty="0"/>
              <a:t> </a:t>
            </a:r>
            <a:r>
              <a:rPr lang="lv-LV" dirty="0" err="1"/>
              <a:t>for</a:t>
            </a:r>
            <a:r>
              <a:rPr lang="lv-LV" dirty="0"/>
              <a:t> </a:t>
            </a:r>
            <a:r>
              <a:rPr lang="lv-LV" dirty="0" err="1"/>
              <a:t>the</a:t>
            </a:r>
            <a:r>
              <a:rPr lang="lv-LV" dirty="0"/>
              <a:t> </a:t>
            </a:r>
            <a:r>
              <a:rPr lang="lv-LV" dirty="0" err="1"/>
              <a:t>next</a:t>
            </a:r>
            <a:r>
              <a:rPr lang="lv-LV" dirty="0"/>
              <a:t> </a:t>
            </a:r>
            <a:r>
              <a:rPr lang="lv-LV" dirty="0" err="1"/>
              <a:t>one</a:t>
            </a:r>
            <a:endParaRPr lang="lv-LV" dirty="0"/>
          </a:p>
        </p:txBody>
      </p:sp>
    </p:spTree>
    <p:extLst>
      <p:ext uri="{BB962C8B-B14F-4D97-AF65-F5344CB8AC3E}">
        <p14:creationId xmlns:p14="http://schemas.microsoft.com/office/powerpoint/2010/main" val="3695006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ext uri="{D42A27DB-BD31-4B8C-83A1-F6EECF244321}">
                <p14:modId xmlns:p14="http://schemas.microsoft.com/office/powerpoint/2010/main" val="2075634422"/>
              </p:ext>
            </p:extLst>
          </p:nvPr>
        </p:nvGraphicFramePr>
        <p:xfrm>
          <a:off x="395536" y="620688"/>
          <a:ext cx="8229600" cy="527304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4608512">
                <a:tc>
                  <a:txBody>
                    <a:bodyPr/>
                    <a:lstStyle/>
                    <a:p>
                      <a:pPr marL="228600" algn="l">
                        <a:spcAft>
                          <a:spcPts val="0"/>
                        </a:spcAft>
                      </a:pPr>
                      <a:r>
                        <a:rPr lang="en-US" sz="2800" dirty="0">
                          <a:effectLst/>
                        </a:rPr>
                        <a:t>Regulation on accreditation (Cabinet of Ministers) =&gt; annual reports of study domains are prepared</a:t>
                      </a:r>
                      <a:endParaRPr lang="lv-LV" sz="1800" dirty="0">
                        <a:effectLst/>
                      </a:endParaRPr>
                    </a:p>
                    <a:p>
                      <a:pPr marL="228600" algn="l">
                        <a:spcAft>
                          <a:spcPts val="0"/>
                        </a:spcAft>
                      </a:pPr>
                      <a:r>
                        <a:rPr lang="en-US" sz="2800" dirty="0">
                          <a:effectLst/>
                        </a:rPr>
                        <a:t>On requirements for preparation of annual reports of study domains </a:t>
                      </a:r>
                      <a:r>
                        <a:rPr lang="lv-LV" sz="2800" dirty="0">
                          <a:effectLst/>
                        </a:rPr>
                        <a:t>(</a:t>
                      </a:r>
                      <a:r>
                        <a:rPr lang="lv-LV" sz="2800" dirty="0" err="1">
                          <a:effectLst/>
                        </a:rPr>
                        <a:t>Rector’s</a:t>
                      </a:r>
                      <a:r>
                        <a:rPr lang="lv-LV" sz="2800" dirty="0">
                          <a:effectLst/>
                        </a:rPr>
                        <a:t> </a:t>
                      </a:r>
                      <a:r>
                        <a:rPr lang="lv-LV" sz="2800" dirty="0" err="1">
                          <a:effectLst/>
                        </a:rPr>
                        <a:t>order</a:t>
                      </a:r>
                      <a:r>
                        <a:rPr lang="lv-LV" sz="2800" dirty="0">
                          <a:effectLst/>
                        </a:rPr>
                        <a:t>)</a:t>
                      </a:r>
                      <a:endParaRPr lang="lv-LV" sz="1800" dirty="0">
                        <a:effectLst/>
                      </a:endParaRPr>
                    </a:p>
                    <a:p>
                      <a:pPr marL="228600" algn="l">
                        <a:spcAft>
                          <a:spcPts val="0"/>
                        </a:spcAft>
                      </a:pPr>
                      <a:r>
                        <a:rPr lang="en-US" sz="2800" dirty="0">
                          <a:effectLst/>
                        </a:rPr>
                        <a:t>Order of evaluation and adoption of study </a:t>
                      </a:r>
                      <a:r>
                        <a:rPr lang="en-US" sz="2800" dirty="0" err="1">
                          <a:effectLst/>
                        </a:rPr>
                        <a:t>programmes</a:t>
                      </a:r>
                      <a:r>
                        <a:rPr lang="en-US" sz="2800" dirty="0">
                          <a:effectLst/>
                        </a:rPr>
                        <a:t> (Senate)</a:t>
                      </a:r>
                      <a:endParaRPr lang="lv-LV" sz="1800" dirty="0">
                        <a:effectLst/>
                      </a:endParaRPr>
                    </a:p>
                    <a:p>
                      <a:pPr marL="228600" algn="l">
                        <a:spcAft>
                          <a:spcPts val="0"/>
                        </a:spcAft>
                      </a:pPr>
                      <a:r>
                        <a:rPr lang="lv-LV" sz="2800" dirty="0" err="1">
                          <a:effectLst/>
                        </a:rPr>
                        <a:t>On</a:t>
                      </a:r>
                      <a:r>
                        <a:rPr lang="lv-LV" sz="2800" dirty="0">
                          <a:effectLst/>
                        </a:rPr>
                        <a:t> </a:t>
                      </a:r>
                      <a:r>
                        <a:rPr lang="lv-LV" sz="2800" dirty="0" err="1">
                          <a:effectLst/>
                        </a:rPr>
                        <a:t>Committee</a:t>
                      </a:r>
                      <a:r>
                        <a:rPr lang="lv-LV" sz="2800" dirty="0">
                          <a:effectLst/>
                        </a:rPr>
                        <a:t> </a:t>
                      </a:r>
                      <a:r>
                        <a:rPr lang="lv-LV" sz="2800" dirty="0" err="1">
                          <a:effectLst/>
                        </a:rPr>
                        <a:t>of</a:t>
                      </a:r>
                      <a:r>
                        <a:rPr lang="lv-LV" sz="2800" dirty="0">
                          <a:effectLst/>
                        </a:rPr>
                        <a:t> </a:t>
                      </a:r>
                      <a:r>
                        <a:rPr lang="lv-LV" sz="2800" dirty="0" err="1">
                          <a:effectLst/>
                        </a:rPr>
                        <a:t>evaluation</a:t>
                      </a:r>
                      <a:r>
                        <a:rPr lang="lv-LV" sz="2800" dirty="0">
                          <a:effectLst/>
                        </a:rPr>
                        <a:t> </a:t>
                      </a:r>
                      <a:r>
                        <a:rPr lang="lv-LV" sz="2800" dirty="0" err="1">
                          <a:effectLst/>
                        </a:rPr>
                        <a:t>of</a:t>
                      </a:r>
                      <a:r>
                        <a:rPr lang="lv-LV" sz="2800" dirty="0">
                          <a:effectLst/>
                        </a:rPr>
                        <a:t> </a:t>
                      </a:r>
                      <a:r>
                        <a:rPr lang="lv-LV" sz="2800" dirty="0" err="1">
                          <a:effectLst/>
                        </a:rPr>
                        <a:t>quality</a:t>
                      </a:r>
                      <a:r>
                        <a:rPr lang="lv-LV" sz="2800" dirty="0">
                          <a:effectLst/>
                        </a:rPr>
                        <a:t> </a:t>
                      </a:r>
                      <a:r>
                        <a:rPr lang="lv-LV" sz="2800" dirty="0" err="1">
                          <a:effectLst/>
                        </a:rPr>
                        <a:t>of</a:t>
                      </a:r>
                      <a:r>
                        <a:rPr lang="lv-LV" sz="2800" dirty="0">
                          <a:effectLst/>
                        </a:rPr>
                        <a:t> </a:t>
                      </a:r>
                      <a:r>
                        <a:rPr lang="lv-LV" sz="2800" dirty="0" err="1">
                          <a:effectLst/>
                        </a:rPr>
                        <a:t>study</a:t>
                      </a:r>
                      <a:r>
                        <a:rPr lang="lv-LV" sz="2800" dirty="0">
                          <a:effectLst/>
                        </a:rPr>
                        <a:t> </a:t>
                      </a:r>
                      <a:r>
                        <a:rPr lang="lv-LV" sz="2800" dirty="0" err="1">
                          <a:effectLst/>
                        </a:rPr>
                        <a:t>programmes</a:t>
                      </a:r>
                      <a:r>
                        <a:rPr lang="lv-LV" sz="2800" dirty="0">
                          <a:effectLst/>
                        </a:rPr>
                        <a:t> (</a:t>
                      </a:r>
                      <a:r>
                        <a:rPr lang="lv-LV" sz="2800" dirty="0" err="1">
                          <a:effectLst/>
                        </a:rPr>
                        <a:t>Rector’s</a:t>
                      </a:r>
                      <a:r>
                        <a:rPr lang="lv-LV" sz="2800" dirty="0">
                          <a:effectLst/>
                        </a:rPr>
                        <a:t> </a:t>
                      </a:r>
                      <a:r>
                        <a:rPr lang="lv-LV" sz="2800" dirty="0" err="1">
                          <a:effectLst/>
                        </a:rPr>
                        <a:t>order</a:t>
                      </a:r>
                      <a:r>
                        <a:rPr lang="lv-LV" sz="2800" dirty="0">
                          <a:effectLst/>
                        </a:rPr>
                        <a:t>)</a:t>
                      </a:r>
                      <a:endParaRPr lang="lv-LV" sz="1800" dirty="0">
                        <a:effectLst/>
                      </a:endParaRPr>
                    </a:p>
                    <a:p>
                      <a:pPr marL="228600" algn="l">
                        <a:spcAft>
                          <a:spcPts val="0"/>
                        </a:spcAft>
                      </a:pPr>
                      <a:r>
                        <a:rPr lang="en-US" sz="2800" dirty="0">
                          <a:effectLst/>
                        </a:rPr>
                        <a:t>Self-evaluation reports of study domains are published in internet sites of </a:t>
                      </a:r>
                      <a:r>
                        <a:rPr lang="en-US" sz="2800" dirty="0" err="1">
                          <a:effectLst/>
                        </a:rPr>
                        <a:t>facultie</a:t>
                      </a:r>
                      <a:r>
                        <a:rPr lang="lv-LV" sz="2800" dirty="0">
                          <a:effectLst/>
                        </a:rPr>
                        <a:t>s</a:t>
                      </a:r>
                      <a:br>
                        <a:rPr lang="lv-LV" sz="2800" dirty="0">
                          <a:effectLst/>
                        </a:rPr>
                      </a:br>
                      <a:r>
                        <a:rPr lang="lv-LV" sz="2800" dirty="0">
                          <a:effectLst/>
                        </a:rPr>
                        <a:t>ESG</a:t>
                      </a:r>
                    </a:p>
                    <a:p>
                      <a:pPr marL="228600" algn="l">
                        <a:spcAft>
                          <a:spcPts val="0"/>
                        </a:spcAft>
                      </a:pPr>
                      <a:endParaRPr lang="lv-LV" sz="2800" dirty="0">
                        <a:effectLst/>
                        <a:latin typeface="Times New Roman"/>
                        <a:ea typeface="Times New Roman"/>
                      </a:endParaRPr>
                    </a:p>
                    <a:p>
                      <a:pPr marL="228600" algn="l">
                        <a:spcAft>
                          <a:spcPts val="0"/>
                        </a:spcAft>
                      </a:pPr>
                      <a:endParaRPr lang="lv-LV" sz="1000" dirty="0">
                        <a:effectLst/>
                        <a:latin typeface="Times New Roman"/>
                        <a:ea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408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365125" y="1412776"/>
            <a:ext cx="6367115" cy="576610"/>
          </a:xfrm>
        </p:spPr>
        <p:txBody>
          <a:bodyPr>
            <a:normAutofit fontScale="90000"/>
          </a:bodyPr>
          <a:lstStyle/>
          <a:p>
            <a:pPr eaLnBrk="1" hangingPunct="1"/>
            <a:r>
              <a:rPr lang="lv-LV" altLang="lv-LV" sz="3500" dirty="0" err="1">
                <a:latin typeface="Arial" charset="0"/>
              </a:rPr>
              <a:t>University</a:t>
            </a:r>
            <a:r>
              <a:rPr lang="lv-LV" altLang="lv-LV" sz="3500" dirty="0">
                <a:latin typeface="Arial" charset="0"/>
              </a:rPr>
              <a:t> </a:t>
            </a:r>
            <a:r>
              <a:rPr lang="lv-LV" altLang="lv-LV" sz="3500" dirty="0" err="1">
                <a:latin typeface="Arial" charset="0"/>
              </a:rPr>
              <a:t>of</a:t>
            </a:r>
            <a:r>
              <a:rPr lang="lv-LV" altLang="lv-LV" sz="3500" dirty="0">
                <a:latin typeface="Arial" charset="0"/>
              </a:rPr>
              <a:t> Latvia</a:t>
            </a:r>
          </a:p>
        </p:txBody>
      </p:sp>
      <p:sp>
        <p:nvSpPr>
          <p:cNvPr id="7171" name="Subtitle 2"/>
          <p:cNvSpPr>
            <a:spLocks noGrp="1"/>
          </p:cNvSpPr>
          <p:nvPr>
            <p:ph type="subTitle" idx="4294967295"/>
          </p:nvPr>
        </p:nvSpPr>
        <p:spPr>
          <a:xfrm>
            <a:off x="365125" y="2079256"/>
            <a:ext cx="8239125" cy="3149600"/>
          </a:xfrm>
        </p:spPr>
        <p:txBody>
          <a:bodyPr>
            <a:normAutofit lnSpcReduction="10000"/>
          </a:bodyPr>
          <a:lstStyle/>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Founded</a:t>
            </a:r>
            <a:r>
              <a:rPr lang="lv-LV" altLang="lv-LV" sz="1800" dirty="0">
                <a:solidFill>
                  <a:srgbClr val="B5121B"/>
                </a:solidFill>
                <a:latin typeface="Arial" charset="0"/>
              </a:rPr>
              <a:t>:</a:t>
            </a:r>
            <a:r>
              <a:rPr lang="lv-LV" altLang="lv-LV" sz="1800" dirty="0">
                <a:solidFill>
                  <a:srgbClr val="807F83"/>
                </a:solidFill>
                <a:latin typeface="Arial" charset="0"/>
              </a:rPr>
              <a:t> </a:t>
            </a:r>
            <a:r>
              <a:rPr lang="lv-LV" altLang="lv-LV" sz="1800" dirty="0" err="1">
                <a:solidFill>
                  <a:srgbClr val="807F83"/>
                </a:solidFill>
                <a:latin typeface="Arial" charset="0"/>
              </a:rPr>
              <a:t>September</a:t>
            </a:r>
            <a:r>
              <a:rPr lang="lv-LV" altLang="lv-LV" sz="1800" dirty="0">
                <a:solidFill>
                  <a:srgbClr val="807F83"/>
                </a:solidFill>
                <a:latin typeface="Arial" charset="0"/>
              </a:rPr>
              <a:t> 28, 1919</a:t>
            </a:r>
          </a:p>
          <a:p>
            <a:pPr marL="0" indent="0" eaLnBrk="1" hangingPunct="1">
              <a:lnSpc>
                <a:spcPct val="80000"/>
              </a:lnSpc>
              <a:spcBef>
                <a:spcPct val="60000"/>
              </a:spcBef>
              <a:buFont typeface="Arial" charset="0"/>
              <a:buNone/>
            </a:pPr>
            <a:r>
              <a:rPr lang="lv-LV" altLang="lv-LV" sz="1800" dirty="0">
                <a:solidFill>
                  <a:srgbClr val="B5121B"/>
                </a:solidFill>
                <a:latin typeface="Arial" charset="0"/>
              </a:rPr>
              <a:t>Students</a:t>
            </a:r>
            <a:r>
              <a:rPr lang="en-US" altLang="lv-LV" sz="1800" dirty="0">
                <a:solidFill>
                  <a:srgbClr val="B5121B"/>
                </a:solidFill>
                <a:latin typeface="Arial" charset="0"/>
              </a:rPr>
              <a:t>:</a:t>
            </a:r>
            <a:r>
              <a:rPr lang="lv-LV" altLang="lv-LV" sz="1800" dirty="0">
                <a:solidFill>
                  <a:srgbClr val="807F83"/>
                </a:solidFill>
                <a:latin typeface="Arial" charset="0"/>
              </a:rPr>
              <a:t> 13 055, 2016</a:t>
            </a:r>
          </a:p>
          <a:p>
            <a:pPr marL="0" indent="0" eaLnBrk="1" hangingPunct="1">
              <a:lnSpc>
                <a:spcPct val="80000"/>
              </a:lnSpc>
              <a:spcBef>
                <a:spcPct val="60000"/>
              </a:spcBef>
              <a:buFont typeface="Arial" charset="0"/>
              <a:buNone/>
            </a:pPr>
            <a:r>
              <a:rPr lang="lv-LV" altLang="lv-LV" sz="1800" dirty="0">
                <a:solidFill>
                  <a:srgbClr val="B5121B"/>
                </a:solidFill>
                <a:latin typeface="Arial" charset="0"/>
              </a:rPr>
              <a:t>QS </a:t>
            </a:r>
            <a:r>
              <a:rPr lang="lv-LV" altLang="lv-LV" sz="1800" dirty="0" err="1">
                <a:solidFill>
                  <a:srgbClr val="B5121B"/>
                </a:solidFill>
                <a:latin typeface="Arial" charset="0"/>
              </a:rPr>
              <a:t>World</a:t>
            </a:r>
            <a:r>
              <a:rPr lang="lv-LV" altLang="lv-LV" sz="1800" dirty="0">
                <a:solidFill>
                  <a:srgbClr val="B5121B"/>
                </a:solidFill>
                <a:latin typeface="Arial" charset="0"/>
              </a:rPr>
              <a:t> </a:t>
            </a:r>
            <a:r>
              <a:rPr lang="lv-LV" altLang="lv-LV" sz="1800" dirty="0" err="1">
                <a:solidFill>
                  <a:srgbClr val="B5121B"/>
                </a:solidFill>
                <a:latin typeface="Arial" charset="0"/>
              </a:rPr>
              <a:t>University</a:t>
            </a:r>
            <a:r>
              <a:rPr lang="lv-LV" altLang="lv-LV" sz="1800" dirty="0">
                <a:solidFill>
                  <a:srgbClr val="B5121B"/>
                </a:solidFill>
                <a:latin typeface="Arial" charset="0"/>
              </a:rPr>
              <a:t> </a:t>
            </a:r>
            <a:r>
              <a:rPr lang="lv-LV" altLang="lv-LV" sz="1800" dirty="0" err="1">
                <a:solidFill>
                  <a:srgbClr val="B5121B"/>
                </a:solidFill>
                <a:latin typeface="Arial" charset="0"/>
              </a:rPr>
              <a:t>Rankings</a:t>
            </a:r>
            <a:r>
              <a:rPr lang="lv-LV" altLang="lv-LV" sz="1800" dirty="0">
                <a:solidFill>
                  <a:srgbClr val="B5121B"/>
                </a:solidFill>
                <a:latin typeface="Arial" charset="0"/>
              </a:rPr>
              <a:t> 15/16:</a:t>
            </a:r>
            <a:r>
              <a:rPr lang="en-US" altLang="lv-LV" sz="1800" dirty="0">
                <a:solidFill>
                  <a:srgbClr val="B5121B"/>
                </a:solidFill>
                <a:latin typeface="Arial" charset="0"/>
              </a:rPr>
              <a:t> </a:t>
            </a:r>
            <a:r>
              <a:rPr lang="lv-LV" altLang="lv-LV" sz="1800" dirty="0">
                <a:solidFill>
                  <a:srgbClr val="807F83"/>
                </a:solidFill>
                <a:latin typeface="Arial" charset="0"/>
              </a:rPr>
              <a:t>651-700</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Faculties</a:t>
            </a:r>
            <a:r>
              <a:rPr lang="lv-LV" altLang="lv-LV" sz="1800" dirty="0">
                <a:solidFill>
                  <a:srgbClr val="B5121B"/>
                </a:solidFill>
                <a:latin typeface="Arial" charset="0"/>
              </a:rPr>
              <a:t>:</a:t>
            </a:r>
            <a:r>
              <a:rPr lang="lv-LV" altLang="lv-LV" sz="1800" dirty="0">
                <a:solidFill>
                  <a:srgbClr val="807F83"/>
                </a:solidFill>
                <a:latin typeface="Arial" charset="0"/>
              </a:rPr>
              <a:t> 13</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Institutes</a:t>
            </a:r>
            <a:r>
              <a:rPr lang="lv-LV" altLang="lv-LV" sz="1800" dirty="0">
                <a:solidFill>
                  <a:srgbClr val="B5121B"/>
                </a:solidFill>
                <a:latin typeface="Arial" charset="0"/>
              </a:rPr>
              <a:t>:</a:t>
            </a:r>
            <a:r>
              <a:rPr lang="lv-LV" altLang="lv-LV" sz="1800" dirty="0">
                <a:solidFill>
                  <a:srgbClr val="807F83"/>
                </a:solidFill>
                <a:latin typeface="Arial" charset="0"/>
              </a:rPr>
              <a:t> 12+3</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Study</a:t>
            </a:r>
            <a:r>
              <a:rPr lang="lv-LV" altLang="lv-LV" sz="1800" dirty="0">
                <a:solidFill>
                  <a:srgbClr val="B5121B"/>
                </a:solidFill>
                <a:latin typeface="Arial" charset="0"/>
              </a:rPr>
              <a:t> </a:t>
            </a:r>
            <a:r>
              <a:rPr lang="lv-LV" altLang="lv-LV" sz="1800" dirty="0" err="1">
                <a:solidFill>
                  <a:srgbClr val="B5121B"/>
                </a:solidFill>
                <a:latin typeface="Arial" charset="0"/>
              </a:rPr>
              <a:t>programmes</a:t>
            </a:r>
            <a:r>
              <a:rPr lang="lv-LV" altLang="lv-LV" sz="1800" dirty="0">
                <a:solidFill>
                  <a:srgbClr val="B5121B"/>
                </a:solidFill>
                <a:latin typeface="Arial" charset="0"/>
              </a:rPr>
              <a:t>:</a:t>
            </a:r>
            <a:r>
              <a:rPr lang="lv-LV" altLang="lv-LV" sz="1800" dirty="0">
                <a:solidFill>
                  <a:srgbClr val="807F83"/>
                </a:solidFill>
                <a:latin typeface="Arial" charset="0"/>
              </a:rPr>
              <a:t> 130 (</a:t>
            </a:r>
            <a:r>
              <a:rPr lang="lv-LV" altLang="lv-LV" sz="1800" dirty="0" err="1">
                <a:solidFill>
                  <a:srgbClr val="807F83"/>
                </a:solidFill>
                <a:latin typeface="Arial" charset="0"/>
              </a:rPr>
              <a:t>undergraduate</a:t>
            </a:r>
            <a:r>
              <a:rPr lang="lv-LV" altLang="lv-LV" sz="1800" dirty="0">
                <a:solidFill>
                  <a:srgbClr val="807F83"/>
                </a:solidFill>
                <a:latin typeface="Arial" charset="0"/>
              </a:rPr>
              <a:t> 53, </a:t>
            </a:r>
            <a:r>
              <a:rPr lang="lv-LV" altLang="lv-LV" sz="1800" dirty="0" err="1">
                <a:solidFill>
                  <a:srgbClr val="807F83"/>
                </a:solidFill>
                <a:latin typeface="Arial" charset="0"/>
              </a:rPr>
              <a:t>postgraduate</a:t>
            </a:r>
            <a:r>
              <a:rPr lang="lv-LV" altLang="lv-LV" sz="1800" dirty="0">
                <a:solidFill>
                  <a:srgbClr val="807F83"/>
                </a:solidFill>
                <a:latin typeface="Arial" charset="0"/>
              </a:rPr>
              <a:t> 53, </a:t>
            </a:r>
            <a:r>
              <a:rPr lang="lv-LV" altLang="lv-LV" sz="1800" dirty="0" err="1">
                <a:solidFill>
                  <a:srgbClr val="807F83"/>
                </a:solidFill>
                <a:latin typeface="Arial" charset="0"/>
              </a:rPr>
              <a:t>doctoral</a:t>
            </a:r>
            <a:r>
              <a:rPr lang="lv-LV" altLang="lv-LV" sz="1800" dirty="0">
                <a:solidFill>
                  <a:srgbClr val="807F83"/>
                </a:solidFill>
                <a:latin typeface="Arial" charset="0"/>
              </a:rPr>
              <a:t> 24)</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Staff</a:t>
            </a:r>
            <a:r>
              <a:rPr lang="lv-LV" altLang="lv-LV" sz="1800" dirty="0">
                <a:solidFill>
                  <a:srgbClr val="B5121B"/>
                </a:solidFill>
                <a:latin typeface="Arial" charset="0"/>
              </a:rPr>
              <a:t>:</a:t>
            </a:r>
            <a:r>
              <a:rPr lang="lv-LV" altLang="lv-LV" sz="1800" dirty="0">
                <a:solidFill>
                  <a:srgbClr val="807F83"/>
                </a:solidFill>
                <a:latin typeface="Arial" charset="0"/>
              </a:rPr>
              <a:t> 2283</a:t>
            </a:r>
            <a:r>
              <a:rPr lang="lv-LV" altLang="lv-LV" sz="1800" dirty="0">
                <a:latin typeface="Arial" charset="0"/>
              </a:rPr>
              <a:t> </a:t>
            </a:r>
            <a:r>
              <a:rPr lang="lv-LV" altLang="lv-LV" sz="1800" dirty="0">
                <a:solidFill>
                  <a:srgbClr val="807F83"/>
                </a:solidFill>
                <a:latin typeface="Arial" charset="0"/>
              </a:rPr>
              <a:t>(</a:t>
            </a:r>
            <a:r>
              <a:rPr lang="lv-LV" altLang="lv-LV" sz="1800" dirty="0" err="1">
                <a:solidFill>
                  <a:srgbClr val="807F83"/>
                </a:solidFill>
                <a:latin typeface="Arial" charset="0"/>
              </a:rPr>
              <a:t>academic</a:t>
            </a:r>
            <a:r>
              <a:rPr lang="lv-LV" altLang="lv-LV" sz="1800" dirty="0">
                <a:solidFill>
                  <a:srgbClr val="807F83"/>
                </a:solidFill>
                <a:latin typeface="Arial" charset="0"/>
              </a:rPr>
              <a:t> 1151, </a:t>
            </a:r>
            <a:r>
              <a:rPr lang="lv-LV" altLang="lv-LV" sz="1800" dirty="0" err="1">
                <a:solidFill>
                  <a:srgbClr val="807F83"/>
                </a:solidFill>
                <a:latin typeface="Arial" charset="0"/>
              </a:rPr>
              <a:t>other</a:t>
            </a:r>
            <a:r>
              <a:rPr lang="lv-LV" altLang="lv-LV" sz="1800" dirty="0">
                <a:solidFill>
                  <a:srgbClr val="807F83"/>
                </a:solidFill>
                <a:latin typeface="Arial" charset="0"/>
              </a:rPr>
              <a:t> 1132)</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Opening</a:t>
            </a:r>
            <a:r>
              <a:rPr lang="en-US" altLang="lv-LV" sz="1800" dirty="0">
                <a:solidFill>
                  <a:srgbClr val="B5121B"/>
                </a:solidFill>
                <a:latin typeface="Arial" charset="0"/>
              </a:rPr>
              <a:t> of the new campus</a:t>
            </a:r>
            <a:r>
              <a:rPr lang="lv-LV" altLang="lv-LV" sz="1800" dirty="0">
                <a:solidFill>
                  <a:srgbClr val="B5121B"/>
                </a:solidFill>
                <a:latin typeface="Arial" charset="0"/>
              </a:rPr>
              <a:t> </a:t>
            </a:r>
            <a:r>
              <a:rPr lang="lv-LV" altLang="lv-LV" sz="1800" dirty="0" err="1">
                <a:solidFill>
                  <a:srgbClr val="B5121B"/>
                </a:solidFill>
                <a:latin typeface="Arial" charset="0"/>
              </a:rPr>
              <a:t>on</a:t>
            </a:r>
            <a:r>
              <a:rPr lang="lv-LV" altLang="lv-LV" sz="1800" dirty="0">
                <a:solidFill>
                  <a:srgbClr val="B5121B"/>
                </a:solidFill>
                <a:latin typeface="Arial" charset="0"/>
              </a:rPr>
              <a:t> </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September</a:t>
            </a:r>
            <a:r>
              <a:rPr lang="lv-LV" altLang="lv-LV" sz="1800" dirty="0">
                <a:solidFill>
                  <a:srgbClr val="B5121B"/>
                </a:solidFill>
                <a:latin typeface="Arial" charset="0"/>
              </a:rPr>
              <a:t>, 2015</a:t>
            </a:r>
            <a:endParaRPr lang="lv-LV" altLang="lv-LV" sz="1800" dirty="0">
              <a:solidFill>
                <a:srgbClr val="807F83"/>
              </a:solidFill>
              <a:latin typeface="Arial" charset="0"/>
            </a:endParaRPr>
          </a:p>
          <a:p>
            <a:pPr marL="0" indent="0" eaLnBrk="1" hangingPunct="1">
              <a:lnSpc>
                <a:spcPct val="80000"/>
              </a:lnSpc>
              <a:spcBef>
                <a:spcPct val="60000"/>
              </a:spcBef>
              <a:buFont typeface="Arial" charset="0"/>
              <a:buNone/>
            </a:pPr>
            <a:endParaRPr lang="lv-LV" altLang="lv-LV" sz="1800" dirty="0">
              <a:solidFill>
                <a:srgbClr val="807F83"/>
              </a:solidFill>
              <a:latin typeface="Arial" charset="0"/>
            </a:endParaRPr>
          </a:p>
          <a:p>
            <a:pPr marL="0" indent="0" eaLnBrk="1" hangingPunct="1">
              <a:lnSpc>
                <a:spcPct val="80000"/>
              </a:lnSpc>
              <a:spcBef>
                <a:spcPct val="60000"/>
              </a:spcBef>
              <a:buFont typeface="Arial" charset="0"/>
              <a:buNone/>
            </a:pPr>
            <a:endParaRPr lang="lv-LV" altLang="lv-LV" sz="1800" dirty="0">
              <a:solidFill>
                <a:srgbClr val="807F83"/>
              </a:solidFill>
              <a:latin typeface="Arial" charset="0"/>
            </a:endParaRPr>
          </a:p>
        </p:txBody>
      </p:sp>
      <p:pic>
        <p:nvPicPr>
          <p:cNvPr id="7172" name="Picture 7" descr="CRW_23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1504950"/>
            <a:ext cx="2663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cam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713" y="4581525"/>
            <a:ext cx="348773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06706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a:bodyPr>
          <a:lstStyle/>
          <a:p>
            <a:pPr marL="0" indent="0" algn="ctr">
              <a:buNone/>
            </a:pPr>
            <a:endParaRPr lang="lv-LV" sz="8000" dirty="0"/>
          </a:p>
          <a:p>
            <a:pPr marL="0" indent="0" algn="ctr">
              <a:buNone/>
            </a:pPr>
            <a:r>
              <a:rPr lang="lv-LV" sz="8000" dirty="0" err="1"/>
              <a:t>Results</a:t>
            </a:r>
            <a:r>
              <a:rPr lang="lv-LV" sz="8000" dirty="0"/>
              <a:t> </a:t>
            </a:r>
            <a:r>
              <a:rPr lang="lv-LV" sz="8000" dirty="0" err="1"/>
              <a:t>of</a:t>
            </a:r>
            <a:r>
              <a:rPr lang="lv-LV" sz="8000" dirty="0"/>
              <a:t> </a:t>
            </a:r>
            <a:r>
              <a:rPr lang="lv-LV" sz="8000" dirty="0" err="1"/>
              <a:t>self-evaluation</a:t>
            </a:r>
            <a:r>
              <a:rPr lang="lv-LV" sz="8000" dirty="0"/>
              <a:t> </a:t>
            </a:r>
            <a:r>
              <a:rPr lang="lv-LV" sz="8000" dirty="0" err="1"/>
              <a:t>of</a:t>
            </a:r>
            <a:r>
              <a:rPr lang="lv-LV" sz="8000" dirty="0"/>
              <a:t> </a:t>
            </a:r>
            <a:r>
              <a:rPr lang="lv-LV" sz="8000" dirty="0" err="1"/>
              <a:t>teachers</a:t>
            </a:r>
            <a:endParaRPr lang="en-GB" sz="8000" dirty="0"/>
          </a:p>
        </p:txBody>
      </p:sp>
    </p:spTree>
    <p:extLst>
      <p:ext uri="{BB962C8B-B14F-4D97-AF65-F5344CB8AC3E}">
        <p14:creationId xmlns:p14="http://schemas.microsoft.com/office/powerpoint/2010/main" val="2659005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p:cNvGraphicFramePr>
            <a:graphicFrameLocks noGrp="1"/>
          </p:cNvGraphicFramePr>
          <p:nvPr>
            <p:ph/>
            <p:extLst/>
          </p:nvPr>
        </p:nvGraphicFramePr>
        <p:xfrm>
          <a:off x="457200" y="2204864"/>
          <a:ext cx="8229600" cy="3312367"/>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186063111"/>
                    </a:ext>
                  </a:extLst>
                </a:gridCol>
                <a:gridCol w="1645920">
                  <a:extLst>
                    <a:ext uri="{9D8B030D-6E8A-4147-A177-3AD203B41FA5}">
                      <a16:colId xmlns:a16="http://schemas.microsoft.com/office/drawing/2014/main" val="973633051"/>
                    </a:ext>
                  </a:extLst>
                </a:gridCol>
                <a:gridCol w="1645920">
                  <a:extLst>
                    <a:ext uri="{9D8B030D-6E8A-4147-A177-3AD203B41FA5}">
                      <a16:colId xmlns:a16="http://schemas.microsoft.com/office/drawing/2014/main" val="211721298"/>
                    </a:ext>
                  </a:extLst>
                </a:gridCol>
                <a:gridCol w="1645920">
                  <a:extLst>
                    <a:ext uri="{9D8B030D-6E8A-4147-A177-3AD203B41FA5}">
                      <a16:colId xmlns:a16="http://schemas.microsoft.com/office/drawing/2014/main" val="1734173680"/>
                    </a:ext>
                  </a:extLst>
                </a:gridCol>
                <a:gridCol w="1645920">
                  <a:extLst>
                    <a:ext uri="{9D8B030D-6E8A-4147-A177-3AD203B41FA5}">
                      <a16:colId xmlns:a16="http://schemas.microsoft.com/office/drawing/2014/main" val="2496428242"/>
                    </a:ext>
                  </a:extLst>
                </a:gridCol>
              </a:tblGrid>
              <a:tr h="775817">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456491"/>
                  </a:ext>
                </a:extLst>
              </a:tr>
              <a:tr h="1708259">
                <a:tc>
                  <a:txBody>
                    <a:bodyPr/>
                    <a:lstStyle/>
                    <a:p>
                      <a:pPr algn="ctr">
                        <a:lnSpc>
                          <a:spcPct val="115000"/>
                        </a:lnSpc>
                        <a:spcAft>
                          <a:spcPts val="0"/>
                        </a:spcAft>
                      </a:pPr>
                      <a:r>
                        <a:rPr lang="en-GB" sz="2400">
                          <a:effectLst/>
                          <a:latin typeface="Calibri" panose="020F0502020204030204" pitchFamily="34" charset="0"/>
                          <a:ea typeface="Times New Roman" panose="02020603050405020304" pitchFamily="18" charset="0"/>
                          <a:cs typeface="Mangal" panose="02040503050203030202" pitchFamily="18" charset="0"/>
                        </a:rPr>
                        <a:t>Entirely disagree</a:t>
                      </a:r>
                    </a:p>
                  </a:txBody>
                  <a:tcPr marL="68580" marR="68580" marT="0" marB="0" anchor="ctr"/>
                </a:tc>
                <a:tc>
                  <a:txBody>
                    <a:bodyPr/>
                    <a:lstStyle/>
                    <a:p>
                      <a:pPr algn="ctr">
                        <a:lnSpc>
                          <a:spcPct val="115000"/>
                        </a:lnSpc>
                        <a:spcAft>
                          <a:spcPts val="0"/>
                        </a:spcAft>
                      </a:pPr>
                      <a:r>
                        <a:rPr lang="en-GB" sz="2400">
                          <a:effectLst/>
                          <a:latin typeface="Calibri" panose="020F0502020204030204" pitchFamily="34" charset="0"/>
                          <a:ea typeface="Times New Roman" panose="02020603050405020304" pitchFamily="18" charset="0"/>
                          <a:cs typeface="Mangal" panose="02040503050203030202" pitchFamily="18" charset="0"/>
                        </a:rPr>
                        <a:t>Mostly disagree </a:t>
                      </a:r>
                    </a:p>
                  </a:txBody>
                  <a:tcPr marL="68580" marR="68580" marT="0" marB="0" anchor="ct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Mangal" panose="02040503050203030202" pitchFamily="18" charset="0"/>
                        </a:rPr>
                        <a:t>Neutral/ can’t tell</a:t>
                      </a:r>
                    </a:p>
                  </a:txBody>
                  <a:tcPr marL="68580" marR="68580" marT="0" marB="0" anchor="ctr"/>
                </a:tc>
                <a:tc>
                  <a:txBody>
                    <a:bodyPr/>
                    <a:lstStyle/>
                    <a:p>
                      <a:pPr algn="ctr">
                        <a:lnSpc>
                          <a:spcPct val="115000"/>
                        </a:lnSpc>
                        <a:spcAft>
                          <a:spcPts val="0"/>
                        </a:spcAft>
                      </a:pPr>
                      <a:r>
                        <a:rPr lang="en-GB" sz="2400">
                          <a:effectLst/>
                          <a:latin typeface="Calibri" panose="020F0502020204030204" pitchFamily="34" charset="0"/>
                          <a:ea typeface="Times New Roman" panose="02020603050405020304" pitchFamily="18" charset="0"/>
                          <a:cs typeface="Mangal" panose="02040503050203030202" pitchFamily="18" charset="0"/>
                        </a:rPr>
                        <a:t>Mostly agree</a:t>
                      </a:r>
                    </a:p>
                  </a:txBody>
                  <a:tcPr marL="68580" marR="68580" marT="0" marB="0" anchor="ctr"/>
                </a:tc>
                <a:tc>
                  <a:txBody>
                    <a:bodyPr/>
                    <a:lstStyle/>
                    <a:p>
                      <a:pPr algn="ctr">
                        <a:lnSpc>
                          <a:spcPct val="115000"/>
                        </a:lnSpc>
                        <a:spcAft>
                          <a:spcPts val="0"/>
                        </a:spcAft>
                      </a:pPr>
                      <a:r>
                        <a:rPr lang="en-GB" sz="2400">
                          <a:effectLst/>
                          <a:latin typeface="Calibri" panose="020F0502020204030204" pitchFamily="34" charset="0"/>
                          <a:ea typeface="Times New Roman" panose="02020603050405020304" pitchFamily="18" charset="0"/>
                          <a:cs typeface="Mangal" panose="02040503050203030202" pitchFamily="18" charset="0"/>
                        </a:rPr>
                        <a:t>Entirely agree</a:t>
                      </a:r>
                    </a:p>
                  </a:txBody>
                  <a:tcPr marL="68580" marR="68580" marT="0" marB="0" anchor="ctr"/>
                </a:tc>
                <a:extLst>
                  <a:ext uri="{0D108BD9-81ED-4DB2-BD59-A6C34878D82A}">
                    <a16:rowId xmlns:a16="http://schemas.microsoft.com/office/drawing/2014/main" val="1842110157"/>
                  </a:ext>
                </a:extLst>
              </a:tr>
              <a:tr h="828291">
                <a:tc>
                  <a:txBody>
                    <a:bodyPr/>
                    <a:lstStyle/>
                    <a:p>
                      <a:pPr algn="ctr">
                        <a:lnSpc>
                          <a:spcPct val="115000"/>
                        </a:lnSpc>
                        <a:spcAft>
                          <a:spcPts val="0"/>
                        </a:spcAft>
                      </a:pPr>
                      <a:r>
                        <a:rPr lang="en-GB" sz="2400">
                          <a:effectLst/>
                          <a:latin typeface="Calibri" panose="020F0502020204030204" pitchFamily="34" charset="0"/>
                          <a:ea typeface="Times New Roman" panose="02020603050405020304" pitchFamily="18" charset="0"/>
                          <a:cs typeface="Mangal" panose="02040503050203030202" pitchFamily="18" charset="0"/>
                        </a:rPr>
                        <a:t>-2</a:t>
                      </a:r>
                    </a:p>
                  </a:txBody>
                  <a:tcPr marL="68580" marR="68580" marT="0" marB="0" anchor="ctr"/>
                </a:tc>
                <a:tc>
                  <a:txBody>
                    <a:bodyPr/>
                    <a:lstStyle/>
                    <a:p>
                      <a:pPr algn="ctr">
                        <a:lnSpc>
                          <a:spcPct val="115000"/>
                        </a:lnSpc>
                        <a:spcAft>
                          <a:spcPts val="0"/>
                        </a:spcAft>
                      </a:pPr>
                      <a:r>
                        <a:rPr lang="en-GB" sz="2400">
                          <a:effectLst/>
                          <a:latin typeface="Calibri" panose="020F0502020204030204" pitchFamily="34" charset="0"/>
                          <a:ea typeface="Times New Roman" panose="02020603050405020304" pitchFamily="18" charset="0"/>
                          <a:cs typeface="Mangal" panose="02040503050203030202" pitchFamily="18" charset="0"/>
                        </a:rPr>
                        <a:t>-1</a:t>
                      </a:r>
                    </a:p>
                  </a:txBody>
                  <a:tcPr marL="68580" marR="68580" marT="0" marB="0" anchor="ct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Mangal" panose="02040503050203030202" pitchFamily="18" charset="0"/>
                        </a:rPr>
                        <a:t>0</a:t>
                      </a:r>
                    </a:p>
                  </a:txBody>
                  <a:tcPr marL="68580" marR="68580" marT="0" marB="0" anchor="ctr"/>
                </a:tc>
                <a:tc>
                  <a:txBody>
                    <a:bodyPr/>
                    <a:lstStyle/>
                    <a:p>
                      <a:pPr algn="ctr">
                        <a:lnSpc>
                          <a:spcPct val="115000"/>
                        </a:lnSpc>
                        <a:spcAft>
                          <a:spcPts val="0"/>
                        </a:spcAft>
                      </a:pPr>
                      <a:r>
                        <a:rPr lang="en-GB" sz="2400">
                          <a:effectLst/>
                          <a:latin typeface="Calibri" panose="020F0502020204030204" pitchFamily="34" charset="0"/>
                          <a:ea typeface="Times New Roman" panose="02020603050405020304" pitchFamily="18" charset="0"/>
                          <a:cs typeface="Mangal" panose="02040503050203030202" pitchFamily="18" charset="0"/>
                        </a:rPr>
                        <a:t>1</a:t>
                      </a:r>
                    </a:p>
                  </a:txBody>
                  <a:tcPr marL="68580" marR="68580" marT="0" marB="0" anchor="ctr"/>
                </a:tc>
                <a:tc>
                  <a:txBody>
                    <a:bodyPr/>
                    <a:lstStyle/>
                    <a:p>
                      <a:pPr algn="ctr">
                        <a:lnSpc>
                          <a:spcPct val="115000"/>
                        </a:lnSpc>
                        <a:spcAft>
                          <a:spcPts val="0"/>
                        </a:spcAft>
                      </a:pPr>
                      <a:r>
                        <a:rPr lang="en-GB" sz="2400" dirty="0">
                          <a:effectLst/>
                          <a:latin typeface="Calibri" panose="020F0502020204030204" pitchFamily="34" charset="0"/>
                          <a:ea typeface="Times New Roman" panose="02020603050405020304" pitchFamily="18" charset="0"/>
                          <a:cs typeface="Mangal" panose="02040503050203030202" pitchFamily="18" charset="0"/>
                        </a:rPr>
                        <a:t>2</a:t>
                      </a:r>
                    </a:p>
                  </a:txBody>
                  <a:tcPr marL="68580" marR="68580" marT="0" marB="0" anchor="ctr"/>
                </a:tc>
                <a:extLst>
                  <a:ext uri="{0D108BD9-81ED-4DB2-BD59-A6C34878D82A}">
                    <a16:rowId xmlns:a16="http://schemas.microsoft.com/office/drawing/2014/main" val="3360538125"/>
                  </a:ext>
                </a:extLst>
              </a:tr>
            </a:tbl>
          </a:graphicData>
        </a:graphic>
      </p:graphicFrame>
      <p:sp>
        <p:nvSpPr>
          <p:cNvPr id="5" name="Virsraksts 1"/>
          <p:cNvSpPr txBox="1">
            <a:spLocks/>
          </p:cNvSpPr>
          <p:nvPr/>
        </p:nvSpPr>
        <p:spPr>
          <a:xfrm>
            <a:off x="539552" y="1484784"/>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lv-LV" b="1" dirty="0" err="1"/>
              <a:t>Scale</a:t>
            </a:r>
            <a:endParaRPr lang="en-GB" dirty="0"/>
          </a:p>
        </p:txBody>
      </p:sp>
    </p:spTree>
    <p:extLst>
      <p:ext uri="{BB962C8B-B14F-4D97-AF65-F5344CB8AC3E}">
        <p14:creationId xmlns:p14="http://schemas.microsoft.com/office/powerpoint/2010/main" val="177959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pPr marL="0" indent="0">
              <a:buNone/>
            </a:pPr>
            <a:r>
              <a:rPr lang="lv-LV" dirty="0"/>
              <a:t> </a:t>
            </a:r>
            <a:endParaRPr lang="en-GB" dirty="0"/>
          </a:p>
        </p:txBody>
      </p:sp>
      <p:pic>
        <p:nvPicPr>
          <p:cNvPr id="3" name="Attēls 2"/>
          <p:cNvPicPr>
            <a:picLocks noChangeAspect="1"/>
          </p:cNvPicPr>
          <p:nvPr/>
        </p:nvPicPr>
        <p:blipFill>
          <a:blip r:embed="rId2"/>
          <a:stretch>
            <a:fillRect/>
          </a:stretch>
        </p:blipFill>
        <p:spPr>
          <a:xfrm>
            <a:off x="1114425" y="404664"/>
            <a:ext cx="6915150" cy="5634186"/>
          </a:xfrm>
          <a:prstGeom prst="rect">
            <a:avLst/>
          </a:prstGeom>
        </p:spPr>
      </p:pic>
    </p:spTree>
    <p:extLst>
      <p:ext uri="{BB962C8B-B14F-4D97-AF65-F5344CB8AC3E}">
        <p14:creationId xmlns:p14="http://schemas.microsoft.com/office/powerpoint/2010/main" val="1791157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r>
              <a:rPr lang="lv-LV" dirty="0"/>
              <a:t> </a:t>
            </a:r>
            <a:endParaRPr lang="en-GB" dirty="0"/>
          </a:p>
        </p:txBody>
      </p:sp>
      <p:pic>
        <p:nvPicPr>
          <p:cNvPr id="3" name="Attēls 2"/>
          <p:cNvPicPr>
            <a:picLocks noChangeAspect="1"/>
          </p:cNvPicPr>
          <p:nvPr/>
        </p:nvPicPr>
        <p:blipFill>
          <a:blip r:embed="rId2"/>
          <a:stretch>
            <a:fillRect/>
          </a:stretch>
        </p:blipFill>
        <p:spPr>
          <a:xfrm>
            <a:off x="590550" y="519112"/>
            <a:ext cx="7962900" cy="5819775"/>
          </a:xfrm>
          <a:prstGeom prst="rect">
            <a:avLst/>
          </a:prstGeom>
        </p:spPr>
      </p:pic>
    </p:spTree>
    <p:extLst>
      <p:ext uri="{BB962C8B-B14F-4D97-AF65-F5344CB8AC3E}">
        <p14:creationId xmlns:p14="http://schemas.microsoft.com/office/powerpoint/2010/main" val="2656912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1028700"/>
            <a:ext cx="8229600" cy="1143000"/>
          </a:xfrm>
        </p:spPr>
        <p:txBody>
          <a:bodyPr>
            <a:noAutofit/>
          </a:bodyPr>
          <a:lstStyle/>
          <a:p>
            <a:r>
              <a:rPr lang="en-GB" sz="3600" b="1" dirty="0"/>
              <a:t>Understanding of quality</a:t>
            </a:r>
            <a:r>
              <a:rPr lang="lv-LV" sz="3600" b="1" dirty="0"/>
              <a:t> </a:t>
            </a:r>
            <a:r>
              <a:rPr lang="en-GB" sz="3600" b="1" dirty="0"/>
              <a:t>policy and the internal QA system 0.52</a:t>
            </a:r>
            <a:endParaRPr lang="en-GB" sz="3600" dirty="0"/>
          </a:p>
        </p:txBody>
      </p:sp>
      <p:graphicFrame>
        <p:nvGraphicFramePr>
          <p:cNvPr id="5" name="Satura vietturis 4"/>
          <p:cNvGraphicFramePr>
            <a:graphicFrameLocks noGrp="1"/>
          </p:cNvGraphicFramePr>
          <p:nvPr>
            <p:ph idx="1"/>
            <p:extLst>
              <p:ext uri="{D42A27DB-BD31-4B8C-83A1-F6EECF244321}">
                <p14:modId xmlns:p14="http://schemas.microsoft.com/office/powerpoint/2010/main" val="3129136540"/>
              </p:ext>
            </p:extLst>
          </p:nvPr>
        </p:nvGraphicFramePr>
        <p:xfrm>
          <a:off x="893816" y="2171700"/>
          <a:ext cx="8229600" cy="4686300"/>
        </p:xfrm>
        <a:graphic>
          <a:graphicData uri="http://schemas.openxmlformats.org/drawingml/2006/table">
            <a:tbl>
              <a:tblPr firstRow="1" bandRow="1">
                <a:tableStyleId>{5C22544A-7EE6-4342-B048-85BDC9FD1C3A}</a:tableStyleId>
              </a:tblPr>
              <a:tblGrid>
                <a:gridCol w="7211144">
                  <a:extLst>
                    <a:ext uri="{9D8B030D-6E8A-4147-A177-3AD203B41FA5}">
                      <a16:colId xmlns:a16="http://schemas.microsoft.com/office/drawing/2014/main" val="2472888456"/>
                    </a:ext>
                  </a:extLst>
                </a:gridCol>
                <a:gridCol w="1018456">
                  <a:extLst>
                    <a:ext uri="{9D8B030D-6E8A-4147-A177-3AD203B41FA5}">
                      <a16:colId xmlns:a16="http://schemas.microsoft.com/office/drawing/2014/main" val="1099783727"/>
                    </a:ext>
                  </a:extLst>
                </a:gridCol>
              </a:tblGrid>
              <a:tr h="345963">
                <a:tc>
                  <a:txBody>
                    <a:bodyPr/>
                    <a:lstStyle/>
                    <a:p>
                      <a:endParaRPr lang="en-GB" dirty="0"/>
                    </a:p>
                  </a:txBody>
                  <a:tcPr/>
                </a:tc>
                <a:tc>
                  <a:txBody>
                    <a:bodyPr/>
                    <a:lstStyle/>
                    <a:p>
                      <a:endParaRPr lang="en-GB"/>
                    </a:p>
                  </a:txBody>
                  <a:tcPr/>
                </a:tc>
                <a:extLst>
                  <a:ext uri="{0D108BD9-81ED-4DB2-BD59-A6C34878D82A}">
                    <a16:rowId xmlns:a16="http://schemas.microsoft.com/office/drawing/2014/main" val="2368090304"/>
                  </a:ext>
                </a:extLst>
              </a:tr>
              <a:tr h="447856">
                <a:tc>
                  <a:txBody>
                    <a:bodyPr/>
                    <a:lstStyle/>
                    <a:p>
                      <a:r>
                        <a:rPr lang="en-GB" sz="1800" kern="1200" dirty="0">
                          <a:solidFill>
                            <a:schemeClr val="dk1"/>
                          </a:solidFill>
                          <a:effectLst/>
                          <a:latin typeface="+mn-lt"/>
                          <a:ea typeface="+mn-ea"/>
                          <a:cs typeface="+mn-cs"/>
                        </a:rPr>
                        <a:t>I know what the quality policy of our institution is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a:solidFill>
                            <a:srgbClr val="000000"/>
                          </a:solidFill>
                          <a:effectLst/>
                          <a:latin typeface="Calibri" panose="020F0502020204030204" pitchFamily="34" charset="0"/>
                        </a:rPr>
                        <a:t>0.5</a:t>
                      </a:r>
                    </a:p>
                  </a:txBody>
                  <a:tcPr marL="7620" marR="7620" marT="7620" anchor="b"/>
                </a:tc>
                <a:extLst>
                  <a:ext uri="{0D108BD9-81ED-4DB2-BD59-A6C34878D82A}">
                    <a16:rowId xmlns:a16="http://schemas.microsoft.com/office/drawing/2014/main" val="358877854"/>
                  </a:ext>
                </a:extLst>
              </a:tr>
              <a:tr h="474519">
                <a:tc>
                  <a:txBody>
                    <a:bodyPr/>
                    <a:lstStyle/>
                    <a:p>
                      <a:r>
                        <a:rPr lang="en-GB" sz="1800" kern="1200" dirty="0">
                          <a:solidFill>
                            <a:schemeClr val="dk1"/>
                          </a:solidFill>
                          <a:effectLst/>
                          <a:latin typeface="+mn-lt"/>
                          <a:ea typeface="+mn-ea"/>
                          <a:cs typeface="+mn-cs"/>
                        </a:rPr>
                        <a:t>I know what is QA strategy of our institution and our faculty</a:t>
                      </a:r>
                      <a:endParaRPr lang="en-GB" dirty="0"/>
                    </a:p>
                  </a:txBody>
                  <a:tcPr/>
                </a:tc>
                <a:tc>
                  <a:txBody>
                    <a:bodyPr/>
                    <a:lstStyle/>
                    <a:p>
                      <a:pPr algn="r" fontAlgn="b"/>
                      <a:r>
                        <a:rPr lang="en-GB" sz="2800" b="0" i="0" u="none" strike="noStrike" dirty="0">
                          <a:solidFill>
                            <a:srgbClr val="000000"/>
                          </a:solidFill>
                          <a:effectLst/>
                          <a:latin typeface="Calibri" panose="020F0502020204030204" pitchFamily="34" charset="0"/>
                        </a:rPr>
                        <a:t>0.8125</a:t>
                      </a:r>
                    </a:p>
                  </a:txBody>
                  <a:tcPr marL="7620" marR="7620" marT="7620" anchor="b"/>
                </a:tc>
                <a:extLst>
                  <a:ext uri="{0D108BD9-81ED-4DB2-BD59-A6C34878D82A}">
                    <a16:rowId xmlns:a16="http://schemas.microsoft.com/office/drawing/2014/main" val="1892318871"/>
                  </a:ext>
                </a:extLst>
              </a:tr>
              <a:tr h="447856">
                <a:tc>
                  <a:txBody>
                    <a:bodyPr/>
                    <a:lstStyle/>
                    <a:p>
                      <a:r>
                        <a:rPr lang="en-GB" sz="1800" kern="1200" dirty="0">
                          <a:solidFill>
                            <a:schemeClr val="dk1"/>
                          </a:solidFill>
                          <a:effectLst/>
                          <a:latin typeface="+mn-lt"/>
                          <a:ea typeface="+mn-ea"/>
                          <a:cs typeface="+mn-cs"/>
                        </a:rPr>
                        <a:t>I know what is the QA system of our institution</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a:solidFill>
                            <a:srgbClr val="000000"/>
                          </a:solidFill>
                          <a:effectLst/>
                          <a:latin typeface="Calibri" panose="020F0502020204030204" pitchFamily="34" charset="0"/>
                        </a:rPr>
                        <a:t>0.3125</a:t>
                      </a:r>
                    </a:p>
                  </a:txBody>
                  <a:tcPr marL="7620" marR="7620" marT="7620" anchor="b"/>
                </a:tc>
                <a:extLst>
                  <a:ext uri="{0D108BD9-81ED-4DB2-BD59-A6C34878D82A}">
                    <a16:rowId xmlns:a16="http://schemas.microsoft.com/office/drawing/2014/main" val="2564172529"/>
                  </a:ext>
                </a:extLst>
              </a:tr>
              <a:tr h="447856">
                <a:tc>
                  <a:txBody>
                    <a:bodyPr/>
                    <a:lstStyle/>
                    <a:p>
                      <a:r>
                        <a:rPr lang="en-GB" sz="1800" kern="1200" dirty="0">
                          <a:solidFill>
                            <a:schemeClr val="dk1"/>
                          </a:solidFill>
                          <a:effectLst/>
                          <a:latin typeface="+mn-lt"/>
                          <a:ea typeface="+mn-ea"/>
                          <a:cs typeface="+mn-cs"/>
                        </a:rPr>
                        <a:t>I know, what is responsibility of the dean, head of chair, director</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a:solidFill>
                            <a:srgbClr val="000000"/>
                          </a:solidFill>
                          <a:effectLst/>
                          <a:latin typeface="Calibri" panose="020F0502020204030204" pitchFamily="34" charset="0"/>
                        </a:rPr>
                        <a:t>0.75</a:t>
                      </a:r>
                    </a:p>
                  </a:txBody>
                  <a:tcPr marL="7620" marR="7620" marT="7620" anchor="b"/>
                </a:tc>
                <a:extLst>
                  <a:ext uri="{0D108BD9-81ED-4DB2-BD59-A6C34878D82A}">
                    <a16:rowId xmlns:a16="http://schemas.microsoft.com/office/drawing/2014/main" val="4236832246"/>
                  </a:ext>
                </a:extLst>
              </a:tr>
              <a:tr h="447856">
                <a:tc>
                  <a:txBody>
                    <a:bodyPr/>
                    <a:lstStyle/>
                    <a:p>
                      <a:r>
                        <a:rPr lang="en-GB" sz="1800" kern="1200" dirty="0">
                          <a:solidFill>
                            <a:schemeClr val="dk1"/>
                          </a:solidFill>
                          <a:effectLst/>
                          <a:latin typeface="+mn-lt"/>
                          <a:ea typeface="+mn-ea"/>
                          <a:cs typeface="+mn-cs"/>
                        </a:rPr>
                        <a:t>I know in what way students are involved in QA system</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a:solidFill>
                            <a:srgbClr val="000000"/>
                          </a:solidFill>
                          <a:effectLst/>
                          <a:latin typeface="Calibri" panose="020F0502020204030204" pitchFamily="34" charset="0"/>
                        </a:rPr>
                        <a:t>0.625</a:t>
                      </a:r>
                    </a:p>
                  </a:txBody>
                  <a:tcPr marL="7620" marR="7620" marT="7620" anchor="b"/>
                </a:tc>
                <a:extLst>
                  <a:ext uri="{0D108BD9-81ED-4DB2-BD59-A6C34878D82A}">
                    <a16:rowId xmlns:a16="http://schemas.microsoft.com/office/drawing/2014/main" val="2644847806"/>
                  </a:ext>
                </a:extLst>
              </a:tr>
              <a:tr h="447856">
                <a:tc>
                  <a:txBody>
                    <a:bodyPr/>
                    <a:lstStyle/>
                    <a:p>
                      <a:r>
                        <a:rPr lang="en-GB" sz="1800" kern="1200" dirty="0">
                          <a:solidFill>
                            <a:schemeClr val="dk1"/>
                          </a:solidFill>
                          <a:effectLst/>
                          <a:latin typeface="+mn-lt"/>
                          <a:ea typeface="+mn-ea"/>
                          <a:cs typeface="+mn-cs"/>
                        </a:rPr>
                        <a:t>I can explain, in what way relationship between teaching and research is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a:solidFill>
                            <a:srgbClr val="000000"/>
                          </a:solidFill>
                          <a:effectLst/>
                          <a:latin typeface="Calibri" panose="020F0502020204030204" pitchFamily="34" charset="0"/>
                        </a:rPr>
                        <a:t>0.6875</a:t>
                      </a:r>
                    </a:p>
                  </a:txBody>
                  <a:tcPr marL="7620" marR="7620" marT="7620" anchor="b"/>
                </a:tc>
                <a:extLst>
                  <a:ext uri="{0D108BD9-81ED-4DB2-BD59-A6C34878D82A}">
                    <a16:rowId xmlns:a16="http://schemas.microsoft.com/office/drawing/2014/main" val="55884565"/>
                  </a:ext>
                </a:extLst>
              </a:tr>
              <a:tr h="447856">
                <a:tc>
                  <a:txBody>
                    <a:bodyPr/>
                    <a:lstStyle/>
                    <a:p>
                      <a:r>
                        <a:rPr lang="en-GB" sz="1800" kern="1200" dirty="0">
                          <a:solidFill>
                            <a:schemeClr val="dk1"/>
                          </a:solidFill>
                          <a:effectLst/>
                          <a:latin typeface="+mn-lt"/>
                          <a:ea typeface="+mn-ea"/>
                          <a:cs typeface="+mn-cs"/>
                        </a:rPr>
                        <a:t>I know when and in what way quality policy is discussed</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a:solidFill>
                            <a:srgbClr val="000000"/>
                          </a:solidFill>
                          <a:effectLst/>
                          <a:latin typeface="Calibri" panose="020F0502020204030204" pitchFamily="34" charset="0"/>
                        </a:rPr>
                        <a:t>0.1875</a:t>
                      </a:r>
                    </a:p>
                  </a:txBody>
                  <a:tcPr marL="7620" marR="7620" marT="7620" anchor="b"/>
                </a:tc>
                <a:extLst>
                  <a:ext uri="{0D108BD9-81ED-4DB2-BD59-A6C34878D82A}">
                    <a16:rowId xmlns:a16="http://schemas.microsoft.com/office/drawing/2014/main" val="2846491593"/>
                  </a:ext>
                </a:extLst>
              </a:tr>
              <a:tr h="447856">
                <a:tc>
                  <a:txBody>
                    <a:bodyPr/>
                    <a:lstStyle/>
                    <a:p>
                      <a:r>
                        <a:rPr lang="en-GB" sz="1800" kern="1200" dirty="0">
                          <a:solidFill>
                            <a:schemeClr val="dk1"/>
                          </a:solidFill>
                          <a:effectLst/>
                          <a:latin typeface="+mn-lt"/>
                          <a:ea typeface="+mn-ea"/>
                          <a:cs typeface="+mn-cs"/>
                        </a:rPr>
                        <a:t>I know how implementation of quality policy is monitored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a:solidFill>
                            <a:srgbClr val="000000"/>
                          </a:solidFill>
                          <a:effectLst/>
                          <a:latin typeface="Calibri" panose="020F0502020204030204" pitchFamily="34" charset="0"/>
                        </a:rPr>
                        <a:t>0</a:t>
                      </a:r>
                    </a:p>
                  </a:txBody>
                  <a:tcPr marL="7620" marR="7620" marT="7620" anchor="b"/>
                </a:tc>
                <a:extLst>
                  <a:ext uri="{0D108BD9-81ED-4DB2-BD59-A6C34878D82A}">
                    <a16:rowId xmlns:a16="http://schemas.microsoft.com/office/drawing/2014/main" val="2538361508"/>
                  </a:ext>
                </a:extLst>
              </a:tr>
              <a:tr h="447856">
                <a:tc>
                  <a:txBody>
                    <a:bodyPr/>
                    <a:lstStyle/>
                    <a:p>
                      <a:r>
                        <a:rPr lang="en-GB" sz="1800" kern="1200" dirty="0">
                          <a:solidFill>
                            <a:schemeClr val="dk1"/>
                          </a:solidFill>
                          <a:effectLst/>
                          <a:latin typeface="+mn-lt"/>
                          <a:ea typeface="+mn-ea"/>
                          <a:cs typeface="+mn-cs"/>
                        </a:rPr>
                        <a:t>I know how cooperation with schools is foreseen</a:t>
                      </a:r>
                      <a:r>
                        <a:rPr lang="lv-LV" sz="1800"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in the policy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800" b="0" i="0" u="none" strike="noStrike" dirty="0">
                          <a:solidFill>
                            <a:srgbClr val="000000"/>
                          </a:solidFill>
                          <a:effectLst/>
                          <a:latin typeface="Calibri" panose="020F0502020204030204" pitchFamily="34" charset="0"/>
                        </a:rPr>
                        <a:t>0.8125</a:t>
                      </a:r>
                    </a:p>
                  </a:txBody>
                  <a:tcPr marL="7620" marR="7620" marT="7620" anchor="b"/>
                </a:tc>
                <a:extLst>
                  <a:ext uri="{0D108BD9-81ED-4DB2-BD59-A6C34878D82A}">
                    <a16:rowId xmlns:a16="http://schemas.microsoft.com/office/drawing/2014/main" val="3859823763"/>
                  </a:ext>
                </a:extLst>
              </a:tr>
            </a:tbl>
          </a:graphicData>
        </a:graphic>
      </p:graphicFrame>
    </p:spTree>
    <p:extLst>
      <p:ext uri="{BB962C8B-B14F-4D97-AF65-F5344CB8AC3E}">
        <p14:creationId xmlns:p14="http://schemas.microsoft.com/office/powerpoint/2010/main" val="342487185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83568" y="1484784"/>
            <a:ext cx="8229600" cy="490066"/>
          </a:xfrm>
        </p:spPr>
        <p:txBody>
          <a:bodyPr>
            <a:normAutofit fontScale="90000"/>
          </a:bodyPr>
          <a:lstStyle/>
          <a:p>
            <a:r>
              <a:rPr lang="en-GB" b="1" dirty="0"/>
              <a:t>Study programmes and awards</a:t>
            </a:r>
            <a:r>
              <a:rPr lang="lv-LV" b="1" dirty="0"/>
              <a:t> 1.29</a:t>
            </a:r>
            <a:endParaRPr lang="en-GB" b="1"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717357666"/>
              </p:ext>
            </p:extLst>
          </p:nvPr>
        </p:nvGraphicFramePr>
        <p:xfrm>
          <a:off x="914400" y="2413465"/>
          <a:ext cx="8229600" cy="4466279"/>
        </p:xfrm>
        <a:graphic>
          <a:graphicData uri="http://schemas.openxmlformats.org/drawingml/2006/table">
            <a:tbl>
              <a:tblPr firstRow="1" bandRow="1">
                <a:tableStyleId>{5C22544A-7EE6-4342-B048-85BDC9FD1C3A}</a:tableStyleId>
              </a:tblPr>
              <a:tblGrid>
                <a:gridCol w="7427168">
                  <a:extLst>
                    <a:ext uri="{9D8B030D-6E8A-4147-A177-3AD203B41FA5}">
                      <a16:colId xmlns:a16="http://schemas.microsoft.com/office/drawing/2014/main" val="1387139894"/>
                    </a:ext>
                  </a:extLst>
                </a:gridCol>
                <a:gridCol w="802432">
                  <a:extLst>
                    <a:ext uri="{9D8B030D-6E8A-4147-A177-3AD203B41FA5}">
                      <a16:colId xmlns:a16="http://schemas.microsoft.com/office/drawing/2014/main" val="2888701526"/>
                    </a:ext>
                  </a:extLst>
                </a:gridCol>
              </a:tblGrid>
              <a:tr h="36529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03104515"/>
                  </a:ext>
                </a:extLst>
              </a:tr>
              <a:tr h="365292">
                <a:tc>
                  <a:txBody>
                    <a:bodyPr/>
                    <a:lstStyle/>
                    <a:p>
                      <a:r>
                        <a:rPr lang="en-GB" sz="1800" kern="1200" dirty="0">
                          <a:solidFill>
                            <a:schemeClr val="dk1"/>
                          </a:solidFill>
                          <a:effectLst/>
                          <a:latin typeface="+mn-lt"/>
                          <a:ea typeface="+mn-ea"/>
                          <a:cs typeface="+mn-cs"/>
                        </a:rPr>
                        <a:t>I have participated in formulation and publicising of learning outcomes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1.625</a:t>
                      </a:r>
                    </a:p>
                  </a:txBody>
                  <a:tcPr marL="7620" marR="7620" marT="7620" anchor="b"/>
                </a:tc>
                <a:extLst>
                  <a:ext uri="{0D108BD9-81ED-4DB2-BD59-A6C34878D82A}">
                    <a16:rowId xmlns:a16="http://schemas.microsoft.com/office/drawing/2014/main" val="1597173466"/>
                  </a:ext>
                </a:extLst>
              </a:tr>
              <a:tr h="365292">
                <a:tc>
                  <a:txBody>
                    <a:bodyPr/>
                    <a:lstStyle/>
                    <a:p>
                      <a:r>
                        <a:rPr lang="en-GB" sz="1800" kern="1200" dirty="0">
                          <a:solidFill>
                            <a:schemeClr val="dk1"/>
                          </a:solidFill>
                          <a:effectLst/>
                          <a:latin typeface="+mn-lt"/>
                          <a:ea typeface="+mn-ea"/>
                          <a:cs typeface="+mn-cs"/>
                        </a:rPr>
                        <a:t>I can explain the structure and content of the study programme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1.6875</a:t>
                      </a:r>
                    </a:p>
                  </a:txBody>
                  <a:tcPr marL="7620" marR="7620" marT="7620" anchor="b"/>
                </a:tc>
                <a:extLst>
                  <a:ext uri="{0D108BD9-81ED-4DB2-BD59-A6C34878D82A}">
                    <a16:rowId xmlns:a16="http://schemas.microsoft.com/office/drawing/2014/main" val="3790967420"/>
                  </a:ext>
                </a:extLst>
              </a:tr>
              <a:tr h="365292">
                <a:tc>
                  <a:txBody>
                    <a:bodyPr/>
                    <a:lstStyle/>
                    <a:p>
                      <a:r>
                        <a:rPr lang="en-GB" sz="1800" kern="1200" dirty="0">
                          <a:solidFill>
                            <a:schemeClr val="dk1"/>
                          </a:solidFill>
                          <a:effectLst/>
                          <a:latin typeface="+mn-lt"/>
                          <a:ea typeface="+mn-ea"/>
                          <a:cs typeface="+mn-cs"/>
                        </a:rPr>
                        <a:t>I can explain what study forms are present in our study programme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1.6875</a:t>
                      </a:r>
                    </a:p>
                  </a:txBody>
                  <a:tcPr marL="7620" marR="7620" marT="7620" anchor="b"/>
                </a:tc>
                <a:extLst>
                  <a:ext uri="{0D108BD9-81ED-4DB2-BD59-A6C34878D82A}">
                    <a16:rowId xmlns:a16="http://schemas.microsoft.com/office/drawing/2014/main" val="3567494146"/>
                  </a:ext>
                </a:extLst>
              </a:tr>
              <a:tr h="365292">
                <a:tc>
                  <a:txBody>
                    <a:bodyPr/>
                    <a:lstStyle/>
                    <a:p>
                      <a:r>
                        <a:rPr lang="en-GB" sz="1800" kern="1200" dirty="0">
                          <a:solidFill>
                            <a:schemeClr val="dk1"/>
                          </a:solidFill>
                          <a:effectLst/>
                          <a:latin typeface="+mn-lt"/>
                          <a:ea typeface="+mn-ea"/>
                          <a:cs typeface="+mn-cs"/>
                        </a:rPr>
                        <a:t>I can explain what type our SP is (academic, professional, short cycle)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1.6875</a:t>
                      </a:r>
                    </a:p>
                  </a:txBody>
                  <a:tcPr marL="7620" marR="7620" marT="7620" anchor="b"/>
                </a:tc>
                <a:extLst>
                  <a:ext uri="{0D108BD9-81ED-4DB2-BD59-A6C34878D82A}">
                    <a16:rowId xmlns:a16="http://schemas.microsoft.com/office/drawing/2014/main" val="2831929463"/>
                  </a:ext>
                </a:extLst>
              </a:tr>
              <a:tr h="365292">
                <a:tc>
                  <a:txBody>
                    <a:bodyPr/>
                    <a:lstStyle/>
                    <a:p>
                      <a:r>
                        <a:rPr lang="en-GB" sz="1800" kern="1200" dirty="0">
                          <a:solidFill>
                            <a:schemeClr val="dk1"/>
                          </a:solidFill>
                          <a:effectLst/>
                          <a:latin typeface="+mn-lt"/>
                          <a:ea typeface="+mn-ea"/>
                          <a:cs typeface="+mn-cs"/>
                        </a:rPr>
                        <a:t>I know what learning resources are available for our SP and I participate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1.5625</a:t>
                      </a:r>
                    </a:p>
                  </a:txBody>
                  <a:tcPr marL="7620" marR="7620" marT="7620" anchor="b"/>
                </a:tc>
                <a:extLst>
                  <a:ext uri="{0D108BD9-81ED-4DB2-BD59-A6C34878D82A}">
                    <a16:rowId xmlns:a16="http://schemas.microsoft.com/office/drawing/2014/main" val="2828906106"/>
                  </a:ext>
                </a:extLst>
              </a:tr>
              <a:tr h="365292">
                <a:tc>
                  <a:txBody>
                    <a:bodyPr/>
                    <a:lstStyle/>
                    <a:p>
                      <a:r>
                        <a:rPr lang="en-GB" sz="1800" kern="1200" dirty="0">
                          <a:solidFill>
                            <a:schemeClr val="dk1"/>
                          </a:solidFill>
                          <a:effectLst/>
                          <a:latin typeface="+mn-lt"/>
                          <a:ea typeface="+mn-ea"/>
                          <a:cs typeface="+mn-cs"/>
                        </a:rPr>
                        <a:t>I know in what way the SP is evaluated and adopted </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1.375</a:t>
                      </a:r>
                    </a:p>
                  </a:txBody>
                  <a:tcPr marL="7620" marR="7620" marT="7620" anchor="b"/>
                </a:tc>
                <a:extLst>
                  <a:ext uri="{0D108BD9-81ED-4DB2-BD59-A6C34878D82A}">
                    <a16:rowId xmlns:a16="http://schemas.microsoft.com/office/drawing/2014/main" val="453323952"/>
                  </a:ext>
                </a:extLst>
              </a:tr>
              <a:tr h="365292">
                <a:tc>
                  <a:txBody>
                    <a:bodyPr/>
                    <a:lstStyle/>
                    <a:p>
                      <a:r>
                        <a:rPr lang="en-GB" sz="1800" kern="1200" dirty="0">
                          <a:solidFill>
                            <a:schemeClr val="dk1"/>
                          </a:solidFill>
                          <a:effectLst/>
                          <a:latin typeface="+mn-lt"/>
                          <a:ea typeface="+mn-ea"/>
                          <a:cs typeface="+mn-cs"/>
                        </a:rPr>
                        <a:t>I know by what means student progress in learning of the programme is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1.0625</a:t>
                      </a:r>
                    </a:p>
                  </a:txBody>
                  <a:tcPr marL="7620" marR="7620" marT="7620" anchor="b"/>
                </a:tc>
                <a:extLst>
                  <a:ext uri="{0D108BD9-81ED-4DB2-BD59-A6C34878D82A}">
                    <a16:rowId xmlns:a16="http://schemas.microsoft.com/office/drawing/2014/main" val="3071454587"/>
                  </a:ext>
                </a:extLst>
              </a:tr>
              <a:tr h="365292">
                <a:tc>
                  <a:txBody>
                    <a:bodyPr/>
                    <a:lstStyle/>
                    <a:p>
                      <a:r>
                        <a:rPr lang="en-GB" sz="1800" kern="1200" dirty="0">
                          <a:solidFill>
                            <a:schemeClr val="dk1"/>
                          </a:solidFill>
                          <a:effectLst/>
                          <a:latin typeface="+mn-lt"/>
                          <a:ea typeface="+mn-ea"/>
                          <a:cs typeface="+mn-cs"/>
                        </a:rPr>
                        <a:t>I participate regularly in discussions about the programme or its parts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a:t>
                      </a:r>
                    </a:p>
                  </a:txBody>
                  <a:tcPr marL="7620" marR="7620" marT="7620" anchor="b"/>
                </a:tc>
                <a:extLst>
                  <a:ext uri="{0D108BD9-81ED-4DB2-BD59-A6C34878D82A}">
                    <a16:rowId xmlns:a16="http://schemas.microsoft.com/office/drawing/2014/main" val="2406767258"/>
                  </a:ext>
                </a:extLst>
              </a:tr>
              <a:tr h="365292">
                <a:tc>
                  <a:txBody>
                    <a:bodyPr/>
                    <a:lstStyle/>
                    <a:p>
                      <a:r>
                        <a:rPr lang="en-GB" sz="1800" kern="1200" dirty="0">
                          <a:solidFill>
                            <a:schemeClr val="dk1"/>
                          </a:solidFill>
                          <a:effectLst/>
                          <a:latin typeface="+mn-lt"/>
                          <a:ea typeface="+mn-ea"/>
                          <a:cs typeface="+mn-cs"/>
                        </a:rPr>
                        <a:t>I know results of evaluation of the programme outside the university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0.375</a:t>
                      </a:r>
                    </a:p>
                  </a:txBody>
                  <a:tcPr marL="7620" marR="7620" marT="7620" anchor="b"/>
                </a:tc>
                <a:extLst>
                  <a:ext uri="{0D108BD9-81ED-4DB2-BD59-A6C34878D82A}">
                    <a16:rowId xmlns:a16="http://schemas.microsoft.com/office/drawing/2014/main" val="3519653595"/>
                  </a:ext>
                </a:extLst>
              </a:tr>
              <a:tr h="442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 know in what way the programme and its parts are assessed by students </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0.875</a:t>
                      </a:r>
                    </a:p>
                  </a:txBody>
                  <a:tcPr marL="7620" marR="7620" marT="7620" anchor="b"/>
                </a:tc>
                <a:extLst>
                  <a:ext uri="{0D108BD9-81ED-4DB2-BD59-A6C34878D82A}">
                    <a16:rowId xmlns:a16="http://schemas.microsoft.com/office/drawing/2014/main" val="1110651008"/>
                  </a:ext>
                </a:extLst>
              </a:tr>
              <a:tr h="365292">
                <a:tc>
                  <a:txBody>
                    <a:bodyPr/>
                    <a:lstStyle/>
                    <a:p>
                      <a:endParaRPr lang="en-GB" dirty="0"/>
                    </a:p>
                  </a:txBody>
                  <a:tcPr/>
                </a:tc>
                <a:tc>
                  <a:txBody>
                    <a:bodyPr/>
                    <a:lstStyle/>
                    <a:p>
                      <a:pPr algn="r" fontAlgn="b"/>
                      <a:endParaRPr lang="en-GB" sz="20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107804885"/>
                  </a:ext>
                </a:extLst>
              </a:tr>
            </a:tbl>
          </a:graphicData>
        </a:graphic>
      </p:graphicFrame>
    </p:spTree>
    <p:extLst>
      <p:ext uri="{BB962C8B-B14F-4D97-AF65-F5344CB8AC3E}">
        <p14:creationId xmlns:p14="http://schemas.microsoft.com/office/powerpoint/2010/main" val="41418699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91480" y="1556792"/>
            <a:ext cx="8229600" cy="490066"/>
          </a:xfrm>
        </p:spPr>
        <p:txBody>
          <a:bodyPr>
            <a:normAutofit fontScale="90000"/>
          </a:bodyPr>
          <a:lstStyle/>
          <a:p>
            <a:r>
              <a:rPr lang="en-GB" dirty="0"/>
              <a:t>Student assessment</a:t>
            </a:r>
            <a:r>
              <a:rPr lang="lv-LV" dirty="0"/>
              <a:t> (I) 1.37</a:t>
            </a:r>
            <a:endParaRPr lang="en-GB" dirty="0"/>
          </a:p>
        </p:txBody>
      </p:sp>
      <p:graphicFrame>
        <p:nvGraphicFramePr>
          <p:cNvPr id="5" name="Satura vietturis 4"/>
          <p:cNvGraphicFramePr>
            <a:graphicFrameLocks noGrp="1"/>
          </p:cNvGraphicFramePr>
          <p:nvPr>
            <p:ph idx="1"/>
            <p:extLst>
              <p:ext uri="{D42A27DB-BD31-4B8C-83A1-F6EECF244321}">
                <p14:modId xmlns:p14="http://schemas.microsoft.com/office/powerpoint/2010/main" val="1367752485"/>
              </p:ext>
            </p:extLst>
          </p:nvPr>
        </p:nvGraphicFramePr>
        <p:xfrm>
          <a:off x="491480" y="2276872"/>
          <a:ext cx="8229600" cy="4074160"/>
        </p:xfrm>
        <a:graphic>
          <a:graphicData uri="http://schemas.openxmlformats.org/drawingml/2006/table">
            <a:tbl>
              <a:tblPr firstRow="1" bandRow="1">
                <a:tableStyleId>{5C22544A-7EE6-4342-B048-85BDC9FD1C3A}</a:tableStyleId>
              </a:tblPr>
              <a:tblGrid>
                <a:gridCol w="7211144">
                  <a:extLst>
                    <a:ext uri="{9D8B030D-6E8A-4147-A177-3AD203B41FA5}">
                      <a16:colId xmlns:a16="http://schemas.microsoft.com/office/drawing/2014/main" val="810606660"/>
                    </a:ext>
                  </a:extLst>
                </a:gridCol>
                <a:gridCol w="1018456">
                  <a:extLst>
                    <a:ext uri="{9D8B030D-6E8A-4147-A177-3AD203B41FA5}">
                      <a16:colId xmlns:a16="http://schemas.microsoft.com/office/drawing/2014/main" val="1947823877"/>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3714434575"/>
                  </a:ext>
                </a:extLst>
              </a:tr>
              <a:tr h="370840">
                <a:tc>
                  <a:txBody>
                    <a:bodyPr/>
                    <a:lstStyle/>
                    <a:p>
                      <a:r>
                        <a:rPr lang="en-GB" sz="1800" kern="1200" dirty="0">
                          <a:solidFill>
                            <a:schemeClr val="dk1"/>
                          </a:solidFill>
                          <a:effectLst/>
                          <a:latin typeface="+mn-lt"/>
                          <a:ea typeface="+mn-ea"/>
                          <a:cs typeface="+mn-cs"/>
                        </a:rPr>
                        <a:t>I follow carefully the rules established in the institution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lv-LV" sz="2000" b="0" i="0" u="none" strike="noStrike" dirty="0">
                          <a:solidFill>
                            <a:srgbClr val="000000"/>
                          </a:solidFill>
                          <a:effectLst/>
                          <a:latin typeface="Calibri" panose="020F0502020204030204" pitchFamily="34" charset="0"/>
                        </a:rPr>
                        <a:t>1.75</a:t>
                      </a:r>
                      <a:endParaRPr lang="en-GB" sz="20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190070626"/>
                  </a:ext>
                </a:extLst>
              </a:tr>
              <a:tr h="370840">
                <a:tc>
                  <a:txBody>
                    <a:bodyPr/>
                    <a:lstStyle/>
                    <a:p>
                      <a:r>
                        <a:rPr lang="en-GB" sz="1800" kern="1200" dirty="0">
                          <a:solidFill>
                            <a:schemeClr val="dk1"/>
                          </a:solidFill>
                          <a:effectLst/>
                          <a:latin typeface="+mn-lt"/>
                          <a:ea typeface="+mn-ea"/>
                          <a:cs typeface="+mn-cs"/>
                        </a:rPr>
                        <a:t>I explain every time</a:t>
                      </a:r>
                      <a:r>
                        <a:rPr lang="lv-LV" sz="1800" kern="1200" dirty="0">
                          <a:solidFill>
                            <a:schemeClr val="dk1"/>
                          </a:solidFill>
                          <a:effectLst/>
                          <a:latin typeface="+mn-lt"/>
                          <a:ea typeface="+mn-ea"/>
                          <a:cs typeface="+mn-cs"/>
                        </a:rPr>
                        <a:t>:</a:t>
                      </a:r>
                      <a:endParaRPr lang="en-GB" dirty="0"/>
                    </a:p>
                  </a:txBody>
                  <a:tcPr/>
                </a:tc>
                <a:tc>
                  <a:txBody>
                    <a:bodyPr/>
                    <a:lstStyle/>
                    <a:p>
                      <a:pPr algn="r" fontAlgn="b"/>
                      <a:r>
                        <a:rPr lang="lv-LV" sz="2000" b="0" i="0" u="none" strike="noStrike" dirty="0">
                          <a:solidFill>
                            <a:srgbClr val="000000"/>
                          </a:solidFill>
                          <a:effectLst/>
                          <a:latin typeface="Calibri" panose="020F0502020204030204" pitchFamily="34" charset="0"/>
                        </a:rPr>
                        <a:t> </a:t>
                      </a:r>
                      <a:endParaRPr lang="en-GB" sz="20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375369409"/>
                  </a:ext>
                </a:extLst>
              </a:tr>
              <a:tr h="370840">
                <a:tc>
                  <a:txBody>
                    <a:bodyPr/>
                    <a:lstStyle/>
                    <a:p>
                      <a:r>
                        <a:rPr lang="en-GB" sz="1800" kern="1200" dirty="0">
                          <a:solidFill>
                            <a:schemeClr val="dk1"/>
                          </a:solidFill>
                          <a:effectLst/>
                          <a:latin typeface="+mn-lt"/>
                          <a:ea typeface="+mn-ea"/>
                          <a:cs typeface="+mn-cs"/>
                        </a:rPr>
                        <a:t>scale of marks </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1.6875</a:t>
                      </a:r>
                    </a:p>
                  </a:txBody>
                  <a:tcPr marL="7620" marR="7620" marT="7620" anchor="b"/>
                </a:tc>
                <a:extLst>
                  <a:ext uri="{0D108BD9-81ED-4DB2-BD59-A6C34878D82A}">
                    <a16:rowId xmlns:a16="http://schemas.microsoft.com/office/drawing/2014/main" val="2895517117"/>
                  </a:ext>
                </a:extLst>
              </a:tr>
              <a:tr h="370840">
                <a:tc>
                  <a:txBody>
                    <a:bodyPr/>
                    <a:lstStyle/>
                    <a:p>
                      <a:r>
                        <a:rPr lang="en-GB" sz="1800" kern="1200" dirty="0">
                          <a:solidFill>
                            <a:schemeClr val="dk1"/>
                          </a:solidFill>
                          <a:effectLst/>
                          <a:latin typeface="+mn-lt"/>
                          <a:ea typeface="+mn-ea"/>
                          <a:cs typeface="+mn-cs"/>
                        </a:rPr>
                        <a:t>action in the case of absence </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1.5625</a:t>
                      </a:r>
                    </a:p>
                  </a:txBody>
                  <a:tcPr marL="7620" marR="7620" marT="7620" anchor="b"/>
                </a:tc>
                <a:extLst>
                  <a:ext uri="{0D108BD9-81ED-4DB2-BD59-A6C34878D82A}">
                    <a16:rowId xmlns:a16="http://schemas.microsoft.com/office/drawing/2014/main" val="4012654973"/>
                  </a:ext>
                </a:extLst>
              </a:tr>
              <a:tr h="370840">
                <a:tc>
                  <a:txBody>
                    <a:bodyPr/>
                    <a:lstStyle/>
                    <a:p>
                      <a:r>
                        <a:rPr lang="en-GB" sz="1800" kern="1200" dirty="0">
                          <a:solidFill>
                            <a:schemeClr val="dk1"/>
                          </a:solidFill>
                          <a:effectLst/>
                          <a:latin typeface="+mn-lt"/>
                          <a:ea typeface="+mn-ea"/>
                          <a:cs typeface="+mn-cs"/>
                        </a:rPr>
                        <a:t>type, method and criteria of the assessment </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1.8125</a:t>
                      </a:r>
                    </a:p>
                  </a:txBody>
                  <a:tcPr marL="7620" marR="7620" marT="7620" anchor="b"/>
                </a:tc>
                <a:extLst>
                  <a:ext uri="{0D108BD9-81ED-4DB2-BD59-A6C34878D82A}">
                    <a16:rowId xmlns:a16="http://schemas.microsoft.com/office/drawing/2014/main" val="3982504134"/>
                  </a:ext>
                </a:extLst>
              </a:tr>
              <a:tr h="370840">
                <a:tc>
                  <a:txBody>
                    <a:bodyPr/>
                    <a:lstStyle/>
                    <a:p>
                      <a:r>
                        <a:rPr lang="en-GB" sz="1800" kern="1200" dirty="0">
                          <a:solidFill>
                            <a:schemeClr val="dk1"/>
                          </a:solidFill>
                          <a:effectLst/>
                          <a:latin typeface="+mn-lt"/>
                          <a:ea typeface="+mn-ea"/>
                          <a:cs typeface="+mn-cs"/>
                        </a:rPr>
                        <a:t>influence of non-attendance to classes on the mark </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1.1875</a:t>
                      </a:r>
                    </a:p>
                  </a:txBody>
                  <a:tcPr marL="7620" marR="7620" marT="7620" anchor="b"/>
                </a:tc>
                <a:extLst>
                  <a:ext uri="{0D108BD9-81ED-4DB2-BD59-A6C34878D82A}">
                    <a16:rowId xmlns:a16="http://schemas.microsoft.com/office/drawing/2014/main" val="1149756635"/>
                  </a:ext>
                </a:extLst>
              </a:tr>
              <a:tr h="370840">
                <a:tc>
                  <a:txBody>
                    <a:bodyPr/>
                    <a:lstStyle/>
                    <a:p>
                      <a:r>
                        <a:rPr lang="en-GB" sz="1800" kern="1200" dirty="0">
                          <a:solidFill>
                            <a:schemeClr val="dk1"/>
                          </a:solidFill>
                          <a:effectLst/>
                          <a:latin typeface="+mn-lt"/>
                          <a:ea typeface="+mn-ea"/>
                          <a:cs typeface="+mn-cs"/>
                        </a:rPr>
                        <a:t>arranging the date of the exam </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1.375</a:t>
                      </a:r>
                    </a:p>
                  </a:txBody>
                  <a:tcPr marL="7620" marR="7620" marT="7620" anchor="b"/>
                </a:tc>
                <a:extLst>
                  <a:ext uri="{0D108BD9-81ED-4DB2-BD59-A6C34878D82A}">
                    <a16:rowId xmlns:a16="http://schemas.microsoft.com/office/drawing/2014/main" val="1424202743"/>
                  </a:ext>
                </a:extLst>
              </a:tr>
              <a:tr h="370840">
                <a:tc>
                  <a:txBody>
                    <a:bodyPr/>
                    <a:lstStyle/>
                    <a:p>
                      <a:r>
                        <a:rPr lang="en-GB" sz="1800" kern="1200" dirty="0">
                          <a:solidFill>
                            <a:schemeClr val="dk1"/>
                          </a:solidFill>
                          <a:effectLst/>
                          <a:latin typeface="+mn-lt"/>
                          <a:ea typeface="+mn-ea"/>
                          <a:cs typeface="+mn-cs"/>
                        </a:rPr>
                        <a:t>I check regularly how other teachers follow the regulations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0.25</a:t>
                      </a:r>
                    </a:p>
                  </a:txBody>
                  <a:tcPr marL="7620" marR="7620" marT="7620" anchor="b"/>
                </a:tc>
                <a:extLst>
                  <a:ext uri="{0D108BD9-81ED-4DB2-BD59-A6C34878D82A}">
                    <a16:rowId xmlns:a16="http://schemas.microsoft.com/office/drawing/2014/main" val="2456731628"/>
                  </a:ext>
                </a:extLst>
              </a:tr>
              <a:tr h="370840">
                <a:tc>
                  <a:txBody>
                    <a:bodyPr/>
                    <a:lstStyle/>
                    <a:p>
                      <a:r>
                        <a:rPr lang="en-GB" sz="1800" kern="1200" dirty="0">
                          <a:solidFill>
                            <a:schemeClr val="dk1"/>
                          </a:solidFill>
                          <a:effectLst/>
                          <a:latin typeface="+mn-lt"/>
                          <a:ea typeface="+mn-ea"/>
                          <a:cs typeface="+mn-cs"/>
                        </a:rPr>
                        <a:t>For this purpose, I have a special plan according to which I inspect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0</a:t>
                      </a:r>
                    </a:p>
                  </a:txBody>
                  <a:tcPr marL="7620" marR="7620" marT="7620" anchor="b"/>
                </a:tc>
                <a:extLst>
                  <a:ext uri="{0D108BD9-81ED-4DB2-BD59-A6C34878D82A}">
                    <a16:rowId xmlns:a16="http://schemas.microsoft.com/office/drawing/2014/main" val="2067610066"/>
                  </a:ext>
                </a:extLst>
              </a:tr>
              <a:tr h="265008">
                <a:tc>
                  <a:txBody>
                    <a:bodyPr/>
                    <a:lstStyle/>
                    <a:p>
                      <a:r>
                        <a:rPr lang="en-GB" sz="1800" kern="1200" dirty="0">
                          <a:solidFill>
                            <a:schemeClr val="dk1"/>
                          </a:solidFill>
                          <a:effectLst/>
                          <a:latin typeface="+mn-lt"/>
                          <a:ea typeface="+mn-ea"/>
                          <a:cs typeface="+mn-cs"/>
                        </a:rPr>
                        <a:t>I strive to permanently improve the process of student assessment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dirty="0">
                          <a:solidFill>
                            <a:srgbClr val="000000"/>
                          </a:solidFill>
                          <a:effectLst/>
                          <a:latin typeface="Calibri" panose="020F0502020204030204" pitchFamily="34" charset="0"/>
                        </a:rPr>
                        <a:t>1.5625</a:t>
                      </a:r>
                    </a:p>
                  </a:txBody>
                  <a:tcPr marL="7620" marR="7620" marT="7620" anchor="b"/>
                </a:tc>
                <a:extLst>
                  <a:ext uri="{0D108BD9-81ED-4DB2-BD59-A6C34878D82A}">
                    <a16:rowId xmlns:a16="http://schemas.microsoft.com/office/drawing/2014/main" val="1996465188"/>
                  </a:ext>
                </a:extLst>
              </a:tr>
            </a:tbl>
          </a:graphicData>
        </a:graphic>
      </p:graphicFrame>
    </p:spTree>
    <p:extLst>
      <p:ext uri="{BB962C8B-B14F-4D97-AF65-F5344CB8AC3E}">
        <p14:creationId xmlns:p14="http://schemas.microsoft.com/office/powerpoint/2010/main" val="265576425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1340768"/>
            <a:ext cx="8229600" cy="490066"/>
          </a:xfrm>
        </p:spPr>
        <p:txBody>
          <a:bodyPr>
            <a:normAutofit fontScale="90000"/>
          </a:bodyPr>
          <a:lstStyle/>
          <a:p>
            <a:r>
              <a:rPr lang="en-GB" dirty="0"/>
              <a:t>Student assessment</a:t>
            </a:r>
            <a:r>
              <a:rPr lang="lv-LV" dirty="0"/>
              <a:t> (II) 1.37</a:t>
            </a:r>
            <a:endParaRPr lang="en-GB" dirty="0"/>
          </a:p>
        </p:txBody>
      </p:sp>
      <p:graphicFrame>
        <p:nvGraphicFramePr>
          <p:cNvPr id="5" name="Satura vietturis 4"/>
          <p:cNvGraphicFramePr>
            <a:graphicFrameLocks noGrp="1"/>
          </p:cNvGraphicFramePr>
          <p:nvPr>
            <p:ph idx="1"/>
            <p:extLst>
              <p:ext uri="{D42A27DB-BD31-4B8C-83A1-F6EECF244321}">
                <p14:modId xmlns:p14="http://schemas.microsoft.com/office/powerpoint/2010/main" val="3192294748"/>
              </p:ext>
            </p:extLst>
          </p:nvPr>
        </p:nvGraphicFramePr>
        <p:xfrm>
          <a:off x="892672" y="1976120"/>
          <a:ext cx="8229600" cy="4881880"/>
        </p:xfrm>
        <a:graphic>
          <a:graphicData uri="http://schemas.openxmlformats.org/drawingml/2006/table">
            <a:tbl>
              <a:tblPr firstRow="1" bandRow="1">
                <a:tableStyleId>{5C22544A-7EE6-4342-B048-85BDC9FD1C3A}</a:tableStyleId>
              </a:tblPr>
              <a:tblGrid>
                <a:gridCol w="7211144">
                  <a:extLst>
                    <a:ext uri="{9D8B030D-6E8A-4147-A177-3AD203B41FA5}">
                      <a16:colId xmlns:a16="http://schemas.microsoft.com/office/drawing/2014/main" val="810606660"/>
                    </a:ext>
                  </a:extLst>
                </a:gridCol>
                <a:gridCol w="1018456">
                  <a:extLst>
                    <a:ext uri="{9D8B030D-6E8A-4147-A177-3AD203B41FA5}">
                      <a16:colId xmlns:a16="http://schemas.microsoft.com/office/drawing/2014/main" val="1947823877"/>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3714434575"/>
                  </a:ext>
                </a:extLst>
              </a:tr>
              <a:tr h="370840">
                <a:tc>
                  <a:txBody>
                    <a:bodyPr/>
                    <a:lstStyle/>
                    <a:p>
                      <a:r>
                        <a:rPr lang="en-GB" sz="1800" kern="1200" dirty="0">
                          <a:solidFill>
                            <a:schemeClr val="dk1"/>
                          </a:solidFill>
                          <a:effectLst/>
                          <a:latin typeface="+mn-lt"/>
                          <a:ea typeface="+mn-ea"/>
                          <a:cs typeface="+mn-cs"/>
                        </a:rPr>
                        <a:t>I have participated in formulation of student assessment policy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0.3125</a:t>
                      </a:r>
                    </a:p>
                  </a:txBody>
                  <a:tcPr marL="7620" marR="7620" marT="7620" anchor="b"/>
                </a:tc>
                <a:extLst>
                  <a:ext uri="{0D108BD9-81ED-4DB2-BD59-A6C34878D82A}">
                    <a16:rowId xmlns:a16="http://schemas.microsoft.com/office/drawing/2014/main" val="3190070626"/>
                  </a:ext>
                </a:extLst>
              </a:tr>
              <a:tr h="370840">
                <a:tc>
                  <a:txBody>
                    <a:bodyPr/>
                    <a:lstStyle/>
                    <a:p>
                      <a:r>
                        <a:rPr lang="en-GB" sz="1800" kern="1200" dirty="0">
                          <a:solidFill>
                            <a:schemeClr val="dk1"/>
                          </a:solidFill>
                          <a:effectLst/>
                          <a:latin typeface="+mn-lt"/>
                          <a:ea typeface="+mn-ea"/>
                          <a:cs typeface="+mn-cs"/>
                        </a:rPr>
                        <a:t>I regularly take part in explaining assessment procedure and criteria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1.5625</a:t>
                      </a:r>
                    </a:p>
                  </a:txBody>
                  <a:tcPr marL="7620" marR="7620" marT="7620" anchor="b"/>
                </a:tc>
                <a:extLst>
                  <a:ext uri="{0D108BD9-81ED-4DB2-BD59-A6C34878D82A}">
                    <a16:rowId xmlns:a16="http://schemas.microsoft.com/office/drawing/2014/main" val="3375369409"/>
                  </a:ext>
                </a:extLst>
              </a:tr>
              <a:tr h="370840">
                <a:tc>
                  <a:txBody>
                    <a:bodyPr/>
                    <a:lstStyle/>
                    <a:p>
                      <a:r>
                        <a:rPr lang="en-GB" sz="1800" kern="1200" dirty="0">
                          <a:solidFill>
                            <a:schemeClr val="dk1"/>
                          </a:solidFill>
                          <a:effectLst/>
                          <a:latin typeface="+mn-lt"/>
                          <a:ea typeface="+mn-ea"/>
                          <a:cs typeface="+mn-cs"/>
                        </a:rPr>
                        <a:t>During the 1st class I usually ask students to fill in a test of my own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1.125</a:t>
                      </a:r>
                    </a:p>
                  </a:txBody>
                  <a:tcPr marL="7620" marR="7620" marT="7620" anchor="b"/>
                </a:tc>
                <a:extLst>
                  <a:ext uri="{0D108BD9-81ED-4DB2-BD59-A6C34878D82A}">
                    <a16:rowId xmlns:a16="http://schemas.microsoft.com/office/drawing/2014/main" val="2895517117"/>
                  </a:ext>
                </a:extLst>
              </a:tr>
              <a:tr h="370840">
                <a:tc>
                  <a:txBody>
                    <a:bodyPr/>
                    <a:lstStyle/>
                    <a:p>
                      <a:r>
                        <a:rPr lang="en-GB" sz="1800" kern="1200" dirty="0">
                          <a:solidFill>
                            <a:schemeClr val="dk1"/>
                          </a:solidFill>
                          <a:effectLst/>
                          <a:latin typeface="+mn-lt"/>
                          <a:ea typeface="+mn-ea"/>
                          <a:cs typeface="+mn-cs"/>
                        </a:rPr>
                        <a:t>I have a strategy how to develop students’ knowledge, skills and</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1.8125</a:t>
                      </a:r>
                    </a:p>
                  </a:txBody>
                  <a:tcPr marL="7620" marR="7620" marT="7620" anchor="b"/>
                </a:tc>
                <a:extLst>
                  <a:ext uri="{0D108BD9-81ED-4DB2-BD59-A6C34878D82A}">
                    <a16:rowId xmlns:a16="http://schemas.microsoft.com/office/drawing/2014/main" val="4012654973"/>
                  </a:ext>
                </a:extLst>
              </a:tr>
              <a:tr h="370840">
                <a:tc>
                  <a:txBody>
                    <a:bodyPr/>
                    <a:lstStyle/>
                    <a:p>
                      <a:r>
                        <a:rPr lang="en-GB" sz="1800" kern="1200" dirty="0">
                          <a:solidFill>
                            <a:schemeClr val="dk1"/>
                          </a:solidFill>
                          <a:effectLst/>
                          <a:latin typeface="+mn-lt"/>
                          <a:ea typeface="+mn-ea"/>
                          <a:cs typeface="+mn-cs"/>
                        </a:rPr>
                        <a:t>In the assessments, I am aware how my exercises and tests </a:t>
                      </a:r>
                      <a:r>
                        <a:rPr lang="lv-LV" sz="1800" kern="1200" dirty="0">
                          <a:solidFill>
                            <a:schemeClr val="dk1"/>
                          </a:solidFill>
                          <a:effectLst/>
                          <a:latin typeface="+mn-lt"/>
                          <a:ea typeface="+mn-ea"/>
                          <a:cs typeface="+mn-cs"/>
                        </a:rPr>
                        <a:t>… </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1.9375</a:t>
                      </a:r>
                    </a:p>
                  </a:txBody>
                  <a:tcPr marL="7620" marR="7620" marT="7620" anchor="b"/>
                </a:tc>
                <a:extLst>
                  <a:ext uri="{0D108BD9-81ED-4DB2-BD59-A6C34878D82A}">
                    <a16:rowId xmlns:a16="http://schemas.microsoft.com/office/drawing/2014/main" val="3982504134"/>
                  </a:ext>
                </a:extLst>
              </a:tr>
              <a:tr h="370840">
                <a:tc>
                  <a:txBody>
                    <a:bodyPr/>
                    <a:lstStyle/>
                    <a:p>
                      <a:r>
                        <a:rPr lang="en-GB" sz="1800" kern="1200" dirty="0">
                          <a:solidFill>
                            <a:schemeClr val="dk1"/>
                          </a:solidFill>
                          <a:effectLst/>
                          <a:latin typeface="+mn-lt"/>
                          <a:ea typeface="+mn-ea"/>
                          <a:cs typeface="+mn-cs"/>
                        </a:rPr>
                        <a:t>I seek to develop students’ self-assessment and mutual assessment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1.5625</a:t>
                      </a:r>
                    </a:p>
                  </a:txBody>
                  <a:tcPr marL="7620" marR="7620" marT="7620" anchor="b"/>
                </a:tc>
                <a:extLst>
                  <a:ext uri="{0D108BD9-81ED-4DB2-BD59-A6C34878D82A}">
                    <a16:rowId xmlns:a16="http://schemas.microsoft.com/office/drawing/2014/main" val="1149756635"/>
                  </a:ext>
                </a:extLst>
              </a:tr>
              <a:tr h="370840">
                <a:tc>
                  <a:txBody>
                    <a:bodyPr/>
                    <a:lstStyle/>
                    <a:p>
                      <a:r>
                        <a:rPr lang="en-GB" sz="1800" kern="1200" dirty="0">
                          <a:solidFill>
                            <a:schemeClr val="dk1"/>
                          </a:solidFill>
                          <a:effectLst/>
                          <a:latin typeface="+mn-lt"/>
                          <a:ea typeface="+mn-ea"/>
                          <a:cs typeface="+mn-cs"/>
                        </a:rPr>
                        <a:t>During the final exam of the course I aim at getting a well-grounded opinion on the student’s achievement as the result of studies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1.6875</a:t>
                      </a:r>
                    </a:p>
                  </a:txBody>
                  <a:tcPr marL="7620" marR="7620" marT="7620" anchor="b"/>
                </a:tc>
                <a:extLst>
                  <a:ext uri="{0D108BD9-81ED-4DB2-BD59-A6C34878D82A}">
                    <a16:rowId xmlns:a16="http://schemas.microsoft.com/office/drawing/2014/main" val="1424202743"/>
                  </a:ext>
                </a:extLst>
              </a:tr>
              <a:tr h="370840">
                <a:tc>
                  <a:txBody>
                    <a:bodyPr/>
                    <a:lstStyle/>
                    <a:p>
                      <a:r>
                        <a:rPr lang="en-GB" sz="1800" kern="1200" dirty="0">
                          <a:solidFill>
                            <a:schemeClr val="dk1"/>
                          </a:solidFill>
                          <a:effectLst/>
                          <a:latin typeface="+mn-lt"/>
                          <a:ea typeface="+mn-ea"/>
                          <a:cs typeface="+mn-cs"/>
                        </a:rPr>
                        <a:t>Learning outcomes described for the course matched to learning outcomes of the SP are the main criterion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1.8125</a:t>
                      </a:r>
                    </a:p>
                  </a:txBody>
                  <a:tcPr marL="7620" marR="7620" marT="7620" anchor="b"/>
                </a:tc>
                <a:extLst>
                  <a:ext uri="{0D108BD9-81ED-4DB2-BD59-A6C34878D82A}">
                    <a16:rowId xmlns:a16="http://schemas.microsoft.com/office/drawing/2014/main" val="2456731628"/>
                  </a:ext>
                </a:extLst>
              </a:tr>
              <a:tr h="370840">
                <a:tc>
                  <a:txBody>
                    <a:bodyPr/>
                    <a:lstStyle/>
                    <a:p>
                      <a:r>
                        <a:rPr lang="en-GB" sz="1800" kern="1200" dirty="0">
                          <a:solidFill>
                            <a:schemeClr val="dk1"/>
                          </a:solidFill>
                          <a:effectLst/>
                          <a:latin typeface="+mn-lt"/>
                          <a:ea typeface="+mn-ea"/>
                          <a:cs typeface="+mn-cs"/>
                        </a:rPr>
                        <a:t>There are a few additional measures set to make the students records not depending only on my opinion</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a:solidFill>
                            <a:srgbClr val="000000"/>
                          </a:solidFill>
                          <a:effectLst/>
                          <a:latin typeface="Calibri" panose="020F0502020204030204" pitchFamily="34" charset="0"/>
                        </a:rPr>
                        <a:t>1.5</a:t>
                      </a:r>
                    </a:p>
                  </a:txBody>
                  <a:tcPr marL="7620" marR="7620" marT="7620" anchor="b"/>
                </a:tc>
                <a:extLst>
                  <a:ext uri="{0D108BD9-81ED-4DB2-BD59-A6C34878D82A}">
                    <a16:rowId xmlns:a16="http://schemas.microsoft.com/office/drawing/2014/main" val="2067610066"/>
                  </a:ext>
                </a:extLst>
              </a:tr>
              <a:tr h="265008">
                <a:tc>
                  <a:txBody>
                    <a:bodyPr/>
                    <a:lstStyle/>
                    <a:p>
                      <a:r>
                        <a:rPr lang="en-GB" sz="1800" kern="1200" dirty="0">
                          <a:solidFill>
                            <a:schemeClr val="dk1"/>
                          </a:solidFill>
                          <a:effectLst/>
                          <a:latin typeface="+mn-lt"/>
                          <a:ea typeface="+mn-ea"/>
                          <a:cs typeface="+mn-cs"/>
                        </a:rPr>
                        <a:t>During the exam, I am fully aware of all the consequences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0" i="0" u="none" strike="noStrike" dirty="0">
                          <a:solidFill>
                            <a:srgbClr val="000000"/>
                          </a:solidFill>
                          <a:effectLst/>
                          <a:latin typeface="Calibri" panose="020F0502020204030204" pitchFamily="34" charset="0"/>
                        </a:rPr>
                        <a:t>1.5625</a:t>
                      </a:r>
                    </a:p>
                  </a:txBody>
                  <a:tcPr marL="7620" marR="7620" marT="7620" anchor="b"/>
                </a:tc>
                <a:extLst>
                  <a:ext uri="{0D108BD9-81ED-4DB2-BD59-A6C34878D82A}">
                    <a16:rowId xmlns:a16="http://schemas.microsoft.com/office/drawing/2014/main" val="1996465188"/>
                  </a:ext>
                </a:extLst>
              </a:tr>
            </a:tbl>
          </a:graphicData>
        </a:graphic>
      </p:graphicFrame>
    </p:spTree>
    <p:extLst>
      <p:ext uri="{BB962C8B-B14F-4D97-AF65-F5344CB8AC3E}">
        <p14:creationId xmlns:p14="http://schemas.microsoft.com/office/powerpoint/2010/main" val="223865731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27584" y="1034766"/>
            <a:ext cx="8229600" cy="418058"/>
          </a:xfrm>
        </p:spPr>
        <p:txBody>
          <a:bodyPr>
            <a:normAutofit fontScale="90000"/>
          </a:bodyPr>
          <a:lstStyle/>
          <a:p>
            <a:r>
              <a:rPr lang="en-GB" b="1" dirty="0"/>
              <a:t>Q</a:t>
            </a:r>
            <a:r>
              <a:rPr lang="lv-LV" b="1" dirty="0" err="1"/>
              <a:t>uality</a:t>
            </a:r>
            <a:r>
              <a:rPr lang="en-GB" b="1" dirty="0"/>
              <a:t> and management </a:t>
            </a:r>
            <a:r>
              <a:rPr lang="lv-LV" b="1" dirty="0"/>
              <a:t> 0.51</a:t>
            </a:r>
            <a:endParaRPr lang="en-GB"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2267543092"/>
              </p:ext>
            </p:extLst>
          </p:nvPr>
        </p:nvGraphicFramePr>
        <p:xfrm>
          <a:off x="914400" y="1484784"/>
          <a:ext cx="8229600" cy="5486400"/>
        </p:xfrm>
        <a:graphic>
          <a:graphicData uri="http://schemas.openxmlformats.org/drawingml/2006/table">
            <a:tbl>
              <a:tblPr firstRow="1" bandRow="1">
                <a:tableStyleId>{5C22544A-7EE6-4342-B048-85BDC9FD1C3A}</a:tableStyleId>
              </a:tblPr>
              <a:tblGrid>
                <a:gridCol w="7211144">
                  <a:extLst>
                    <a:ext uri="{9D8B030D-6E8A-4147-A177-3AD203B41FA5}">
                      <a16:colId xmlns:a16="http://schemas.microsoft.com/office/drawing/2014/main" val="886913909"/>
                    </a:ext>
                  </a:extLst>
                </a:gridCol>
                <a:gridCol w="1018456">
                  <a:extLst>
                    <a:ext uri="{9D8B030D-6E8A-4147-A177-3AD203B41FA5}">
                      <a16:colId xmlns:a16="http://schemas.microsoft.com/office/drawing/2014/main" val="1574285902"/>
                    </a:ext>
                  </a:extLst>
                </a:gridCol>
              </a:tblGrid>
              <a:tr h="340614">
                <a:tc>
                  <a:txBody>
                    <a:bodyPr/>
                    <a:lstStyle/>
                    <a:p>
                      <a:endParaRPr lang="en-GB" dirty="0"/>
                    </a:p>
                  </a:txBody>
                  <a:tcPr/>
                </a:tc>
                <a:tc>
                  <a:txBody>
                    <a:bodyPr/>
                    <a:lstStyle/>
                    <a:p>
                      <a:endParaRPr lang="en-GB"/>
                    </a:p>
                  </a:txBody>
                  <a:tcPr/>
                </a:tc>
                <a:extLst>
                  <a:ext uri="{0D108BD9-81ED-4DB2-BD59-A6C34878D82A}">
                    <a16:rowId xmlns:a16="http://schemas.microsoft.com/office/drawing/2014/main" val="4207495575"/>
                  </a:ext>
                </a:extLst>
              </a:tr>
              <a:tr h="340614">
                <a:tc>
                  <a:txBody>
                    <a:bodyPr/>
                    <a:lstStyle/>
                    <a:p>
                      <a:r>
                        <a:rPr lang="en-GB" sz="1800" kern="1200" dirty="0">
                          <a:solidFill>
                            <a:schemeClr val="dk1"/>
                          </a:solidFill>
                          <a:effectLst/>
                          <a:latin typeface="+mn-lt"/>
                          <a:ea typeface="+mn-ea"/>
                          <a:cs typeface="+mn-cs"/>
                        </a:rPr>
                        <a:t>I know what are the latest changes in national legislation and in by-laws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0.8125</a:t>
                      </a:r>
                    </a:p>
                  </a:txBody>
                  <a:tcPr marL="7620" marR="7620" marT="7620" anchor="b"/>
                </a:tc>
                <a:extLst>
                  <a:ext uri="{0D108BD9-81ED-4DB2-BD59-A6C34878D82A}">
                    <a16:rowId xmlns:a16="http://schemas.microsoft.com/office/drawing/2014/main" val="2714517652"/>
                  </a:ext>
                </a:extLst>
              </a:tr>
              <a:tr h="340614">
                <a:tc>
                  <a:txBody>
                    <a:bodyPr/>
                    <a:lstStyle/>
                    <a:p>
                      <a:r>
                        <a:rPr lang="en-GB" sz="1800" kern="1200" dirty="0">
                          <a:solidFill>
                            <a:schemeClr val="dk1"/>
                          </a:solidFill>
                          <a:effectLst/>
                          <a:latin typeface="+mn-lt"/>
                          <a:ea typeface="+mn-ea"/>
                          <a:cs typeface="+mn-cs"/>
                        </a:rPr>
                        <a:t>I can explain how decision making and taking concerning academic</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0.375</a:t>
                      </a:r>
                    </a:p>
                  </a:txBody>
                  <a:tcPr marL="7620" marR="7620" marT="7620" anchor="b"/>
                </a:tc>
                <a:extLst>
                  <a:ext uri="{0D108BD9-81ED-4DB2-BD59-A6C34878D82A}">
                    <a16:rowId xmlns:a16="http://schemas.microsoft.com/office/drawing/2014/main" val="1803229153"/>
                  </a:ext>
                </a:extLst>
              </a:tr>
              <a:tr h="340614">
                <a:tc>
                  <a:txBody>
                    <a:bodyPr/>
                    <a:lstStyle/>
                    <a:p>
                      <a:r>
                        <a:rPr lang="en-GB" sz="1800" kern="1200" dirty="0">
                          <a:solidFill>
                            <a:schemeClr val="dk1"/>
                          </a:solidFill>
                          <a:effectLst/>
                          <a:latin typeface="+mn-lt"/>
                          <a:ea typeface="+mn-ea"/>
                          <a:cs typeface="+mn-cs"/>
                        </a:rPr>
                        <a:t>I have an opinion about strengths and weaknesses of management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0.625</a:t>
                      </a:r>
                    </a:p>
                  </a:txBody>
                  <a:tcPr marL="7620" marR="7620" marT="7620" anchor="b"/>
                </a:tc>
                <a:extLst>
                  <a:ext uri="{0D108BD9-81ED-4DB2-BD59-A6C34878D82A}">
                    <a16:rowId xmlns:a16="http://schemas.microsoft.com/office/drawing/2014/main" val="2172336884"/>
                  </a:ext>
                </a:extLst>
              </a:tr>
              <a:tr h="340614">
                <a:tc>
                  <a:txBody>
                    <a:bodyPr/>
                    <a:lstStyle/>
                    <a:p>
                      <a:r>
                        <a:rPr lang="lv-LV" dirty="0"/>
                        <a:t>   </a:t>
                      </a:r>
                      <a:r>
                        <a:rPr lang="en-GB" sz="1800" kern="1200" dirty="0">
                          <a:solidFill>
                            <a:schemeClr val="dk1"/>
                          </a:solidFill>
                          <a:effectLst/>
                          <a:latin typeface="+mn-lt"/>
                          <a:ea typeface="+mn-ea"/>
                          <a:cs typeface="+mn-cs"/>
                        </a:rPr>
                        <a:t>how managerial structures and processes influence the quality culture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0.125</a:t>
                      </a:r>
                    </a:p>
                  </a:txBody>
                  <a:tcPr marL="7620" marR="7620" marT="7620" anchor="b"/>
                </a:tc>
                <a:extLst>
                  <a:ext uri="{0D108BD9-81ED-4DB2-BD59-A6C34878D82A}">
                    <a16:rowId xmlns:a16="http://schemas.microsoft.com/office/drawing/2014/main" val="458267203"/>
                  </a:ext>
                </a:extLst>
              </a:tr>
              <a:tr h="340614">
                <a:tc>
                  <a:txBody>
                    <a:bodyPr/>
                    <a:lstStyle/>
                    <a:p>
                      <a:r>
                        <a:rPr lang="lv-LV" dirty="0"/>
                        <a:t>   </a:t>
                      </a:r>
                      <a:r>
                        <a:rPr lang="en-GB" sz="1800" kern="1200" dirty="0">
                          <a:solidFill>
                            <a:schemeClr val="dk1"/>
                          </a:solidFill>
                          <a:effectLst/>
                          <a:latin typeface="+mn-lt"/>
                          <a:ea typeface="+mn-ea"/>
                          <a:cs typeface="+mn-cs"/>
                        </a:rPr>
                        <a:t>in what way, the system of monitoring and review of our SP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0.375</a:t>
                      </a:r>
                    </a:p>
                  </a:txBody>
                  <a:tcPr marL="7620" marR="7620" marT="7620" anchor="b"/>
                </a:tc>
                <a:extLst>
                  <a:ext uri="{0D108BD9-81ED-4DB2-BD59-A6C34878D82A}">
                    <a16:rowId xmlns:a16="http://schemas.microsoft.com/office/drawing/2014/main" val="2364549356"/>
                  </a:ext>
                </a:extLst>
              </a:tr>
              <a:tr h="340614">
                <a:tc>
                  <a:txBody>
                    <a:bodyPr/>
                    <a:lstStyle/>
                    <a:p>
                      <a:r>
                        <a:rPr lang="lv-LV" dirty="0"/>
                        <a:t>   </a:t>
                      </a:r>
                      <a:r>
                        <a:rPr lang="en-GB" sz="1800" kern="1200" dirty="0">
                          <a:solidFill>
                            <a:schemeClr val="dk1"/>
                          </a:solidFill>
                          <a:effectLst/>
                          <a:latin typeface="+mn-lt"/>
                          <a:ea typeface="+mn-ea"/>
                          <a:cs typeface="+mn-cs"/>
                        </a:rPr>
                        <a:t>how often and in what way I can influence the quality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0.5625</a:t>
                      </a:r>
                    </a:p>
                  </a:txBody>
                  <a:tcPr marL="7620" marR="7620" marT="7620" anchor="b"/>
                </a:tc>
                <a:extLst>
                  <a:ext uri="{0D108BD9-81ED-4DB2-BD59-A6C34878D82A}">
                    <a16:rowId xmlns:a16="http://schemas.microsoft.com/office/drawing/2014/main" val="1837859960"/>
                  </a:ext>
                </a:extLst>
              </a:tr>
              <a:tr h="340614">
                <a:tc>
                  <a:txBody>
                    <a:bodyPr/>
                    <a:lstStyle/>
                    <a:p>
                      <a:r>
                        <a:rPr lang="lv-LV" dirty="0"/>
                        <a:t>   </a:t>
                      </a:r>
                      <a:r>
                        <a:rPr lang="en-GB" sz="1800" kern="1200" dirty="0">
                          <a:solidFill>
                            <a:schemeClr val="dk1"/>
                          </a:solidFill>
                          <a:effectLst/>
                          <a:latin typeface="+mn-lt"/>
                          <a:ea typeface="+mn-ea"/>
                          <a:cs typeface="+mn-cs"/>
                        </a:rPr>
                        <a:t>what are the authorities, responsibilities and freedom of choice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0.25</a:t>
                      </a:r>
                    </a:p>
                  </a:txBody>
                  <a:tcPr marL="7620" marR="7620" marT="7620" anchor="b"/>
                </a:tc>
                <a:extLst>
                  <a:ext uri="{0D108BD9-81ED-4DB2-BD59-A6C34878D82A}">
                    <a16:rowId xmlns:a16="http://schemas.microsoft.com/office/drawing/2014/main" val="308616816"/>
                  </a:ext>
                </a:extLst>
              </a:tr>
              <a:tr h="340614">
                <a:tc>
                  <a:txBody>
                    <a:bodyPr/>
                    <a:lstStyle/>
                    <a:p>
                      <a:r>
                        <a:rPr lang="en-GB" sz="1800" kern="1200" dirty="0">
                          <a:solidFill>
                            <a:schemeClr val="dk1"/>
                          </a:solidFill>
                          <a:effectLst/>
                          <a:latin typeface="+mn-lt"/>
                          <a:ea typeface="+mn-ea"/>
                          <a:cs typeface="+mn-cs"/>
                        </a:rPr>
                        <a:t>Formulation and publishing the learning outcomes</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1.0625</a:t>
                      </a:r>
                    </a:p>
                  </a:txBody>
                  <a:tcPr marL="7620" marR="7620" marT="7620" anchor="b"/>
                </a:tc>
                <a:extLst>
                  <a:ext uri="{0D108BD9-81ED-4DB2-BD59-A6C34878D82A}">
                    <a16:rowId xmlns:a16="http://schemas.microsoft.com/office/drawing/2014/main" val="3678928865"/>
                  </a:ext>
                </a:extLst>
              </a:tr>
              <a:tr h="340614">
                <a:tc>
                  <a:txBody>
                    <a:bodyPr/>
                    <a:lstStyle/>
                    <a:p>
                      <a:r>
                        <a:rPr lang="en-GB" sz="1800" kern="1200" dirty="0">
                          <a:solidFill>
                            <a:schemeClr val="dk1"/>
                          </a:solidFill>
                          <a:effectLst/>
                          <a:latin typeface="+mn-lt"/>
                          <a:ea typeface="+mn-ea"/>
                          <a:cs typeface="+mn-cs"/>
                        </a:rPr>
                        <a:t>Updating and developing the learning resources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1.3125</a:t>
                      </a:r>
                    </a:p>
                  </a:txBody>
                  <a:tcPr marL="7620" marR="7620" marT="7620" anchor="b"/>
                </a:tc>
                <a:extLst>
                  <a:ext uri="{0D108BD9-81ED-4DB2-BD59-A6C34878D82A}">
                    <a16:rowId xmlns:a16="http://schemas.microsoft.com/office/drawing/2014/main" val="2457370399"/>
                  </a:ext>
                </a:extLst>
              </a:tr>
              <a:tr h="340614">
                <a:tc>
                  <a:txBody>
                    <a:bodyPr/>
                    <a:lstStyle/>
                    <a:p>
                      <a:r>
                        <a:rPr lang="en-GB" sz="1800" kern="1200" dirty="0">
                          <a:solidFill>
                            <a:schemeClr val="dk1"/>
                          </a:solidFill>
                          <a:effectLst/>
                          <a:latin typeface="+mn-lt"/>
                          <a:ea typeface="+mn-ea"/>
                          <a:cs typeface="+mn-cs"/>
                        </a:rPr>
                        <a:t>Regular review of the SP, including feedback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a:t>
                      </a:r>
                    </a:p>
                  </a:txBody>
                  <a:tcPr marL="7620" marR="7620" marT="7620" anchor="b"/>
                </a:tc>
                <a:extLst>
                  <a:ext uri="{0D108BD9-81ED-4DB2-BD59-A6C34878D82A}">
                    <a16:rowId xmlns:a16="http://schemas.microsoft.com/office/drawing/2014/main" val="3005379730"/>
                  </a:ext>
                </a:extLst>
              </a:tr>
              <a:tr h="340614">
                <a:tc>
                  <a:txBody>
                    <a:bodyPr/>
                    <a:lstStyle/>
                    <a:p>
                      <a:r>
                        <a:rPr lang="en-GB" sz="1800" kern="1200" dirty="0">
                          <a:solidFill>
                            <a:schemeClr val="dk1"/>
                          </a:solidFill>
                          <a:effectLst/>
                          <a:latin typeface="+mn-lt"/>
                          <a:ea typeface="+mn-ea"/>
                          <a:cs typeface="+mn-cs"/>
                        </a:rPr>
                        <a:t>I devote my time and energy to explain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0.25</a:t>
                      </a:r>
                    </a:p>
                  </a:txBody>
                  <a:tcPr marL="7620" marR="7620" marT="7620" anchor="b"/>
                </a:tc>
                <a:extLst>
                  <a:ext uri="{0D108BD9-81ED-4DB2-BD59-A6C34878D82A}">
                    <a16:rowId xmlns:a16="http://schemas.microsoft.com/office/drawing/2014/main" val="2113975507"/>
                  </a:ext>
                </a:extLst>
              </a:tr>
              <a:tr h="340614">
                <a:tc>
                  <a:txBody>
                    <a:bodyPr/>
                    <a:lstStyle/>
                    <a:p>
                      <a:r>
                        <a:rPr lang="en-GB" sz="1800" kern="1200" dirty="0">
                          <a:solidFill>
                            <a:schemeClr val="dk1"/>
                          </a:solidFill>
                          <a:effectLst/>
                          <a:latin typeface="+mn-lt"/>
                          <a:ea typeface="+mn-ea"/>
                          <a:cs typeface="+mn-cs"/>
                        </a:rPr>
                        <a:t>I strive to clarify how well the teaching staff understands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-0.0625</a:t>
                      </a:r>
                    </a:p>
                  </a:txBody>
                  <a:tcPr marL="7620" marR="7620" marT="7620" anchor="b"/>
                </a:tc>
                <a:extLst>
                  <a:ext uri="{0D108BD9-81ED-4DB2-BD59-A6C34878D82A}">
                    <a16:rowId xmlns:a16="http://schemas.microsoft.com/office/drawing/2014/main" val="4216013434"/>
                  </a:ext>
                </a:extLst>
              </a:tr>
              <a:tr h="340614">
                <a:tc>
                  <a:txBody>
                    <a:bodyPr/>
                    <a:lstStyle/>
                    <a:p>
                      <a:r>
                        <a:rPr lang="en-GB" sz="1800" kern="1200" dirty="0">
                          <a:solidFill>
                            <a:schemeClr val="dk1"/>
                          </a:solidFill>
                          <a:effectLst/>
                          <a:latin typeface="+mn-lt"/>
                          <a:ea typeface="+mn-ea"/>
                          <a:cs typeface="+mn-cs"/>
                        </a:rPr>
                        <a:t>I have a clear idea on the level of implementation of ESG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0.25</a:t>
                      </a:r>
                    </a:p>
                  </a:txBody>
                  <a:tcPr marL="7620" marR="7620" marT="7620" anchor="b"/>
                </a:tc>
                <a:extLst>
                  <a:ext uri="{0D108BD9-81ED-4DB2-BD59-A6C34878D82A}">
                    <a16:rowId xmlns:a16="http://schemas.microsoft.com/office/drawing/2014/main" val="2417853076"/>
                  </a:ext>
                </a:extLst>
              </a:tr>
              <a:tr h="340614">
                <a:tc>
                  <a:txBody>
                    <a:bodyPr/>
                    <a:lstStyle/>
                    <a:p>
                      <a:r>
                        <a:rPr lang="en-GB" sz="1800" kern="1200" dirty="0">
                          <a:solidFill>
                            <a:schemeClr val="dk1"/>
                          </a:solidFill>
                          <a:effectLst/>
                          <a:latin typeface="+mn-lt"/>
                          <a:ea typeface="+mn-ea"/>
                          <a:cs typeface="+mn-cs"/>
                        </a:rPr>
                        <a:t>I have a clear opinion about barriers that prevent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dirty="0">
                          <a:solidFill>
                            <a:srgbClr val="000000"/>
                          </a:solidFill>
                          <a:effectLst/>
                          <a:latin typeface="Calibri" panose="020F0502020204030204" pitchFamily="34" charset="0"/>
                        </a:rPr>
                        <a:t>0.1875</a:t>
                      </a:r>
                    </a:p>
                  </a:txBody>
                  <a:tcPr marL="7620" marR="7620" marT="7620" anchor="b"/>
                </a:tc>
                <a:extLst>
                  <a:ext uri="{0D108BD9-81ED-4DB2-BD59-A6C34878D82A}">
                    <a16:rowId xmlns:a16="http://schemas.microsoft.com/office/drawing/2014/main" val="2717255382"/>
                  </a:ext>
                </a:extLst>
              </a:tr>
            </a:tbl>
          </a:graphicData>
        </a:graphic>
      </p:graphicFrame>
    </p:spTree>
    <p:extLst>
      <p:ext uri="{BB962C8B-B14F-4D97-AF65-F5344CB8AC3E}">
        <p14:creationId xmlns:p14="http://schemas.microsoft.com/office/powerpoint/2010/main" val="329017982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8336" y="1484784"/>
            <a:ext cx="8229600" cy="364902"/>
          </a:xfrm>
        </p:spPr>
        <p:txBody>
          <a:bodyPr>
            <a:noAutofit/>
          </a:bodyPr>
          <a:lstStyle/>
          <a:p>
            <a:r>
              <a:rPr lang="en-GB" sz="3200" b="1" dirty="0"/>
              <a:t>Involvement of other stakeholders in QA</a:t>
            </a:r>
            <a:r>
              <a:rPr lang="lv-LV" sz="3200" b="1" dirty="0"/>
              <a:t> 0.67</a:t>
            </a:r>
            <a:endParaRPr lang="en-GB" sz="36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600200835"/>
              </p:ext>
            </p:extLst>
          </p:nvPr>
        </p:nvGraphicFramePr>
        <p:xfrm>
          <a:off x="457200" y="2132856"/>
          <a:ext cx="8229600" cy="2966720"/>
        </p:xfrm>
        <a:graphic>
          <a:graphicData uri="http://schemas.openxmlformats.org/drawingml/2006/table">
            <a:tbl>
              <a:tblPr firstRow="1" bandRow="1">
                <a:tableStyleId>{5C22544A-7EE6-4342-B048-85BDC9FD1C3A}</a:tableStyleId>
              </a:tblPr>
              <a:tblGrid>
                <a:gridCol w="7139136">
                  <a:extLst>
                    <a:ext uri="{9D8B030D-6E8A-4147-A177-3AD203B41FA5}">
                      <a16:colId xmlns:a16="http://schemas.microsoft.com/office/drawing/2014/main" val="3063832127"/>
                    </a:ext>
                  </a:extLst>
                </a:gridCol>
                <a:gridCol w="1090464">
                  <a:extLst>
                    <a:ext uri="{9D8B030D-6E8A-4147-A177-3AD203B41FA5}">
                      <a16:colId xmlns:a16="http://schemas.microsoft.com/office/drawing/2014/main" val="2368969973"/>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36793593"/>
                  </a:ext>
                </a:extLst>
              </a:tr>
              <a:tr h="370840">
                <a:tc>
                  <a:txBody>
                    <a:bodyPr/>
                    <a:lstStyle/>
                    <a:p>
                      <a:r>
                        <a:rPr lang="en-GB" sz="1800" kern="1200" dirty="0">
                          <a:solidFill>
                            <a:schemeClr val="dk1"/>
                          </a:solidFill>
                          <a:effectLst/>
                          <a:latin typeface="+mn-lt"/>
                          <a:ea typeface="+mn-ea"/>
                          <a:cs typeface="+mn-cs"/>
                        </a:rPr>
                        <a:t>I am aware what other stakeholders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a:solidFill>
                            <a:srgbClr val="000000"/>
                          </a:solidFill>
                          <a:effectLst/>
                          <a:latin typeface="Calibri" panose="020F0502020204030204" pitchFamily="34" charset="0"/>
                        </a:rPr>
                        <a:t>0.4375</a:t>
                      </a:r>
                    </a:p>
                  </a:txBody>
                  <a:tcPr marL="7620" marR="7620" marT="7620" anchor="b"/>
                </a:tc>
                <a:extLst>
                  <a:ext uri="{0D108BD9-81ED-4DB2-BD59-A6C34878D82A}">
                    <a16:rowId xmlns:a16="http://schemas.microsoft.com/office/drawing/2014/main" val="816262097"/>
                  </a:ext>
                </a:extLst>
              </a:tr>
              <a:tr h="370840">
                <a:tc>
                  <a:txBody>
                    <a:bodyPr/>
                    <a:lstStyle/>
                    <a:p>
                      <a:r>
                        <a:rPr lang="en-GB" sz="1800" kern="1200" dirty="0">
                          <a:solidFill>
                            <a:schemeClr val="dk1"/>
                          </a:solidFill>
                          <a:effectLst/>
                          <a:latin typeface="+mn-lt"/>
                          <a:ea typeface="+mn-ea"/>
                          <a:cs typeface="+mn-cs"/>
                        </a:rPr>
                        <a:t>I know in which decision-taking bodies of our institution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a:solidFill>
                            <a:srgbClr val="000000"/>
                          </a:solidFill>
                          <a:effectLst/>
                          <a:latin typeface="Calibri" panose="020F0502020204030204" pitchFamily="34" charset="0"/>
                        </a:rPr>
                        <a:t>0</a:t>
                      </a:r>
                    </a:p>
                  </a:txBody>
                  <a:tcPr marL="7620" marR="7620" marT="7620" anchor="b"/>
                </a:tc>
                <a:extLst>
                  <a:ext uri="{0D108BD9-81ED-4DB2-BD59-A6C34878D82A}">
                    <a16:rowId xmlns:a16="http://schemas.microsoft.com/office/drawing/2014/main" val="23798833"/>
                  </a:ext>
                </a:extLst>
              </a:tr>
              <a:tr h="370840">
                <a:tc>
                  <a:txBody>
                    <a:bodyPr/>
                    <a:lstStyle/>
                    <a:p>
                      <a:r>
                        <a:rPr lang="en-GB" sz="1800" kern="1200" dirty="0">
                          <a:solidFill>
                            <a:schemeClr val="dk1"/>
                          </a:solidFill>
                          <a:effectLst/>
                          <a:latin typeface="+mn-lt"/>
                          <a:ea typeface="+mn-ea"/>
                          <a:cs typeface="+mn-cs"/>
                        </a:rPr>
                        <a:t>I know who in each decision-taking bodies of our faculty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a:solidFill>
                            <a:srgbClr val="000000"/>
                          </a:solidFill>
                          <a:effectLst/>
                          <a:latin typeface="Calibri" panose="020F0502020204030204" pitchFamily="34" charset="0"/>
                        </a:rPr>
                        <a:t>0.0625</a:t>
                      </a:r>
                    </a:p>
                  </a:txBody>
                  <a:tcPr marL="7620" marR="7620" marT="7620" anchor="b"/>
                </a:tc>
                <a:extLst>
                  <a:ext uri="{0D108BD9-81ED-4DB2-BD59-A6C34878D82A}">
                    <a16:rowId xmlns:a16="http://schemas.microsoft.com/office/drawing/2014/main" val="4204738178"/>
                  </a:ext>
                </a:extLst>
              </a:tr>
              <a:tr h="370840">
                <a:tc>
                  <a:txBody>
                    <a:bodyPr/>
                    <a:lstStyle/>
                    <a:p>
                      <a:r>
                        <a:rPr lang="en-GB" sz="1800" kern="1200" dirty="0">
                          <a:solidFill>
                            <a:schemeClr val="dk1"/>
                          </a:solidFill>
                          <a:effectLst/>
                          <a:latin typeface="+mn-lt"/>
                          <a:ea typeface="+mn-ea"/>
                          <a:cs typeface="+mn-cs"/>
                        </a:rPr>
                        <a:t>I know which recommendations or demands of other stakeholders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a:solidFill>
                            <a:srgbClr val="000000"/>
                          </a:solidFill>
                          <a:effectLst/>
                          <a:latin typeface="Calibri" panose="020F0502020204030204" pitchFamily="34" charset="0"/>
                        </a:rPr>
                        <a:t>0.6875</a:t>
                      </a:r>
                    </a:p>
                  </a:txBody>
                  <a:tcPr marL="7620" marR="7620" marT="7620" anchor="b"/>
                </a:tc>
                <a:extLst>
                  <a:ext uri="{0D108BD9-81ED-4DB2-BD59-A6C34878D82A}">
                    <a16:rowId xmlns:a16="http://schemas.microsoft.com/office/drawing/2014/main" val="3479366699"/>
                  </a:ext>
                </a:extLst>
              </a:tr>
              <a:tr h="370840">
                <a:tc>
                  <a:txBody>
                    <a:bodyPr/>
                    <a:lstStyle/>
                    <a:p>
                      <a:r>
                        <a:rPr lang="en-GB" sz="1800" kern="1200" dirty="0">
                          <a:solidFill>
                            <a:schemeClr val="dk1"/>
                          </a:solidFill>
                          <a:effectLst/>
                          <a:latin typeface="+mn-lt"/>
                          <a:ea typeface="+mn-ea"/>
                          <a:cs typeface="+mn-cs"/>
                        </a:rPr>
                        <a:t>I have proposed or implemented certain changes </a:t>
                      </a:r>
                      <a:r>
                        <a:rPr lang="lv-LV" sz="1800"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stakeholders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1.0625</a:t>
                      </a:r>
                    </a:p>
                  </a:txBody>
                  <a:tcPr marL="7620" marR="7620" marT="7620" anchor="b"/>
                </a:tc>
                <a:extLst>
                  <a:ext uri="{0D108BD9-81ED-4DB2-BD59-A6C34878D82A}">
                    <a16:rowId xmlns:a16="http://schemas.microsoft.com/office/drawing/2014/main" val="4001794380"/>
                  </a:ext>
                </a:extLst>
              </a:tr>
              <a:tr h="370840">
                <a:tc>
                  <a:txBody>
                    <a:bodyPr/>
                    <a:lstStyle/>
                    <a:p>
                      <a:r>
                        <a:rPr lang="en-GB" sz="1800" kern="1200" dirty="0">
                          <a:solidFill>
                            <a:schemeClr val="dk1"/>
                          </a:solidFill>
                          <a:effectLst/>
                          <a:latin typeface="+mn-lt"/>
                          <a:ea typeface="+mn-ea"/>
                          <a:cs typeface="+mn-cs"/>
                        </a:rPr>
                        <a:t>I have proposed or implemented certain changes </a:t>
                      </a:r>
                      <a:r>
                        <a:rPr lang="lv-LV" sz="1800"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courses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a:solidFill>
                            <a:srgbClr val="000000"/>
                          </a:solidFill>
                          <a:effectLst/>
                          <a:latin typeface="Calibri" panose="020F0502020204030204" pitchFamily="34" charset="0"/>
                        </a:rPr>
                        <a:t>0.75</a:t>
                      </a:r>
                    </a:p>
                  </a:txBody>
                  <a:tcPr marL="7620" marR="7620" marT="7620" anchor="b"/>
                </a:tc>
                <a:extLst>
                  <a:ext uri="{0D108BD9-81ED-4DB2-BD59-A6C34878D82A}">
                    <a16:rowId xmlns:a16="http://schemas.microsoft.com/office/drawing/2014/main" val="1948163469"/>
                  </a:ext>
                </a:extLst>
              </a:tr>
              <a:tr h="370840">
                <a:tc>
                  <a:txBody>
                    <a:bodyPr/>
                    <a:lstStyle/>
                    <a:p>
                      <a:r>
                        <a:rPr lang="en-GB" sz="1800" kern="1200" dirty="0">
                          <a:solidFill>
                            <a:schemeClr val="dk1"/>
                          </a:solidFill>
                          <a:effectLst/>
                          <a:latin typeface="+mn-lt"/>
                          <a:ea typeface="+mn-ea"/>
                          <a:cs typeface="+mn-cs"/>
                        </a:rPr>
                        <a:t>I have proposed or implemented certain changes </a:t>
                      </a:r>
                      <a:r>
                        <a:rPr lang="lv-LV" sz="1800"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projects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2000" b="1" i="0" u="none" strike="noStrike" dirty="0">
                          <a:solidFill>
                            <a:srgbClr val="000000"/>
                          </a:solidFill>
                          <a:effectLst/>
                          <a:latin typeface="Calibri" panose="020F0502020204030204" pitchFamily="34" charset="0"/>
                        </a:rPr>
                        <a:t>1.6875</a:t>
                      </a:r>
                    </a:p>
                  </a:txBody>
                  <a:tcPr marL="7620" marR="7620" marT="7620" anchor="b"/>
                </a:tc>
                <a:extLst>
                  <a:ext uri="{0D108BD9-81ED-4DB2-BD59-A6C34878D82A}">
                    <a16:rowId xmlns:a16="http://schemas.microsoft.com/office/drawing/2014/main" val="1796616285"/>
                  </a:ext>
                </a:extLst>
              </a:tr>
            </a:tbl>
          </a:graphicData>
        </a:graphic>
      </p:graphicFrame>
    </p:spTree>
    <p:extLst>
      <p:ext uri="{BB962C8B-B14F-4D97-AF65-F5344CB8AC3E}">
        <p14:creationId xmlns:p14="http://schemas.microsoft.com/office/powerpoint/2010/main" val="174265648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70114"/>
          </a:xfrm>
        </p:spPr>
        <p:txBody>
          <a:bodyPr/>
          <a:lstStyle/>
          <a:p>
            <a:r>
              <a:rPr lang="lv-LV" b="1" dirty="0" err="1"/>
              <a:t>What</a:t>
            </a:r>
            <a:r>
              <a:rPr lang="lv-LV" b="1" dirty="0"/>
              <a:t> </a:t>
            </a:r>
            <a:r>
              <a:rPr lang="lv-LV" b="1" dirty="0" err="1"/>
              <a:t>is</a:t>
            </a:r>
            <a:r>
              <a:rPr lang="lv-LV" b="1" dirty="0"/>
              <a:t> </a:t>
            </a:r>
            <a:r>
              <a:rPr lang="lv-LV" b="1" dirty="0" err="1"/>
              <a:t>Quality</a:t>
            </a:r>
            <a:r>
              <a:rPr lang="lv-LV" b="1" dirty="0"/>
              <a:t>?</a:t>
            </a:r>
            <a:endParaRPr lang="en-US" b="1" dirty="0"/>
          </a:p>
        </p:txBody>
      </p:sp>
      <p:sp>
        <p:nvSpPr>
          <p:cNvPr id="3" name="Content Placeholder 2"/>
          <p:cNvSpPr>
            <a:spLocks noGrp="1"/>
          </p:cNvSpPr>
          <p:nvPr>
            <p:ph idx="1"/>
          </p:nvPr>
        </p:nvSpPr>
        <p:spPr>
          <a:xfrm>
            <a:off x="457200" y="2780928"/>
            <a:ext cx="8229600" cy="3345235"/>
          </a:xfrm>
        </p:spPr>
        <p:txBody>
          <a:bodyPr>
            <a:normAutofit/>
          </a:bodyPr>
          <a:lstStyle/>
          <a:p>
            <a:r>
              <a:rPr lang="lv-LV" sz="4400" dirty="0"/>
              <a:t>Fitness </a:t>
            </a:r>
            <a:r>
              <a:rPr lang="lv-LV" sz="4400" dirty="0" err="1"/>
              <a:t>for</a:t>
            </a:r>
            <a:r>
              <a:rPr lang="lv-LV" sz="4400" dirty="0"/>
              <a:t> </a:t>
            </a:r>
            <a:r>
              <a:rPr lang="lv-LV" sz="4400" dirty="0" err="1"/>
              <a:t>purpose</a:t>
            </a:r>
            <a:r>
              <a:rPr lang="lv-LV" sz="4400" dirty="0"/>
              <a:t> (</a:t>
            </a:r>
            <a:r>
              <a:rPr lang="lv-LV" sz="4400" dirty="0" err="1"/>
              <a:t>for</a:t>
            </a:r>
            <a:r>
              <a:rPr lang="lv-LV" sz="4400" dirty="0"/>
              <a:t> </a:t>
            </a:r>
            <a:r>
              <a:rPr lang="lv-LV" sz="4400" dirty="0" err="1"/>
              <a:t>product</a:t>
            </a:r>
            <a:r>
              <a:rPr lang="lv-LV" sz="4400" dirty="0"/>
              <a:t>)</a:t>
            </a:r>
          </a:p>
          <a:p>
            <a:r>
              <a:rPr lang="lv-LV" sz="4400" dirty="0" err="1"/>
              <a:t>Meeting</a:t>
            </a:r>
            <a:r>
              <a:rPr lang="lv-LV" sz="4400" dirty="0"/>
              <a:t> </a:t>
            </a:r>
            <a:r>
              <a:rPr lang="lv-LV" sz="4400" dirty="0" err="1"/>
              <a:t>the</a:t>
            </a:r>
            <a:r>
              <a:rPr lang="lv-LV" sz="4400" dirty="0"/>
              <a:t> </a:t>
            </a:r>
            <a:r>
              <a:rPr lang="lv-LV" sz="4400" dirty="0" err="1"/>
              <a:t>needs</a:t>
            </a:r>
            <a:r>
              <a:rPr lang="lv-LV" sz="4400" dirty="0"/>
              <a:t>/</a:t>
            </a:r>
            <a:r>
              <a:rPr lang="lv-LV" sz="4400" dirty="0" err="1"/>
              <a:t>requirements</a:t>
            </a:r>
            <a:r>
              <a:rPr lang="lv-LV" sz="4400" dirty="0"/>
              <a:t> </a:t>
            </a:r>
            <a:r>
              <a:rPr lang="lv-LV" sz="4400" dirty="0" err="1"/>
              <a:t>of</a:t>
            </a:r>
            <a:r>
              <a:rPr lang="lv-LV" sz="4400" dirty="0"/>
              <a:t> </a:t>
            </a:r>
            <a:r>
              <a:rPr lang="lv-LV" sz="4400" dirty="0" err="1"/>
              <a:t>client</a:t>
            </a:r>
            <a:r>
              <a:rPr lang="lv-LV" sz="4400" dirty="0"/>
              <a:t> (</a:t>
            </a:r>
            <a:r>
              <a:rPr lang="lv-LV" sz="4400" dirty="0" err="1"/>
              <a:t>for</a:t>
            </a:r>
            <a:r>
              <a:rPr lang="lv-LV" sz="4400" dirty="0"/>
              <a:t> </a:t>
            </a:r>
            <a:r>
              <a:rPr lang="lv-LV" sz="4400" dirty="0" err="1"/>
              <a:t>services</a:t>
            </a:r>
            <a:r>
              <a:rPr lang="lv-LV" sz="4400" dirty="0"/>
              <a:t>)</a:t>
            </a:r>
          </a:p>
        </p:txBody>
      </p:sp>
    </p:spTree>
    <p:extLst>
      <p:ext uri="{BB962C8B-B14F-4D97-AF65-F5344CB8AC3E}">
        <p14:creationId xmlns:p14="http://schemas.microsoft.com/office/powerpoint/2010/main" val="176773437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5536" y="1340768"/>
            <a:ext cx="8229600" cy="580926"/>
          </a:xfrm>
        </p:spPr>
        <p:txBody>
          <a:bodyPr>
            <a:normAutofit fontScale="90000"/>
          </a:bodyPr>
          <a:lstStyle/>
          <a:p>
            <a:r>
              <a:rPr lang="en-GB" b="1" dirty="0"/>
              <a:t>Teacher's profile</a:t>
            </a:r>
            <a:r>
              <a:rPr lang="lv-LV" b="1" dirty="0"/>
              <a:t> (I)</a:t>
            </a:r>
            <a:r>
              <a:rPr lang="en-GB" b="1" dirty="0"/>
              <a:t> 1.36</a:t>
            </a:r>
            <a:endParaRPr lang="en-GB"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3228352395"/>
              </p:ext>
            </p:extLst>
          </p:nvPr>
        </p:nvGraphicFramePr>
        <p:xfrm>
          <a:off x="457200" y="2204864"/>
          <a:ext cx="8229600" cy="4079240"/>
        </p:xfrm>
        <a:graphic>
          <a:graphicData uri="http://schemas.openxmlformats.org/drawingml/2006/table">
            <a:tbl>
              <a:tblPr firstRow="1" bandRow="1">
                <a:tableStyleId>{5C22544A-7EE6-4342-B048-85BDC9FD1C3A}</a:tableStyleId>
              </a:tblPr>
              <a:tblGrid>
                <a:gridCol w="7355160">
                  <a:extLst>
                    <a:ext uri="{9D8B030D-6E8A-4147-A177-3AD203B41FA5}">
                      <a16:colId xmlns:a16="http://schemas.microsoft.com/office/drawing/2014/main" val="3414607712"/>
                    </a:ext>
                  </a:extLst>
                </a:gridCol>
                <a:gridCol w="874440">
                  <a:extLst>
                    <a:ext uri="{9D8B030D-6E8A-4147-A177-3AD203B41FA5}">
                      <a16:colId xmlns:a16="http://schemas.microsoft.com/office/drawing/2014/main" val="3190851365"/>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2961257401"/>
                  </a:ext>
                </a:extLst>
              </a:tr>
              <a:tr h="370840">
                <a:tc>
                  <a:txBody>
                    <a:bodyPr/>
                    <a:lstStyle/>
                    <a:p>
                      <a:r>
                        <a:rPr lang="en-GB" sz="1800" kern="1200" dirty="0">
                          <a:solidFill>
                            <a:schemeClr val="dk1"/>
                          </a:solidFill>
                          <a:effectLst/>
                          <a:latin typeface="+mn-lt"/>
                          <a:ea typeface="+mn-ea"/>
                          <a:cs typeface="+mn-cs"/>
                        </a:rPr>
                        <a:t>I know what requirements have been put forth towards qualification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1.625</a:t>
                      </a:r>
                    </a:p>
                  </a:txBody>
                  <a:tcPr marL="7620" marR="7620" marT="7620" anchor="b"/>
                </a:tc>
                <a:extLst>
                  <a:ext uri="{0D108BD9-81ED-4DB2-BD59-A6C34878D82A}">
                    <a16:rowId xmlns:a16="http://schemas.microsoft.com/office/drawing/2014/main" val="4148027120"/>
                  </a:ext>
                </a:extLst>
              </a:tr>
              <a:tr h="370840">
                <a:tc>
                  <a:txBody>
                    <a:bodyPr/>
                    <a:lstStyle/>
                    <a:p>
                      <a:r>
                        <a:rPr lang="en-GB" sz="1800" kern="1200" dirty="0">
                          <a:solidFill>
                            <a:schemeClr val="dk1"/>
                          </a:solidFill>
                          <a:effectLst/>
                          <a:latin typeface="+mn-lt"/>
                          <a:ea typeface="+mn-ea"/>
                          <a:cs typeface="+mn-cs"/>
                        </a:rPr>
                        <a:t>I have a degree fulfilling requirements for my position</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1.9375</a:t>
                      </a:r>
                    </a:p>
                  </a:txBody>
                  <a:tcPr marL="7620" marR="7620" marT="7620" anchor="b"/>
                </a:tc>
                <a:extLst>
                  <a:ext uri="{0D108BD9-81ED-4DB2-BD59-A6C34878D82A}">
                    <a16:rowId xmlns:a16="http://schemas.microsoft.com/office/drawing/2014/main" val="3099904831"/>
                  </a:ext>
                </a:extLst>
              </a:tr>
              <a:tr h="370840">
                <a:tc>
                  <a:txBody>
                    <a:bodyPr/>
                    <a:lstStyle/>
                    <a:p>
                      <a:r>
                        <a:rPr lang="en-GB" sz="1800" kern="1200" dirty="0">
                          <a:solidFill>
                            <a:schemeClr val="dk1"/>
                          </a:solidFill>
                          <a:effectLst/>
                          <a:latin typeface="+mn-lt"/>
                          <a:ea typeface="+mn-ea"/>
                          <a:cs typeface="+mn-cs"/>
                        </a:rPr>
                        <a:t>I have a good knowledge of the subject I teach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1.875</a:t>
                      </a:r>
                    </a:p>
                  </a:txBody>
                  <a:tcPr marL="7620" marR="7620" marT="7620" anchor="b"/>
                </a:tc>
                <a:extLst>
                  <a:ext uri="{0D108BD9-81ED-4DB2-BD59-A6C34878D82A}">
                    <a16:rowId xmlns:a16="http://schemas.microsoft.com/office/drawing/2014/main" val="3751300181"/>
                  </a:ext>
                </a:extLst>
              </a:tr>
              <a:tr h="370840">
                <a:tc>
                  <a:txBody>
                    <a:bodyPr/>
                    <a:lstStyle/>
                    <a:p>
                      <a:r>
                        <a:rPr lang="en-GB" sz="1800" kern="1200" dirty="0">
                          <a:solidFill>
                            <a:schemeClr val="dk1"/>
                          </a:solidFill>
                          <a:effectLst/>
                          <a:latin typeface="+mn-lt"/>
                          <a:ea typeface="+mn-ea"/>
                          <a:cs typeface="+mn-cs"/>
                        </a:rPr>
                        <a:t>Direction of my research work is closely related to subject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1.875</a:t>
                      </a:r>
                    </a:p>
                  </a:txBody>
                  <a:tcPr marL="7620" marR="7620" marT="7620" anchor="b"/>
                </a:tc>
                <a:extLst>
                  <a:ext uri="{0D108BD9-81ED-4DB2-BD59-A6C34878D82A}">
                    <a16:rowId xmlns:a16="http://schemas.microsoft.com/office/drawing/2014/main" val="3277877701"/>
                  </a:ext>
                </a:extLst>
              </a:tr>
              <a:tr h="370840">
                <a:tc>
                  <a:txBody>
                    <a:bodyPr/>
                    <a:lstStyle/>
                    <a:p>
                      <a:r>
                        <a:rPr lang="en-GB" sz="1800" kern="1200" dirty="0">
                          <a:solidFill>
                            <a:schemeClr val="dk1"/>
                          </a:solidFill>
                          <a:effectLst/>
                          <a:latin typeface="+mn-lt"/>
                          <a:ea typeface="+mn-ea"/>
                          <a:cs typeface="+mn-cs"/>
                        </a:rPr>
                        <a:t>I have at least 3 scientific papers during the last 6 years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1.375</a:t>
                      </a:r>
                    </a:p>
                  </a:txBody>
                  <a:tcPr marL="7620" marR="7620" marT="7620" anchor="b"/>
                </a:tc>
                <a:extLst>
                  <a:ext uri="{0D108BD9-81ED-4DB2-BD59-A6C34878D82A}">
                    <a16:rowId xmlns:a16="http://schemas.microsoft.com/office/drawing/2014/main" val="4045401468"/>
                  </a:ext>
                </a:extLst>
              </a:tr>
              <a:tr h="370840">
                <a:tc>
                  <a:txBody>
                    <a:bodyPr/>
                    <a:lstStyle/>
                    <a:p>
                      <a:r>
                        <a:rPr lang="en-GB" sz="1800" kern="1200" dirty="0">
                          <a:solidFill>
                            <a:schemeClr val="dk1"/>
                          </a:solidFill>
                          <a:effectLst/>
                          <a:latin typeface="+mn-lt"/>
                          <a:ea typeface="+mn-ea"/>
                          <a:cs typeface="+mn-cs"/>
                        </a:rPr>
                        <a:t>I have attended courses of professional development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1.125</a:t>
                      </a:r>
                    </a:p>
                  </a:txBody>
                  <a:tcPr marL="7620" marR="7620" marT="7620" anchor="b"/>
                </a:tc>
                <a:extLst>
                  <a:ext uri="{0D108BD9-81ED-4DB2-BD59-A6C34878D82A}">
                    <a16:rowId xmlns:a16="http://schemas.microsoft.com/office/drawing/2014/main" val="416771689"/>
                  </a:ext>
                </a:extLst>
              </a:tr>
              <a:tr h="370840">
                <a:tc>
                  <a:txBody>
                    <a:bodyPr/>
                    <a:lstStyle/>
                    <a:p>
                      <a:r>
                        <a:rPr lang="en-GB" sz="1800" kern="1200" dirty="0">
                          <a:solidFill>
                            <a:schemeClr val="dk1"/>
                          </a:solidFill>
                          <a:effectLst/>
                          <a:latin typeface="+mn-lt"/>
                          <a:ea typeface="+mn-ea"/>
                          <a:cs typeface="+mn-cs"/>
                        </a:rPr>
                        <a:t>During the last 6 years I have developed my pedagogical performance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1.4375</a:t>
                      </a:r>
                    </a:p>
                  </a:txBody>
                  <a:tcPr marL="7620" marR="7620" marT="7620" anchor="b"/>
                </a:tc>
                <a:extLst>
                  <a:ext uri="{0D108BD9-81ED-4DB2-BD59-A6C34878D82A}">
                    <a16:rowId xmlns:a16="http://schemas.microsoft.com/office/drawing/2014/main" val="304710169"/>
                  </a:ext>
                </a:extLst>
              </a:tr>
              <a:tr h="370840">
                <a:tc>
                  <a:txBody>
                    <a:bodyPr/>
                    <a:lstStyle/>
                    <a:p>
                      <a:r>
                        <a:rPr lang="en-GB" sz="1800" kern="1200" dirty="0">
                          <a:solidFill>
                            <a:schemeClr val="dk1"/>
                          </a:solidFill>
                          <a:effectLst/>
                          <a:latin typeface="+mn-lt"/>
                          <a:ea typeface="+mn-ea"/>
                          <a:cs typeface="+mn-cs"/>
                        </a:rPr>
                        <a:t>I have consulted my colleagues and developed my own methodical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1.5</a:t>
                      </a:r>
                    </a:p>
                  </a:txBody>
                  <a:tcPr marL="7620" marR="7620" marT="7620" anchor="b"/>
                </a:tc>
                <a:extLst>
                  <a:ext uri="{0D108BD9-81ED-4DB2-BD59-A6C34878D82A}">
                    <a16:rowId xmlns:a16="http://schemas.microsoft.com/office/drawing/2014/main" val="4054798212"/>
                  </a:ext>
                </a:extLst>
              </a:tr>
              <a:tr h="370840">
                <a:tc>
                  <a:txBody>
                    <a:bodyPr/>
                    <a:lstStyle/>
                    <a:p>
                      <a:r>
                        <a:rPr lang="en-GB" sz="1800" kern="1200" dirty="0">
                          <a:solidFill>
                            <a:schemeClr val="dk1"/>
                          </a:solidFill>
                          <a:effectLst/>
                          <a:latin typeface="+mn-lt"/>
                          <a:ea typeface="+mn-ea"/>
                          <a:cs typeface="+mn-cs"/>
                        </a:rPr>
                        <a:t>I am exploiting modern technical means in teaching my subject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1.5</a:t>
                      </a:r>
                    </a:p>
                  </a:txBody>
                  <a:tcPr marL="7620" marR="7620" marT="7620" anchor="b"/>
                </a:tc>
                <a:extLst>
                  <a:ext uri="{0D108BD9-81ED-4DB2-BD59-A6C34878D82A}">
                    <a16:rowId xmlns:a16="http://schemas.microsoft.com/office/drawing/2014/main" val="1643278160"/>
                  </a:ext>
                </a:extLst>
              </a:tr>
              <a:tr h="370840">
                <a:tc>
                  <a:txBody>
                    <a:bodyPr/>
                    <a:lstStyle/>
                    <a:p>
                      <a:r>
                        <a:rPr lang="en-GB" sz="1800" kern="1200" dirty="0">
                          <a:solidFill>
                            <a:schemeClr val="dk1"/>
                          </a:solidFill>
                          <a:effectLst/>
                          <a:latin typeface="+mn-lt"/>
                          <a:ea typeface="+mn-ea"/>
                          <a:cs typeface="+mn-cs"/>
                        </a:rPr>
                        <a:t>I provide regular consultations to students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dirty="0">
                          <a:solidFill>
                            <a:srgbClr val="000000"/>
                          </a:solidFill>
                          <a:effectLst/>
                          <a:latin typeface="Calibri" panose="020F0502020204030204" pitchFamily="34" charset="0"/>
                        </a:rPr>
                        <a:t>1.875</a:t>
                      </a:r>
                    </a:p>
                  </a:txBody>
                  <a:tcPr marL="7620" marR="7620" marT="7620" anchor="b"/>
                </a:tc>
                <a:extLst>
                  <a:ext uri="{0D108BD9-81ED-4DB2-BD59-A6C34878D82A}">
                    <a16:rowId xmlns:a16="http://schemas.microsoft.com/office/drawing/2014/main" val="3694245438"/>
                  </a:ext>
                </a:extLst>
              </a:tr>
            </a:tbl>
          </a:graphicData>
        </a:graphic>
      </p:graphicFrame>
    </p:spTree>
    <p:extLst>
      <p:ext uri="{BB962C8B-B14F-4D97-AF65-F5344CB8AC3E}">
        <p14:creationId xmlns:p14="http://schemas.microsoft.com/office/powerpoint/2010/main" val="151633534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196752"/>
            <a:ext cx="8229600" cy="940966"/>
          </a:xfrm>
        </p:spPr>
        <p:txBody>
          <a:bodyPr/>
          <a:lstStyle/>
          <a:p>
            <a:r>
              <a:rPr lang="en-GB" b="1" dirty="0"/>
              <a:t>Teacher's profile</a:t>
            </a:r>
            <a:r>
              <a:rPr lang="lv-LV" b="1" dirty="0"/>
              <a:t> (II)</a:t>
            </a:r>
            <a:r>
              <a:rPr lang="en-GB" b="1" dirty="0"/>
              <a:t> 1.36</a:t>
            </a:r>
            <a:endParaRPr lang="en-GB"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311510841"/>
              </p:ext>
            </p:extLst>
          </p:nvPr>
        </p:nvGraphicFramePr>
        <p:xfrm>
          <a:off x="457200" y="2276872"/>
          <a:ext cx="8229600" cy="3977640"/>
        </p:xfrm>
        <a:graphic>
          <a:graphicData uri="http://schemas.openxmlformats.org/drawingml/2006/table">
            <a:tbl>
              <a:tblPr firstRow="1" bandRow="1">
                <a:tableStyleId>{5C22544A-7EE6-4342-B048-85BDC9FD1C3A}</a:tableStyleId>
              </a:tblPr>
              <a:tblGrid>
                <a:gridCol w="7499176">
                  <a:extLst>
                    <a:ext uri="{9D8B030D-6E8A-4147-A177-3AD203B41FA5}">
                      <a16:colId xmlns:a16="http://schemas.microsoft.com/office/drawing/2014/main" val="2977760220"/>
                    </a:ext>
                  </a:extLst>
                </a:gridCol>
                <a:gridCol w="730424">
                  <a:extLst>
                    <a:ext uri="{9D8B030D-6E8A-4147-A177-3AD203B41FA5}">
                      <a16:colId xmlns:a16="http://schemas.microsoft.com/office/drawing/2014/main" val="2155908379"/>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4256341720"/>
                  </a:ext>
                </a:extLst>
              </a:tr>
              <a:tr h="370840">
                <a:tc>
                  <a:txBody>
                    <a:bodyPr/>
                    <a:lstStyle/>
                    <a:p>
                      <a:r>
                        <a:rPr lang="en-GB" sz="1800" kern="1200" dirty="0">
                          <a:solidFill>
                            <a:schemeClr val="dk1"/>
                          </a:solidFill>
                          <a:effectLst/>
                          <a:latin typeface="+mn-lt"/>
                          <a:ea typeface="+mn-ea"/>
                          <a:cs typeface="+mn-cs"/>
                        </a:rPr>
                        <a:t>I explain to students what other support they can receive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1.5625</a:t>
                      </a:r>
                    </a:p>
                  </a:txBody>
                  <a:tcPr marL="7620" marR="7620" marT="7620" anchor="b"/>
                </a:tc>
                <a:extLst>
                  <a:ext uri="{0D108BD9-81ED-4DB2-BD59-A6C34878D82A}">
                    <a16:rowId xmlns:a16="http://schemas.microsoft.com/office/drawing/2014/main" val="1263742140"/>
                  </a:ext>
                </a:extLst>
              </a:tr>
              <a:tr h="370840">
                <a:tc>
                  <a:txBody>
                    <a:bodyPr/>
                    <a:lstStyle/>
                    <a:p>
                      <a:r>
                        <a:rPr lang="en-GB" sz="1800" kern="1200" dirty="0">
                          <a:solidFill>
                            <a:schemeClr val="dk1"/>
                          </a:solidFill>
                          <a:effectLst/>
                          <a:latin typeface="+mn-lt"/>
                          <a:ea typeface="+mn-ea"/>
                          <a:cs typeface="+mn-cs"/>
                        </a:rPr>
                        <a:t>I am aware by what criteria my professional performance should</a:t>
                      </a:r>
                      <a:r>
                        <a:rPr lang="lv-LV" sz="1800"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be evaluated</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1.4375</a:t>
                      </a:r>
                    </a:p>
                  </a:txBody>
                  <a:tcPr marL="7620" marR="7620" marT="7620" anchor="b"/>
                </a:tc>
                <a:extLst>
                  <a:ext uri="{0D108BD9-81ED-4DB2-BD59-A6C34878D82A}">
                    <a16:rowId xmlns:a16="http://schemas.microsoft.com/office/drawing/2014/main" val="1673638921"/>
                  </a:ext>
                </a:extLst>
              </a:tr>
              <a:tr h="370840">
                <a:tc>
                  <a:txBody>
                    <a:bodyPr/>
                    <a:lstStyle/>
                    <a:p>
                      <a:r>
                        <a:rPr lang="en-GB" sz="1800" kern="1200" dirty="0">
                          <a:solidFill>
                            <a:schemeClr val="dk1"/>
                          </a:solidFill>
                          <a:effectLst/>
                          <a:latin typeface="+mn-lt"/>
                          <a:ea typeface="+mn-ea"/>
                          <a:cs typeface="+mn-cs"/>
                        </a:rPr>
                        <a:t>Student evaluation of my performance collected officially is usually positive</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a:t>
                      </a:r>
                    </a:p>
                  </a:txBody>
                  <a:tcPr marL="7620" marR="7620" marT="7620" anchor="b"/>
                </a:tc>
                <a:extLst>
                  <a:ext uri="{0D108BD9-81ED-4DB2-BD59-A6C34878D82A}">
                    <a16:rowId xmlns:a16="http://schemas.microsoft.com/office/drawing/2014/main" val="2504033523"/>
                  </a:ext>
                </a:extLst>
              </a:tr>
              <a:tr h="370840">
                <a:tc>
                  <a:txBody>
                    <a:bodyPr/>
                    <a:lstStyle/>
                    <a:p>
                      <a:r>
                        <a:rPr lang="en-GB" sz="1800" kern="1200" dirty="0">
                          <a:solidFill>
                            <a:schemeClr val="dk1"/>
                          </a:solidFill>
                          <a:effectLst/>
                          <a:latin typeface="+mn-lt"/>
                          <a:ea typeface="+mn-ea"/>
                          <a:cs typeface="+mn-cs"/>
                        </a:rPr>
                        <a:t>I have no remarks from my colleagues or authorities concerning content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1.3125</a:t>
                      </a:r>
                    </a:p>
                  </a:txBody>
                  <a:tcPr marL="7620" marR="7620" marT="7620" anchor="b"/>
                </a:tc>
                <a:extLst>
                  <a:ext uri="{0D108BD9-81ED-4DB2-BD59-A6C34878D82A}">
                    <a16:rowId xmlns:a16="http://schemas.microsoft.com/office/drawing/2014/main" val="258143793"/>
                  </a:ext>
                </a:extLst>
              </a:tr>
              <a:tr h="370840">
                <a:tc>
                  <a:txBody>
                    <a:bodyPr/>
                    <a:lstStyle/>
                    <a:p>
                      <a:r>
                        <a:rPr lang="en-GB" sz="1800" kern="1200" dirty="0">
                          <a:solidFill>
                            <a:schemeClr val="dk1"/>
                          </a:solidFill>
                          <a:effectLst/>
                          <a:latin typeface="+mn-lt"/>
                          <a:ea typeface="+mn-ea"/>
                          <a:cs typeface="+mn-cs"/>
                        </a:rPr>
                        <a:t>Sometimes by my own initiative I try and question my students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1.3125</a:t>
                      </a:r>
                    </a:p>
                  </a:txBody>
                  <a:tcPr marL="7620" marR="7620" marT="7620" anchor="b"/>
                </a:tc>
                <a:extLst>
                  <a:ext uri="{0D108BD9-81ED-4DB2-BD59-A6C34878D82A}">
                    <a16:rowId xmlns:a16="http://schemas.microsoft.com/office/drawing/2014/main" val="1135121109"/>
                  </a:ext>
                </a:extLst>
              </a:tr>
              <a:tr h="370840">
                <a:tc>
                  <a:txBody>
                    <a:bodyPr/>
                    <a:lstStyle/>
                    <a:p>
                      <a:r>
                        <a:rPr lang="en-GB" sz="1800" kern="1200" dirty="0">
                          <a:solidFill>
                            <a:schemeClr val="dk1"/>
                          </a:solidFill>
                          <a:effectLst/>
                          <a:latin typeface="+mn-lt"/>
                          <a:ea typeface="+mn-ea"/>
                          <a:cs typeface="+mn-cs"/>
                        </a:rPr>
                        <a:t>I invite colleagues to attend my classes and provide their opinion</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0.6875</a:t>
                      </a:r>
                    </a:p>
                  </a:txBody>
                  <a:tcPr marL="7620" marR="7620" marT="7620" anchor="b"/>
                </a:tc>
                <a:extLst>
                  <a:ext uri="{0D108BD9-81ED-4DB2-BD59-A6C34878D82A}">
                    <a16:rowId xmlns:a16="http://schemas.microsoft.com/office/drawing/2014/main" val="1626385398"/>
                  </a:ext>
                </a:extLst>
              </a:tr>
              <a:tr h="370840">
                <a:tc>
                  <a:txBody>
                    <a:bodyPr/>
                    <a:lstStyle/>
                    <a:p>
                      <a:r>
                        <a:rPr lang="en-GB" sz="1800" kern="1200" dirty="0">
                          <a:solidFill>
                            <a:schemeClr val="dk1"/>
                          </a:solidFill>
                          <a:effectLst/>
                          <a:latin typeface="+mn-lt"/>
                          <a:ea typeface="+mn-ea"/>
                          <a:cs typeface="+mn-cs"/>
                        </a:rPr>
                        <a:t>I attend classes of my colleagues to acquire additional experience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0.5</a:t>
                      </a:r>
                    </a:p>
                  </a:txBody>
                  <a:tcPr marL="7620" marR="7620" marT="7620" anchor="b"/>
                </a:tc>
                <a:extLst>
                  <a:ext uri="{0D108BD9-81ED-4DB2-BD59-A6C34878D82A}">
                    <a16:rowId xmlns:a16="http://schemas.microsoft.com/office/drawing/2014/main" val="537030748"/>
                  </a:ext>
                </a:extLst>
              </a:tr>
              <a:tr h="370840">
                <a:tc>
                  <a:txBody>
                    <a:bodyPr/>
                    <a:lstStyle/>
                    <a:p>
                      <a:r>
                        <a:rPr lang="en-GB" sz="1800" kern="1200" dirty="0">
                          <a:solidFill>
                            <a:schemeClr val="dk1"/>
                          </a:solidFill>
                          <a:effectLst/>
                          <a:latin typeface="+mn-lt"/>
                          <a:ea typeface="+mn-ea"/>
                          <a:cs typeface="+mn-cs"/>
                        </a:rPr>
                        <a:t>I can explain and substantiate why mutual </a:t>
                      </a:r>
                      <a:r>
                        <a:rPr lang="lv-LV" sz="1800" kern="1200" dirty="0" err="1">
                          <a:solidFill>
                            <a:schemeClr val="dk1"/>
                          </a:solidFill>
                          <a:effectLst/>
                          <a:latin typeface="+mn-lt"/>
                          <a:ea typeface="+mn-ea"/>
                          <a:cs typeface="+mn-cs"/>
                        </a:rPr>
                        <a:t>attendance</a:t>
                      </a:r>
                      <a:r>
                        <a:rPr lang="en-GB" sz="1800" kern="1200" dirty="0">
                          <a:solidFill>
                            <a:schemeClr val="dk1"/>
                          </a:solidFill>
                          <a:effectLst/>
                          <a:latin typeface="+mn-lt"/>
                          <a:ea typeface="+mn-ea"/>
                          <a:cs typeface="+mn-cs"/>
                        </a:rPr>
                        <a:t> is not a widespread practice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a:solidFill>
                            <a:srgbClr val="000000"/>
                          </a:solidFill>
                          <a:effectLst/>
                          <a:latin typeface="Calibri" panose="020F0502020204030204" pitchFamily="34" charset="0"/>
                        </a:rPr>
                        <a:t>0.75</a:t>
                      </a:r>
                    </a:p>
                  </a:txBody>
                  <a:tcPr marL="7620" marR="7620" marT="7620" anchor="b"/>
                </a:tc>
                <a:extLst>
                  <a:ext uri="{0D108BD9-81ED-4DB2-BD59-A6C34878D82A}">
                    <a16:rowId xmlns:a16="http://schemas.microsoft.com/office/drawing/2014/main" val="3978897985"/>
                  </a:ext>
                </a:extLst>
              </a:tr>
              <a:tr h="370840">
                <a:tc>
                  <a:txBody>
                    <a:bodyPr/>
                    <a:lstStyle/>
                    <a:p>
                      <a:r>
                        <a:rPr lang="en-GB" sz="1800" kern="1200" dirty="0">
                          <a:solidFill>
                            <a:schemeClr val="dk1"/>
                          </a:solidFill>
                          <a:effectLst/>
                          <a:latin typeface="+mn-lt"/>
                          <a:ea typeface="+mn-ea"/>
                          <a:cs typeface="+mn-cs"/>
                        </a:rPr>
                        <a:t>I have a clear formulation of the concept „good teacher”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0" i="0" u="none" strike="noStrike" dirty="0">
                          <a:solidFill>
                            <a:srgbClr val="000000"/>
                          </a:solidFill>
                          <a:effectLst/>
                          <a:latin typeface="Calibri" panose="020F0502020204030204" pitchFamily="34" charset="0"/>
                        </a:rPr>
                        <a:t>1.125</a:t>
                      </a:r>
                    </a:p>
                  </a:txBody>
                  <a:tcPr marL="7620" marR="7620" marT="7620" anchor="b"/>
                </a:tc>
                <a:extLst>
                  <a:ext uri="{0D108BD9-81ED-4DB2-BD59-A6C34878D82A}">
                    <a16:rowId xmlns:a16="http://schemas.microsoft.com/office/drawing/2014/main" val="82868533"/>
                  </a:ext>
                </a:extLst>
              </a:tr>
            </a:tbl>
          </a:graphicData>
        </a:graphic>
      </p:graphicFrame>
    </p:spTree>
    <p:extLst>
      <p:ext uri="{BB962C8B-B14F-4D97-AF65-F5344CB8AC3E}">
        <p14:creationId xmlns:p14="http://schemas.microsoft.com/office/powerpoint/2010/main" val="191825059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1124744"/>
            <a:ext cx="8229600" cy="1143000"/>
          </a:xfrm>
        </p:spPr>
        <p:txBody>
          <a:bodyPr>
            <a:noAutofit/>
          </a:bodyPr>
          <a:lstStyle/>
          <a:p>
            <a:r>
              <a:rPr lang="en-GB" sz="3200" b="1" dirty="0"/>
              <a:t>Collecting, processing, and</a:t>
            </a:r>
            <a:r>
              <a:rPr lang="lv-LV" sz="3200" b="1" dirty="0"/>
              <a:t> </a:t>
            </a:r>
            <a:r>
              <a:rPr lang="en-GB" sz="3200" b="1" dirty="0"/>
              <a:t>use of information </a:t>
            </a:r>
            <a:endParaRPr lang="en-GB" sz="32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950793924"/>
              </p:ext>
            </p:extLst>
          </p:nvPr>
        </p:nvGraphicFramePr>
        <p:xfrm>
          <a:off x="457200" y="2420888"/>
          <a:ext cx="8229600" cy="3606800"/>
        </p:xfrm>
        <a:graphic>
          <a:graphicData uri="http://schemas.openxmlformats.org/drawingml/2006/table">
            <a:tbl>
              <a:tblPr firstRow="1" bandRow="1">
                <a:tableStyleId>{5C22544A-7EE6-4342-B048-85BDC9FD1C3A}</a:tableStyleId>
              </a:tblPr>
              <a:tblGrid>
                <a:gridCol w="7355160">
                  <a:extLst>
                    <a:ext uri="{9D8B030D-6E8A-4147-A177-3AD203B41FA5}">
                      <a16:colId xmlns:a16="http://schemas.microsoft.com/office/drawing/2014/main" val="2719178102"/>
                    </a:ext>
                  </a:extLst>
                </a:gridCol>
                <a:gridCol w="874440">
                  <a:extLst>
                    <a:ext uri="{9D8B030D-6E8A-4147-A177-3AD203B41FA5}">
                      <a16:colId xmlns:a16="http://schemas.microsoft.com/office/drawing/2014/main" val="3401476691"/>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658945946"/>
                  </a:ext>
                </a:extLst>
              </a:tr>
              <a:tr h="370840">
                <a:tc>
                  <a:txBody>
                    <a:bodyPr/>
                    <a:lstStyle/>
                    <a:p>
                      <a:r>
                        <a:rPr lang="en-GB" sz="1800" kern="1200" dirty="0">
                          <a:solidFill>
                            <a:schemeClr val="dk1"/>
                          </a:solidFill>
                          <a:effectLst/>
                          <a:latin typeface="+mn-lt"/>
                          <a:ea typeface="+mn-ea"/>
                          <a:cs typeface="+mn-cs"/>
                        </a:rPr>
                        <a:t>As part of my work I collect the information necessary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1.125</a:t>
                      </a:r>
                    </a:p>
                  </a:txBody>
                  <a:tcPr marL="7620" marR="7620" marT="7620" anchor="b"/>
                </a:tc>
                <a:extLst>
                  <a:ext uri="{0D108BD9-81ED-4DB2-BD59-A6C34878D82A}">
                    <a16:rowId xmlns:a16="http://schemas.microsoft.com/office/drawing/2014/main" val="4153533221"/>
                  </a:ext>
                </a:extLst>
              </a:tr>
              <a:tr h="370840">
                <a:tc>
                  <a:txBody>
                    <a:bodyPr/>
                    <a:lstStyle/>
                    <a:p>
                      <a:r>
                        <a:rPr lang="en-GB" sz="1800" kern="1200" dirty="0">
                          <a:solidFill>
                            <a:schemeClr val="dk1"/>
                          </a:solidFill>
                          <a:effectLst/>
                          <a:latin typeface="+mn-lt"/>
                          <a:ea typeface="+mn-ea"/>
                          <a:cs typeface="+mn-cs"/>
                        </a:rPr>
                        <a:t>Usually I prepare the necessary information about lessons, tests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1.1875</a:t>
                      </a:r>
                    </a:p>
                  </a:txBody>
                  <a:tcPr marL="7620" marR="7620" marT="7620" anchor="b"/>
                </a:tc>
                <a:extLst>
                  <a:ext uri="{0D108BD9-81ED-4DB2-BD59-A6C34878D82A}">
                    <a16:rowId xmlns:a16="http://schemas.microsoft.com/office/drawing/2014/main" val="2949578983"/>
                  </a:ext>
                </a:extLst>
              </a:tr>
              <a:tr h="370840">
                <a:tc>
                  <a:txBody>
                    <a:bodyPr/>
                    <a:lstStyle/>
                    <a:p>
                      <a:r>
                        <a:rPr lang="en-GB" sz="1800" kern="1200" dirty="0">
                          <a:solidFill>
                            <a:schemeClr val="dk1"/>
                          </a:solidFill>
                          <a:effectLst/>
                          <a:latin typeface="+mn-lt"/>
                          <a:ea typeface="+mn-ea"/>
                          <a:cs typeface="+mn-cs"/>
                        </a:rPr>
                        <a:t>I review the information on my subjects in the information system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1.5</a:t>
                      </a:r>
                    </a:p>
                  </a:txBody>
                  <a:tcPr marL="7620" marR="7620" marT="7620" anchor="b"/>
                </a:tc>
                <a:extLst>
                  <a:ext uri="{0D108BD9-81ED-4DB2-BD59-A6C34878D82A}">
                    <a16:rowId xmlns:a16="http://schemas.microsoft.com/office/drawing/2014/main" val="2925614388"/>
                  </a:ext>
                </a:extLst>
              </a:tr>
              <a:tr h="370840">
                <a:tc>
                  <a:txBody>
                    <a:bodyPr/>
                    <a:lstStyle/>
                    <a:p>
                      <a:r>
                        <a:rPr lang="en-GB" sz="1800" kern="1200" dirty="0">
                          <a:solidFill>
                            <a:schemeClr val="dk1"/>
                          </a:solidFill>
                          <a:effectLst/>
                          <a:latin typeface="+mn-lt"/>
                          <a:ea typeface="+mn-ea"/>
                          <a:cs typeface="+mn-cs"/>
                        </a:rPr>
                        <a:t>I urge students to fill the questionnaires on their satisfaction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0.6875</a:t>
                      </a:r>
                    </a:p>
                  </a:txBody>
                  <a:tcPr marL="7620" marR="7620" marT="7620" anchor="b"/>
                </a:tc>
                <a:extLst>
                  <a:ext uri="{0D108BD9-81ED-4DB2-BD59-A6C34878D82A}">
                    <a16:rowId xmlns:a16="http://schemas.microsoft.com/office/drawing/2014/main" val="932731847"/>
                  </a:ext>
                </a:extLst>
              </a:tr>
              <a:tr h="370840">
                <a:tc>
                  <a:txBody>
                    <a:bodyPr/>
                    <a:lstStyle/>
                    <a:p>
                      <a:r>
                        <a:rPr lang="en-GB" sz="1800" kern="1200" dirty="0">
                          <a:solidFill>
                            <a:schemeClr val="dk1"/>
                          </a:solidFill>
                          <a:effectLst/>
                          <a:latin typeface="+mn-lt"/>
                          <a:ea typeface="+mn-ea"/>
                          <a:cs typeface="+mn-cs"/>
                        </a:rPr>
                        <a:t>I participate in collection of data on relevance of our study programme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0.75</a:t>
                      </a:r>
                    </a:p>
                  </a:txBody>
                  <a:tcPr marL="7620" marR="7620" marT="7620" anchor="b"/>
                </a:tc>
                <a:extLst>
                  <a:ext uri="{0D108BD9-81ED-4DB2-BD59-A6C34878D82A}">
                    <a16:rowId xmlns:a16="http://schemas.microsoft.com/office/drawing/2014/main" val="1456767434"/>
                  </a:ext>
                </a:extLst>
              </a:tr>
              <a:tr h="370840">
                <a:tc>
                  <a:txBody>
                    <a:bodyPr/>
                    <a:lstStyle/>
                    <a:p>
                      <a:r>
                        <a:rPr lang="en-GB" sz="1800" kern="1200" dirty="0">
                          <a:solidFill>
                            <a:schemeClr val="dk1"/>
                          </a:solidFill>
                          <a:effectLst/>
                          <a:latin typeface="+mn-lt"/>
                          <a:ea typeface="+mn-ea"/>
                          <a:cs typeface="+mn-cs"/>
                        </a:rPr>
                        <a:t>I am informed about the profile and previous achievements of our students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1.0625</a:t>
                      </a:r>
                    </a:p>
                  </a:txBody>
                  <a:tcPr marL="7620" marR="7620" marT="7620" anchor="b"/>
                </a:tc>
                <a:extLst>
                  <a:ext uri="{0D108BD9-81ED-4DB2-BD59-A6C34878D82A}">
                    <a16:rowId xmlns:a16="http://schemas.microsoft.com/office/drawing/2014/main" val="2154203697"/>
                  </a:ext>
                </a:extLst>
              </a:tr>
              <a:tr h="370840">
                <a:tc>
                  <a:txBody>
                    <a:bodyPr/>
                    <a:lstStyle/>
                    <a:p>
                      <a:r>
                        <a:rPr lang="en-GB" sz="1800" kern="1200" dirty="0">
                          <a:solidFill>
                            <a:schemeClr val="dk1"/>
                          </a:solidFill>
                          <a:effectLst/>
                          <a:latin typeface="+mn-lt"/>
                          <a:ea typeface="+mn-ea"/>
                          <a:cs typeface="+mn-cs"/>
                        </a:rPr>
                        <a:t>I am informed about available learning resources and their costs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1.3125</a:t>
                      </a:r>
                    </a:p>
                  </a:txBody>
                  <a:tcPr marL="7620" marR="7620" marT="7620" anchor="b"/>
                </a:tc>
                <a:extLst>
                  <a:ext uri="{0D108BD9-81ED-4DB2-BD59-A6C34878D82A}">
                    <a16:rowId xmlns:a16="http://schemas.microsoft.com/office/drawing/2014/main" val="3477291443"/>
                  </a:ext>
                </a:extLst>
              </a:tr>
              <a:tr h="370840">
                <a:tc>
                  <a:txBody>
                    <a:bodyPr/>
                    <a:lstStyle/>
                    <a:p>
                      <a:r>
                        <a:rPr lang="en-GB" sz="1800" kern="1200" dirty="0">
                          <a:solidFill>
                            <a:schemeClr val="dk1"/>
                          </a:solidFill>
                          <a:effectLst/>
                          <a:latin typeface="+mn-lt"/>
                          <a:ea typeface="+mn-ea"/>
                          <a:cs typeface="+mn-cs"/>
                        </a:rPr>
                        <a:t>I know by what criteria the performance of our faculty and institution is assessed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dirty="0">
                          <a:solidFill>
                            <a:srgbClr val="000000"/>
                          </a:solidFill>
                          <a:effectLst/>
                          <a:latin typeface="Calibri" panose="020F0502020204030204" pitchFamily="34" charset="0"/>
                        </a:rPr>
                        <a:t>0.9375</a:t>
                      </a:r>
                    </a:p>
                  </a:txBody>
                  <a:tcPr marL="7620" marR="7620" marT="7620" anchor="b"/>
                </a:tc>
                <a:extLst>
                  <a:ext uri="{0D108BD9-81ED-4DB2-BD59-A6C34878D82A}">
                    <a16:rowId xmlns:a16="http://schemas.microsoft.com/office/drawing/2014/main" val="2998042197"/>
                  </a:ext>
                </a:extLst>
              </a:tr>
            </a:tbl>
          </a:graphicData>
        </a:graphic>
      </p:graphicFrame>
    </p:spTree>
    <p:extLst>
      <p:ext uri="{BB962C8B-B14F-4D97-AF65-F5344CB8AC3E}">
        <p14:creationId xmlns:p14="http://schemas.microsoft.com/office/powerpoint/2010/main" val="342589304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14888" y="1340768"/>
            <a:ext cx="8229600" cy="1143000"/>
          </a:xfrm>
        </p:spPr>
        <p:txBody>
          <a:bodyPr/>
          <a:lstStyle/>
          <a:p>
            <a:r>
              <a:rPr lang="lv-LV" dirty="0" err="1"/>
              <a:t>Publicity</a:t>
            </a:r>
            <a:endParaRPr lang="en-GB"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156801530"/>
              </p:ext>
            </p:extLst>
          </p:nvPr>
        </p:nvGraphicFramePr>
        <p:xfrm>
          <a:off x="448040" y="2924944"/>
          <a:ext cx="8229600" cy="3032760"/>
        </p:xfrm>
        <a:graphic>
          <a:graphicData uri="http://schemas.openxmlformats.org/drawingml/2006/table">
            <a:tbl>
              <a:tblPr firstRow="1" bandRow="1">
                <a:tableStyleId>{5C22544A-7EE6-4342-B048-85BDC9FD1C3A}</a:tableStyleId>
              </a:tblPr>
              <a:tblGrid>
                <a:gridCol w="7499176">
                  <a:extLst>
                    <a:ext uri="{9D8B030D-6E8A-4147-A177-3AD203B41FA5}">
                      <a16:colId xmlns:a16="http://schemas.microsoft.com/office/drawing/2014/main" val="773793052"/>
                    </a:ext>
                  </a:extLst>
                </a:gridCol>
                <a:gridCol w="730424">
                  <a:extLst>
                    <a:ext uri="{9D8B030D-6E8A-4147-A177-3AD203B41FA5}">
                      <a16:colId xmlns:a16="http://schemas.microsoft.com/office/drawing/2014/main" val="526966162"/>
                    </a:ext>
                  </a:extLst>
                </a:gridCol>
              </a:tblGrid>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0596800"/>
                  </a:ext>
                </a:extLst>
              </a:tr>
              <a:tr h="370840">
                <a:tc>
                  <a:txBody>
                    <a:bodyPr/>
                    <a:lstStyle/>
                    <a:p>
                      <a:r>
                        <a:rPr lang="en-GB" sz="1800" kern="1200" dirty="0">
                          <a:solidFill>
                            <a:schemeClr val="dk1"/>
                          </a:solidFill>
                          <a:effectLst/>
                          <a:latin typeface="+mn-lt"/>
                          <a:ea typeface="+mn-ea"/>
                          <a:cs typeface="+mn-cs"/>
                        </a:rPr>
                        <a:t>I participate regularly in measures devoted to informing school youth on our study programmes, awards employment perspectives</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0.75</a:t>
                      </a:r>
                    </a:p>
                  </a:txBody>
                  <a:tcPr marL="7620" marR="7620" marT="7620" anchor="b"/>
                </a:tc>
                <a:extLst>
                  <a:ext uri="{0D108BD9-81ED-4DB2-BD59-A6C34878D82A}">
                    <a16:rowId xmlns:a16="http://schemas.microsoft.com/office/drawing/2014/main" val="3371032763"/>
                  </a:ext>
                </a:extLst>
              </a:tr>
              <a:tr h="370840">
                <a:tc>
                  <a:txBody>
                    <a:bodyPr/>
                    <a:lstStyle/>
                    <a:p>
                      <a:r>
                        <a:rPr lang="en-GB" sz="1800" kern="1200" dirty="0">
                          <a:solidFill>
                            <a:schemeClr val="dk1"/>
                          </a:solidFill>
                          <a:effectLst/>
                          <a:latin typeface="+mn-lt"/>
                          <a:ea typeface="+mn-ea"/>
                          <a:cs typeface="+mn-cs"/>
                        </a:rPr>
                        <a:t>I participate in preparation and publication of information about features of our academic process, about forms of assessment</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0.375</a:t>
                      </a:r>
                    </a:p>
                  </a:txBody>
                  <a:tcPr marL="7620" marR="7620" marT="7620" anchor="b"/>
                </a:tc>
                <a:extLst>
                  <a:ext uri="{0D108BD9-81ED-4DB2-BD59-A6C34878D82A}">
                    <a16:rowId xmlns:a16="http://schemas.microsoft.com/office/drawing/2014/main" val="1239784267"/>
                  </a:ext>
                </a:extLst>
              </a:tr>
              <a:tr h="370840">
                <a:tc>
                  <a:txBody>
                    <a:bodyPr/>
                    <a:lstStyle/>
                    <a:p>
                      <a:r>
                        <a:rPr lang="en-GB" sz="1800" kern="1200" dirty="0">
                          <a:solidFill>
                            <a:schemeClr val="dk1"/>
                          </a:solidFill>
                          <a:effectLst/>
                          <a:latin typeface="+mn-lt"/>
                          <a:ea typeface="+mn-ea"/>
                          <a:cs typeface="+mn-cs"/>
                        </a:rPr>
                        <a:t>I participate in accumulation of information for publishing in the internet site</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0.625</a:t>
                      </a:r>
                    </a:p>
                  </a:txBody>
                  <a:tcPr marL="7620" marR="7620" marT="7620" anchor="b"/>
                </a:tc>
                <a:extLst>
                  <a:ext uri="{0D108BD9-81ED-4DB2-BD59-A6C34878D82A}">
                    <a16:rowId xmlns:a16="http://schemas.microsoft.com/office/drawing/2014/main" val="2700387667"/>
                  </a:ext>
                </a:extLst>
              </a:tr>
              <a:tr h="370840">
                <a:tc>
                  <a:txBody>
                    <a:bodyPr/>
                    <a:lstStyle/>
                    <a:p>
                      <a:r>
                        <a:rPr lang="en-GB" sz="1800" kern="1200" dirty="0">
                          <a:solidFill>
                            <a:schemeClr val="dk1"/>
                          </a:solidFill>
                          <a:effectLst/>
                          <a:latin typeface="+mn-lt"/>
                          <a:ea typeface="+mn-ea"/>
                          <a:cs typeface="+mn-cs"/>
                        </a:rPr>
                        <a:t>I have a conscientious attitude to truthfulness, objectiveness and accuracy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1.375</a:t>
                      </a:r>
                    </a:p>
                  </a:txBody>
                  <a:tcPr marL="7620" marR="7620" marT="7620" anchor="b"/>
                </a:tc>
                <a:extLst>
                  <a:ext uri="{0D108BD9-81ED-4DB2-BD59-A6C34878D82A}">
                    <a16:rowId xmlns:a16="http://schemas.microsoft.com/office/drawing/2014/main" val="1331988716"/>
                  </a:ext>
                </a:extLst>
              </a:tr>
              <a:tr h="370840">
                <a:tc>
                  <a:txBody>
                    <a:bodyPr/>
                    <a:lstStyle/>
                    <a:p>
                      <a:r>
                        <a:rPr lang="en-GB" sz="1800" kern="1200" dirty="0">
                          <a:solidFill>
                            <a:schemeClr val="dk1"/>
                          </a:solidFill>
                          <a:effectLst/>
                          <a:latin typeface="+mn-lt"/>
                          <a:ea typeface="+mn-ea"/>
                          <a:cs typeface="+mn-cs"/>
                        </a:rPr>
                        <a:t>I participate actively in popularization of our study field, writing popular scientific articles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dirty="0">
                          <a:solidFill>
                            <a:srgbClr val="000000"/>
                          </a:solidFill>
                          <a:effectLst/>
                          <a:latin typeface="Calibri" panose="020F0502020204030204" pitchFamily="34" charset="0"/>
                        </a:rPr>
                        <a:t>0.8125</a:t>
                      </a:r>
                    </a:p>
                  </a:txBody>
                  <a:tcPr marL="7620" marR="7620" marT="7620" anchor="b"/>
                </a:tc>
                <a:extLst>
                  <a:ext uri="{0D108BD9-81ED-4DB2-BD59-A6C34878D82A}">
                    <a16:rowId xmlns:a16="http://schemas.microsoft.com/office/drawing/2014/main" val="1088101725"/>
                  </a:ext>
                </a:extLst>
              </a:tr>
            </a:tbl>
          </a:graphicData>
        </a:graphic>
      </p:graphicFrame>
    </p:spTree>
    <p:extLst>
      <p:ext uri="{BB962C8B-B14F-4D97-AF65-F5344CB8AC3E}">
        <p14:creationId xmlns:p14="http://schemas.microsoft.com/office/powerpoint/2010/main" val="326748547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21792" y="1412776"/>
            <a:ext cx="8229600" cy="1143000"/>
          </a:xfrm>
        </p:spPr>
        <p:txBody>
          <a:bodyPr>
            <a:normAutofit fontScale="90000"/>
          </a:bodyPr>
          <a:lstStyle/>
          <a:p>
            <a:r>
              <a:rPr lang="en-GB" dirty="0"/>
              <a:t>Relations with secondary education</a:t>
            </a:r>
          </a:p>
        </p:txBody>
      </p:sp>
      <p:graphicFrame>
        <p:nvGraphicFramePr>
          <p:cNvPr id="4" name="Satura vietturis 3"/>
          <p:cNvGraphicFramePr>
            <a:graphicFrameLocks noGrp="1"/>
          </p:cNvGraphicFramePr>
          <p:nvPr>
            <p:ph idx="1"/>
            <p:extLst>
              <p:ext uri="{D42A27DB-BD31-4B8C-83A1-F6EECF244321}">
                <p14:modId xmlns:p14="http://schemas.microsoft.com/office/powerpoint/2010/main" val="760243624"/>
              </p:ext>
            </p:extLst>
          </p:nvPr>
        </p:nvGraphicFramePr>
        <p:xfrm>
          <a:off x="395536" y="2924944"/>
          <a:ext cx="8229600" cy="2763520"/>
        </p:xfrm>
        <a:graphic>
          <a:graphicData uri="http://schemas.openxmlformats.org/drawingml/2006/table">
            <a:tbl>
              <a:tblPr firstRow="1" bandRow="1">
                <a:tableStyleId>{5C22544A-7EE6-4342-B048-85BDC9FD1C3A}</a:tableStyleId>
              </a:tblPr>
              <a:tblGrid>
                <a:gridCol w="7427168">
                  <a:extLst>
                    <a:ext uri="{9D8B030D-6E8A-4147-A177-3AD203B41FA5}">
                      <a16:colId xmlns:a16="http://schemas.microsoft.com/office/drawing/2014/main" val="3916679419"/>
                    </a:ext>
                  </a:extLst>
                </a:gridCol>
                <a:gridCol w="802432">
                  <a:extLst>
                    <a:ext uri="{9D8B030D-6E8A-4147-A177-3AD203B41FA5}">
                      <a16:colId xmlns:a16="http://schemas.microsoft.com/office/drawing/2014/main" val="411126203"/>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1530521258"/>
                  </a:ext>
                </a:extLst>
              </a:tr>
              <a:tr h="370840">
                <a:tc>
                  <a:txBody>
                    <a:bodyPr/>
                    <a:lstStyle/>
                    <a:p>
                      <a:r>
                        <a:rPr lang="en-GB" sz="1800" kern="1200" dirty="0">
                          <a:solidFill>
                            <a:schemeClr val="dk1"/>
                          </a:solidFill>
                          <a:effectLst/>
                          <a:latin typeface="+mn-lt"/>
                          <a:ea typeface="+mn-ea"/>
                          <a:cs typeface="+mn-cs"/>
                        </a:rPr>
                        <a:t>I am basing my teaching on learning outcomes in our subject area at school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dirty="0">
                          <a:solidFill>
                            <a:srgbClr val="000000"/>
                          </a:solidFill>
                          <a:effectLst/>
                          <a:latin typeface="Calibri" panose="020F0502020204030204" pitchFamily="34" charset="0"/>
                        </a:rPr>
                        <a:t>0.625</a:t>
                      </a:r>
                    </a:p>
                  </a:txBody>
                  <a:tcPr marL="7620" marR="7620" marT="7620" anchor="b"/>
                </a:tc>
                <a:extLst>
                  <a:ext uri="{0D108BD9-81ED-4DB2-BD59-A6C34878D82A}">
                    <a16:rowId xmlns:a16="http://schemas.microsoft.com/office/drawing/2014/main" val="1694495302"/>
                  </a:ext>
                </a:extLst>
              </a:tr>
              <a:tr h="370840">
                <a:tc>
                  <a:txBody>
                    <a:bodyPr/>
                    <a:lstStyle/>
                    <a:p>
                      <a:r>
                        <a:rPr lang="en-GB" sz="1800" kern="1200" dirty="0">
                          <a:solidFill>
                            <a:schemeClr val="dk1"/>
                          </a:solidFill>
                          <a:effectLst/>
                          <a:latin typeface="+mn-lt"/>
                          <a:ea typeface="+mn-ea"/>
                          <a:cs typeface="+mn-cs"/>
                        </a:rPr>
                        <a:t>I have had a special training to get prepared to work with I year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-0.375</a:t>
                      </a:r>
                    </a:p>
                  </a:txBody>
                  <a:tcPr marL="7620" marR="7620" marT="7620" anchor="b"/>
                </a:tc>
                <a:extLst>
                  <a:ext uri="{0D108BD9-81ED-4DB2-BD59-A6C34878D82A}">
                    <a16:rowId xmlns:a16="http://schemas.microsoft.com/office/drawing/2014/main" val="2190635134"/>
                  </a:ext>
                </a:extLst>
              </a:tr>
              <a:tr h="370840">
                <a:tc>
                  <a:txBody>
                    <a:bodyPr/>
                    <a:lstStyle/>
                    <a:p>
                      <a:r>
                        <a:rPr lang="en-GB" sz="1800" kern="1200" dirty="0">
                          <a:solidFill>
                            <a:schemeClr val="dk1"/>
                          </a:solidFill>
                          <a:effectLst/>
                          <a:latin typeface="+mn-lt"/>
                          <a:ea typeface="+mn-ea"/>
                          <a:cs typeface="+mn-cs"/>
                        </a:rPr>
                        <a:t>We have a special strategy for work with very talented students</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0.5</a:t>
                      </a:r>
                    </a:p>
                  </a:txBody>
                  <a:tcPr marL="7620" marR="7620" marT="7620" anchor="b"/>
                </a:tc>
                <a:extLst>
                  <a:ext uri="{0D108BD9-81ED-4DB2-BD59-A6C34878D82A}">
                    <a16:rowId xmlns:a16="http://schemas.microsoft.com/office/drawing/2014/main" val="2652807496"/>
                  </a:ext>
                </a:extLst>
              </a:tr>
              <a:tr h="370840">
                <a:tc>
                  <a:txBody>
                    <a:bodyPr/>
                    <a:lstStyle/>
                    <a:p>
                      <a:r>
                        <a:rPr lang="en-GB" sz="1800" kern="1200" dirty="0">
                          <a:solidFill>
                            <a:schemeClr val="dk1"/>
                          </a:solidFill>
                          <a:effectLst/>
                          <a:latin typeface="+mn-lt"/>
                          <a:ea typeface="+mn-ea"/>
                          <a:cs typeface="+mn-cs"/>
                        </a:rPr>
                        <a:t>We are involved in projects concerning development of contents and methodology of our subject area in secondary school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a:solidFill>
                            <a:srgbClr val="000000"/>
                          </a:solidFill>
                          <a:effectLst/>
                          <a:latin typeface="Calibri" panose="020F0502020204030204" pitchFamily="34" charset="0"/>
                        </a:rPr>
                        <a:t>-0.3125</a:t>
                      </a:r>
                    </a:p>
                  </a:txBody>
                  <a:tcPr marL="7620" marR="7620" marT="7620" anchor="b"/>
                </a:tc>
                <a:extLst>
                  <a:ext uri="{0D108BD9-81ED-4DB2-BD59-A6C34878D82A}">
                    <a16:rowId xmlns:a16="http://schemas.microsoft.com/office/drawing/2014/main" val="3139537220"/>
                  </a:ext>
                </a:extLst>
              </a:tr>
              <a:tr h="370840">
                <a:tc>
                  <a:txBody>
                    <a:bodyPr/>
                    <a:lstStyle/>
                    <a:p>
                      <a:r>
                        <a:rPr lang="en-GB" sz="1800" kern="1200" dirty="0">
                          <a:solidFill>
                            <a:schemeClr val="dk1"/>
                          </a:solidFill>
                          <a:effectLst/>
                          <a:latin typeface="+mn-lt"/>
                          <a:ea typeface="+mn-ea"/>
                          <a:cs typeface="+mn-cs"/>
                        </a:rPr>
                        <a:t>I participate regularly in measures devoted to professional development of school teachers </a:t>
                      </a:r>
                      <a:r>
                        <a:rPr lang="lv-LV" sz="1800" kern="1200" dirty="0">
                          <a:solidFill>
                            <a:schemeClr val="dk1"/>
                          </a:solidFill>
                          <a:effectLst/>
                          <a:latin typeface="+mn-lt"/>
                          <a:ea typeface="+mn-ea"/>
                          <a:cs typeface="+mn-cs"/>
                        </a:rPr>
                        <a:t>…</a:t>
                      </a:r>
                      <a:endParaRPr lang="en-GB" dirty="0"/>
                    </a:p>
                  </a:txBody>
                  <a:tcPr/>
                </a:tc>
                <a:tc>
                  <a:txBody>
                    <a:bodyPr/>
                    <a:lstStyle/>
                    <a:p>
                      <a:pPr algn="r" fontAlgn="b"/>
                      <a:r>
                        <a:rPr lang="en-GB" sz="1800" b="1" i="0" u="none" strike="noStrike" dirty="0">
                          <a:solidFill>
                            <a:srgbClr val="000000"/>
                          </a:solidFill>
                          <a:effectLst/>
                          <a:latin typeface="Calibri" panose="020F0502020204030204" pitchFamily="34" charset="0"/>
                        </a:rPr>
                        <a:t>-0.1875</a:t>
                      </a:r>
                    </a:p>
                  </a:txBody>
                  <a:tcPr marL="7620" marR="7620" marT="7620" anchor="b"/>
                </a:tc>
                <a:extLst>
                  <a:ext uri="{0D108BD9-81ED-4DB2-BD59-A6C34878D82A}">
                    <a16:rowId xmlns:a16="http://schemas.microsoft.com/office/drawing/2014/main" val="123610226"/>
                  </a:ext>
                </a:extLst>
              </a:tr>
            </a:tbl>
          </a:graphicData>
        </a:graphic>
      </p:graphicFrame>
    </p:spTree>
    <p:extLst>
      <p:ext uri="{BB962C8B-B14F-4D97-AF65-F5344CB8AC3E}">
        <p14:creationId xmlns:p14="http://schemas.microsoft.com/office/powerpoint/2010/main" val="82432715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268760"/>
            <a:ext cx="8229600" cy="1143000"/>
          </a:xfrm>
        </p:spPr>
        <p:txBody>
          <a:bodyPr/>
          <a:lstStyle/>
          <a:p>
            <a:r>
              <a:rPr lang="lv-LV" b="1" dirty="0" err="1"/>
              <a:t>Conclusion</a:t>
            </a:r>
            <a:endParaRPr lang="en-GB" b="1" dirty="0"/>
          </a:p>
        </p:txBody>
      </p:sp>
      <p:sp>
        <p:nvSpPr>
          <p:cNvPr id="3" name="Satura vietturis 2"/>
          <p:cNvSpPr>
            <a:spLocks noGrp="1"/>
          </p:cNvSpPr>
          <p:nvPr>
            <p:ph idx="1"/>
          </p:nvPr>
        </p:nvSpPr>
        <p:spPr>
          <a:xfrm>
            <a:off x="457200" y="2564904"/>
            <a:ext cx="8229600" cy="3561259"/>
          </a:xfrm>
        </p:spPr>
        <p:txBody>
          <a:bodyPr/>
          <a:lstStyle/>
          <a:p>
            <a:pPr marL="0" indent="0">
              <a:buNone/>
            </a:pPr>
            <a:r>
              <a:rPr lang="en-GB" sz="4800" dirty="0"/>
              <a:t>In general, the self-evaluation seems </a:t>
            </a:r>
            <a:r>
              <a:rPr lang="lv-LV" sz="4800" dirty="0"/>
              <a:t>relevant</a:t>
            </a:r>
            <a:r>
              <a:rPr lang="en-GB" sz="4800" dirty="0"/>
              <a:t> for identifying the strong and weak points in QA practice</a:t>
            </a:r>
          </a:p>
          <a:p>
            <a:pPr marL="0" indent="0">
              <a:buNone/>
            </a:pPr>
            <a:endParaRPr lang="en-GB" dirty="0"/>
          </a:p>
        </p:txBody>
      </p:sp>
    </p:spTree>
    <p:extLst>
      <p:ext uri="{BB962C8B-B14F-4D97-AF65-F5344CB8AC3E}">
        <p14:creationId xmlns:p14="http://schemas.microsoft.com/office/powerpoint/2010/main" val="254376765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2872" y="1484784"/>
            <a:ext cx="8229600" cy="1143000"/>
          </a:xfrm>
        </p:spPr>
        <p:txBody>
          <a:bodyPr/>
          <a:lstStyle/>
          <a:p>
            <a:r>
              <a:rPr lang="lv-LV" b="1" dirty="0" err="1"/>
              <a:t>Acknowledgement</a:t>
            </a:r>
            <a:r>
              <a:rPr lang="lv-LV" b="1" dirty="0"/>
              <a:t> </a:t>
            </a:r>
            <a:r>
              <a:rPr lang="lv-LV" b="1" dirty="0" err="1"/>
              <a:t>and</a:t>
            </a:r>
            <a:r>
              <a:rPr lang="lv-LV" b="1" dirty="0"/>
              <a:t> </a:t>
            </a:r>
            <a:r>
              <a:rPr lang="lv-LV" b="1" dirty="0" err="1"/>
              <a:t>disclaimer</a:t>
            </a:r>
            <a:endParaRPr lang="en-GB" dirty="0"/>
          </a:p>
        </p:txBody>
      </p:sp>
      <p:sp>
        <p:nvSpPr>
          <p:cNvPr id="4" name="Rectangle 2"/>
          <p:cNvSpPr>
            <a:spLocks noGrp="1"/>
          </p:cNvSpPr>
          <p:nvPr>
            <p:ph idx="1"/>
          </p:nvPr>
        </p:nvSpPr>
        <p:spPr>
          <a:xfrm>
            <a:off x="475480" y="2708920"/>
            <a:ext cx="8229600" cy="3046988"/>
          </a:xfrm>
          <a:prstGeom prst="rect">
            <a:avLst/>
          </a:prstGeom>
        </p:spPr>
        <p:txBody>
          <a:bodyPr>
            <a:spAutoFit/>
          </a:bodyPr>
          <a:lstStyle/>
          <a:p>
            <a:pPr fontAlgn="auto">
              <a:spcBef>
                <a:spcPts val="0"/>
              </a:spcBef>
              <a:spcAft>
                <a:spcPts val="0"/>
              </a:spcAft>
              <a:defRPr/>
            </a:pPr>
            <a:r>
              <a:rPr lang="en-GB" dirty="0">
                <a:latin typeface="+mj-lt"/>
                <a:ea typeface="Times New Roman"/>
              </a:rPr>
              <a:t>This </a:t>
            </a:r>
            <a:r>
              <a:rPr lang="lv-LV" dirty="0" err="1">
                <a:latin typeface="+mj-lt"/>
                <a:ea typeface="Times New Roman"/>
              </a:rPr>
              <a:t>report</a:t>
            </a:r>
            <a:r>
              <a:rPr lang="lv-LV" dirty="0">
                <a:latin typeface="+mj-lt"/>
                <a:ea typeface="Times New Roman"/>
              </a:rPr>
              <a:t> </a:t>
            </a:r>
            <a:r>
              <a:rPr lang="en-GB" dirty="0">
                <a:latin typeface="+mj-lt"/>
                <a:ea typeface="Times New Roman"/>
              </a:rPr>
              <a:t>has been support</a:t>
            </a:r>
            <a:r>
              <a:rPr lang="lv-LV" dirty="0" err="1">
                <a:latin typeface="+mj-lt"/>
                <a:ea typeface="Times New Roman"/>
              </a:rPr>
              <a:t>ed</a:t>
            </a:r>
            <a:r>
              <a:rPr lang="en-GB" dirty="0">
                <a:latin typeface="+mj-lt"/>
                <a:ea typeface="Times New Roman"/>
              </a:rPr>
              <a:t> </a:t>
            </a:r>
            <a:r>
              <a:rPr lang="lv-LV" dirty="0" err="1">
                <a:latin typeface="+mj-lt"/>
                <a:ea typeface="Times New Roman"/>
              </a:rPr>
              <a:t>within</a:t>
            </a:r>
            <a:r>
              <a:rPr lang="lv-LV" dirty="0">
                <a:latin typeface="+mj-lt"/>
                <a:ea typeface="Times New Roman"/>
              </a:rPr>
              <a:t> Erasmus+ </a:t>
            </a:r>
            <a:r>
              <a:rPr lang="lv-LV" dirty="0" err="1">
                <a:latin typeface="+mj-lt"/>
                <a:ea typeface="Times New Roman"/>
              </a:rPr>
              <a:t>programme</a:t>
            </a:r>
            <a:r>
              <a:rPr lang="en-GB" dirty="0">
                <a:latin typeface="+mj-lt"/>
                <a:ea typeface="Times New Roman"/>
              </a:rPr>
              <a:t>.</a:t>
            </a:r>
            <a:endParaRPr lang="nl-NL" sz="2000" dirty="0">
              <a:latin typeface="+mj-lt"/>
              <a:ea typeface="Times New Roman"/>
            </a:endParaRPr>
          </a:p>
          <a:p>
            <a:pPr fontAlgn="auto">
              <a:spcBef>
                <a:spcPts val="0"/>
              </a:spcBef>
              <a:spcAft>
                <a:spcPts val="0"/>
              </a:spcAft>
              <a:defRPr/>
            </a:pPr>
            <a:r>
              <a:rPr lang="en-GB" dirty="0">
                <a:latin typeface="+mj-lt"/>
                <a:ea typeface="Times New Roman"/>
              </a:rPr>
              <a:t>Th</a:t>
            </a:r>
            <a:r>
              <a:rPr lang="lv-LV" dirty="0">
                <a:latin typeface="+mj-lt"/>
                <a:ea typeface="Times New Roman"/>
              </a:rPr>
              <a:t>e</a:t>
            </a:r>
            <a:r>
              <a:rPr lang="en-GB" dirty="0">
                <a:latin typeface="+mj-lt"/>
                <a:ea typeface="Times New Roman"/>
              </a:rPr>
              <a:t> </a:t>
            </a:r>
            <a:r>
              <a:rPr lang="lv-LV" dirty="0" err="1">
                <a:latin typeface="+mj-lt"/>
                <a:ea typeface="Times New Roman"/>
              </a:rPr>
              <a:t>presentation</a:t>
            </a:r>
            <a:r>
              <a:rPr lang="lv-LV" dirty="0">
                <a:latin typeface="+mj-lt"/>
                <a:ea typeface="Times New Roman"/>
              </a:rPr>
              <a:t> </a:t>
            </a:r>
            <a:r>
              <a:rPr lang="en-GB" dirty="0">
                <a:latin typeface="+mj-lt"/>
                <a:ea typeface="Times New Roman"/>
              </a:rPr>
              <a:t>reflects the views only of the author</a:t>
            </a:r>
            <a:r>
              <a:rPr lang="lv-LV" dirty="0">
                <a:latin typeface="+mj-lt"/>
                <a:ea typeface="Times New Roman"/>
              </a:rPr>
              <a:t>s</a:t>
            </a:r>
            <a:r>
              <a:rPr lang="en-GB" dirty="0">
                <a:latin typeface="+mj-lt"/>
                <a:ea typeface="Times New Roman"/>
              </a:rPr>
              <a:t>, and the </a:t>
            </a:r>
            <a:r>
              <a:rPr lang="lv-LV" dirty="0">
                <a:latin typeface="+mj-lt"/>
                <a:ea typeface="Times New Roman"/>
              </a:rPr>
              <a:t>E</a:t>
            </a:r>
            <a:r>
              <a:rPr lang="en-GB" dirty="0">
                <a:latin typeface="+mj-lt"/>
                <a:ea typeface="Times New Roman"/>
              </a:rPr>
              <a:t>C cannot be held responsible for any use which may be made of the information contained therein</a:t>
            </a:r>
            <a:r>
              <a:rPr lang="en-GB" dirty="0">
                <a:latin typeface="Garamond"/>
                <a:ea typeface="Times New Roman"/>
              </a:rPr>
              <a:t>.</a:t>
            </a:r>
            <a:endParaRPr lang="nl-NL" sz="2000" dirty="0">
              <a:latin typeface="Times New Roman"/>
              <a:ea typeface="Times New Roman"/>
            </a:endParaRPr>
          </a:p>
        </p:txBody>
      </p:sp>
    </p:spTree>
    <p:extLst>
      <p:ext uri="{BB962C8B-B14F-4D97-AF65-F5344CB8AC3E}">
        <p14:creationId xmlns:p14="http://schemas.microsoft.com/office/powerpoint/2010/main" val="371547565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11560" y="1196752"/>
            <a:ext cx="8229600" cy="432048"/>
          </a:xfrm>
        </p:spPr>
        <p:txBody>
          <a:bodyPr>
            <a:normAutofit fontScale="90000"/>
          </a:bodyPr>
          <a:lstStyle/>
          <a:p>
            <a:r>
              <a:rPr lang="lv-LV" dirty="0" err="1"/>
              <a:t>Thank</a:t>
            </a:r>
            <a:r>
              <a:rPr lang="lv-LV" dirty="0"/>
              <a:t> </a:t>
            </a:r>
            <a:r>
              <a:rPr lang="lv-LV" dirty="0" err="1"/>
              <a:t>you</a:t>
            </a:r>
            <a:r>
              <a:rPr lang="lv-LV" dirty="0"/>
              <a:t> </a:t>
            </a:r>
            <a:r>
              <a:rPr lang="lv-LV" dirty="0" err="1"/>
              <a:t>for</a:t>
            </a:r>
            <a:r>
              <a:rPr lang="lv-LV" dirty="0"/>
              <a:t> </a:t>
            </a:r>
            <a:r>
              <a:rPr lang="lv-LV" dirty="0" err="1"/>
              <a:t>your</a:t>
            </a:r>
            <a:r>
              <a:rPr lang="lv-LV" dirty="0"/>
              <a:t> </a:t>
            </a:r>
            <a:r>
              <a:rPr lang="lv-LV" dirty="0" err="1"/>
              <a:t>attention</a:t>
            </a:r>
            <a:r>
              <a:rPr lang="lv-LV" dirty="0"/>
              <a:t>!</a:t>
            </a:r>
            <a:endParaRPr lang="en-GB" dirty="0"/>
          </a:p>
        </p:txBody>
      </p:sp>
      <p:pic>
        <p:nvPicPr>
          <p:cNvPr id="5" name="Satura vietturis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772816"/>
            <a:ext cx="6408712" cy="4732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562402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92" y="1268760"/>
            <a:ext cx="8229600" cy="580926"/>
          </a:xfrm>
        </p:spPr>
        <p:txBody>
          <a:bodyPr>
            <a:normAutofit fontScale="90000"/>
          </a:bodyPr>
          <a:lstStyle/>
          <a:p>
            <a:r>
              <a:rPr lang="lv-LV" b="1" dirty="0" err="1"/>
              <a:t>Product</a:t>
            </a:r>
            <a:r>
              <a:rPr lang="lv-LV" b="1" dirty="0"/>
              <a:t> </a:t>
            </a:r>
            <a:r>
              <a:rPr lang="lv-LV" b="1" dirty="0" err="1"/>
              <a:t>and</a:t>
            </a:r>
            <a:r>
              <a:rPr lang="lv-LV" b="1" dirty="0"/>
              <a:t> </a:t>
            </a:r>
            <a:r>
              <a:rPr lang="lv-LV" b="1" dirty="0" err="1"/>
              <a:t>service</a:t>
            </a:r>
            <a:r>
              <a:rPr lang="lv-LV" b="1" dirty="0"/>
              <a:t> </a:t>
            </a:r>
            <a:r>
              <a:rPr lang="lv-LV" b="1" dirty="0" err="1"/>
              <a:t>in</a:t>
            </a:r>
            <a:r>
              <a:rPr lang="lv-LV" b="1" dirty="0"/>
              <a:t> HE</a:t>
            </a:r>
            <a:endParaRPr lang="en-US" b="1" dirty="0"/>
          </a:p>
        </p:txBody>
      </p:sp>
      <p:sp>
        <p:nvSpPr>
          <p:cNvPr id="3" name="Content Placeholder 2"/>
          <p:cNvSpPr>
            <a:spLocks noGrp="1"/>
          </p:cNvSpPr>
          <p:nvPr>
            <p:ph idx="1"/>
          </p:nvPr>
        </p:nvSpPr>
        <p:spPr>
          <a:xfrm>
            <a:off x="457200" y="1988840"/>
            <a:ext cx="8229600" cy="4137323"/>
          </a:xfrm>
        </p:spPr>
        <p:txBody>
          <a:bodyPr>
            <a:normAutofit fontScale="55000" lnSpcReduction="20000"/>
          </a:bodyPr>
          <a:lstStyle/>
          <a:p>
            <a:r>
              <a:rPr lang="lv-LV" sz="4400" dirty="0" err="1"/>
              <a:t>Source</a:t>
            </a:r>
            <a:r>
              <a:rPr lang="lv-LV" sz="4400" dirty="0"/>
              <a:t> </a:t>
            </a:r>
            <a:r>
              <a:rPr lang="lv-LV" sz="4400" dirty="0" err="1"/>
              <a:t>material</a:t>
            </a:r>
            <a:r>
              <a:rPr lang="lv-LV" sz="4400" dirty="0"/>
              <a:t> (</a:t>
            </a:r>
            <a:r>
              <a:rPr lang="lv-LV" sz="4400" dirty="0" err="1"/>
              <a:t>knowledge</a:t>
            </a:r>
            <a:r>
              <a:rPr lang="lv-LV" sz="4400" dirty="0"/>
              <a:t>, </a:t>
            </a:r>
            <a:r>
              <a:rPr lang="lv-LV" sz="4400" dirty="0" err="1"/>
              <a:t>skills</a:t>
            </a:r>
            <a:r>
              <a:rPr lang="lv-LV" sz="4400" dirty="0"/>
              <a:t> </a:t>
            </a:r>
            <a:r>
              <a:rPr lang="lv-LV" sz="4400" dirty="0" err="1"/>
              <a:t>and</a:t>
            </a:r>
            <a:r>
              <a:rPr lang="lv-LV" sz="4400" dirty="0"/>
              <a:t> </a:t>
            </a:r>
            <a:r>
              <a:rPr lang="lv-LV" sz="4400" dirty="0" err="1"/>
              <a:t>competencies</a:t>
            </a:r>
            <a:r>
              <a:rPr lang="lv-LV" sz="4400" dirty="0"/>
              <a:t> </a:t>
            </a:r>
            <a:r>
              <a:rPr lang="lv-LV" sz="4400" dirty="0" err="1"/>
              <a:t>of</a:t>
            </a:r>
            <a:r>
              <a:rPr lang="lv-LV" sz="4400" dirty="0"/>
              <a:t> </a:t>
            </a:r>
            <a:r>
              <a:rPr lang="lv-LV" sz="4400" dirty="0" err="1"/>
              <a:t>applicants</a:t>
            </a:r>
            <a:r>
              <a:rPr lang="lv-LV" sz="4400" dirty="0"/>
              <a:t>)</a:t>
            </a:r>
          </a:p>
          <a:p>
            <a:r>
              <a:rPr lang="lv-LV" sz="4400" dirty="0">
                <a:sym typeface="Wingdings"/>
              </a:rPr>
              <a:t>            		</a:t>
            </a:r>
            <a:r>
              <a:rPr lang="en-GB" sz="8600" b="1" dirty="0"/>
              <a:t>↓</a:t>
            </a:r>
            <a:endParaRPr lang="lv-LV" sz="4400" dirty="0"/>
          </a:p>
          <a:p>
            <a:pPr marL="0" indent="0">
              <a:buNone/>
            </a:pPr>
            <a:r>
              <a:rPr lang="lv-LV" sz="4400" dirty="0"/>
              <a:t>Students  					</a:t>
            </a:r>
            <a:r>
              <a:rPr lang="lv-LV" sz="4400" dirty="0" err="1"/>
              <a:t>conditions</a:t>
            </a:r>
            <a:br>
              <a:rPr lang="lv-LV" sz="4400" dirty="0"/>
            </a:br>
            <a:r>
              <a:rPr lang="lv-LV" sz="4400" dirty="0"/>
              <a:t>    </a:t>
            </a:r>
            <a:r>
              <a:rPr lang="lv-LV" sz="5800" b="1" dirty="0"/>
              <a:t>↕</a:t>
            </a:r>
            <a:r>
              <a:rPr lang="lv-LV" sz="4400" dirty="0"/>
              <a:t>        [</a:t>
            </a:r>
            <a:r>
              <a:rPr lang="lv-LV" sz="4400" dirty="0" err="1"/>
              <a:t>Academic</a:t>
            </a:r>
            <a:r>
              <a:rPr lang="lv-LV" sz="4400" dirty="0"/>
              <a:t> process (</a:t>
            </a:r>
            <a:r>
              <a:rPr lang="lv-LV" sz="4400" dirty="0" err="1">
                <a:solidFill>
                  <a:schemeClr val="tx2"/>
                </a:solidFill>
              </a:rPr>
              <a:t>service</a:t>
            </a:r>
            <a:r>
              <a:rPr lang="lv-LV" sz="4400" dirty="0"/>
              <a:t>)] </a:t>
            </a:r>
            <a:br>
              <a:rPr lang="lv-LV" sz="4400" dirty="0"/>
            </a:br>
            <a:r>
              <a:rPr lang="lv-LV" sz="4400" dirty="0" err="1"/>
              <a:t>Lecturers</a:t>
            </a:r>
            <a:r>
              <a:rPr lang="lv-LV" sz="4400" dirty="0"/>
              <a:t>  					</a:t>
            </a:r>
            <a:r>
              <a:rPr lang="lv-LV" sz="4400" dirty="0" err="1"/>
              <a:t>stakeholders</a:t>
            </a:r>
            <a:endParaRPr lang="lv-LV" sz="4400" dirty="0"/>
          </a:p>
          <a:p>
            <a:r>
              <a:rPr lang="lv-LV" sz="4400" dirty="0">
                <a:sym typeface="Wingdings"/>
              </a:rPr>
              <a:t> 			</a:t>
            </a:r>
            <a:r>
              <a:rPr lang="en-GB" sz="8600" b="1" dirty="0"/>
              <a:t>↓</a:t>
            </a:r>
            <a:endParaRPr lang="lv-LV" dirty="0"/>
          </a:p>
          <a:p>
            <a:pPr marL="0" indent="0">
              <a:buNone/>
            </a:pPr>
            <a:r>
              <a:rPr lang="lv-LV" sz="4400" dirty="0"/>
              <a:t>            </a:t>
            </a:r>
            <a:r>
              <a:rPr lang="lv-LV" sz="4400" dirty="0" err="1">
                <a:solidFill>
                  <a:schemeClr val="tx2"/>
                </a:solidFill>
              </a:rPr>
              <a:t>Product</a:t>
            </a:r>
            <a:r>
              <a:rPr lang="lv-LV" sz="4400" dirty="0"/>
              <a:t> (</a:t>
            </a:r>
            <a:r>
              <a:rPr lang="lv-LV" sz="4400" dirty="0" err="1"/>
              <a:t>knowledge&amp;skills</a:t>
            </a:r>
            <a:r>
              <a:rPr lang="lv-LV" sz="4400" dirty="0"/>
              <a:t> </a:t>
            </a:r>
            <a:r>
              <a:rPr lang="lv-LV" sz="4400" dirty="0" err="1"/>
              <a:t>of</a:t>
            </a:r>
            <a:r>
              <a:rPr lang="lv-LV" sz="4400" dirty="0"/>
              <a:t> </a:t>
            </a:r>
            <a:r>
              <a:rPr lang="lv-LV" sz="4400" dirty="0" err="1"/>
              <a:t>graduates</a:t>
            </a:r>
            <a:r>
              <a:rPr lang="lv-LV" sz="4400" dirty="0"/>
              <a:t> – “</a:t>
            </a:r>
            <a:r>
              <a:rPr lang="lv-LV" sz="4400" dirty="0" err="1"/>
              <a:t>learning</a:t>
            </a:r>
            <a:r>
              <a:rPr lang="lv-LV" sz="4400" dirty="0"/>
              <a:t> </a:t>
            </a:r>
            <a:r>
              <a:rPr lang="lv-LV" sz="4400" dirty="0" err="1"/>
              <a:t>outcomes</a:t>
            </a:r>
            <a:r>
              <a:rPr lang="lv-LV" sz="4400" dirty="0"/>
              <a:t>”)</a:t>
            </a:r>
            <a:endParaRPr lang="en-US" sz="4400" dirty="0"/>
          </a:p>
        </p:txBody>
      </p:sp>
    </p:spTree>
    <p:extLst>
      <p:ext uri="{BB962C8B-B14F-4D97-AF65-F5344CB8AC3E}">
        <p14:creationId xmlns:p14="http://schemas.microsoft.com/office/powerpoint/2010/main" val="372435527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p:cNvGraphicFramePr>
            <a:graphicFrameLocks noGrp="1"/>
          </p:cNvGraphicFramePr>
          <p:nvPr>
            <p:ph idx="1"/>
            <p:extLst>
              <p:ext uri="{D42A27DB-BD31-4B8C-83A1-F6EECF244321}">
                <p14:modId xmlns:p14="http://schemas.microsoft.com/office/powerpoint/2010/main" val="1207687504"/>
              </p:ext>
            </p:extLst>
          </p:nvPr>
        </p:nvGraphicFramePr>
        <p:xfrm>
          <a:off x="1043608" y="2204864"/>
          <a:ext cx="7643192" cy="3961829"/>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99463">
                <a:tc>
                  <a:txBody>
                    <a:bodyPr/>
                    <a:lstStyle/>
                    <a:p>
                      <a:r>
                        <a:rPr lang="lv-LV" sz="2800" dirty="0" err="1">
                          <a:solidFill>
                            <a:schemeClr val="tx1"/>
                          </a:solidFill>
                        </a:rPr>
                        <a:t>Internal</a:t>
                      </a:r>
                      <a:endParaRPr lang="lv-LV" sz="2800" dirty="0">
                        <a:solidFill>
                          <a:schemeClr val="tx1"/>
                        </a:solidFill>
                      </a:endParaRPr>
                    </a:p>
                  </a:txBody>
                  <a:tcPr>
                    <a:solidFill>
                      <a:schemeClr val="bg1"/>
                    </a:solidFill>
                  </a:tcPr>
                </a:tc>
                <a:tc>
                  <a:txBody>
                    <a:bodyPr/>
                    <a:lstStyle/>
                    <a:p>
                      <a:r>
                        <a:rPr lang="lv-LV" sz="2800" dirty="0" err="1">
                          <a:solidFill>
                            <a:schemeClr val="tx1"/>
                          </a:solidFill>
                        </a:rPr>
                        <a:t>External</a:t>
                      </a:r>
                      <a:endParaRPr lang="lv-LV" sz="2800" dirty="0">
                        <a:solidFill>
                          <a:schemeClr val="tx1"/>
                        </a:solidFill>
                      </a:endParaRPr>
                    </a:p>
                  </a:txBody>
                  <a:tcPr>
                    <a:solidFill>
                      <a:schemeClr val="bg1"/>
                    </a:solidFill>
                  </a:tcPr>
                </a:tc>
                <a:extLst>
                  <a:ext uri="{0D108BD9-81ED-4DB2-BD59-A6C34878D82A}">
                    <a16:rowId xmlns:a16="http://schemas.microsoft.com/office/drawing/2014/main" val="10000"/>
                  </a:ext>
                </a:extLst>
              </a:tr>
              <a:tr h="3443669">
                <a:tc>
                  <a:txBody>
                    <a:bodyPr/>
                    <a:lstStyle/>
                    <a:p>
                      <a:r>
                        <a:rPr lang="lv-LV" sz="2800" dirty="0">
                          <a:solidFill>
                            <a:schemeClr val="tx1"/>
                          </a:solidFill>
                        </a:rPr>
                        <a:t>Students</a:t>
                      </a:r>
                    </a:p>
                    <a:p>
                      <a:r>
                        <a:rPr lang="lv-LV" sz="2800" dirty="0" err="1">
                          <a:solidFill>
                            <a:schemeClr val="tx1"/>
                          </a:solidFill>
                        </a:rPr>
                        <a:t>Colleagues</a:t>
                      </a:r>
                      <a:endParaRPr lang="lv-LV" sz="2800" dirty="0">
                        <a:solidFill>
                          <a:schemeClr val="tx1"/>
                        </a:solidFill>
                      </a:endParaRPr>
                    </a:p>
                    <a:p>
                      <a:r>
                        <a:rPr lang="lv-LV" sz="2800" dirty="0" err="1">
                          <a:solidFill>
                            <a:schemeClr val="tx1"/>
                          </a:solidFill>
                        </a:rPr>
                        <a:t>Staff</a:t>
                      </a:r>
                      <a:r>
                        <a:rPr lang="lv-LV" sz="2800" dirty="0">
                          <a:solidFill>
                            <a:schemeClr val="tx1"/>
                          </a:solidFill>
                        </a:rPr>
                        <a:t> </a:t>
                      </a:r>
                      <a:r>
                        <a:rPr lang="lv-LV" sz="2800" dirty="0" err="1">
                          <a:solidFill>
                            <a:schemeClr val="tx1"/>
                          </a:solidFill>
                        </a:rPr>
                        <a:t>of</a:t>
                      </a:r>
                      <a:r>
                        <a:rPr lang="lv-LV" sz="2800" dirty="0">
                          <a:solidFill>
                            <a:schemeClr val="tx1"/>
                          </a:solidFill>
                        </a:rPr>
                        <a:t> </a:t>
                      </a:r>
                      <a:r>
                        <a:rPr lang="lv-LV" sz="2800" dirty="0" err="1">
                          <a:solidFill>
                            <a:schemeClr val="tx1"/>
                          </a:solidFill>
                        </a:rPr>
                        <a:t>further</a:t>
                      </a:r>
                      <a:r>
                        <a:rPr lang="lv-LV" sz="2800" dirty="0">
                          <a:solidFill>
                            <a:schemeClr val="tx1"/>
                          </a:solidFill>
                        </a:rPr>
                        <a:t> </a:t>
                      </a:r>
                      <a:r>
                        <a:rPr lang="lv-LV" sz="2800" dirty="0" err="1">
                          <a:solidFill>
                            <a:schemeClr val="tx1"/>
                          </a:solidFill>
                        </a:rPr>
                        <a:t>study</a:t>
                      </a:r>
                      <a:r>
                        <a:rPr lang="lv-LV" sz="2800" dirty="0">
                          <a:solidFill>
                            <a:schemeClr val="tx1"/>
                          </a:solidFill>
                        </a:rPr>
                        <a:t> </a:t>
                      </a:r>
                      <a:r>
                        <a:rPr lang="lv-LV" sz="2800" dirty="0" err="1">
                          <a:solidFill>
                            <a:schemeClr val="tx1"/>
                          </a:solidFill>
                        </a:rPr>
                        <a:t>stages</a:t>
                      </a:r>
                      <a:endParaRPr lang="lv-LV" sz="2800" dirty="0">
                        <a:solidFill>
                          <a:schemeClr val="tx1"/>
                        </a:solidFill>
                      </a:endParaRPr>
                    </a:p>
                    <a:p>
                      <a:r>
                        <a:rPr lang="lv-LV" sz="2800" dirty="0" err="1">
                          <a:solidFill>
                            <a:schemeClr val="tx1"/>
                          </a:solidFill>
                        </a:rPr>
                        <a:t>Faculty</a:t>
                      </a:r>
                      <a:r>
                        <a:rPr lang="lv-LV" sz="2800" dirty="0">
                          <a:solidFill>
                            <a:schemeClr val="tx1"/>
                          </a:solidFill>
                        </a:rPr>
                        <a:t> </a:t>
                      </a:r>
                      <a:r>
                        <a:rPr lang="lv-LV" sz="2800" dirty="0" err="1">
                          <a:solidFill>
                            <a:schemeClr val="tx1"/>
                          </a:solidFill>
                        </a:rPr>
                        <a:t>management</a:t>
                      </a:r>
                      <a:endParaRPr lang="lv-LV" sz="2800" dirty="0">
                        <a:solidFill>
                          <a:schemeClr val="tx1"/>
                        </a:solidFill>
                      </a:endParaRPr>
                    </a:p>
                    <a:p>
                      <a:r>
                        <a:rPr lang="lv-LV" sz="2800" dirty="0" err="1">
                          <a:solidFill>
                            <a:schemeClr val="tx1"/>
                          </a:solidFill>
                        </a:rPr>
                        <a:t>Institutional</a:t>
                      </a:r>
                      <a:r>
                        <a:rPr lang="lv-LV" sz="2800" dirty="0">
                          <a:solidFill>
                            <a:schemeClr val="tx1"/>
                          </a:solidFill>
                        </a:rPr>
                        <a:t> </a:t>
                      </a:r>
                      <a:r>
                        <a:rPr lang="lv-LV" sz="2800" dirty="0" err="1">
                          <a:solidFill>
                            <a:schemeClr val="tx1"/>
                          </a:solidFill>
                        </a:rPr>
                        <a:t>management</a:t>
                      </a:r>
                      <a:endParaRPr lang="lv-LV" sz="2800" dirty="0">
                        <a:solidFill>
                          <a:schemeClr val="tx1"/>
                        </a:solidFill>
                      </a:endParaRPr>
                    </a:p>
                  </a:txBody>
                  <a:tcPr>
                    <a:solidFill>
                      <a:schemeClr val="bg1"/>
                    </a:solidFill>
                  </a:tcPr>
                </a:tc>
                <a:tc>
                  <a:txBody>
                    <a:bodyPr/>
                    <a:lstStyle/>
                    <a:p>
                      <a:r>
                        <a:rPr lang="lv-LV" sz="2800" dirty="0" err="1">
                          <a:solidFill>
                            <a:schemeClr val="tx1"/>
                          </a:solidFill>
                        </a:rPr>
                        <a:t>Employers</a:t>
                      </a:r>
                      <a:endParaRPr lang="lv-LV" sz="2800" dirty="0">
                        <a:solidFill>
                          <a:schemeClr val="tx1"/>
                        </a:solidFill>
                      </a:endParaRPr>
                    </a:p>
                    <a:p>
                      <a:r>
                        <a:rPr lang="lv-LV" sz="2800" dirty="0" err="1">
                          <a:solidFill>
                            <a:schemeClr val="tx1"/>
                          </a:solidFill>
                        </a:rPr>
                        <a:t>Graduates</a:t>
                      </a:r>
                      <a:endParaRPr lang="lv-LV" sz="2800" dirty="0">
                        <a:solidFill>
                          <a:schemeClr val="tx1"/>
                        </a:solidFill>
                      </a:endParaRPr>
                    </a:p>
                    <a:p>
                      <a:r>
                        <a:rPr lang="lv-LV" sz="2800" dirty="0" err="1">
                          <a:solidFill>
                            <a:schemeClr val="tx1"/>
                          </a:solidFill>
                        </a:rPr>
                        <a:t>Government</a:t>
                      </a:r>
                      <a:r>
                        <a:rPr lang="lv-LV" sz="2800" dirty="0">
                          <a:solidFill>
                            <a:schemeClr val="tx1"/>
                          </a:solidFill>
                        </a:rPr>
                        <a:t> </a:t>
                      </a:r>
                      <a:r>
                        <a:rPr lang="lv-LV" sz="2800" dirty="0" err="1">
                          <a:solidFill>
                            <a:schemeClr val="tx1"/>
                          </a:solidFill>
                        </a:rPr>
                        <a:t>institutions</a:t>
                      </a:r>
                      <a:endParaRPr lang="lv-LV" sz="2800" dirty="0">
                        <a:solidFill>
                          <a:schemeClr val="tx1"/>
                        </a:solidFill>
                      </a:endParaRPr>
                    </a:p>
                    <a:p>
                      <a:r>
                        <a:rPr lang="lv-LV" sz="2800" dirty="0" err="1">
                          <a:solidFill>
                            <a:schemeClr val="tx1"/>
                          </a:solidFill>
                        </a:rPr>
                        <a:t>Wider</a:t>
                      </a:r>
                      <a:r>
                        <a:rPr lang="lv-LV" sz="2800" dirty="0">
                          <a:solidFill>
                            <a:schemeClr val="tx1"/>
                          </a:solidFill>
                        </a:rPr>
                        <a:t> </a:t>
                      </a:r>
                      <a:r>
                        <a:rPr lang="lv-LV" sz="2800" dirty="0" err="1">
                          <a:solidFill>
                            <a:schemeClr val="tx1"/>
                          </a:solidFill>
                        </a:rPr>
                        <a:t>society</a:t>
                      </a:r>
                      <a:endParaRPr lang="lv-LV" sz="2800" dirty="0">
                        <a:solidFill>
                          <a:schemeClr val="tx1"/>
                        </a:solidFill>
                      </a:endParaRPr>
                    </a:p>
                    <a:p>
                      <a:r>
                        <a:rPr lang="lv-LV" sz="2800" dirty="0" err="1">
                          <a:solidFill>
                            <a:schemeClr val="tx1"/>
                          </a:solidFill>
                        </a:rPr>
                        <a:t>HEIs</a:t>
                      </a:r>
                      <a:r>
                        <a:rPr lang="lv-LV" sz="2800" dirty="0">
                          <a:solidFill>
                            <a:schemeClr val="tx1"/>
                          </a:solidFill>
                        </a:rPr>
                        <a:t> </a:t>
                      </a:r>
                      <a:r>
                        <a:rPr lang="lv-LV" sz="2800" dirty="0" err="1">
                          <a:solidFill>
                            <a:schemeClr val="tx1"/>
                          </a:solidFill>
                        </a:rPr>
                        <a:t>abroad</a:t>
                      </a:r>
                      <a:endParaRPr lang="lv-LV" sz="2800" dirty="0">
                        <a:solidFill>
                          <a:schemeClr val="tx1"/>
                        </a:solidFill>
                      </a:endParaRPr>
                    </a:p>
                    <a:p>
                      <a:r>
                        <a:rPr lang="lv-LV" sz="2800" dirty="0">
                          <a:solidFill>
                            <a:schemeClr val="tx1"/>
                          </a:solidFill>
                        </a:rPr>
                        <a:t>…</a:t>
                      </a:r>
                    </a:p>
                    <a:p>
                      <a:endParaRPr lang="lv-LV" sz="2800" dirty="0">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3" name="Taisnstūris 2"/>
          <p:cNvSpPr/>
          <p:nvPr/>
        </p:nvSpPr>
        <p:spPr>
          <a:xfrm>
            <a:off x="1259632" y="1266781"/>
            <a:ext cx="7395112" cy="523220"/>
          </a:xfrm>
          <a:prstGeom prst="rect">
            <a:avLst/>
          </a:prstGeom>
        </p:spPr>
        <p:txBody>
          <a:bodyPr wrap="square">
            <a:spAutoFit/>
          </a:bodyPr>
          <a:lstStyle/>
          <a:p>
            <a:r>
              <a:rPr lang="lv-LV" sz="2800" b="1" dirty="0" err="1"/>
              <a:t>Clients</a:t>
            </a:r>
            <a:r>
              <a:rPr lang="lv-LV" sz="2800" b="1" dirty="0"/>
              <a:t>/</a:t>
            </a:r>
            <a:r>
              <a:rPr lang="lv-LV" sz="2800" b="1" dirty="0" err="1"/>
              <a:t>stakeholders</a:t>
            </a:r>
            <a:r>
              <a:rPr lang="lv-LV" sz="2800" b="1" dirty="0"/>
              <a:t> </a:t>
            </a:r>
            <a:r>
              <a:rPr lang="lv-LV" sz="2800" b="1" dirty="0" err="1"/>
              <a:t>of</a:t>
            </a:r>
            <a:r>
              <a:rPr lang="lv-LV" sz="2800" b="1" dirty="0"/>
              <a:t> </a:t>
            </a:r>
            <a:r>
              <a:rPr lang="lv-LV" sz="2800" b="1" dirty="0" err="1"/>
              <a:t>the</a:t>
            </a:r>
            <a:r>
              <a:rPr lang="lv-LV" sz="2800" b="1" dirty="0"/>
              <a:t> </a:t>
            </a:r>
            <a:r>
              <a:rPr lang="lv-LV" sz="2800" b="1" dirty="0" err="1"/>
              <a:t>academic</a:t>
            </a:r>
            <a:r>
              <a:rPr lang="lv-LV" sz="2800" b="1" dirty="0"/>
              <a:t> process</a:t>
            </a:r>
          </a:p>
        </p:txBody>
      </p:sp>
    </p:spTree>
    <p:extLst>
      <p:ext uri="{BB962C8B-B14F-4D97-AF65-F5344CB8AC3E}">
        <p14:creationId xmlns:p14="http://schemas.microsoft.com/office/powerpoint/2010/main" val="74755493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915070"/>
            <a:ext cx="8229600" cy="792088"/>
          </a:xfrm>
        </p:spPr>
        <p:txBody>
          <a:bodyPr>
            <a:normAutofit/>
          </a:bodyPr>
          <a:lstStyle/>
          <a:p>
            <a:r>
              <a:rPr lang="lv-LV" b="1" dirty="0" err="1"/>
              <a:t>Quality</a:t>
            </a:r>
            <a:r>
              <a:rPr lang="lv-LV" b="1" dirty="0"/>
              <a:t> </a:t>
            </a:r>
            <a:r>
              <a:rPr lang="lv-LV" b="1" dirty="0" err="1"/>
              <a:t>in</a:t>
            </a:r>
            <a:r>
              <a:rPr lang="lv-LV" b="1" dirty="0"/>
              <a:t> a </a:t>
            </a:r>
            <a:r>
              <a:rPr lang="lv-LV" b="1" dirty="0" err="1"/>
              <a:t>multi-client</a:t>
            </a:r>
            <a:r>
              <a:rPr lang="lv-LV" b="1" dirty="0"/>
              <a:t> </a:t>
            </a:r>
            <a:r>
              <a:rPr lang="lv-LV" b="1" dirty="0" err="1"/>
              <a:t>situation</a:t>
            </a:r>
            <a:endParaRPr lang="lv-LV" b="1" dirty="0"/>
          </a:p>
        </p:txBody>
      </p:sp>
      <p:graphicFrame>
        <p:nvGraphicFramePr>
          <p:cNvPr id="4" name="Satura vietturis 3"/>
          <p:cNvGraphicFramePr>
            <a:graphicFrameLocks noGrp="1"/>
          </p:cNvGraphicFramePr>
          <p:nvPr>
            <p:ph idx="1"/>
          </p:nvPr>
        </p:nvGraphicFramePr>
        <p:xfrm>
          <a:off x="457200" y="1600200"/>
          <a:ext cx="8229600" cy="484632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6672">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sz="2800" b="0" i="0" u="none" strike="noStrike" kern="1200" cap="none" spc="0" normalizeH="0" baseline="0" noProof="0" dirty="0">
                          <a:ln>
                            <a:noFill/>
                          </a:ln>
                          <a:solidFill>
                            <a:prstClr val="black"/>
                          </a:solidFill>
                          <a:effectLst/>
                          <a:uLnTx/>
                          <a:uFillTx/>
                          <a:latin typeface="+mn-lt"/>
                          <a:ea typeface="+mn-ea"/>
                          <a:cs typeface="+mn-cs"/>
                        </a:rPr>
                        <a:t>Fitness </a:t>
                      </a:r>
                      <a:r>
                        <a:rPr kumimoji="0" lang="lv-LV" sz="2800" b="0" i="0" u="none" strike="noStrike" kern="1200" cap="none" spc="0" normalizeH="0" baseline="0" noProof="0" dirty="0" err="1">
                          <a:ln>
                            <a:noFill/>
                          </a:ln>
                          <a:solidFill>
                            <a:prstClr val="black"/>
                          </a:solidFill>
                          <a:effectLst/>
                          <a:uLnTx/>
                          <a:uFillTx/>
                          <a:latin typeface="+mn-lt"/>
                          <a:ea typeface="+mn-ea"/>
                          <a:cs typeface="+mn-cs"/>
                        </a:rPr>
                        <a:t>for</a:t>
                      </a:r>
                      <a:r>
                        <a:rPr kumimoji="0" lang="lv-LV" sz="2800" b="0" i="0" u="none" strike="noStrike" kern="1200" cap="none" spc="0" normalizeH="0" baseline="0" noProof="0" dirty="0">
                          <a:ln>
                            <a:noFill/>
                          </a:ln>
                          <a:solidFill>
                            <a:prstClr val="black"/>
                          </a:solidFill>
                          <a:effectLst/>
                          <a:uLnTx/>
                          <a:uFillTx/>
                          <a:latin typeface="+mn-lt"/>
                          <a:ea typeface="+mn-ea"/>
                          <a:cs typeface="+mn-cs"/>
                        </a:rPr>
                        <a:t> </a:t>
                      </a:r>
                      <a:r>
                        <a:rPr kumimoji="0" lang="lv-LV" sz="2800" b="0" i="0" u="none" strike="noStrike" kern="1200" cap="none" spc="0" normalizeH="0" baseline="0" noProof="0" dirty="0" err="1">
                          <a:ln>
                            <a:noFill/>
                          </a:ln>
                          <a:solidFill>
                            <a:prstClr val="black"/>
                          </a:solidFill>
                          <a:effectLst/>
                          <a:uLnTx/>
                          <a:uFillTx/>
                          <a:latin typeface="+mn-lt"/>
                          <a:ea typeface="+mn-ea"/>
                          <a:cs typeface="+mn-cs"/>
                        </a:rPr>
                        <a:t>purpose</a:t>
                      </a:r>
                      <a:endParaRPr kumimoji="0" lang="lv-LV" sz="2800" b="0" i="0" u="none" strike="noStrike" kern="1200" cap="none" spc="0" normalizeH="0" baseline="0" noProof="0" dirty="0">
                        <a:ln>
                          <a:noFill/>
                        </a:ln>
                        <a:solidFill>
                          <a:prstClr val="black"/>
                        </a:solidFill>
                        <a:effectLst/>
                        <a:uLnTx/>
                        <a:uFillTx/>
                        <a:latin typeface="+mn-lt"/>
                        <a:ea typeface="+mn-ea"/>
                        <a:cs typeface="+mn-cs"/>
                      </a:endParaRPr>
                    </a:p>
                    <a:p>
                      <a:endParaRPr lang="lv-LV" sz="2400" dirty="0">
                        <a:solidFill>
                          <a:schemeClr val="tx1"/>
                        </a:solidFill>
                      </a:endParaRPr>
                    </a:p>
                    <a:p>
                      <a:r>
                        <a:rPr lang="lv-LV" sz="2400" dirty="0" err="1">
                          <a:solidFill>
                            <a:schemeClr val="tx1"/>
                          </a:solidFill>
                        </a:rPr>
                        <a:t>Meeting</a:t>
                      </a:r>
                      <a:r>
                        <a:rPr lang="lv-LV" sz="2400" dirty="0">
                          <a:solidFill>
                            <a:schemeClr val="tx1"/>
                          </a:solidFill>
                        </a:rPr>
                        <a:t> </a:t>
                      </a:r>
                      <a:r>
                        <a:rPr lang="lv-LV" sz="2400" dirty="0" err="1">
                          <a:solidFill>
                            <a:schemeClr val="tx1"/>
                          </a:solidFill>
                        </a:rPr>
                        <a:t>the</a:t>
                      </a:r>
                      <a:r>
                        <a:rPr lang="lv-LV" sz="2400" dirty="0">
                          <a:solidFill>
                            <a:schemeClr val="tx1"/>
                          </a:solidFill>
                        </a:rPr>
                        <a:t> </a:t>
                      </a:r>
                      <a:br>
                        <a:rPr lang="lv-LV" sz="2400" dirty="0">
                          <a:solidFill>
                            <a:schemeClr val="tx1"/>
                          </a:solidFill>
                        </a:rPr>
                      </a:br>
                      <a:r>
                        <a:rPr lang="lv-LV" sz="2400" baseline="0" dirty="0" err="1">
                          <a:solidFill>
                            <a:schemeClr val="tx1"/>
                          </a:solidFill>
                        </a:rPr>
                        <a:t>standards</a:t>
                      </a:r>
                      <a:r>
                        <a:rPr lang="lv-LV" sz="2400" baseline="0" dirty="0">
                          <a:solidFill>
                            <a:schemeClr val="tx1"/>
                          </a:solidFill>
                        </a:rPr>
                        <a:t> </a:t>
                      </a:r>
                      <a:r>
                        <a:rPr lang="lv-LV" sz="2400" baseline="0" dirty="0" err="1">
                          <a:solidFill>
                            <a:schemeClr val="tx1"/>
                          </a:solidFill>
                        </a:rPr>
                        <a:t>for</a:t>
                      </a:r>
                      <a:r>
                        <a:rPr lang="lv-LV" sz="2400" baseline="0" dirty="0">
                          <a:solidFill>
                            <a:schemeClr val="tx1"/>
                          </a:solidFill>
                        </a:rPr>
                        <a:t> ‘</a:t>
                      </a:r>
                      <a:r>
                        <a:rPr lang="lv-LV" sz="2400" baseline="0" dirty="0" err="1">
                          <a:solidFill>
                            <a:schemeClr val="tx1"/>
                          </a:solidFill>
                        </a:rPr>
                        <a:t>product</a:t>
                      </a:r>
                      <a:r>
                        <a:rPr lang="lv-LV" sz="2400" baseline="0" dirty="0">
                          <a:solidFill>
                            <a:schemeClr val="tx1"/>
                          </a:solidFill>
                        </a:rPr>
                        <a:t>’</a:t>
                      </a:r>
                      <a:endParaRPr lang="lv-LV" sz="2400" dirty="0">
                        <a:solidFill>
                          <a:schemeClr val="tx1"/>
                        </a:solidFill>
                      </a:endParaRPr>
                    </a:p>
                  </a:txBody>
                  <a:tcPr>
                    <a:solidFill>
                      <a:schemeClr val="bg1"/>
                    </a:solidFill>
                  </a:tcPr>
                </a:tc>
                <a:tc>
                  <a:txBody>
                    <a:bodyPr/>
                    <a:lstStyle/>
                    <a:p>
                      <a:endParaRPr lang="lv-LV" sz="1800" dirty="0">
                        <a:solidFill>
                          <a:schemeClr val="tx1"/>
                        </a:solidFill>
                      </a:endParaRPr>
                    </a:p>
                    <a:p>
                      <a:r>
                        <a:rPr lang="lv-LV" sz="3200" dirty="0">
                          <a:solidFill>
                            <a:schemeClr val="tx1"/>
                          </a:solidFill>
                        </a:rPr>
                        <a:t>Professional </a:t>
                      </a:r>
                      <a:r>
                        <a:rPr lang="lv-LV" sz="3200" dirty="0" err="1">
                          <a:solidFill>
                            <a:schemeClr val="tx1"/>
                          </a:solidFill>
                        </a:rPr>
                        <a:t>standards</a:t>
                      </a:r>
                      <a:r>
                        <a:rPr lang="lv-LV" sz="3200" dirty="0">
                          <a:solidFill>
                            <a:schemeClr val="tx1"/>
                          </a:solidFill>
                        </a:rPr>
                        <a:t>/</a:t>
                      </a:r>
                    </a:p>
                    <a:p>
                      <a:r>
                        <a:rPr lang="lv-LV" sz="3200" dirty="0" err="1">
                          <a:solidFill>
                            <a:schemeClr val="tx1"/>
                          </a:solidFill>
                        </a:rPr>
                        <a:t>Educational</a:t>
                      </a:r>
                      <a:r>
                        <a:rPr lang="lv-LV" sz="3200" dirty="0">
                          <a:solidFill>
                            <a:schemeClr val="tx1"/>
                          </a:solidFill>
                        </a:rPr>
                        <a:t> </a:t>
                      </a:r>
                      <a:r>
                        <a:rPr lang="lv-LV" sz="3200" dirty="0" err="1">
                          <a:solidFill>
                            <a:schemeClr val="tx1"/>
                          </a:solidFill>
                        </a:rPr>
                        <a:t>standards</a:t>
                      </a:r>
                      <a:endParaRPr lang="lv-LV" sz="3200" dirty="0">
                        <a:solidFill>
                          <a:schemeClr val="tx1"/>
                        </a:solidFill>
                      </a:endParaRPr>
                    </a:p>
                  </a:txBody>
                  <a:tcPr>
                    <a:solidFill>
                      <a:schemeClr val="bg1"/>
                    </a:solidFill>
                  </a:tcPr>
                </a:tc>
                <a:extLst>
                  <a:ext uri="{0D108BD9-81ED-4DB2-BD59-A6C34878D82A}">
                    <a16:rowId xmlns:a16="http://schemas.microsoft.com/office/drawing/2014/main" val="10000"/>
                  </a:ext>
                </a:extLst>
              </a:tr>
              <a:tr h="2318556">
                <a:tc>
                  <a:txBody>
                    <a:bodyPr/>
                    <a:lstStyle/>
                    <a:p>
                      <a:r>
                        <a:rPr lang="lv-LV" sz="2800" dirty="0" err="1"/>
                        <a:t>Meeting</a:t>
                      </a:r>
                      <a:r>
                        <a:rPr lang="lv-LV" sz="2800" dirty="0"/>
                        <a:t> </a:t>
                      </a:r>
                      <a:r>
                        <a:rPr lang="lv-LV" sz="2800" dirty="0" err="1"/>
                        <a:t>the</a:t>
                      </a:r>
                      <a:r>
                        <a:rPr lang="lv-LV" sz="2800" dirty="0"/>
                        <a:t> </a:t>
                      </a:r>
                      <a:r>
                        <a:rPr lang="lv-LV" sz="2800" dirty="0" err="1"/>
                        <a:t>needs</a:t>
                      </a:r>
                      <a:r>
                        <a:rPr lang="lv-LV" sz="2800" dirty="0"/>
                        <a:t>/</a:t>
                      </a:r>
                      <a:r>
                        <a:rPr lang="lv-LV" sz="2800" dirty="0" err="1"/>
                        <a:t>requirements</a:t>
                      </a:r>
                      <a:r>
                        <a:rPr lang="lv-LV" sz="2800" dirty="0"/>
                        <a:t> </a:t>
                      </a:r>
                      <a:r>
                        <a:rPr lang="lv-LV" sz="2800" dirty="0" err="1"/>
                        <a:t>of</a:t>
                      </a:r>
                      <a:r>
                        <a:rPr lang="lv-LV" sz="2800" dirty="0"/>
                        <a:t> </a:t>
                      </a:r>
                      <a:r>
                        <a:rPr lang="lv-LV" sz="2800" dirty="0" err="1"/>
                        <a:t>client</a:t>
                      </a:r>
                      <a:r>
                        <a:rPr lang="lv-LV" sz="2800" dirty="0"/>
                        <a:t> </a:t>
                      </a:r>
                      <a:r>
                        <a:rPr lang="lv-LV" sz="2800" dirty="0" err="1"/>
                        <a:t>for</a:t>
                      </a:r>
                      <a:r>
                        <a:rPr lang="lv-LV" sz="2800" dirty="0"/>
                        <a:t> ‘</a:t>
                      </a:r>
                      <a:r>
                        <a:rPr lang="lv-LV" sz="2800" dirty="0" err="1"/>
                        <a:t>services</a:t>
                      </a:r>
                      <a:r>
                        <a:rPr lang="lv-LV" sz="2800" dirty="0"/>
                        <a:t>’</a:t>
                      </a:r>
                    </a:p>
                    <a:p>
                      <a:endParaRPr lang="lv-LV" sz="2800" dirty="0"/>
                    </a:p>
                    <a:p>
                      <a:r>
                        <a:rPr lang="lv-LV" sz="2800" b="1" dirty="0" err="1"/>
                        <a:t>Meeting</a:t>
                      </a:r>
                      <a:r>
                        <a:rPr lang="lv-LV" sz="2800" b="1" dirty="0"/>
                        <a:t> </a:t>
                      </a:r>
                      <a:r>
                        <a:rPr lang="lv-LV" sz="2800" b="1" dirty="0" err="1"/>
                        <a:t>the</a:t>
                      </a:r>
                      <a:r>
                        <a:rPr lang="lv-LV" sz="2800" b="1" dirty="0"/>
                        <a:t> </a:t>
                      </a:r>
                      <a:r>
                        <a:rPr lang="lv-LV" sz="2800" b="1" dirty="0" err="1"/>
                        <a:t>standards</a:t>
                      </a:r>
                      <a:r>
                        <a:rPr lang="lv-LV" sz="2800" b="1" dirty="0"/>
                        <a:t> </a:t>
                      </a:r>
                      <a:r>
                        <a:rPr lang="lv-LV" sz="2800" b="1" dirty="0" err="1"/>
                        <a:t>of</a:t>
                      </a:r>
                      <a:r>
                        <a:rPr lang="lv-LV" sz="2800" b="1" dirty="0"/>
                        <a:t> </a:t>
                      </a:r>
                      <a:r>
                        <a:rPr lang="lv-LV" sz="2800" b="1" dirty="0" err="1"/>
                        <a:t>the</a:t>
                      </a:r>
                      <a:r>
                        <a:rPr lang="lv-LV" sz="2800" b="1" dirty="0"/>
                        <a:t> </a:t>
                      </a:r>
                      <a:r>
                        <a:rPr lang="lv-LV" sz="2800" b="1" dirty="0" err="1"/>
                        <a:t>academic</a:t>
                      </a:r>
                      <a:r>
                        <a:rPr lang="lv-LV" sz="2800" b="1" dirty="0"/>
                        <a:t> process</a:t>
                      </a:r>
                    </a:p>
                  </a:txBody>
                  <a:tcPr>
                    <a:solidFill>
                      <a:schemeClr val="bg1"/>
                    </a:solidFill>
                  </a:tcPr>
                </a:tc>
                <a:tc>
                  <a:txBody>
                    <a:bodyPr/>
                    <a:lstStyle/>
                    <a:p>
                      <a:r>
                        <a:rPr lang="lv-LV" sz="3200" b="1" dirty="0" err="1">
                          <a:solidFill>
                            <a:schemeClr val="tx1"/>
                          </a:solidFill>
                        </a:rPr>
                        <a:t>Standards</a:t>
                      </a:r>
                      <a:r>
                        <a:rPr lang="lv-LV" sz="3200" b="1" dirty="0">
                          <a:solidFill>
                            <a:schemeClr val="tx1"/>
                          </a:solidFill>
                        </a:rPr>
                        <a:t> </a:t>
                      </a:r>
                      <a:r>
                        <a:rPr lang="lv-LV" sz="3200" b="1" dirty="0" err="1">
                          <a:solidFill>
                            <a:schemeClr val="tx1"/>
                          </a:solidFill>
                        </a:rPr>
                        <a:t>and</a:t>
                      </a:r>
                      <a:r>
                        <a:rPr lang="lv-LV" sz="3200" b="1" dirty="0">
                          <a:solidFill>
                            <a:schemeClr val="tx1"/>
                          </a:solidFill>
                        </a:rPr>
                        <a:t> </a:t>
                      </a:r>
                      <a:r>
                        <a:rPr lang="lv-LV" sz="3200" b="1" dirty="0" err="1">
                          <a:solidFill>
                            <a:schemeClr val="tx1"/>
                          </a:solidFill>
                        </a:rPr>
                        <a:t>guidelines</a:t>
                      </a:r>
                      <a:r>
                        <a:rPr lang="lv-LV" sz="3200" b="1" dirty="0">
                          <a:solidFill>
                            <a:schemeClr val="tx1"/>
                          </a:solidFill>
                        </a:rPr>
                        <a:t> </a:t>
                      </a:r>
                      <a:r>
                        <a:rPr lang="lv-LV" sz="3200" b="1" dirty="0" err="1">
                          <a:solidFill>
                            <a:schemeClr val="tx1"/>
                          </a:solidFill>
                        </a:rPr>
                        <a:t>for</a:t>
                      </a:r>
                      <a:r>
                        <a:rPr lang="lv-LV" sz="3200" b="1" baseline="0" dirty="0">
                          <a:solidFill>
                            <a:schemeClr val="tx1"/>
                          </a:solidFill>
                        </a:rPr>
                        <a:t> </a:t>
                      </a:r>
                      <a:r>
                        <a:rPr lang="lv-LV" sz="3200" b="1" dirty="0" err="1">
                          <a:solidFill>
                            <a:schemeClr val="tx1"/>
                          </a:solidFill>
                        </a:rPr>
                        <a:t>quality</a:t>
                      </a:r>
                      <a:r>
                        <a:rPr lang="lv-LV" sz="3200" b="1" dirty="0">
                          <a:solidFill>
                            <a:schemeClr val="tx1"/>
                          </a:solidFill>
                        </a:rPr>
                        <a:t> </a:t>
                      </a:r>
                      <a:r>
                        <a:rPr lang="lv-LV" sz="3200" b="1" dirty="0" err="1">
                          <a:solidFill>
                            <a:schemeClr val="tx1"/>
                          </a:solidFill>
                        </a:rPr>
                        <a:t>assurance</a:t>
                      </a:r>
                      <a:r>
                        <a:rPr lang="lv-LV" sz="3200" b="1" dirty="0">
                          <a:solidFill>
                            <a:schemeClr val="tx1"/>
                          </a:solidFill>
                        </a:rPr>
                        <a:t> </a:t>
                      </a:r>
                      <a:r>
                        <a:rPr lang="lv-LV" sz="3200" b="1" dirty="0" err="1">
                          <a:solidFill>
                            <a:schemeClr val="tx1"/>
                          </a:solidFill>
                        </a:rPr>
                        <a:t>in</a:t>
                      </a:r>
                      <a:r>
                        <a:rPr lang="lv-LV" sz="3200" b="1" dirty="0">
                          <a:solidFill>
                            <a:schemeClr val="tx1"/>
                          </a:solidFill>
                        </a:rPr>
                        <a:t> </a:t>
                      </a:r>
                      <a:r>
                        <a:rPr lang="lv-LV" sz="3200" b="1" baseline="0" dirty="0" err="1">
                          <a:solidFill>
                            <a:schemeClr val="tx1"/>
                          </a:solidFill>
                        </a:rPr>
                        <a:t>European</a:t>
                      </a:r>
                      <a:r>
                        <a:rPr lang="lv-LV" sz="3200" b="1" baseline="0" dirty="0">
                          <a:solidFill>
                            <a:schemeClr val="tx1"/>
                          </a:solidFill>
                        </a:rPr>
                        <a:t> </a:t>
                      </a:r>
                      <a:r>
                        <a:rPr lang="lv-LV" sz="3200" b="1" baseline="0" dirty="0" err="1">
                          <a:solidFill>
                            <a:schemeClr val="tx1"/>
                          </a:solidFill>
                        </a:rPr>
                        <a:t>Higher</a:t>
                      </a:r>
                      <a:r>
                        <a:rPr lang="lv-LV" sz="3200" b="1" baseline="0" dirty="0">
                          <a:solidFill>
                            <a:schemeClr val="tx1"/>
                          </a:solidFill>
                        </a:rPr>
                        <a:t> </a:t>
                      </a:r>
                      <a:r>
                        <a:rPr lang="lv-LV" sz="3200" b="1" baseline="0" dirty="0" err="1">
                          <a:solidFill>
                            <a:schemeClr val="tx1"/>
                          </a:solidFill>
                        </a:rPr>
                        <a:t>Education</a:t>
                      </a:r>
                      <a:r>
                        <a:rPr lang="lv-LV" sz="3200" b="1" baseline="0" dirty="0">
                          <a:solidFill>
                            <a:schemeClr val="tx1"/>
                          </a:solidFill>
                        </a:rPr>
                        <a:t> </a:t>
                      </a:r>
                      <a:r>
                        <a:rPr lang="lv-LV" sz="3200" b="1" baseline="0" dirty="0" err="1">
                          <a:solidFill>
                            <a:schemeClr val="tx1"/>
                          </a:solidFill>
                        </a:rPr>
                        <a:t>Area</a:t>
                      </a:r>
                      <a:r>
                        <a:rPr lang="lv-LV" sz="3200" b="1" baseline="0" dirty="0">
                          <a:solidFill>
                            <a:schemeClr val="tx1"/>
                          </a:solidFill>
                        </a:rPr>
                        <a:t> (ESG)</a:t>
                      </a:r>
                      <a:endParaRPr lang="lv-LV" sz="3200" b="1" dirty="0">
                        <a:solidFill>
                          <a:schemeClr val="tx1"/>
                        </a:solidFill>
                      </a:endParaRPr>
                    </a:p>
                    <a:p>
                      <a:endParaRPr lang="lv-LV" sz="3200" dirty="0">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cxnSp>
        <p:nvCxnSpPr>
          <p:cNvPr id="6" name="Leņķveida savienotājs 5"/>
          <p:cNvCxnSpPr/>
          <p:nvPr/>
        </p:nvCxnSpPr>
        <p:spPr>
          <a:xfrm>
            <a:off x="539552" y="3356992"/>
            <a:ext cx="8136904"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 name="Lejupvērstā bultiņa 6"/>
          <p:cNvSpPr/>
          <p:nvPr/>
        </p:nvSpPr>
        <p:spPr>
          <a:xfrm>
            <a:off x="611560" y="2132856"/>
            <a:ext cx="11772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Labā bultiņa 7"/>
          <p:cNvSpPr/>
          <p:nvPr/>
        </p:nvSpPr>
        <p:spPr>
          <a:xfrm>
            <a:off x="3275856" y="2492896"/>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Lejupvērstā bultiņa 10"/>
          <p:cNvSpPr/>
          <p:nvPr/>
        </p:nvSpPr>
        <p:spPr>
          <a:xfrm>
            <a:off x="1835696" y="4725144"/>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Labā bultiņa 11"/>
          <p:cNvSpPr/>
          <p:nvPr/>
        </p:nvSpPr>
        <p:spPr>
          <a:xfrm>
            <a:off x="3779912" y="558924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5" name="Leņķveida savienotājs 14"/>
          <p:cNvCxnSpPr/>
          <p:nvPr/>
        </p:nvCxnSpPr>
        <p:spPr>
          <a:xfrm rot="5400000">
            <a:off x="2519772" y="3753036"/>
            <a:ext cx="4104456"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99351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052736"/>
            <a:ext cx="8229600" cy="936104"/>
          </a:xfrm>
        </p:spPr>
        <p:txBody>
          <a:bodyPr>
            <a:normAutofit/>
          </a:bodyPr>
          <a:lstStyle/>
          <a:p>
            <a:r>
              <a:rPr lang="lv-LV" dirty="0"/>
              <a:t>1.1.</a:t>
            </a:r>
            <a:r>
              <a:rPr lang="lv-LV" b="1" dirty="0"/>
              <a:t> </a:t>
            </a:r>
            <a:r>
              <a:rPr lang="lv-LV" b="1" dirty="0" err="1"/>
              <a:t>Policy</a:t>
            </a:r>
            <a:r>
              <a:rPr lang="lv-LV" b="1" dirty="0"/>
              <a:t> </a:t>
            </a:r>
            <a:r>
              <a:rPr lang="lv-LV" b="1" dirty="0" err="1"/>
              <a:t>and</a:t>
            </a:r>
            <a:r>
              <a:rPr lang="lv-LV" b="1" dirty="0"/>
              <a:t> </a:t>
            </a:r>
            <a:r>
              <a:rPr lang="lv-LV" b="1" dirty="0" err="1"/>
              <a:t>procedures</a:t>
            </a:r>
            <a:r>
              <a:rPr lang="lv-LV" b="1" dirty="0"/>
              <a:t> </a:t>
            </a:r>
            <a:r>
              <a:rPr lang="lv-LV" b="1" dirty="0" err="1"/>
              <a:t>for</a:t>
            </a:r>
            <a:r>
              <a:rPr lang="lv-LV" b="1" dirty="0"/>
              <a:t> QA</a:t>
            </a:r>
            <a:endParaRPr lang="lv-LV" dirty="0"/>
          </a:p>
        </p:txBody>
      </p:sp>
      <p:sp>
        <p:nvSpPr>
          <p:cNvPr id="3" name="Satura vietturis 2"/>
          <p:cNvSpPr>
            <a:spLocks noGrp="1"/>
          </p:cNvSpPr>
          <p:nvPr>
            <p:ph idx="1"/>
          </p:nvPr>
        </p:nvSpPr>
        <p:spPr>
          <a:xfrm>
            <a:off x="457200" y="1988840"/>
            <a:ext cx="8229600" cy="4137323"/>
          </a:xfrm>
        </p:spPr>
        <p:txBody>
          <a:bodyPr>
            <a:normAutofit fontScale="92500" lnSpcReduction="10000"/>
          </a:bodyPr>
          <a:lstStyle/>
          <a:p>
            <a:r>
              <a:rPr lang="lv-LV" dirty="0" err="1"/>
              <a:t>Institutions</a:t>
            </a:r>
            <a:r>
              <a:rPr lang="lv-LV" dirty="0"/>
              <a:t> </a:t>
            </a:r>
            <a:r>
              <a:rPr lang="lv-LV" dirty="0" err="1"/>
              <a:t>should</a:t>
            </a:r>
            <a:r>
              <a:rPr lang="lv-LV" dirty="0"/>
              <a:t> </a:t>
            </a:r>
            <a:r>
              <a:rPr lang="lv-LV" dirty="0" err="1"/>
              <a:t>have</a:t>
            </a:r>
            <a:r>
              <a:rPr lang="lv-LV" dirty="0"/>
              <a:t> a </a:t>
            </a:r>
            <a:r>
              <a:rPr lang="lv-LV" dirty="0" err="1"/>
              <a:t>policy</a:t>
            </a:r>
            <a:r>
              <a:rPr lang="lv-LV" dirty="0"/>
              <a:t> </a:t>
            </a:r>
            <a:r>
              <a:rPr lang="lv-LV" dirty="0" err="1"/>
              <a:t>for</a:t>
            </a:r>
            <a:r>
              <a:rPr lang="lv-LV" dirty="0"/>
              <a:t> QA </a:t>
            </a:r>
            <a:r>
              <a:rPr lang="lv-LV" dirty="0" err="1"/>
              <a:t>that</a:t>
            </a:r>
            <a:r>
              <a:rPr lang="lv-LV" dirty="0"/>
              <a:t> </a:t>
            </a:r>
            <a:r>
              <a:rPr lang="lv-LV" dirty="0" err="1"/>
              <a:t>is</a:t>
            </a:r>
            <a:r>
              <a:rPr lang="lv-LV" dirty="0"/>
              <a:t> </a:t>
            </a:r>
            <a:r>
              <a:rPr lang="lv-LV" dirty="0" err="1"/>
              <a:t>made</a:t>
            </a:r>
            <a:r>
              <a:rPr lang="lv-LV" dirty="0"/>
              <a:t> </a:t>
            </a:r>
            <a:r>
              <a:rPr lang="lv-LV" dirty="0" err="1"/>
              <a:t>public</a:t>
            </a:r>
            <a:r>
              <a:rPr lang="lv-LV" dirty="0"/>
              <a:t> </a:t>
            </a:r>
            <a:r>
              <a:rPr lang="lv-LV" dirty="0" err="1"/>
              <a:t>and</a:t>
            </a:r>
            <a:r>
              <a:rPr lang="lv-LV" dirty="0"/>
              <a:t> </a:t>
            </a:r>
            <a:r>
              <a:rPr lang="lv-LV" dirty="0" err="1"/>
              <a:t>forms</a:t>
            </a:r>
            <a:r>
              <a:rPr lang="lv-LV" dirty="0"/>
              <a:t> </a:t>
            </a:r>
            <a:r>
              <a:rPr lang="lv-LV" dirty="0" err="1"/>
              <a:t>part</a:t>
            </a:r>
            <a:r>
              <a:rPr lang="lv-LV" dirty="0"/>
              <a:t> </a:t>
            </a:r>
            <a:r>
              <a:rPr lang="lv-LV" dirty="0" err="1"/>
              <a:t>of</a:t>
            </a:r>
            <a:r>
              <a:rPr lang="lv-LV" dirty="0"/>
              <a:t> </a:t>
            </a:r>
            <a:r>
              <a:rPr lang="lv-LV" dirty="0" err="1"/>
              <a:t>their</a:t>
            </a:r>
            <a:r>
              <a:rPr lang="lv-LV" dirty="0"/>
              <a:t> </a:t>
            </a:r>
            <a:r>
              <a:rPr lang="lv-LV" dirty="0" err="1"/>
              <a:t>strategic</a:t>
            </a:r>
            <a:r>
              <a:rPr lang="lv-LV" dirty="0"/>
              <a:t> </a:t>
            </a:r>
            <a:r>
              <a:rPr lang="lv-LV" dirty="0" err="1"/>
              <a:t>management</a:t>
            </a:r>
            <a:r>
              <a:rPr lang="lv-LV" dirty="0"/>
              <a:t>. </a:t>
            </a:r>
            <a:r>
              <a:rPr lang="lv-LV" dirty="0" err="1"/>
              <a:t>Internal</a:t>
            </a:r>
            <a:r>
              <a:rPr lang="lv-LV" dirty="0"/>
              <a:t> </a:t>
            </a:r>
            <a:r>
              <a:rPr lang="lv-LV" dirty="0" err="1"/>
              <a:t>stakeholders</a:t>
            </a:r>
            <a:r>
              <a:rPr lang="lv-LV" dirty="0"/>
              <a:t> </a:t>
            </a:r>
            <a:r>
              <a:rPr lang="lv-LV" dirty="0" err="1"/>
              <a:t>should</a:t>
            </a:r>
            <a:r>
              <a:rPr lang="lv-LV" dirty="0"/>
              <a:t> </a:t>
            </a:r>
            <a:r>
              <a:rPr lang="lv-LV" dirty="0" err="1"/>
              <a:t>develop</a:t>
            </a:r>
            <a:r>
              <a:rPr lang="lv-LV" dirty="0"/>
              <a:t> </a:t>
            </a:r>
            <a:r>
              <a:rPr lang="lv-LV" dirty="0" err="1"/>
              <a:t>and</a:t>
            </a:r>
            <a:r>
              <a:rPr lang="lv-LV" dirty="0"/>
              <a:t> </a:t>
            </a:r>
            <a:r>
              <a:rPr lang="lv-LV" dirty="0" err="1"/>
              <a:t>implement</a:t>
            </a:r>
            <a:r>
              <a:rPr lang="lv-LV" dirty="0"/>
              <a:t> </a:t>
            </a:r>
            <a:r>
              <a:rPr lang="lv-LV" dirty="0" err="1"/>
              <a:t>this</a:t>
            </a:r>
            <a:r>
              <a:rPr lang="lv-LV" dirty="0"/>
              <a:t> </a:t>
            </a:r>
            <a:r>
              <a:rPr lang="lv-LV" dirty="0" err="1"/>
              <a:t>policy</a:t>
            </a:r>
            <a:r>
              <a:rPr lang="lv-LV" dirty="0"/>
              <a:t> </a:t>
            </a:r>
            <a:r>
              <a:rPr lang="lv-LV" dirty="0" err="1"/>
              <a:t>through</a:t>
            </a:r>
            <a:r>
              <a:rPr lang="lv-LV" dirty="0"/>
              <a:t> </a:t>
            </a:r>
            <a:r>
              <a:rPr lang="lv-LV" dirty="0" err="1"/>
              <a:t>appropriate</a:t>
            </a:r>
            <a:r>
              <a:rPr lang="lv-LV" dirty="0"/>
              <a:t> </a:t>
            </a:r>
            <a:r>
              <a:rPr lang="lv-LV" dirty="0" err="1"/>
              <a:t>structures</a:t>
            </a:r>
            <a:r>
              <a:rPr lang="lv-LV" dirty="0"/>
              <a:t> </a:t>
            </a:r>
            <a:r>
              <a:rPr lang="lv-LV" dirty="0" err="1"/>
              <a:t>and</a:t>
            </a:r>
            <a:r>
              <a:rPr lang="lv-LV" dirty="0"/>
              <a:t> </a:t>
            </a:r>
            <a:r>
              <a:rPr lang="lv-LV" dirty="0" err="1"/>
              <a:t>processes</a:t>
            </a:r>
            <a:r>
              <a:rPr lang="lv-LV" dirty="0"/>
              <a:t>, </a:t>
            </a:r>
            <a:r>
              <a:rPr lang="lv-LV" dirty="0" err="1"/>
              <a:t>while</a:t>
            </a:r>
            <a:r>
              <a:rPr lang="lv-LV" dirty="0"/>
              <a:t> </a:t>
            </a:r>
            <a:r>
              <a:rPr lang="lv-LV" dirty="0" err="1"/>
              <a:t>involving</a:t>
            </a:r>
            <a:r>
              <a:rPr lang="lv-LV" dirty="0"/>
              <a:t> </a:t>
            </a:r>
            <a:r>
              <a:rPr lang="lv-LV" dirty="0" err="1"/>
              <a:t>external</a:t>
            </a:r>
            <a:r>
              <a:rPr lang="lv-LV" dirty="0"/>
              <a:t> </a:t>
            </a:r>
            <a:r>
              <a:rPr lang="lv-LV" dirty="0" err="1"/>
              <a:t>stakeholders</a:t>
            </a:r>
            <a:r>
              <a:rPr lang="lv-LV" dirty="0"/>
              <a:t>.</a:t>
            </a:r>
          </a:p>
          <a:p>
            <a:r>
              <a:rPr lang="lv-LV" dirty="0" err="1"/>
              <a:t>Policies</a:t>
            </a:r>
            <a:r>
              <a:rPr lang="lv-LV" dirty="0"/>
              <a:t> </a:t>
            </a:r>
            <a:r>
              <a:rPr lang="lv-LV" dirty="0" err="1"/>
              <a:t>and</a:t>
            </a:r>
            <a:r>
              <a:rPr lang="lv-LV" dirty="0"/>
              <a:t> </a:t>
            </a:r>
            <a:r>
              <a:rPr lang="lv-LV" dirty="0" err="1"/>
              <a:t>processes</a:t>
            </a:r>
            <a:r>
              <a:rPr lang="lv-LV" dirty="0"/>
              <a:t> </a:t>
            </a:r>
            <a:r>
              <a:rPr lang="lv-LV" dirty="0" err="1"/>
              <a:t>are</a:t>
            </a:r>
            <a:r>
              <a:rPr lang="lv-LV" dirty="0"/>
              <a:t> </a:t>
            </a:r>
            <a:r>
              <a:rPr lang="lv-LV" dirty="0" err="1"/>
              <a:t>the</a:t>
            </a:r>
            <a:r>
              <a:rPr lang="lv-LV" dirty="0"/>
              <a:t> </a:t>
            </a:r>
            <a:r>
              <a:rPr lang="lv-LV" dirty="0" err="1"/>
              <a:t>main</a:t>
            </a:r>
            <a:r>
              <a:rPr lang="lv-LV" dirty="0"/>
              <a:t> </a:t>
            </a:r>
            <a:r>
              <a:rPr lang="lv-LV" dirty="0" err="1"/>
              <a:t>pillars</a:t>
            </a:r>
            <a:r>
              <a:rPr lang="lv-LV" dirty="0"/>
              <a:t> </a:t>
            </a:r>
            <a:r>
              <a:rPr lang="lv-LV" dirty="0" err="1"/>
              <a:t>of</a:t>
            </a:r>
            <a:r>
              <a:rPr lang="lv-LV" dirty="0"/>
              <a:t> a </a:t>
            </a:r>
            <a:r>
              <a:rPr lang="lv-LV" dirty="0" err="1"/>
              <a:t>coherent</a:t>
            </a:r>
            <a:r>
              <a:rPr lang="lv-LV" dirty="0"/>
              <a:t> QA </a:t>
            </a:r>
            <a:r>
              <a:rPr lang="lv-LV" dirty="0" err="1"/>
              <a:t>system</a:t>
            </a:r>
            <a:r>
              <a:rPr lang="lv-LV" dirty="0"/>
              <a:t> … </a:t>
            </a:r>
            <a:r>
              <a:rPr lang="lv-LV" dirty="0" err="1"/>
              <a:t>The</a:t>
            </a:r>
            <a:r>
              <a:rPr lang="lv-LV" dirty="0"/>
              <a:t> </a:t>
            </a:r>
            <a:r>
              <a:rPr lang="lv-LV" dirty="0" err="1"/>
              <a:t>policy</a:t>
            </a:r>
            <a:r>
              <a:rPr lang="lv-LV" dirty="0"/>
              <a:t> </a:t>
            </a:r>
            <a:r>
              <a:rPr lang="lv-LV" dirty="0" err="1"/>
              <a:t>has</a:t>
            </a:r>
            <a:r>
              <a:rPr lang="lv-LV" dirty="0"/>
              <a:t> a </a:t>
            </a:r>
            <a:r>
              <a:rPr lang="lv-LV" dirty="0" err="1"/>
              <a:t>formal</a:t>
            </a:r>
            <a:r>
              <a:rPr lang="lv-LV" dirty="0"/>
              <a:t> status </a:t>
            </a:r>
            <a:r>
              <a:rPr lang="lv-LV" dirty="0" err="1"/>
              <a:t>and</a:t>
            </a:r>
            <a:r>
              <a:rPr lang="lv-LV" dirty="0"/>
              <a:t> </a:t>
            </a:r>
            <a:r>
              <a:rPr lang="lv-LV" dirty="0" err="1"/>
              <a:t>is</a:t>
            </a:r>
            <a:r>
              <a:rPr lang="lv-LV" dirty="0"/>
              <a:t> </a:t>
            </a:r>
            <a:r>
              <a:rPr lang="lv-LV" dirty="0" err="1"/>
              <a:t>publicly</a:t>
            </a:r>
            <a:r>
              <a:rPr lang="lv-LV" dirty="0"/>
              <a:t> </a:t>
            </a:r>
            <a:r>
              <a:rPr lang="lv-LV" dirty="0" err="1"/>
              <a:t>available</a:t>
            </a:r>
            <a:endParaRPr lang="lv-LV" dirty="0"/>
          </a:p>
        </p:txBody>
      </p:sp>
    </p:spTree>
    <p:extLst>
      <p:ext uri="{BB962C8B-B14F-4D97-AF65-F5344CB8AC3E}">
        <p14:creationId xmlns:p14="http://schemas.microsoft.com/office/powerpoint/2010/main" val="335184227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5055</Words>
  <Application>Microsoft Office PowerPoint</Application>
  <PresentationFormat>Slaidrāde ekrānā (4:3)</PresentationFormat>
  <Paragraphs>496</Paragraphs>
  <Slides>57</Slides>
  <Notes>31</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57</vt:i4>
      </vt:variant>
    </vt:vector>
  </HeadingPairs>
  <TitlesOfParts>
    <vt:vector size="65" baseType="lpstr">
      <vt:lpstr>Arial</vt:lpstr>
      <vt:lpstr>Calibri</vt:lpstr>
      <vt:lpstr>Garamond</vt:lpstr>
      <vt:lpstr>Mangal</vt:lpstr>
      <vt:lpstr>Segoe Print</vt:lpstr>
      <vt:lpstr>Times New Roman</vt:lpstr>
      <vt:lpstr>Wingdings</vt:lpstr>
      <vt:lpstr>Motiv systému Office</vt:lpstr>
      <vt:lpstr>Practice of involvement of lecturers in internal QA</vt:lpstr>
      <vt:lpstr>PowerPoint prezentācija</vt:lpstr>
      <vt:lpstr>Latvia</vt:lpstr>
      <vt:lpstr>University of Latvia</vt:lpstr>
      <vt:lpstr>What is Quality?</vt:lpstr>
      <vt:lpstr>Product and service in HE</vt:lpstr>
      <vt:lpstr>PowerPoint prezentācija</vt:lpstr>
      <vt:lpstr>Quality in a multi-client situation</vt:lpstr>
      <vt:lpstr>1.1. Policy and procedures for QA</vt:lpstr>
      <vt:lpstr>PowerPoint prezentācija</vt:lpstr>
      <vt:lpstr>   UL process management module   </vt:lpstr>
      <vt:lpstr>UL process management module - STUDIES</vt:lpstr>
      <vt:lpstr> UL process management module – STUDIES : Teaching and learning </vt:lpstr>
      <vt:lpstr>PowerPoint prezentācija</vt:lpstr>
      <vt:lpstr>PowerPoint prezentācija</vt:lpstr>
      <vt:lpstr>PowerPoint prezentācija</vt:lpstr>
      <vt:lpstr>PowerPoint prezentācija</vt:lpstr>
      <vt:lpstr>                    ORGANIZATION OF FINAL EXAMS (QuPeRs) </vt:lpstr>
      <vt:lpstr>ADOPTION OF THEMES OF GRADUATION WORKS (QuPeRs) </vt:lpstr>
      <vt:lpstr>PowerPoint prezentācija</vt:lpstr>
      <vt:lpstr>PowerPoint prezentācija</vt:lpstr>
      <vt:lpstr>       1.5 Teaching staff: Institutions should assure themselves of the competence of their teachers. They should apply  fair and transparent processes for the recruitment and development of the staff.</vt:lpstr>
      <vt:lpstr>Basic strategic directions of LU (Senate) On Regulation for academic and administrative staff positions (Senate) Regulation for payment for academic labour (Senate) Regulation on Direcors of study programmes (Senate) Duties and rights of Head of subprogram of a Study programme (Rector’s order) On descriptions of staff positions (Rector’s order) Regulation on Administration of UL (Senate) Research programme 2015–2020 (Senate) On organization of mobility funded from financial instruments of EEA and Norway (Rector’s order)</vt:lpstr>
      <vt:lpstr>ORGANIZATION OF STAFF ELECTIONS (QuPeRs) </vt:lpstr>
      <vt:lpstr>1.6. Learning resources and student support: Institutions should have appropriate funding for learning and teaching activities and ensure that adequate and readily accessible learning and student support are provided.</vt:lpstr>
      <vt:lpstr>Basic strategic directions of UL (Senate) Language policy of UL (Senate) Regulation on Sports games of UL (Rector’s order) Research programme 2015–2020 (Senate) Library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Understanding of quality policy and the internal QA system 0.52</vt:lpstr>
      <vt:lpstr>Study programmes and awards 1.29</vt:lpstr>
      <vt:lpstr>Student assessment (I) 1.37</vt:lpstr>
      <vt:lpstr>Student assessment (II) 1.37</vt:lpstr>
      <vt:lpstr>Quality and management  0.51</vt:lpstr>
      <vt:lpstr>Involvement of other stakeholders in QA 0.67</vt:lpstr>
      <vt:lpstr>Teacher's profile (I) 1.36</vt:lpstr>
      <vt:lpstr>Teacher's profile (II) 1.36</vt:lpstr>
      <vt:lpstr>Collecting, processing, and use of information </vt:lpstr>
      <vt:lpstr>Publicity</vt:lpstr>
      <vt:lpstr>Relations with secondary education</vt:lpstr>
      <vt:lpstr>Conclusion</vt:lpstr>
      <vt:lpstr>Acknowledgement and disclaimer</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Krusty</dc:creator>
  <cp:lastModifiedBy>Alberts</cp:lastModifiedBy>
  <cp:revision>12</cp:revision>
  <dcterms:created xsi:type="dcterms:W3CDTF">2016-02-11T22:57:42Z</dcterms:created>
  <dcterms:modified xsi:type="dcterms:W3CDTF">2017-06-04T14:51:59Z</dcterms:modified>
</cp:coreProperties>
</file>