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sldIdLst>
    <p:sldId id="262" r:id="rId2"/>
    <p:sldId id="263" r:id="rId3"/>
    <p:sldId id="264" r:id="rId4"/>
    <p:sldId id="265" r:id="rId5"/>
    <p:sldId id="266" r:id="rId6"/>
    <p:sldId id="267" r:id="rId7"/>
    <p:sldId id="268" r:id="rId8"/>
    <p:sldId id="269" r:id="rId9"/>
    <p:sldId id="270" r:id="rId10"/>
    <p:sldId id="271" r:id="rId11"/>
    <p:sldId id="272" r:id="rId12"/>
    <p:sldId id="273" r:id="rId13"/>
    <p:sldId id="274" r:id="rId14"/>
    <p:sldId id="275" r:id="rId15"/>
    <p:sldId id="276" r:id="rId16"/>
    <p:sldId id="277" r:id="rId17"/>
    <p:sldId id="278" r:id="rId18"/>
    <p:sldId id="279" r:id="rId19"/>
    <p:sldId id="280" r:id="rId20"/>
    <p:sldId id="281" r:id="rId21"/>
    <p:sldId id="282" r:id="rId22"/>
    <p:sldId id="283" r:id="rId23"/>
    <p:sldId id="284" r:id="rId24"/>
    <p:sldId id="285" r:id="rId25"/>
    <p:sldId id="286" r:id="rId26"/>
    <p:sldId id="287" r:id="rId27"/>
    <p:sldId id="288" r:id="rId28"/>
    <p:sldId id="289" r:id="rId29"/>
    <p:sldId id="290" r:id="rId30"/>
    <p:sldId id="291" r:id="rId31"/>
    <p:sldId id="292" r:id="rId32"/>
    <p:sldId id="313" r:id="rId33"/>
    <p:sldId id="293" r:id="rId34"/>
    <p:sldId id="294" r:id="rId35"/>
    <p:sldId id="295" r:id="rId36"/>
    <p:sldId id="296" r:id="rId37"/>
    <p:sldId id="297" r:id="rId38"/>
    <p:sldId id="298" r:id="rId39"/>
    <p:sldId id="299" r:id="rId40"/>
    <p:sldId id="300" r:id="rId41"/>
    <p:sldId id="301" r:id="rId42"/>
    <p:sldId id="302" r:id="rId43"/>
    <p:sldId id="303" r:id="rId44"/>
    <p:sldId id="304" r:id="rId45"/>
    <p:sldId id="305" r:id="rId46"/>
    <p:sldId id="306" r:id="rId47"/>
    <p:sldId id="307" r:id="rId48"/>
    <p:sldId id="308" r:id="rId49"/>
    <p:sldId id="310" r:id="rId50"/>
    <p:sldId id="311" r:id="rId51"/>
    <p:sldId id="312" r:id="rId52"/>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E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39" autoAdjust="0"/>
  </p:normalViewPr>
  <p:slideViewPr>
    <p:cSldViewPr>
      <p:cViewPr varScale="1">
        <p:scale>
          <a:sx n="84" d="100"/>
          <a:sy n="84" d="100"/>
        </p:scale>
        <p:origin x="941"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Galvenes vietturis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uma vietturis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A11685-3D33-4B41-B6DC-64E8E89E8151}" type="datetimeFigureOut">
              <a:rPr lang="en-GB" smtClean="0"/>
              <a:t>26/06/2017</a:t>
            </a:fld>
            <a:endParaRPr lang="en-GB"/>
          </a:p>
        </p:txBody>
      </p:sp>
      <p:sp>
        <p:nvSpPr>
          <p:cNvPr id="4" name="Slaida attēla vietturi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Piezīmju vietturi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endParaRPr lang="en-GB"/>
          </a:p>
        </p:txBody>
      </p:sp>
      <p:sp>
        <p:nvSpPr>
          <p:cNvPr id="6" name="Kājenes vietturis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aida numura vietturis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CFC57E5-0B8C-4492-8F49-A15F3C2B4A60}" type="slidenum">
              <a:rPr lang="en-GB" smtClean="0"/>
              <a:t>‹#›</a:t>
            </a:fld>
            <a:endParaRPr lang="en-GB"/>
          </a:p>
        </p:txBody>
      </p:sp>
    </p:spTree>
    <p:extLst>
      <p:ext uri="{BB962C8B-B14F-4D97-AF65-F5344CB8AC3E}">
        <p14:creationId xmlns:p14="http://schemas.microsoft.com/office/powerpoint/2010/main" val="32602120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lu.lv/fileadmin/user_upload/lu_portal/dokumenti/strategijas-un-koncepcijas/lu_kvalitates_politika.pdf" TargetMode="External"/><Relationship Id="rId2" Type="http://schemas.openxmlformats.org/officeDocument/2006/relationships/slide" Target="../slides/slide10.xml"/><Relationship Id="rId1" Type="http://schemas.openxmlformats.org/officeDocument/2006/relationships/notesMaster" Target="../notesMasters/notesMaster1.xml"/><Relationship Id="rId6" Type="http://schemas.openxmlformats.org/officeDocument/2006/relationships/hyperlink" Target="http://www.lu.lv/par/dokumenti/nolikumi/lu-senata-nolikums/" TargetMode="External"/><Relationship Id="rId5" Type="http://schemas.openxmlformats.org/officeDocument/2006/relationships/hyperlink" Target="http://www.lu.lv/par/dokumenti/nolikumi/lu-satversmes-sapulces-nolikums/" TargetMode="External"/><Relationship Id="rId4" Type="http://schemas.openxmlformats.org/officeDocument/2006/relationships/hyperlink" Target="http://www.lu.lv/fileadmin/user_upload/lu_portal/dokumenti/strategijas-un-koncepcijas/lu_izcilibas_modelis.pdf"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a:xfrm>
            <a:off x="908050" y="652463"/>
            <a:ext cx="4972050" cy="3730625"/>
          </a:xfrm>
        </p:spPr>
      </p:sp>
      <p:sp>
        <p:nvSpPr>
          <p:cNvPr id="3" name="Piezīmju vietturis 2"/>
          <p:cNvSpPr>
            <a:spLocks noGrp="1"/>
          </p:cNvSpPr>
          <p:nvPr>
            <p:ph type="body" idx="1"/>
          </p:nvPr>
        </p:nvSpPr>
        <p:spPr/>
        <p:txBody>
          <a:bodyPr/>
          <a:lstStyle/>
          <a:p>
            <a:r>
              <a:rPr lang="lv-LV" dirty="0"/>
              <a:t> </a:t>
            </a:r>
          </a:p>
        </p:txBody>
      </p:sp>
      <p:sp>
        <p:nvSpPr>
          <p:cNvPr id="4" name="Slaida numura vietturis 3"/>
          <p:cNvSpPr>
            <a:spLocks noGrp="1"/>
          </p:cNvSpPr>
          <p:nvPr>
            <p:ph type="sldNum" sz="quarter" idx="10"/>
          </p:nvPr>
        </p:nvSpPr>
        <p:spPr/>
        <p:txBody>
          <a:bodyPr/>
          <a:lstStyle/>
          <a:p>
            <a:fld id="{0A95C7B4-F48A-4942-A509-E55995350072}" type="slidenum">
              <a:rPr lang="lv-LV" smtClean="0"/>
              <a:pPr/>
              <a:t>1</a:t>
            </a:fld>
            <a:endParaRPr lang="lv-LV"/>
          </a:p>
        </p:txBody>
      </p:sp>
      <p:sp>
        <p:nvSpPr>
          <p:cNvPr id="5" name="Kājenes vietturis 4"/>
          <p:cNvSpPr>
            <a:spLocks noGrp="1"/>
          </p:cNvSpPr>
          <p:nvPr>
            <p:ph type="ftr" sz="quarter" idx="11"/>
          </p:nvPr>
        </p:nvSpPr>
        <p:spPr/>
        <p:txBody>
          <a:bodyPr/>
          <a:lstStyle/>
          <a:p>
            <a:r>
              <a:rPr lang="lv-LV" dirty="0"/>
              <a:t>Prikulis, </a:t>
            </a:r>
            <a:r>
              <a:rPr lang="lv-LV" dirty="0" err="1"/>
              <a:t>Prikšāne</a:t>
            </a:r>
            <a:r>
              <a:rPr lang="lv-LV" dirty="0"/>
              <a:t>, UL, </a:t>
            </a:r>
            <a:r>
              <a:rPr lang="lv-LV" dirty="0" err="1"/>
              <a:t>Praha</a:t>
            </a:r>
            <a:r>
              <a:rPr lang="lv-LV" dirty="0"/>
              <a:t>, 28.06.2016</a:t>
            </a:r>
          </a:p>
        </p:txBody>
      </p:sp>
    </p:spTree>
    <p:extLst>
      <p:ext uri="{BB962C8B-B14F-4D97-AF65-F5344CB8AC3E}">
        <p14:creationId xmlns:p14="http://schemas.microsoft.com/office/powerpoint/2010/main" val="25090682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u="sng" dirty="0" err="1">
                <a:hlinkClick r:id="rId3"/>
              </a:rPr>
              <a:t>Quality</a:t>
            </a:r>
            <a:r>
              <a:rPr lang="lv-LV" u="sng" dirty="0">
                <a:hlinkClick r:id="rId3"/>
              </a:rPr>
              <a:t> </a:t>
            </a:r>
            <a:r>
              <a:rPr lang="lv-LV" u="sng" dirty="0" err="1">
                <a:hlinkClick r:id="rId3"/>
              </a:rPr>
              <a:t>poli</a:t>
            </a:r>
            <a:r>
              <a:rPr lang="lv-LV" u="sng" dirty="0" err="1"/>
              <a:t>cy</a:t>
            </a:r>
            <a:r>
              <a:rPr lang="lv-LV" dirty="0"/>
              <a:t> </a:t>
            </a:r>
            <a:r>
              <a:rPr lang="lv-LV" dirty="0" err="1"/>
              <a:t>defines</a:t>
            </a:r>
            <a:r>
              <a:rPr lang="lv-LV" dirty="0"/>
              <a:t> </a:t>
            </a:r>
            <a:r>
              <a:rPr lang="lv-LV" dirty="0" err="1"/>
              <a:t>continuous</a:t>
            </a:r>
            <a:r>
              <a:rPr lang="lv-LV" dirty="0"/>
              <a:t> </a:t>
            </a:r>
            <a:r>
              <a:rPr lang="lv-LV" dirty="0" err="1"/>
              <a:t>development</a:t>
            </a:r>
            <a:r>
              <a:rPr lang="lv-LV" dirty="0"/>
              <a:t> </a:t>
            </a:r>
            <a:r>
              <a:rPr lang="lv-LV" dirty="0" err="1"/>
              <a:t>towards</a:t>
            </a:r>
            <a:r>
              <a:rPr lang="lv-LV" dirty="0"/>
              <a:t> </a:t>
            </a:r>
            <a:r>
              <a:rPr lang="lv-LV" dirty="0" err="1"/>
              <a:t>excellence</a:t>
            </a:r>
            <a:r>
              <a:rPr lang="lv-LV" dirty="0"/>
              <a:t> </a:t>
            </a:r>
            <a:r>
              <a:rPr lang="lv-LV" dirty="0" err="1"/>
              <a:t>in</a:t>
            </a:r>
            <a:r>
              <a:rPr lang="lv-LV" dirty="0"/>
              <a:t> </a:t>
            </a:r>
            <a:r>
              <a:rPr lang="lv-LV" dirty="0" err="1"/>
              <a:t>research-based</a:t>
            </a:r>
            <a:r>
              <a:rPr lang="lv-LV" dirty="0"/>
              <a:t> </a:t>
            </a:r>
            <a:r>
              <a:rPr lang="lv-LV" dirty="0" err="1"/>
              <a:t>studies</a:t>
            </a:r>
            <a:r>
              <a:rPr lang="lv-LV" dirty="0"/>
              <a:t> </a:t>
            </a:r>
            <a:r>
              <a:rPr lang="lv-LV" dirty="0" err="1"/>
              <a:t>as</a:t>
            </a:r>
            <a:r>
              <a:rPr lang="lv-LV" dirty="0"/>
              <a:t> </a:t>
            </a:r>
            <a:r>
              <a:rPr lang="lv-LV" dirty="0" err="1"/>
              <a:t>the</a:t>
            </a:r>
            <a:r>
              <a:rPr lang="lv-LV" dirty="0"/>
              <a:t> </a:t>
            </a:r>
            <a:r>
              <a:rPr lang="lv-LV" dirty="0" err="1"/>
              <a:t>aim</a:t>
            </a:r>
            <a:r>
              <a:rPr lang="lv-LV" dirty="0"/>
              <a:t> </a:t>
            </a:r>
            <a:r>
              <a:rPr lang="lv-LV" dirty="0" err="1"/>
              <a:t>of</a:t>
            </a:r>
            <a:r>
              <a:rPr lang="lv-LV" dirty="0"/>
              <a:t> </a:t>
            </a:r>
            <a:r>
              <a:rPr lang="lv-LV" dirty="0" err="1"/>
              <a:t>Quality</a:t>
            </a:r>
            <a:r>
              <a:rPr lang="lv-LV" dirty="0"/>
              <a:t> </a:t>
            </a:r>
            <a:r>
              <a:rPr lang="lv-LV" dirty="0" err="1"/>
              <a:t>assurance</a:t>
            </a:r>
            <a:r>
              <a:rPr lang="lv-LV" dirty="0"/>
              <a:t> </a:t>
            </a:r>
            <a:r>
              <a:rPr lang="lv-LV" dirty="0" err="1"/>
              <a:t>system</a:t>
            </a:r>
            <a:r>
              <a:rPr lang="lv-LV" dirty="0"/>
              <a:t> [</a:t>
            </a:r>
            <a:r>
              <a:rPr lang="lv-LV" dirty="0" err="1"/>
              <a:t>of</a:t>
            </a:r>
            <a:r>
              <a:rPr lang="lv-LV" dirty="0"/>
              <a:t> </a:t>
            </a:r>
            <a:r>
              <a:rPr lang="lv-LV" dirty="0" err="1"/>
              <a:t>studies</a:t>
            </a:r>
            <a:r>
              <a:rPr lang="lv-LV" dirty="0"/>
              <a:t>]. </a:t>
            </a:r>
            <a:r>
              <a:rPr lang="lv-LV" u="sng" dirty="0" err="1">
                <a:hlinkClick r:id="rId4"/>
              </a:rPr>
              <a:t>The</a:t>
            </a:r>
            <a:r>
              <a:rPr lang="lv-LV" u="sng" dirty="0">
                <a:hlinkClick r:id="rId4"/>
              </a:rPr>
              <a:t> </a:t>
            </a:r>
            <a:r>
              <a:rPr lang="lv-LV" u="sng" dirty="0" err="1">
                <a:hlinkClick r:id="rId4"/>
              </a:rPr>
              <a:t>model</a:t>
            </a:r>
            <a:r>
              <a:rPr lang="lv-LV" u="sng" dirty="0">
                <a:hlinkClick r:id="rId4"/>
              </a:rPr>
              <a:t> </a:t>
            </a:r>
            <a:r>
              <a:rPr lang="lv-LV" u="sng" dirty="0" err="1">
                <a:hlinkClick r:id="rId4"/>
              </a:rPr>
              <a:t>of</a:t>
            </a:r>
            <a:r>
              <a:rPr lang="lv-LV" u="sng" dirty="0">
                <a:hlinkClick r:id="rId4"/>
              </a:rPr>
              <a:t> </a:t>
            </a:r>
            <a:r>
              <a:rPr lang="lv-LV" u="sng" dirty="0" err="1">
                <a:hlinkClick r:id="rId4"/>
              </a:rPr>
              <a:t>excellence</a:t>
            </a:r>
            <a:r>
              <a:rPr lang="lv-LV" dirty="0"/>
              <a:t> </a:t>
            </a:r>
            <a:r>
              <a:rPr lang="lv-LV" dirty="0" err="1"/>
              <a:t>and</a:t>
            </a:r>
            <a:r>
              <a:rPr lang="lv-LV" dirty="0"/>
              <a:t>  </a:t>
            </a:r>
            <a:r>
              <a:rPr lang="lv-LV" u="sng" dirty="0" err="1"/>
              <a:t>Regulation</a:t>
            </a:r>
            <a:r>
              <a:rPr lang="lv-LV" u="sng" dirty="0"/>
              <a:t> </a:t>
            </a:r>
            <a:r>
              <a:rPr lang="lv-LV" u="sng" dirty="0" err="1"/>
              <a:t>on</a:t>
            </a:r>
            <a:r>
              <a:rPr lang="lv-LV" u="sng" dirty="0"/>
              <a:t> process </a:t>
            </a:r>
            <a:r>
              <a:rPr lang="lv-LV" u="sng" dirty="0" err="1"/>
              <a:t>management</a:t>
            </a:r>
            <a:r>
              <a:rPr lang="lv-LV" u="sng" dirty="0"/>
              <a:t> </a:t>
            </a:r>
            <a:r>
              <a:rPr lang="lv-LV" dirty="0"/>
              <a:t>sets </a:t>
            </a:r>
            <a:r>
              <a:rPr lang="lv-LV" dirty="0" err="1"/>
              <a:t>guidelines</a:t>
            </a:r>
            <a:r>
              <a:rPr lang="lv-LV" dirty="0"/>
              <a:t> </a:t>
            </a:r>
            <a:r>
              <a:rPr lang="lv-LV" dirty="0" err="1"/>
              <a:t>for</a:t>
            </a:r>
            <a:r>
              <a:rPr lang="lv-LV" dirty="0"/>
              <a:t> </a:t>
            </a:r>
            <a:r>
              <a:rPr lang="lv-LV" dirty="0" err="1"/>
              <a:t>building</a:t>
            </a:r>
            <a:r>
              <a:rPr lang="lv-LV" dirty="0"/>
              <a:t>, </a:t>
            </a:r>
            <a:r>
              <a:rPr lang="lv-LV" dirty="0" err="1"/>
              <a:t>assessment</a:t>
            </a:r>
            <a:r>
              <a:rPr lang="lv-LV" dirty="0"/>
              <a:t> </a:t>
            </a:r>
            <a:r>
              <a:rPr lang="lv-LV" dirty="0" err="1"/>
              <a:t>and</a:t>
            </a:r>
            <a:r>
              <a:rPr lang="lv-LV" dirty="0"/>
              <a:t> </a:t>
            </a:r>
            <a:r>
              <a:rPr lang="lv-LV" dirty="0" err="1"/>
              <a:t>development</a:t>
            </a:r>
            <a:r>
              <a:rPr lang="lv-LV" dirty="0"/>
              <a:t> </a:t>
            </a:r>
            <a:r>
              <a:rPr lang="lv-LV" dirty="0" err="1"/>
              <a:t>of</a:t>
            </a:r>
            <a:r>
              <a:rPr lang="lv-LV" dirty="0"/>
              <a:t> </a:t>
            </a:r>
            <a:r>
              <a:rPr lang="lv-LV" dirty="0" err="1"/>
              <a:t>the</a:t>
            </a:r>
            <a:r>
              <a:rPr lang="lv-LV" dirty="0"/>
              <a:t> </a:t>
            </a:r>
            <a:r>
              <a:rPr lang="lv-LV" dirty="0" err="1"/>
              <a:t>system</a:t>
            </a:r>
            <a:r>
              <a:rPr lang="lv-LV" dirty="0"/>
              <a:t> </a:t>
            </a:r>
            <a:r>
              <a:rPr lang="lv-LV" dirty="0" err="1"/>
              <a:t>of</a:t>
            </a:r>
            <a:r>
              <a:rPr lang="lv-LV" dirty="0"/>
              <a:t> </a:t>
            </a:r>
            <a:r>
              <a:rPr lang="lv-LV" dirty="0" err="1"/>
              <a:t>quality</a:t>
            </a:r>
            <a:r>
              <a:rPr lang="lv-LV" dirty="0"/>
              <a:t> </a:t>
            </a:r>
            <a:r>
              <a:rPr lang="lv-LV" dirty="0" err="1"/>
              <a:t>management</a:t>
            </a:r>
            <a:r>
              <a:rPr lang="lv-LV" dirty="0"/>
              <a:t> </a:t>
            </a:r>
            <a:r>
              <a:rPr lang="lv-LV" dirty="0" err="1"/>
              <a:t>of</a:t>
            </a:r>
            <a:r>
              <a:rPr lang="lv-LV" dirty="0"/>
              <a:t> </a:t>
            </a:r>
            <a:r>
              <a:rPr lang="lv-LV" dirty="0" err="1"/>
              <a:t>studies</a:t>
            </a:r>
            <a:r>
              <a:rPr lang="lv-LV" dirty="0"/>
              <a:t>, </a:t>
            </a:r>
            <a:r>
              <a:rPr lang="lv-LV" dirty="0" err="1"/>
              <a:t>an</a:t>
            </a:r>
            <a:r>
              <a:rPr lang="lv-LV" dirty="0"/>
              <a:t> </a:t>
            </a:r>
            <a:r>
              <a:rPr lang="lv-LV" dirty="0" err="1"/>
              <a:t>is</a:t>
            </a:r>
            <a:r>
              <a:rPr lang="lv-LV" dirty="0"/>
              <a:t> </a:t>
            </a:r>
            <a:r>
              <a:rPr lang="lv-LV" dirty="0" err="1"/>
              <a:t>represented</a:t>
            </a:r>
            <a:r>
              <a:rPr lang="lv-LV" dirty="0"/>
              <a:t>  </a:t>
            </a:r>
            <a:r>
              <a:rPr lang="lv-LV" dirty="0" err="1"/>
              <a:t>in</a:t>
            </a:r>
            <a:r>
              <a:rPr lang="lv-LV" dirty="0"/>
              <a:t> </a:t>
            </a:r>
            <a:r>
              <a:rPr lang="lv-LV" dirty="0" err="1"/>
              <a:t>the</a:t>
            </a:r>
            <a:r>
              <a:rPr lang="lv-LV" dirty="0"/>
              <a:t> </a:t>
            </a:r>
            <a:r>
              <a:rPr lang="lv-LV" dirty="0" err="1"/>
              <a:t>model</a:t>
            </a:r>
            <a:r>
              <a:rPr lang="lv-LV" dirty="0"/>
              <a:t> </a:t>
            </a:r>
            <a:r>
              <a:rPr lang="lv-LV" dirty="0" err="1"/>
              <a:t>of</a:t>
            </a:r>
            <a:r>
              <a:rPr lang="lv-LV" dirty="0"/>
              <a:t> </a:t>
            </a:r>
            <a:r>
              <a:rPr lang="lv-LV" dirty="0" err="1"/>
              <a:t>electronic</a:t>
            </a:r>
            <a:r>
              <a:rPr lang="lv-LV" dirty="0"/>
              <a:t> process </a:t>
            </a:r>
            <a:r>
              <a:rPr lang="lv-LV" dirty="0" err="1"/>
              <a:t>management</a:t>
            </a:r>
            <a:r>
              <a:rPr lang="lv-LV" dirty="0"/>
              <a:t> – LU </a:t>
            </a:r>
            <a:r>
              <a:rPr lang="lv-LV" dirty="0" err="1"/>
              <a:t>QuPeRs</a:t>
            </a:r>
            <a:r>
              <a:rPr lang="lv-LV" dirty="0"/>
              <a:t>. </a:t>
            </a:r>
            <a:r>
              <a:rPr lang="lv-LV" dirty="0" err="1"/>
              <a:t>The</a:t>
            </a:r>
            <a:r>
              <a:rPr lang="lv-LV" dirty="0"/>
              <a:t> </a:t>
            </a:r>
            <a:r>
              <a:rPr lang="lv-LV" dirty="0" err="1"/>
              <a:t>regulation</a:t>
            </a:r>
            <a:r>
              <a:rPr lang="lv-LV" dirty="0"/>
              <a:t> </a:t>
            </a:r>
            <a:r>
              <a:rPr lang="lv-LV" dirty="0" err="1"/>
              <a:t>on</a:t>
            </a:r>
            <a:r>
              <a:rPr lang="lv-LV" dirty="0"/>
              <a:t> process </a:t>
            </a:r>
            <a:r>
              <a:rPr lang="lv-LV" dirty="0" err="1"/>
              <a:t>management</a:t>
            </a:r>
            <a:r>
              <a:rPr lang="lv-LV" dirty="0"/>
              <a:t> </a:t>
            </a:r>
            <a:r>
              <a:rPr lang="lv-LV" dirty="0" err="1"/>
              <a:t>has</a:t>
            </a:r>
            <a:r>
              <a:rPr lang="lv-LV" dirty="0"/>
              <a:t> </a:t>
            </a:r>
            <a:r>
              <a:rPr lang="lv-LV" dirty="0" err="1"/>
              <a:t>been</a:t>
            </a:r>
            <a:r>
              <a:rPr lang="lv-LV" dirty="0"/>
              <a:t> </a:t>
            </a:r>
            <a:r>
              <a:rPr lang="lv-LV" dirty="0" err="1"/>
              <a:t>adopted</a:t>
            </a:r>
            <a:r>
              <a:rPr lang="lv-LV" dirty="0"/>
              <a:t> </a:t>
            </a:r>
            <a:r>
              <a:rPr lang="lv-LV" dirty="0" err="1"/>
              <a:t>on</a:t>
            </a:r>
            <a:r>
              <a:rPr lang="lv-LV" dirty="0"/>
              <a:t> 19.12.2012. LU </a:t>
            </a:r>
            <a:r>
              <a:rPr lang="lv-LV" dirty="0" err="1"/>
              <a:t>order</a:t>
            </a:r>
            <a:r>
              <a:rPr lang="lv-LV" dirty="0"/>
              <a:t> Nr.1/338)</a:t>
            </a:r>
          </a:p>
          <a:p>
            <a:r>
              <a:rPr lang="lv-LV" dirty="0" err="1"/>
              <a:t>Study</a:t>
            </a:r>
            <a:r>
              <a:rPr lang="lv-LV" dirty="0"/>
              <a:t> </a:t>
            </a:r>
            <a:r>
              <a:rPr lang="lv-LV" dirty="0" err="1"/>
              <a:t>processes</a:t>
            </a:r>
            <a:r>
              <a:rPr lang="lv-LV" dirty="0"/>
              <a:t> </a:t>
            </a:r>
            <a:r>
              <a:rPr lang="lv-LV" dirty="0" err="1"/>
              <a:t>are</a:t>
            </a:r>
            <a:r>
              <a:rPr lang="lv-LV" dirty="0"/>
              <a:t> </a:t>
            </a:r>
            <a:r>
              <a:rPr lang="lv-LV" dirty="0" err="1"/>
              <a:t>clearly</a:t>
            </a:r>
            <a:r>
              <a:rPr lang="lv-LV" dirty="0"/>
              <a:t> </a:t>
            </a:r>
            <a:r>
              <a:rPr lang="lv-LV" dirty="0" err="1"/>
              <a:t>structured</a:t>
            </a:r>
            <a:r>
              <a:rPr lang="lv-LV" dirty="0"/>
              <a:t> </a:t>
            </a:r>
            <a:r>
              <a:rPr lang="lv-LV" dirty="0" err="1"/>
              <a:t>and</a:t>
            </a:r>
            <a:r>
              <a:rPr lang="lv-LV" dirty="0"/>
              <a:t> </a:t>
            </a:r>
            <a:r>
              <a:rPr lang="lv-LV" dirty="0" err="1"/>
              <a:t>there</a:t>
            </a:r>
            <a:r>
              <a:rPr lang="lv-LV" dirty="0"/>
              <a:t> </a:t>
            </a:r>
            <a:r>
              <a:rPr lang="lv-LV" dirty="0" err="1"/>
              <a:t>are</a:t>
            </a:r>
            <a:r>
              <a:rPr lang="lv-LV" dirty="0"/>
              <a:t> </a:t>
            </a:r>
            <a:r>
              <a:rPr lang="lv-LV" dirty="0" err="1"/>
              <a:t>responsibles</a:t>
            </a:r>
            <a:r>
              <a:rPr lang="lv-LV" dirty="0"/>
              <a:t> </a:t>
            </a:r>
            <a:r>
              <a:rPr lang="lv-LV" dirty="0" err="1"/>
              <a:t>for</a:t>
            </a:r>
            <a:r>
              <a:rPr lang="lv-LV" dirty="0"/>
              <a:t> </a:t>
            </a:r>
            <a:r>
              <a:rPr lang="lv-LV" dirty="0" err="1"/>
              <a:t>each</a:t>
            </a:r>
            <a:r>
              <a:rPr lang="lv-LV" dirty="0"/>
              <a:t> </a:t>
            </a:r>
            <a:r>
              <a:rPr lang="lv-LV" dirty="0" err="1"/>
              <a:t>of</a:t>
            </a:r>
            <a:r>
              <a:rPr lang="lv-LV" dirty="0"/>
              <a:t> </a:t>
            </a:r>
            <a:r>
              <a:rPr lang="lv-LV" dirty="0" err="1"/>
              <a:t>them</a:t>
            </a:r>
            <a:r>
              <a:rPr lang="lv-LV" dirty="0"/>
              <a:t>. </a:t>
            </a:r>
            <a:r>
              <a:rPr lang="lv-LV" dirty="0" err="1"/>
              <a:t>Collective</a:t>
            </a:r>
            <a:r>
              <a:rPr lang="lv-LV" dirty="0"/>
              <a:t> </a:t>
            </a:r>
            <a:r>
              <a:rPr lang="lv-LV" dirty="0" err="1"/>
              <a:t>responsibility</a:t>
            </a:r>
            <a:r>
              <a:rPr lang="lv-LV" dirty="0"/>
              <a:t> </a:t>
            </a:r>
            <a:r>
              <a:rPr lang="lv-LV" dirty="0" err="1"/>
              <a:t>belongs</a:t>
            </a:r>
            <a:r>
              <a:rPr lang="lv-LV" dirty="0"/>
              <a:t> to </a:t>
            </a:r>
            <a:r>
              <a:rPr lang="lv-LV" dirty="0" err="1"/>
              <a:t>the</a:t>
            </a:r>
            <a:r>
              <a:rPr lang="lv-LV" dirty="0"/>
              <a:t> </a:t>
            </a:r>
            <a:r>
              <a:rPr lang="lv-LV" dirty="0" err="1"/>
              <a:t>decision-making</a:t>
            </a:r>
            <a:r>
              <a:rPr lang="lv-LV" dirty="0"/>
              <a:t> </a:t>
            </a:r>
            <a:r>
              <a:rPr lang="lv-LV" dirty="0" err="1"/>
              <a:t>bodies</a:t>
            </a:r>
            <a:r>
              <a:rPr lang="lv-LV" dirty="0"/>
              <a:t> - </a:t>
            </a:r>
            <a:r>
              <a:rPr lang="lv-LV" u="sng" dirty="0" err="1">
                <a:hlinkClick r:id="rId5"/>
              </a:rPr>
              <a:t>Constitutional</a:t>
            </a:r>
            <a:r>
              <a:rPr lang="lv-LV" u="sng" dirty="0"/>
              <a:t> </a:t>
            </a:r>
            <a:r>
              <a:rPr lang="lv-LV" u="sng" dirty="0" err="1"/>
              <a:t>assembly</a:t>
            </a:r>
            <a:r>
              <a:rPr lang="lv-LV" dirty="0"/>
              <a:t>, </a:t>
            </a:r>
            <a:r>
              <a:rPr lang="lv-LV" u="sng" dirty="0" err="1">
                <a:hlinkClick r:id="rId6"/>
              </a:rPr>
              <a:t>Sen</a:t>
            </a:r>
            <a:r>
              <a:rPr lang="lv-LV" u="sng" dirty="0" err="1"/>
              <a:t>ate</a:t>
            </a:r>
            <a:r>
              <a:rPr lang="lv-LV" dirty="0"/>
              <a:t>, </a:t>
            </a:r>
            <a:r>
              <a:rPr lang="lv-LV" dirty="0" err="1"/>
              <a:t>Committee</a:t>
            </a:r>
            <a:r>
              <a:rPr lang="lv-LV" dirty="0"/>
              <a:t> </a:t>
            </a:r>
            <a:r>
              <a:rPr lang="lv-LV" dirty="0" err="1"/>
              <a:t>of</a:t>
            </a:r>
            <a:r>
              <a:rPr lang="lv-LV" dirty="0"/>
              <a:t> </a:t>
            </a:r>
            <a:r>
              <a:rPr lang="lv-LV" dirty="0" err="1"/>
              <a:t>assessment</a:t>
            </a:r>
            <a:r>
              <a:rPr lang="lv-LV" dirty="0"/>
              <a:t> </a:t>
            </a:r>
            <a:r>
              <a:rPr lang="lv-LV" dirty="0" err="1"/>
              <a:t>of</a:t>
            </a:r>
            <a:r>
              <a:rPr lang="lv-LV" dirty="0"/>
              <a:t> </a:t>
            </a:r>
            <a:r>
              <a:rPr lang="lv-LV" dirty="0" err="1"/>
              <a:t>quality</a:t>
            </a:r>
            <a:r>
              <a:rPr lang="lv-LV" dirty="0"/>
              <a:t> </a:t>
            </a:r>
            <a:r>
              <a:rPr lang="lv-LV" dirty="0" err="1"/>
              <a:t>of</a:t>
            </a:r>
            <a:r>
              <a:rPr lang="lv-LV" dirty="0"/>
              <a:t> </a:t>
            </a:r>
            <a:r>
              <a:rPr lang="lv-LV" dirty="0" err="1"/>
              <a:t>study</a:t>
            </a:r>
            <a:r>
              <a:rPr lang="lv-LV" dirty="0"/>
              <a:t> </a:t>
            </a:r>
            <a:r>
              <a:rPr lang="lv-LV" dirty="0" err="1"/>
              <a:t>programmes</a:t>
            </a:r>
            <a:r>
              <a:rPr lang="lv-LV" dirty="0"/>
              <a:t> (CAQSP), </a:t>
            </a:r>
            <a:r>
              <a:rPr lang="lv-LV" dirty="0" err="1"/>
              <a:t>Faculty</a:t>
            </a:r>
            <a:r>
              <a:rPr lang="lv-LV" dirty="0"/>
              <a:t> </a:t>
            </a:r>
            <a:r>
              <a:rPr lang="lv-LV" dirty="0" err="1"/>
              <a:t>boards</a:t>
            </a:r>
            <a:r>
              <a:rPr lang="lv-LV" dirty="0"/>
              <a:t> un </a:t>
            </a:r>
            <a:r>
              <a:rPr lang="lv-LV" dirty="0" err="1"/>
              <a:t>Study</a:t>
            </a:r>
            <a:r>
              <a:rPr lang="lv-LV" dirty="0"/>
              <a:t> </a:t>
            </a:r>
            <a:r>
              <a:rPr lang="lv-LV" dirty="0" err="1"/>
              <a:t>programme</a:t>
            </a:r>
            <a:r>
              <a:rPr lang="lv-LV" dirty="0"/>
              <a:t> </a:t>
            </a:r>
            <a:r>
              <a:rPr lang="lv-LV" dirty="0" err="1"/>
              <a:t>councils</a:t>
            </a:r>
            <a:r>
              <a:rPr lang="lv-LV" dirty="0"/>
              <a:t> (SPC); </a:t>
            </a:r>
            <a:r>
              <a:rPr lang="lv-LV" dirty="0" err="1"/>
              <a:t>they</a:t>
            </a:r>
            <a:r>
              <a:rPr lang="lv-LV" dirty="0"/>
              <a:t> </a:t>
            </a:r>
            <a:r>
              <a:rPr lang="lv-LV" dirty="0" err="1"/>
              <a:t>evaluate</a:t>
            </a:r>
            <a:r>
              <a:rPr lang="lv-LV" dirty="0"/>
              <a:t> </a:t>
            </a:r>
            <a:r>
              <a:rPr lang="lv-LV" dirty="0" err="1"/>
              <a:t>study</a:t>
            </a:r>
            <a:r>
              <a:rPr lang="lv-LV" dirty="0"/>
              <a:t> </a:t>
            </a:r>
            <a:r>
              <a:rPr lang="lv-LV" dirty="0" err="1"/>
              <a:t>quality</a:t>
            </a:r>
            <a:r>
              <a:rPr lang="lv-LV" dirty="0"/>
              <a:t> </a:t>
            </a:r>
            <a:r>
              <a:rPr lang="lv-LV" dirty="0" err="1"/>
              <a:t>and</a:t>
            </a:r>
            <a:r>
              <a:rPr lang="lv-LV" dirty="0"/>
              <a:t> </a:t>
            </a:r>
            <a:r>
              <a:rPr lang="lv-LV" dirty="0" err="1"/>
              <a:t>decide</a:t>
            </a:r>
            <a:r>
              <a:rPr lang="lv-LV" dirty="0"/>
              <a:t> </a:t>
            </a:r>
            <a:r>
              <a:rPr lang="lv-LV" dirty="0" err="1"/>
              <a:t>on</a:t>
            </a:r>
            <a:r>
              <a:rPr lang="lv-LV" dirty="0"/>
              <a:t> </a:t>
            </a:r>
            <a:r>
              <a:rPr lang="lv-LV" dirty="0" err="1"/>
              <a:t>measures</a:t>
            </a:r>
            <a:r>
              <a:rPr lang="lv-LV" dirty="0"/>
              <a:t> </a:t>
            </a:r>
            <a:r>
              <a:rPr lang="lv-LV" dirty="0" err="1"/>
              <a:t>for</a:t>
            </a:r>
            <a:r>
              <a:rPr lang="lv-LV" dirty="0"/>
              <a:t> </a:t>
            </a:r>
            <a:r>
              <a:rPr lang="lv-LV" dirty="0" err="1"/>
              <a:t>ensuring</a:t>
            </a:r>
            <a:r>
              <a:rPr lang="lv-LV" dirty="0"/>
              <a:t> </a:t>
            </a:r>
            <a:r>
              <a:rPr lang="lv-LV" dirty="0" err="1"/>
              <a:t>the</a:t>
            </a:r>
            <a:r>
              <a:rPr lang="lv-LV" dirty="0"/>
              <a:t> </a:t>
            </a:r>
            <a:r>
              <a:rPr lang="lv-LV" dirty="0" err="1"/>
              <a:t>quality</a:t>
            </a:r>
            <a:r>
              <a:rPr lang="lv-LV" dirty="0"/>
              <a:t> </a:t>
            </a:r>
            <a:r>
              <a:rPr lang="lv-LV" dirty="0" err="1"/>
              <a:t>of</a:t>
            </a:r>
            <a:r>
              <a:rPr lang="lv-LV" dirty="0"/>
              <a:t> </a:t>
            </a:r>
            <a:r>
              <a:rPr lang="lv-LV" dirty="0" err="1"/>
              <a:t>studiies</a:t>
            </a:r>
            <a:r>
              <a:rPr lang="lv-LV" dirty="0"/>
              <a:t> </a:t>
            </a:r>
            <a:r>
              <a:rPr lang="lv-LV" dirty="0" err="1"/>
              <a:t>in</a:t>
            </a:r>
            <a:r>
              <a:rPr lang="lv-LV" dirty="0"/>
              <a:t> UL. </a:t>
            </a:r>
            <a:r>
              <a:rPr lang="lv-LV" dirty="0" err="1"/>
              <a:t>Administration</a:t>
            </a:r>
            <a:r>
              <a:rPr lang="lv-LV" dirty="0"/>
              <a:t> </a:t>
            </a:r>
            <a:r>
              <a:rPr lang="lv-LV" dirty="0" err="1"/>
              <a:t>of</a:t>
            </a:r>
            <a:r>
              <a:rPr lang="lv-LV" dirty="0"/>
              <a:t> UL </a:t>
            </a:r>
            <a:r>
              <a:rPr lang="lv-LV" dirty="0" err="1"/>
              <a:t>is</a:t>
            </a:r>
            <a:r>
              <a:rPr lang="lv-LV" dirty="0"/>
              <a:t> </a:t>
            </a:r>
            <a:r>
              <a:rPr lang="lv-LV" dirty="0" err="1"/>
              <a:t>responsible</a:t>
            </a:r>
            <a:r>
              <a:rPr lang="lv-LV" dirty="0"/>
              <a:t> </a:t>
            </a:r>
            <a:r>
              <a:rPr lang="lv-LV" dirty="0" err="1"/>
              <a:t>for</a:t>
            </a:r>
            <a:r>
              <a:rPr lang="lv-LV" dirty="0"/>
              <a:t> </a:t>
            </a:r>
            <a:r>
              <a:rPr lang="lv-LV" dirty="0" err="1"/>
              <a:t>functioning</a:t>
            </a:r>
            <a:r>
              <a:rPr lang="lv-LV" dirty="0"/>
              <a:t> </a:t>
            </a:r>
            <a:r>
              <a:rPr lang="lv-LV" dirty="0" err="1"/>
              <a:t>of</a:t>
            </a:r>
            <a:r>
              <a:rPr lang="lv-LV" dirty="0"/>
              <a:t> </a:t>
            </a:r>
            <a:r>
              <a:rPr lang="lv-LV" dirty="0" err="1"/>
              <a:t>quality</a:t>
            </a:r>
            <a:r>
              <a:rPr lang="lv-LV" dirty="0"/>
              <a:t> </a:t>
            </a:r>
            <a:r>
              <a:rPr lang="lv-LV" dirty="0" err="1"/>
              <a:t>management</a:t>
            </a:r>
            <a:r>
              <a:rPr lang="lv-LV" dirty="0"/>
              <a:t> </a:t>
            </a:r>
            <a:r>
              <a:rPr lang="lv-LV" dirty="0" err="1"/>
              <a:t>system</a:t>
            </a:r>
            <a:r>
              <a:rPr lang="lv-LV" dirty="0"/>
              <a:t> </a:t>
            </a:r>
            <a:r>
              <a:rPr lang="lv-LV" dirty="0" err="1"/>
              <a:t>and</a:t>
            </a:r>
            <a:r>
              <a:rPr lang="lv-LV" dirty="0"/>
              <a:t> </a:t>
            </a:r>
            <a:r>
              <a:rPr lang="lv-LV" dirty="0" err="1"/>
              <a:t>performs</a:t>
            </a:r>
            <a:r>
              <a:rPr lang="lv-LV" dirty="0"/>
              <a:t> </a:t>
            </a:r>
            <a:r>
              <a:rPr lang="lv-LV" dirty="0" err="1"/>
              <a:t>monitoring</a:t>
            </a:r>
            <a:r>
              <a:rPr lang="lv-LV" dirty="0"/>
              <a:t> </a:t>
            </a:r>
            <a:r>
              <a:rPr lang="lv-LV" dirty="0" err="1"/>
              <a:t>and</a:t>
            </a:r>
            <a:r>
              <a:rPr lang="lv-LV" dirty="0"/>
              <a:t> audits </a:t>
            </a:r>
            <a:r>
              <a:rPr lang="lv-LV" dirty="0" err="1"/>
              <a:t>of</a:t>
            </a:r>
            <a:r>
              <a:rPr lang="lv-LV" dirty="0"/>
              <a:t>  </a:t>
            </a:r>
            <a:r>
              <a:rPr lang="lv-LV" dirty="0" err="1"/>
              <a:t>study</a:t>
            </a:r>
            <a:r>
              <a:rPr lang="lv-LV" dirty="0"/>
              <a:t> process. </a:t>
            </a:r>
          </a:p>
          <a:p>
            <a:r>
              <a:rPr lang="lv-LV" dirty="0" err="1"/>
              <a:t>Regulation</a:t>
            </a:r>
            <a:r>
              <a:rPr lang="lv-LV" dirty="0"/>
              <a:t> </a:t>
            </a:r>
            <a:r>
              <a:rPr lang="lv-LV" dirty="0" err="1"/>
              <a:t>on</a:t>
            </a:r>
            <a:r>
              <a:rPr lang="lv-LV" dirty="0"/>
              <a:t> CAQSP </a:t>
            </a:r>
            <a:r>
              <a:rPr lang="lv-LV" dirty="0" err="1"/>
              <a:t>has</a:t>
            </a:r>
            <a:r>
              <a:rPr lang="lv-LV" dirty="0"/>
              <a:t> </a:t>
            </a:r>
            <a:r>
              <a:rPr lang="lv-LV" dirty="0" err="1"/>
              <a:t>been</a:t>
            </a:r>
            <a:r>
              <a:rPr lang="lv-LV" dirty="0"/>
              <a:t> </a:t>
            </a:r>
            <a:r>
              <a:rPr lang="lv-LV" dirty="0" err="1"/>
              <a:t>adopted</a:t>
            </a:r>
            <a:r>
              <a:rPr lang="lv-LV" dirty="0"/>
              <a:t> </a:t>
            </a:r>
            <a:r>
              <a:rPr lang="lv-LV" dirty="0" err="1"/>
              <a:t>on</a:t>
            </a:r>
            <a:r>
              <a:rPr lang="lv-LV" dirty="0"/>
              <a:t> 17.03.2010. UL </a:t>
            </a:r>
            <a:r>
              <a:rPr lang="lv-LV" dirty="0" err="1"/>
              <a:t>order</a:t>
            </a:r>
            <a:r>
              <a:rPr lang="lv-LV" dirty="0"/>
              <a:t> Nr.1/66)</a:t>
            </a:r>
          </a:p>
          <a:p>
            <a:r>
              <a:rPr lang="lv-LV" dirty="0" err="1"/>
              <a:t>Regulation</a:t>
            </a:r>
            <a:r>
              <a:rPr lang="lv-LV" dirty="0"/>
              <a:t> </a:t>
            </a:r>
            <a:r>
              <a:rPr lang="lv-LV" dirty="0" err="1"/>
              <a:t>on</a:t>
            </a:r>
            <a:r>
              <a:rPr lang="lv-LV" dirty="0"/>
              <a:t> SPC </a:t>
            </a:r>
            <a:r>
              <a:rPr lang="lv-LV" dirty="0" err="1"/>
              <a:t>has</a:t>
            </a:r>
            <a:r>
              <a:rPr lang="lv-LV" dirty="0"/>
              <a:t> </a:t>
            </a:r>
            <a:r>
              <a:rPr lang="lv-LV" dirty="0" err="1"/>
              <a:t>been</a:t>
            </a:r>
            <a:r>
              <a:rPr lang="lv-LV" dirty="0"/>
              <a:t> </a:t>
            </a:r>
            <a:r>
              <a:rPr lang="lv-LV" dirty="0" err="1"/>
              <a:t>adopted</a:t>
            </a:r>
            <a:r>
              <a:rPr lang="lv-LV" dirty="0"/>
              <a:t> </a:t>
            </a:r>
            <a:r>
              <a:rPr lang="lv-LV" dirty="0" err="1"/>
              <a:t>on</a:t>
            </a:r>
            <a:r>
              <a:rPr lang="lv-LV" dirty="0"/>
              <a:t> 25.05.2009. </a:t>
            </a:r>
            <a:r>
              <a:rPr lang="lv-LV" dirty="0" err="1"/>
              <a:t>Senate</a:t>
            </a:r>
            <a:r>
              <a:rPr lang="lv-LV" dirty="0"/>
              <a:t> </a:t>
            </a:r>
            <a:r>
              <a:rPr lang="lv-LV" dirty="0" err="1"/>
              <a:t>decision</a:t>
            </a:r>
            <a:r>
              <a:rPr lang="lv-LV" dirty="0"/>
              <a:t> Nr.248)</a:t>
            </a:r>
          </a:p>
          <a:p>
            <a:r>
              <a:rPr lang="lv-LV" dirty="0" err="1"/>
              <a:t>Regulation</a:t>
            </a:r>
            <a:r>
              <a:rPr lang="lv-LV" dirty="0"/>
              <a:t> </a:t>
            </a:r>
            <a:r>
              <a:rPr lang="lv-LV" dirty="0" err="1"/>
              <a:t>on</a:t>
            </a:r>
            <a:r>
              <a:rPr lang="lv-LV" dirty="0"/>
              <a:t> </a:t>
            </a:r>
            <a:r>
              <a:rPr lang="lv-LV" dirty="0" err="1"/>
              <a:t>Administration</a:t>
            </a:r>
            <a:r>
              <a:rPr lang="lv-LV" dirty="0"/>
              <a:t> </a:t>
            </a:r>
            <a:r>
              <a:rPr lang="lv-LV" dirty="0" err="1"/>
              <a:t>has</a:t>
            </a:r>
            <a:r>
              <a:rPr lang="lv-LV" dirty="0"/>
              <a:t> </a:t>
            </a:r>
            <a:r>
              <a:rPr lang="lv-LV" dirty="0" err="1"/>
              <a:t>been</a:t>
            </a:r>
            <a:r>
              <a:rPr lang="lv-LV" dirty="0"/>
              <a:t> </a:t>
            </a:r>
            <a:r>
              <a:rPr lang="lv-LV" dirty="0" err="1"/>
              <a:t>adopted</a:t>
            </a:r>
            <a:r>
              <a:rPr lang="lv-LV" dirty="0"/>
              <a:t> </a:t>
            </a:r>
            <a:r>
              <a:rPr lang="lv-LV" dirty="0" err="1"/>
              <a:t>on</a:t>
            </a:r>
            <a:r>
              <a:rPr lang="lv-LV" dirty="0"/>
              <a:t> 21.09.2009. </a:t>
            </a:r>
            <a:r>
              <a:rPr lang="lv-LV" dirty="0" err="1"/>
              <a:t>Senate</a:t>
            </a:r>
            <a:r>
              <a:rPr lang="lv-LV" dirty="0"/>
              <a:t> </a:t>
            </a:r>
            <a:r>
              <a:rPr lang="lv-LV" dirty="0" err="1"/>
              <a:t>decision</a:t>
            </a:r>
            <a:r>
              <a:rPr lang="lv-LV" dirty="0"/>
              <a:t> Nr.33)</a:t>
            </a:r>
          </a:p>
        </p:txBody>
      </p:sp>
      <p:sp>
        <p:nvSpPr>
          <p:cNvPr id="4" name="Slaida numura vietturis 3"/>
          <p:cNvSpPr>
            <a:spLocks noGrp="1"/>
          </p:cNvSpPr>
          <p:nvPr>
            <p:ph type="sldNum" sz="quarter" idx="10"/>
          </p:nvPr>
        </p:nvSpPr>
        <p:spPr/>
        <p:txBody>
          <a:bodyPr/>
          <a:lstStyle/>
          <a:p>
            <a:fld id="{0A95C7B4-F48A-4942-A509-E55995350072}" type="slidenum">
              <a:rPr lang="lv-LV" smtClean="0"/>
              <a:pPr/>
              <a:t>10</a:t>
            </a:fld>
            <a:endParaRPr lang="lv-LV"/>
          </a:p>
        </p:txBody>
      </p:sp>
      <p:sp>
        <p:nvSpPr>
          <p:cNvPr id="5" name="Kājenes vietturis 4"/>
          <p:cNvSpPr>
            <a:spLocks noGrp="1"/>
          </p:cNvSpPr>
          <p:nvPr>
            <p:ph type="ftr" sz="quarter" idx="11"/>
          </p:nvPr>
        </p:nvSpPr>
        <p:spPr/>
        <p:txBody>
          <a:bodyPr/>
          <a:lstStyle/>
          <a:p>
            <a:r>
              <a:rPr lang="lv-LV"/>
              <a:t>Prikulis, UL, Praha, 28.06.2016</a:t>
            </a:r>
          </a:p>
        </p:txBody>
      </p:sp>
    </p:spTree>
    <p:extLst>
      <p:ext uri="{BB962C8B-B14F-4D97-AF65-F5344CB8AC3E}">
        <p14:creationId xmlns:p14="http://schemas.microsoft.com/office/powerpoint/2010/main" val="19815941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lv-LV" altLang="lv-LV"/>
          </a:p>
        </p:txBody>
      </p:sp>
      <p:sp>
        <p:nvSpPr>
          <p:cNvPr id="9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44F62F8-1103-4780-92CD-EEF265A5EEA2}" type="slidenum">
              <a:rPr lang="lv-LV" altLang="lv-LV">
                <a:latin typeface="Calibri" panose="020F0502020204030204" pitchFamily="34" charset="0"/>
              </a:rPr>
              <a:pPr/>
              <a:t>11</a:t>
            </a:fld>
            <a:endParaRPr lang="lv-LV" altLang="lv-LV">
              <a:latin typeface="Calibri" panose="020F0502020204030204" pitchFamily="34" charset="0"/>
            </a:endParaRPr>
          </a:p>
        </p:txBody>
      </p:sp>
    </p:spTree>
    <p:extLst>
      <p:ext uri="{BB962C8B-B14F-4D97-AF65-F5344CB8AC3E}">
        <p14:creationId xmlns:p14="http://schemas.microsoft.com/office/powerpoint/2010/main" val="11248201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lv-LV" altLang="lv-LV"/>
          </a:p>
        </p:txBody>
      </p:sp>
      <p:sp>
        <p:nvSpPr>
          <p:cNvPr id="11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427453C-E967-4D8F-85EB-9DA458104F28}" type="slidenum">
              <a:rPr lang="lv-LV" altLang="lv-LV">
                <a:latin typeface="Calibri" panose="020F0502020204030204" pitchFamily="34" charset="0"/>
              </a:rPr>
              <a:pPr/>
              <a:t>12</a:t>
            </a:fld>
            <a:endParaRPr lang="lv-LV" altLang="lv-LV">
              <a:latin typeface="Calibri" panose="020F0502020204030204" pitchFamily="34" charset="0"/>
            </a:endParaRPr>
          </a:p>
        </p:txBody>
      </p:sp>
    </p:spTree>
    <p:extLst>
      <p:ext uri="{BB962C8B-B14F-4D97-AF65-F5344CB8AC3E}">
        <p14:creationId xmlns:p14="http://schemas.microsoft.com/office/powerpoint/2010/main" val="39680304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dirty="0" err="1"/>
              <a:t>The</a:t>
            </a:r>
            <a:r>
              <a:rPr lang="lv-LV" dirty="0"/>
              <a:t> </a:t>
            </a:r>
            <a:r>
              <a:rPr lang="lv-LV" dirty="0" err="1"/>
              <a:t>study</a:t>
            </a:r>
            <a:r>
              <a:rPr lang="lv-LV" dirty="0"/>
              <a:t> </a:t>
            </a:r>
            <a:r>
              <a:rPr lang="lv-LV" dirty="0" err="1"/>
              <a:t>programme</a:t>
            </a:r>
            <a:r>
              <a:rPr lang="lv-LV" dirty="0"/>
              <a:t> </a:t>
            </a:r>
            <a:r>
              <a:rPr lang="lv-LV" dirty="0" err="1"/>
              <a:t>level</a:t>
            </a:r>
            <a:r>
              <a:rPr lang="lv-LV" dirty="0"/>
              <a:t> </a:t>
            </a:r>
            <a:r>
              <a:rPr lang="lv-LV" dirty="0" err="1"/>
              <a:t>will</a:t>
            </a:r>
            <a:r>
              <a:rPr lang="lv-LV" dirty="0"/>
              <a:t> </a:t>
            </a:r>
            <a:r>
              <a:rPr lang="lv-LV" dirty="0" err="1"/>
              <a:t>be</a:t>
            </a:r>
            <a:r>
              <a:rPr lang="lv-LV" dirty="0"/>
              <a:t> </a:t>
            </a:r>
            <a:r>
              <a:rPr lang="lv-LV" dirty="0" err="1"/>
              <a:t>dealt</a:t>
            </a:r>
            <a:r>
              <a:rPr lang="lv-LV" dirty="0"/>
              <a:t> </a:t>
            </a:r>
            <a:r>
              <a:rPr lang="lv-LV" dirty="0" err="1"/>
              <a:t>specifically</a:t>
            </a:r>
            <a:r>
              <a:rPr lang="lv-LV" dirty="0"/>
              <a:t> </a:t>
            </a:r>
            <a:r>
              <a:rPr lang="lv-LV" dirty="0" err="1"/>
              <a:t>with</a:t>
            </a:r>
            <a:r>
              <a:rPr lang="lv-LV" dirty="0"/>
              <a:t> </a:t>
            </a:r>
            <a:r>
              <a:rPr lang="lv-LV" dirty="0" err="1"/>
              <a:t>my</a:t>
            </a:r>
            <a:r>
              <a:rPr lang="lv-LV" dirty="0"/>
              <a:t> </a:t>
            </a:r>
            <a:r>
              <a:rPr lang="lv-LV" dirty="0" err="1"/>
              <a:t>colleague</a:t>
            </a:r>
            <a:r>
              <a:rPr lang="lv-LV" dirty="0"/>
              <a:t> Anda </a:t>
            </a:r>
            <a:r>
              <a:rPr lang="lv-LV" dirty="0" err="1"/>
              <a:t>Prikšāne</a:t>
            </a:r>
            <a:r>
              <a:rPr lang="lv-LV" dirty="0"/>
              <a:t>; </a:t>
            </a:r>
            <a:r>
              <a:rPr lang="lv-LV" dirty="0" err="1"/>
              <a:t>here</a:t>
            </a:r>
            <a:r>
              <a:rPr lang="lv-LV" dirty="0"/>
              <a:t> I </a:t>
            </a:r>
            <a:r>
              <a:rPr lang="lv-LV" dirty="0" err="1"/>
              <a:t>will</a:t>
            </a:r>
            <a:r>
              <a:rPr lang="lv-LV" dirty="0"/>
              <a:t> just </a:t>
            </a:r>
            <a:r>
              <a:rPr lang="lv-LV" dirty="0" err="1"/>
              <a:t>mention</a:t>
            </a:r>
            <a:r>
              <a:rPr lang="lv-LV" dirty="0"/>
              <a:t> </a:t>
            </a:r>
            <a:r>
              <a:rPr lang="lv-LV" dirty="0" err="1"/>
              <a:t>what</a:t>
            </a:r>
            <a:r>
              <a:rPr lang="lv-LV" dirty="0"/>
              <a:t> </a:t>
            </a:r>
            <a:r>
              <a:rPr lang="lv-LV" dirty="0" err="1"/>
              <a:t>is</a:t>
            </a:r>
            <a:r>
              <a:rPr lang="lv-LV" dirty="0"/>
              <a:t> </a:t>
            </a:r>
            <a:r>
              <a:rPr lang="lv-LV" dirty="0" err="1"/>
              <a:t>done</a:t>
            </a:r>
            <a:r>
              <a:rPr lang="lv-LV" dirty="0"/>
              <a:t> </a:t>
            </a:r>
            <a:r>
              <a:rPr lang="lv-LV" dirty="0" err="1"/>
              <a:t>in</a:t>
            </a:r>
            <a:r>
              <a:rPr lang="lv-LV" dirty="0"/>
              <a:t> </a:t>
            </a:r>
            <a:r>
              <a:rPr lang="lv-LV" dirty="0" err="1"/>
              <a:t>this</a:t>
            </a:r>
            <a:r>
              <a:rPr lang="lv-LV" dirty="0"/>
              <a:t> </a:t>
            </a:r>
            <a:r>
              <a:rPr lang="lv-LV" dirty="0" err="1"/>
              <a:t>respect</a:t>
            </a:r>
            <a:r>
              <a:rPr lang="lv-LV" dirty="0"/>
              <a:t> </a:t>
            </a:r>
            <a:r>
              <a:rPr lang="lv-LV" dirty="0" err="1"/>
              <a:t>at</a:t>
            </a:r>
            <a:r>
              <a:rPr lang="lv-LV" dirty="0"/>
              <a:t> </a:t>
            </a:r>
            <a:r>
              <a:rPr lang="lv-LV" dirty="0" err="1"/>
              <a:t>the</a:t>
            </a:r>
            <a:r>
              <a:rPr lang="lv-LV" dirty="0"/>
              <a:t> </a:t>
            </a:r>
            <a:r>
              <a:rPr lang="lv-LV" dirty="0" err="1"/>
              <a:t>central</a:t>
            </a:r>
            <a:r>
              <a:rPr lang="lv-LV" dirty="0"/>
              <a:t> </a:t>
            </a:r>
            <a:r>
              <a:rPr lang="lv-LV" dirty="0" err="1"/>
              <a:t>management</a:t>
            </a:r>
            <a:r>
              <a:rPr lang="lv-LV" dirty="0"/>
              <a:t> </a:t>
            </a:r>
            <a:r>
              <a:rPr lang="lv-LV" dirty="0" err="1"/>
              <a:t>level</a:t>
            </a:r>
            <a:r>
              <a:rPr lang="lv-LV" dirty="0"/>
              <a:t>.</a:t>
            </a:r>
          </a:p>
          <a:p>
            <a:r>
              <a:rPr lang="lv-LV" dirty="0" err="1"/>
              <a:t>Regulations</a:t>
            </a:r>
            <a:r>
              <a:rPr lang="lv-LV" dirty="0"/>
              <a:t> </a:t>
            </a:r>
            <a:r>
              <a:rPr lang="lv-LV" dirty="0" err="1"/>
              <a:t>on</a:t>
            </a:r>
            <a:r>
              <a:rPr lang="lv-LV" dirty="0"/>
              <a:t> </a:t>
            </a:r>
            <a:r>
              <a:rPr lang="lv-LV" dirty="0" err="1"/>
              <a:t>Directors</a:t>
            </a:r>
            <a:r>
              <a:rPr lang="lv-LV" dirty="0"/>
              <a:t> </a:t>
            </a:r>
            <a:r>
              <a:rPr lang="lv-LV" dirty="0" err="1"/>
              <a:t>of</a:t>
            </a:r>
            <a:r>
              <a:rPr lang="lv-LV" dirty="0"/>
              <a:t> </a:t>
            </a:r>
            <a:r>
              <a:rPr lang="lv-LV" dirty="0" err="1"/>
              <a:t>Study</a:t>
            </a:r>
            <a:r>
              <a:rPr lang="lv-LV" dirty="0"/>
              <a:t> </a:t>
            </a:r>
            <a:r>
              <a:rPr lang="lv-LV" dirty="0" err="1"/>
              <a:t>programmes</a:t>
            </a:r>
            <a:r>
              <a:rPr lang="lv-LV" dirty="0"/>
              <a:t>, </a:t>
            </a:r>
            <a:r>
              <a:rPr lang="lv-LV" dirty="0" err="1"/>
              <a:t>Heads</a:t>
            </a:r>
            <a:r>
              <a:rPr lang="lv-LV" dirty="0"/>
              <a:t> </a:t>
            </a:r>
            <a:r>
              <a:rPr lang="lv-LV" dirty="0" err="1"/>
              <a:t>of</a:t>
            </a:r>
            <a:r>
              <a:rPr lang="lv-LV" dirty="0"/>
              <a:t> </a:t>
            </a:r>
            <a:r>
              <a:rPr lang="lv-LV" dirty="0" err="1"/>
              <a:t>sub-programmes,</a:t>
            </a:r>
            <a:r>
              <a:rPr lang="lv-LV" dirty="0"/>
              <a:t> </a:t>
            </a:r>
            <a:r>
              <a:rPr lang="lv-LV" dirty="0" err="1"/>
              <a:t>Staff</a:t>
            </a:r>
            <a:r>
              <a:rPr lang="lv-LV" dirty="0"/>
              <a:t> </a:t>
            </a:r>
            <a:r>
              <a:rPr lang="lv-LV" dirty="0" err="1"/>
              <a:t>descriptions</a:t>
            </a:r>
            <a:r>
              <a:rPr lang="lv-LV" dirty="0"/>
              <a:t>, </a:t>
            </a:r>
            <a:r>
              <a:rPr lang="lv-LV" dirty="0" err="1"/>
              <a:t>Regular</a:t>
            </a:r>
            <a:r>
              <a:rPr lang="lv-LV" dirty="0"/>
              <a:t> </a:t>
            </a:r>
            <a:r>
              <a:rPr lang="lv-LV" dirty="0" err="1"/>
              <a:t>electronic</a:t>
            </a:r>
            <a:r>
              <a:rPr lang="lv-LV" dirty="0"/>
              <a:t> </a:t>
            </a:r>
            <a:r>
              <a:rPr lang="lv-LV" dirty="0" err="1"/>
              <a:t>polls</a:t>
            </a:r>
            <a:r>
              <a:rPr lang="lv-LV" dirty="0"/>
              <a:t> </a:t>
            </a:r>
            <a:r>
              <a:rPr lang="lv-LV" dirty="0" err="1"/>
              <a:t>for</a:t>
            </a:r>
            <a:r>
              <a:rPr lang="lv-LV" dirty="0"/>
              <a:t> </a:t>
            </a:r>
            <a:r>
              <a:rPr lang="lv-LV" dirty="0" err="1"/>
              <a:t>evaluation</a:t>
            </a:r>
            <a:r>
              <a:rPr lang="lv-LV" dirty="0"/>
              <a:t> </a:t>
            </a:r>
            <a:r>
              <a:rPr lang="lv-LV" dirty="0" err="1"/>
              <a:t>of</a:t>
            </a:r>
            <a:r>
              <a:rPr lang="lv-LV" dirty="0"/>
              <a:t> </a:t>
            </a:r>
            <a:r>
              <a:rPr lang="lv-LV" dirty="0" err="1"/>
              <a:t>studies</a:t>
            </a:r>
            <a:r>
              <a:rPr lang="lv-LV" dirty="0"/>
              <a:t> </a:t>
            </a:r>
            <a:r>
              <a:rPr lang="lv-LV" dirty="0" err="1"/>
              <a:t>are</a:t>
            </a:r>
            <a:r>
              <a:rPr lang="lv-LV" dirty="0"/>
              <a:t> </a:t>
            </a:r>
            <a:r>
              <a:rPr lang="lv-LV" dirty="0" err="1"/>
              <a:t>also</a:t>
            </a:r>
            <a:r>
              <a:rPr lang="lv-LV" dirty="0"/>
              <a:t> </a:t>
            </a:r>
            <a:r>
              <a:rPr lang="lv-LV" dirty="0" err="1"/>
              <a:t>adopted</a:t>
            </a:r>
            <a:r>
              <a:rPr lang="lv-LV" dirty="0"/>
              <a:t> </a:t>
            </a:r>
            <a:r>
              <a:rPr lang="lv-LV" dirty="0" err="1"/>
              <a:t>at</a:t>
            </a:r>
            <a:r>
              <a:rPr lang="lv-LV" dirty="0"/>
              <a:t> </a:t>
            </a:r>
            <a:r>
              <a:rPr lang="lv-LV" dirty="0" err="1"/>
              <a:t>central</a:t>
            </a:r>
            <a:r>
              <a:rPr lang="lv-LV" dirty="0"/>
              <a:t> </a:t>
            </a:r>
            <a:r>
              <a:rPr lang="lv-LV" dirty="0" err="1"/>
              <a:t>level</a:t>
            </a:r>
            <a:r>
              <a:rPr lang="lv-LV" dirty="0"/>
              <a:t> (</a:t>
            </a:r>
            <a:r>
              <a:rPr lang="lv-LV" dirty="0" err="1"/>
              <a:t>Senate</a:t>
            </a:r>
            <a:r>
              <a:rPr lang="lv-LV" dirty="0"/>
              <a:t> </a:t>
            </a:r>
            <a:r>
              <a:rPr lang="lv-LV" dirty="0" err="1"/>
              <a:t>or</a:t>
            </a:r>
            <a:r>
              <a:rPr lang="lv-LV" dirty="0"/>
              <a:t> </a:t>
            </a:r>
            <a:r>
              <a:rPr lang="lv-LV" dirty="0" err="1"/>
              <a:t>Rector</a:t>
            </a:r>
            <a:r>
              <a:rPr lang="lv-LV" dirty="0"/>
              <a:t>). </a:t>
            </a:r>
            <a:r>
              <a:rPr lang="lv-LV" dirty="0" err="1"/>
              <a:t>The</a:t>
            </a:r>
            <a:r>
              <a:rPr lang="lv-LV" dirty="0"/>
              <a:t> </a:t>
            </a:r>
            <a:r>
              <a:rPr lang="lv-LV" dirty="0" err="1"/>
              <a:t>same</a:t>
            </a:r>
            <a:r>
              <a:rPr lang="lv-LV" dirty="0"/>
              <a:t> </a:t>
            </a:r>
            <a:r>
              <a:rPr lang="lv-LV" dirty="0" err="1"/>
              <a:t>concerns</a:t>
            </a:r>
            <a:r>
              <a:rPr lang="lv-LV" dirty="0"/>
              <a:t> </a:t>
            </a:r>
            <a:r>
              <a:rPr lang="lv-LV" dirty="0" err="1"/>
              <a:t>development</a:t>
            </a:r>
            <a:r>
              <a:rPr lang="lv-LV" dirty="0"/>
              <a:t> </a:t>
            </a:r>
            <a:r>
              <a:rPr lang="lv-LV" dirty="0" err="1"/>
              <a:t>and</a:t>
            </a:r>
            <a:r>
              <a:rPr lang="lv-LV" dirty="0"/>
              <a:t> </a:t>
            </a:r>
            <a:r>
              <a:rPr lang="lv-LV" dirty="0" err="1"/>
              <a:t>revision</a:t>
            </a:r>
            <a:r>
              <a:rPr lang="lv-LV" dirty="0"/>
              <a:t> </a:t>
            </a:r>
            <a:r>
              <a:rPr lang="lv-LV" dirty="0" err="1"/>
              <a:t>of</a:t>
            </a:r>
            <a:r>
              <a:rPr lang="lv-LV" dirty="0"/>
              <a:t> </a:t>
            </a:r>
            <a:r>
              <a:rPr lang="lv-LV" dirty="0" err="1"/>
              <a:t>study</a:t>
            </a:r>
            <a:r>
              <a:rPr lang="lv-LV" dirty="0"/>
              <a:t> </a:t>
            </a:r>
            <a:r>
              <a:rPr lang="lv-LV" dirty="0" err="1"/>
              <a:t>programmes</a:t>
            </a:r>
            <a:r>
              <a:rPr lang="lv-LV" dirty="0"/>
              <a:t> </a:t>
            </a:r>
            <a:r>
              <a:rPr lang="lv-LV" dirty="0" err="1"/>
              <a:t>and</a:t>
            </a:r>
            <a:r>
              <a:rPr lang="lv-LV" dirty="0"/>
              <a:t> </a:t>
            </a:r>
            <a:r>
              <a:rPr lang="lv-LV" dirty="0" err="1"/>
              <a:t>individual</a:t>
            </a:r>
            <a:r>
              <a:rPr lang="lv-LV" dirty="0"/>
              <a:t> </a:t>
            </a:r>
            <a:r>
              <a:rPr lang="lv-LV" dirty="0" err="1"/>
              <a:t>courses</a:t>
            </a:r>
            <a:r>
              <a:rPr lang="lv-LV" dirty="0"/>
              <a:t>.</a:t>
            </a:r>
          </a:p>
          <a:p>
            <a:endParaRPr lang="lv-LV" dirty="0"/>
          </a:p>
        </p:txBody>
      </p:sp>
      <p:sp>
        <p:nvSpPr>
          <p:cNvPr id="4" name="Slaida numura vietturis 3"/>
          <p:cNvSpPr>
            <a:spLocks noGrp="1"/>
          </p:cNvSpPr>
          <p:nvPr>
            <p:ph type="sldNum" sz="quarter" idx="10"/>
          </p:nvPr>
        </p:nvSpPr>
        <p:spPr/>
        <p:txBody>
          <a:bodyPr/>
          <a:lstStyle/>
          <a:p>
            <a:fld id="{0A95C7B4-F48A-4942-A509-E55995350072}" type="slidenum">
              <a:rPr lang="lv-LV" smtClean="0"/>
              <a:pPr/>
              <a:t>15</a:t>
            </a:fld>
            <a:endParaRPr lang="lv-LV"/>
          </a:p>
        </p:txBody>
      </p:sp>
      <p:sp>
        <p:nvSpPr>
          <p:cNvPr id="5" name="Kājenes vietturis 4"/>
          <p:cNvSpPr>
            <a:spLocks noGrp="1"/>
          </p:cNvSpPr>
          <p:nvPr>
            <p:ph type="ftr" sz="quarter" idx="11"/>
          </p:nvPr>
        </p:nvSpPr>
        <p:spPr/>
        <p:txBody>
          <a:bodyPr/>
          <a:lstStyle/>
          <a:p>
            <a:r>
              <a:rPr lang="lv-LV"/>
              <a:t>Prikulis, UL, Praha, 28.06.2016</a:t>
            </a:r>
          </a:p>
        </p:txBody>
      </p:sp>
    </p:spTree>
    <p:extLst>
      <p:ext uri="{BB962C8B-B14F-4D97-AF65-F5344CB8AC3E}">
        <p14:creationId xmlns:p14="http://schemas.microsoft.com/office/powerpoint/2010/main" val="28486174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dirty="0" err="1"/>
              <a:t>Here</a:t>
            </a:r>
            <a:r>
              <a:rPr lang="lv-LV" dirty="0"/>
              <a:t> </a:t>
            </a:r>
            <a:r>
              <a:rPr lang="lv-LV" dirty="0" err="1"/>
              <a:t>we</a:t>
            </a:r>
            <a:r>
              <a:rPr lang="lv-LV" dirty="0"/>
              <a:t> </a:t>
            </a:r>
            <a:r>
              <a:rPr lang="lv-LV" dirty="0" err="1"/>
              <a:t>can</a:t>
            </a:r>
            <a:r>
              <a:rPr lang="lv-LV" dirty="0"/>
              <a:t> </a:t>
            </a:r>
            <a:r>
              <a:rPr lang="lv-LV" dirty="0" err="1"/>
              <a:t>view</a:t>
            </a:r>
            <a:r>
              <a:rPr lang="lv-LV" dirty="0"/>
              <a:t> </a:t>
            </a:r>
            <a:r>
              <a:rPr lang="lv-LV" dirty="0" err="1"/>
              <a:t>the</a:t>
            </a:r>
            <a:r>
              <a:rPr lang="lv-LV" dirty="0"/>
              <a:t> </a:t>
            </a:r>
            <a:r>
              <a:rPr lang="lv-LV" dirty="0" err="1"/>
              <a:t>algorithm</a:t>
            </a:r>
            <a:r>
              <a:rPr lang="lv-LV" dirty="0"/>
              <a:t> </a:t>
            </a:r>
            <a:r>
              <a:rPr lang="lv-LV" dirty="0" err="1"/>
              <a:t>of</a:t>
            </a:r>
            <a:r>
              <a:rPr lang="lv-LV" dirty="0"/>
              <a:t> </a:t>
            </a:r>
            <a:r>
              <a:rPr lang="lv-LV" dirty="0" err="1"/>
              <a:t>the</a:t>
            </a:r>
            <a:r>
              <a:rPr lang="lv-LV" dirty="0"/>
              <a:t> process </a:t>
            </a:r>
            <a:r>
              <a:rPr lang="lv-LV" dirty="0" err="1"/>
              <a:t>of</a:t>
            </a:r>
            <a:r>
              <a:rPr lang="lv-LV" dirty="0"/>
              <a:t> </a:t>
            </a:r>
            <a:r>
              <a:rPr lang="lv-LV" dirty="0" err="1"/>
              <a:t>evaluation</a:t>
            </a:r>
            <a:r>
              <a:rPr lang="lv-LV" dirty="0"/>
              <a:t> </a:t>
            </a:r>
            <a:r>
              <a:rPr lang="lv-LV" dirty="0" err="1"/>
              <a:t>and</a:t>
            </a:r>
            <a:r>
              <a:rPr lang="lv-LV" dirty="0"/>
              <a:t> </a:t>
            </a:r>
            <a:r>
              <a:rPr lang="lv-LV" dirty="0" err="1"/>
              <a:t>adoption</a:t>
            </a:r>
            <a:r>
              <a:rPr lang="lv-LV" dirty="0"/>
              <a:t> a </a:t>
            </a:r>
            <a:r>
              <a:rPr lang="lv-LV" dirty="0" err="1"/>
              <a:t>separate</a:t>
            </a:r>
            <a:r>
              <a:rPr lang="lv-LV" dirty="0"/>
              <a:t> </a:t>
            </a:r>
            <a:r>
              <a:rPr lang="lv-LV" dirty="0" err="1"/>
              <a:t>study</a:t>
            </a:r>
            <a:r>
              <a:rPr lang="lv-LV" dirty="0"/>
              <a:t> </a:t>
            </a:r>
            <a:r>
              <a:rPr lang="lv-LV" dirty="0" err="1"/>
              <a:t>programme</a:t>
            </a:r>
            <a:r>
              <a:rPr lang="lv-LV" dirty="0"/>
              <a:t>, </a:t>
            </a:r>
            <a:r>
              <a:rPr lang="lv-LV" dirty="0" err="1"/>
              <a:t>starting</a:t>
            </a:r>
            <a:r>
              <a:rPr lang="lv-LV" dirty="0"/>
              <a:t> </a:t>
            </a:r>
            <a:r>
              <a:rPr lang="lv-LV" dirty="0" err="1"/>
              <a:t>with</a:t>
            </a:r>
            <a:r>
              <a:rPr lang="lv-LV" dirty="0"/>
              <a:t> </a:t>
            </a:r>
            <a:r>
              <a:rPr lang="lv-LV" dirty="0" err="1"/>
              <a:t>preparation</a:t>
            </a:r>
            <a:r>
              <a:rPr lang="lv-LV" dirty="0"/>
              <a:t> </a:t>
            </a:r>
            <a:r>
              <a:rPr lang="lv-LV" dirty="0" err="1"/>
              <a:t>of</a:t>
            </a:r>
            <a:r>
              <a:rPr lang="lv-LV" dirty="0"/>
              <a:t> </a:t>
            </a:r>
            <a:r>
              <a:rPr lang="lv-LV" dirty="0" err="1"/>
              <a:t>the</a:t>
            </a:r>
            <a:r>
              <a:rPr lang="lv-LV" dirty="0"/>
              <a:t> </a:t>
            </a:r>
            <a:r>
              <a:rPr lang="lv-LV" dirty="0" err="1"/>
              <a:t>self-evaluation</a:t>
            </a:r>
            <a:r>
              <a:rPr lang="lv-LV" dirty="0"/>
              <a:t> </a:t>
            </a:r>
            <a:r>
              <a:rPr lang="lv-LV" dirty="0" err="1"/>
              <a:t>report</a:t>
            </a:r>
            <a:r>
              <a:rPr lang="lv-LV" dirty="0"/>
              <a:t> </a:t>
            </a:r>
            <a:r>
              <a:rPr lang="lv-LV" dirty="0" err="1"/>
              <a:t>and</a:t>
            </a:r>
            <a:r>
              <a:rPr lang="lv-LV" dirty="0"/>
              <a:t> </a:t>
            </a:r>
            <a:r>
              <a:rPr lang="lv-LV" dirty="0" err="1"/>
              <a:t>ending</a:t>
            </a:r>
            <a:r>
              <a:rPr lang="lv-LV" dirty="0"/>
              <a:t> </a:t>
            </a:r>
            <a:r>
              <a:rPr lang="lv-LV" dirty="0" err="1"/>
              <a:t>with</a:t>
            </a:r>
            <a:r>
              <a:rPr lang="lv-LV" dirty="0"/>
              <a:t> </a:t>
            </a:r>
            <a:r>
              <a:rPr lang="lv-LV" dirty="0" err="1"/>
              <a:t>its</a:t>
            </a:r>
            <a:r>
              <a:rPr lang="lv-LV" dirty="0"/>
              <a:t> </a:t>
            </a:r>
            <a:r>
              <a:rPr lang="lv-LV" dirty="0" err="1"/>
              <a:t>implementation</a:t>
            </a:r>
            <a:r>
              <a:rPr lang="lv-LV" dirty="0"/>
              <a:t> </a:t>
            </a:r>
            <a:r>
              <a:rPr lang="lv-LV" dirty="0" err="1"/>
              <a:t>or</a:t>
            </a:r>
            <a:r>
              <a:rPr lang="lv-LV" dirty="0"/>
              <a:t> </a:t>
            </a:r>
            <a:r>
              <a:rPr lang="lv-LV" dirty="0" err="1"/>
              <a:t>closure</a:t>
            </a:r>
            <a:r>
              <a:rPr lang="lv-LV" dirty="0"/>
              <a:t> (</a:t>
            </a:r>
            <a:r>
              <a:rPr lang="lv-LV" dirty="0" err="1"/>
              <a:t>depending</a:t>
            </a:r>
            <a:r>
              <a:rPr lang="lv-LV" dirty="0"/>
              <a:t> </a:t>
            </a:r>
            <a:r>
              <a:rPr lang="lv-LV" dirty="0" err="1"/>
              <a:t>on</a:t>
            </a:r>
            <a:r>
              <a:rPr lang="lv-LV" dirty="0"/>
              <a:t> </a:t>
            </a:r>
            <a:r>
              <a:rPr lang="lv-LV" dirty="0" err="1"/>
              <a:t>the</a:t>
            </a:r>
            <a:r>
              <a:rPr lang="lv-LV" dirty="0"/>
              <a:t> </a:t>
            </a:r>
            <a:r>
              <a:rPr lang="lv-LV" dirty="0" err="1"/>
              <a:t>results</a:t>
            </a:r>
            <a:r>
              <a:rPr lang="lv-LV" dirty="0"/>
              <a:t>).</a:t>
            </a:r>
          </a:p>
        </p:txBody>
      </p:sp>
      <p:sp>
        <p:nvSpPr>
          <p:cNvPr id="4" name="Slaida numura vietturis 3"/>
          <p:cNvSpPr>
            <a:spLocks noGrp="1"/>
          </p:cNvSpPr>
          <p:nvPr>
            <p:ph type="sldNum" sz="quarter" idx="10"/>
          </p:nvPr>
        </p:nvSpPr>
        <p:spPr/>
        <p:txBody>
          <a:bodyPr/>
          <a:lstStyle/>
          <a:p>
            <a:fld id="{0A95C7B4-F48A-4942-A509-E55995350072}" type="slidenum">
              <a:rPr lang="lv-LV" smtClean="0"/>
              <a:pPr/>
              <a:t>16</a:t>
            </a:fld>
            <a:endParaRPr lang="lv-LV"/>
          </a:p>
        </p:txBody>
      </p:sp>
      <p:sp>
        <p:nvSpPr>
          <p:cNvPr id="5" name="Kājenes vietturis 4"/>
          <p:cNvSpPr>
            <a:spLocks noGrp="1"/>
          </p:cNvSpPr>
          <p:nvPr>
            <p:ph type="ftr" sz="quarter" idx="11"/>
          </p:nvPr>
        </p:nvSpPr>
        <p:spPr/>
        <p:txBody>
          <a:bodyPr/>
          <a:lstStyle/>
          <a:p>
            <a:r>
              <a:rPr lang="lv-LV"/>
              <a:t>Prikulis, UL, Praha, 28.06.2016</a:t>
            </a:r>
          </a:p>
        </p:txBody>
      </p:sp>
    </p:spTree>
    <p:extLst>
      <p:ext uri="{BB962C8B-B14F-4D97-AF65-F5344CB8AC3E}">
        <p14:creationId xmlns:p14="http://schemas.microsoft.com/office/powerpoint/2010/main" val="22152377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dirty="0"/>
              <a:t>Student </a:t>
            </a:r>
            <a:r>
              <a:rPr lang="lv-LV" dirty="0" err="1"/>
              <a:t>assessment</a:t>
            </a:r>
            <a:r>
              <a:rPr lang="lv-LV" dirty="0"/>
              <a:t> </a:t>
            </a:r>
            <a:r>
              <a:rPr lang="lv-LV" dirty="0" err="1"/>
              <a:t>is</a:t>
            </a:r>
            <a:r>
              <a:rPr lang="lv-LV" dirty="0"/>
              <a:t> </a:t>
            </a:r>
            <a:r>
              <a:rPr lang="lv-LV" dirty="0" err="1"/>
              <a:t>done</a:t>
            </a:r>
            <a:r>
              <a:rPr lang="lv-LV" dirty="0"/>
              <a:t> </a:t>
            </a:r>
            <a:r>
              <a:rPr lang="lv-LV" dirty="0" err="1"/>
              <a:t>at</a:t>
            </a:r>
            <a:r>
              <a:rPr lang="lv-LV" dirty="0"/>
              <a:t> </a:t>
            </a:r>
            <a:r>
              <a:rPr lang="lv-LV" dirty="0" err="1"/>
              <a:t>the</a:t>
            </a:r>
            <a:r>
              <a:rPr lang="lv-LV" dirty="0"/>
              <a:t> </a:t>
            </a:r>
            <a:r>
              <a:rPr lang="lv-LV" dirty="0" err="1"/>
              <a:t>level</a:t>
            </a:r>
            <a:r>
              <a:rPr lang="lv-LV" dirty="0"/>
              <a:t> </a:t>
            </a:r>
            <a:r>
              <a:rPr lang="lv-LV" dirty="0" err="1"/>
              <a:t>of</a:t>
            </a:r>
            <a:r>
              <a:rPr lang="lv-LV" dirty="0"/>
              <a:t> </a:t>
            </a:r>
            <a:r>
              <a:rPr lang="lv-LV" dirty="0" err="1"/>
              <a:t>study</a:t>
            </a:r>
            <a:r>
              <a:rPr lang="lv-LV" dirty="0"/>
              <a:t> </a:t>
            </a:r>
            <a:r>
              <a:rPr lang="lv-LV" dirty="0" err="1"/>
              <a:t>programme</a:t>
            </a:r>
            <a:r>
              <a:rPr lang="lv-LV" dirty="0"/>
              <a:t> </a:t>
            </a:r>
            <a:r>
              <a:rPr lang="lv-LV" dirty="0" err="1"/>
              <a:t>or</a:t>
            </a:r>
            <a:r>
              <a:rPr lang="lv-LV" dirty="0"/>
              <a:t> </a:t>
            </a:r>
            <a:r>
              <a:rPr lang="lv-LV" dirty="0" err="1"/>
              <a:t>individual</a:t>
            </a:r>
            <a:r>
              <a:rPr lang="lv-LV" dirty="0"/>
              <a:t> </a:t>
            </a:r>
            <a:r>
              <a:rPr lang="lv-LV" dirty="0" err="1"/>
              <a:t>course</a:t>
            </a:r>
            <a:r>
              <a:rPr lang="lv-LV" dirty="0"/>
              <a:t>, </a:t>
            </a:r>
            <a:r>
              <a:rPr lang="lv-LV" dirty="0" err="1"/>
              <a:t>but</a:t>
            </a:r>
            <a:r>
              <a:rPr lang="lv-LV" dirty="0"/>
              <a:t> </a:t>
            </a:r>
            <a:r>
              <a:rPr lang="lv-LV" dirty="0" err="1"/>
              <a:t>again</a:t>
            </a:r>
            <a:r>
              <a:rPr lang="lv-LV" dirty="0"/>
              <a:t>, </a:t>
            </a:r>
            <a:r>
              <a:rPr lang="lv-LV" dirty="0" err="1"/>
              <a:t>the</a:t>
            </a:r>
            <a:r>
              <a:rPr lang="lv-LV" dirty="0"/>
              <a:t> </a:t>
            </a:r>
            <a:r>
              <a:rPr lang="lv-LV" dirty="0" err="1"/>
              <a:t>procedures</a:t>
            </a:r>
            <a:r>
              <a:rPr lang="lv-LV" dirty="0"/>
              <a:t> </a:t>
            </a:r>
            <a:r>
              <a:rPr lang="lv-LV" dirty="0" err="1"/>
              <a:t>are</a:t>
            </a:r>
            <a:r>
              <a:rPr lang="lv-LV" dirty="0"/>
              <a:t> </a:t>
            </a:r>
            <a:r>
              <a:rPr lang="lv-LV" dirty="0" err="1"/>
              <a:t>definmed</a:t>
            </a:r>
            <a:r>
              <a:rPr lang="lv-LV" dirty="0"/>
              <a:t> </a:t>
            </a:r>
            <a:r>
              <a:rPr lang="lv-LV" dirty="0" err="1"/>
              <a:t>at</a:t>
            </a:r>
            <a:r>
              <a:rPr lang="lv-LV" dirty="0"/>
              <a:t> </a:t>
            </a:r>
            <a:r>
              <a:rPr lang="lv-LV" dirty="0" err="1"/>
              <a:t>the</a:t>
            </a:r>
            <a:r>
              <a:rPr lang="lv-LV" dirty="0"/>
              <a:t> </a:t>
            </a:r>
            <a:r>
              <a:rPr lang="lv-LV" dirty="0" err="1"/>
              <a:t>central</a:t>
            </a:r>
            <a:r>
              <a:rPr lang="lv-LV" dirty="0"/>
              <a:t> </a:t>
            </a:r>
            <a:r>
              <a:rPr lang="lv-LV" dirty="0" err="1"/>
              <a:t>level</a:t>
            </a:r>
            <a:r>
              <a:rPr lang="lv-LV" dirty="0"/>
              <a:t>.</a:t>
            </a:r>
          </a:p>
        </p:txBody>
      </p:sp>
      <p:sp>
        <p:nvSpPr>
          <p:cNvPr id="4" name="Slaida numura vietturis 3"/>
          <p:cNvSpPr>
            <a:spLocks noGrp="1"/>
          </p:cNvSpPr>
          <p:nvPr>
            <p:ph type="sldNum" sz="quarter" idx="10"/>
          </p:nvPr>
        </p:nvSpPr>
        <p:spPr/>
        <p:txBody>
          <a:bodyPr/>
          <a:lstStyle/>
          <a:p>
            <a:fld id="{0A95C7B4-F48A-4942-A509-E55995350072}" type="slidenum">
              <a:rPr lang="lv-LV" smtClean="0"/>
              <a:pPr/>
              <a:t>18</a:t>
            </a:fld>
            <a:endParaRPr lang="lv-LV"/>
          </a:p>
        </p:txBody>
      </p:sp>
      <p:sp>
        <p:nvSpPr>
          <p:cNvPr id="5" name="Kājenes vietturis 4"/>
          <p:cNvSpPr>
            <a:spLocks noGrp="1"/>
          </p:cNvSpPr>
          <p:nvPr>
            <p:ph type="ftr" sz="quarter" idx="11"/>
          </p:nvPr>
        </p:nvSpPr>
        <p:spPr/>
        <p:txBody>
          <a:bodyPr/>
          <a:lstStyle/>
          <a:p>
            <a:r>
              <a:rPr lang="lv-LV"/>
              <a:t>Prikulis, UL, Praha, 28.06.2016</a:t>
            </a:r>
          </a:p>
        </p:txBody>
      </p:sp>
    </p:spTree>
    <p:extLst>
      <p:ext uri="{BB962C8B-B14F-4D97-AF65-F5344CB8AC3E}">
        <p14:creationId xmlns:p14="http://schemas.microsoft.com/office/powerpoint/2010/main" val="37688597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dirty="0" err="1"/>
              <a:t>This</a:t>
            </a:r>
            <a:r>
              <a:rPr lang="lv-LV" dirty="0"/>
              <a:t> </a:t>
            </a:r>
            <a:r>
              <a:rPr lang="lv-LV" dirty="0" err="1"/>
              <a:t>is</a:t>
            </a:r>
            <a:r>
              <a:rPr lang="lv-LV" dirty="0"/>
              <a:t> </a:t>
            </a:r>
            <a:r>
              <a:rPr lang="lv-LV" dirty="0" err="1"/>
              <a:t>an</a:t>
            </a:r>
            <a:r>
              <a:rPr lang="lv-LV" dirty="0"/>
              <a:t> </a:t>
            </a:r>
            <a:r>
              <a:rPr lang="lv-LV" dirty="0" err="1"/>
              <a:t>illustration</a:t>
            </a:r>
            <a:r>
              <a:rPr lang="lv-LV" dirty="0"/>
              <a:t> </a:t>
            </a:r>
            <a:r>
              <a:rPr lang="lv-LV" dirty="0" err="1"/>
              <a:t>of</a:t>
            </a:r>
            <a:r>
              <a:rPr lang="lv-LV" dirty="0"/>
              <a:t> </a:t>
            </a:r>
            <a:r>
              <a:rPr lang="lv-LV" dirty="0" err="1"/>
              <a:t>the</a:t>
            </a:r>
            <a:r>
              <a:rPr lang="lv-LV" dirty="0"/>
              <a:t> process </a:t>
            </a:r>
            <a:r>
              <a:rPr lang="lv-LV" dirty="0" err="1"/>
              <a:t>final</a:t>
            </a:r>
            <a:r>
              <a:rPr lang="lv-LV" dirty="0"/>
              <a:t> </a:t>
            </a:r>
            <a:r>
              <a:rPr lang="lv-LV" dirty="0" err="1"/>
              <a:t>exams</a:t>
            </a:r>
            <a:r>
              <a:rPr lang="lv-LV" dirty="0"/>
              <a:t> </a:t>
            </a:r>
            <a:r>
              <a:rPr lang="lv-LV" dirty="0" err="1"/>
              <a:t>or</a:t>
            </a:r>
            <a:r>
              <a:rPr lang="lv-LV" dirty="0"/>
              <a:t> </a:t>
            </a:r>
            <a:r>
              <a:rPr lang="lv-LV" dirty="0" err="1"/>
              <a:t>defence</a:t>
            </a:r>
            <a:r>
              <a:rPr lang="lv-LV" dirty="0"/>
              <a:t> </a:t>
            </a:r>
            <a:r>
              <a:rPr lang="lv-LV" dirty="0" err="1"/>
              <a:t>of</a:t>
            </a:r>
            <a:r>
              <a:rPr lang="lv-LV" dirty="0"/>
              <a:t> </a:t>
            </a:r>
            <a:r>
              <a:rPr lang="lv-LV" dirty="0" err="1"/>
              <a:t>the</a:t>
            </a:r>
            <a:r>
              <a:rPr lang="lv-LV" dirty="0"/>
              <a:t> </a:t>
            </a:r>
            <a:r>
              <a:rPr lang="lv-LV" dirty="0" err="1"/>
              <a:t>graduation</a:t>
            </a:r>
            <a:r>
              <a:rPr lang="lv-LV" dirty="0"/>
              <a:t> </a:t>
            </a:r>
            <a:r>
              <a:rPr lang="lv-LV" dirty="0" err="1"/>
              <a:t>work</a:t>
            </a:r>
            <a:r>
              <a:rPr lang="lv-LV" dirty="0"/>
              <a:t>. </a:t>
            </a:r>
            <a:r>
              <a:rPr lang="lv-LV" dirty="0" err="1"/>
              <a:t>In</a:t>
            </a:r>
            <a:r>
              <a:rPr lang="lv-LV" dirty="0"/>
              <a:t> </a:t>
            </a:r>
            <a:r>
              <a:rPr lang="lv-LV" dirty="0" err="1"/>
              <a:t>each</a:t>
            </a:r>
            <a:r>
              <a:rPr lang="lv-LV" dirty="0"/>
              <a:t> </a:t>
            </a:r>
            <a:r>
              <a:rPr lang="lv-LV" dirty="0" err="1"/>
              <a:t>such</a:t>
            </a:r>
            <a:r>
              <a:rPr lang="lv-LV" dirty="0"/>
              <a:t> process </a:t>
            </a:r>
            <a:r>
              <a:rPr lang="lv-LV" dirty="0" err="1"/>
              <a:t>we</a:t>
            </a:r>
            <a:r>
              <a:rPr lang="lv-LV" dirty="0"/>
              <a:t> </a:t>
            </a:r>
            <a:r>
              <a:rPr lang="lv-LV" dirty="0" err="1"/>
              <a:t>can</a:t>
            </a:r>
            <a:r>
              <a:rPr lang="lv-LV" dirty="0"/>
              <a:t> </a:t>
            </a:r>
            <a:r>
              <a:rPr lang="lv-LV" dirty="0" err="1"/>
              <a:t>notice</a:t>
            </a:r>
            <a:r>
              <a:rPr lang="lv-LV" dirty="0"/>
              <a:t> </a:t>
            </a:r>
            <a:r>
              <a:rPr lang="lv-LV" dirty="0" err="1"/>
              <a:t>the</a:t>
            </a:r>
            <a:r>
              <a:rPr lang="lv-LV" dirty="0"/>
              <a:t> </a:t>
            </a:r>
            <a:r>
              <a:rPr lang="lv-LV" dirty="0" err="1"/>
              <a:t>sequance</a:t>
            </a:r>
            <a:r>
              <a:rPr lang="lv-LV" dirty="0"/>
              <a:t> </a:t>
            </a:r>
            <a:r>
              <a:rPr lang="lv-LV" dirty="0" err="1"/>
              <a:t>of</a:t>
            </a:r>
            <a:r>
              <a:rPr lang="lv-LV" dirty="0"/>
              <a:t> </a:t>
            </a:r>
            <a:r>
              <a:rPr lang="lv-LV" dirty="0" err="1"/>
              <a:t>actions</a:t>
            </a:r>
            <a:r>
              <a:rPr lang="lv-LV" dirty="0"/>
              <a:t> </a:t>
            </a:r>
            <a:r>
              <a:rPr lang="lv-LV" dirty="0" err="1"/>
              <a:t>and</a:t>
            </a:r>
            <a:r>
              <a:rPr lang="lv-LV" dirty="0"/>
              <a:t> </a:t>
            </a:r>
            <a:r>
              <a:rPr lang="lv-LV" dirty="0" err="1"/>
              <a:t>the</a:t>
            </a:r>
            <a:r>
              <a:rPr lang="lv-LV" dirty="0"/>
              <a:t> </a:t>
            </a:r>
            <a:r>
              <a:rPr lang="lv-LV" dirty="0" err="1"/>
              <a:t>responsible</a:t>
            </a:r>
            <a:r>
              <a:rPr lang="lv-LV" dirty="0"/>
              <a:t> </a:t>
            </a:r>
            <a:r>
              <a:rPr lang="lv-LV" dirty="0" err="1"/>
              <a:t>persons</a:t>
            </a:r>
            <a:r>
              <a:rPr lang="lv-LV" dirty="0"/>
              <a:t> </a:t>
            </a:r>
            <a:r>
              <a:rPr lang="lv-LV" dirty="0" err="1"/>
              <a:t>or</a:t>
            </a:r>
            <a:r>
              <a:rPr lang="lv-LV" dirty="0"/>
              <a:t> </a:t>
            </a:r>
            <a:r>
              <a:rPr lang="lv-LV" dirty="0" err="1"/>
              <a:t>units</a:t>
            </a:r>
            <a:r>
              <a:rPr lang="lv-LV" dirty="0"/>
              <a:t> to </a:t>
            </a:r>
            <a:r>
              <a:rPr lang="lv-LV" dirty="0" err="1"/>
              <a:t>do</a:t>
            </a:r>
            <a:r>
              <a:rPr lang="lv-LV" dirty="0"/>
              <a:t> </a:t>
            </a:r>
            <a:r>
              <a:rPr lang="lv-LV" dirty="0" err="1"/>
              <a:t>them</a:t>
            </a:r>
            <a:r>
              <a:rPr lang="lv-LV" dirty="0"/>
              <a:t>. </a:t>
            </a:r>
            <a:r>
              <a:rPr lang="lv-LV" dirty="0" err="1"/>
              <a:t>You</a:t>
            </a:r>
            <a:r>
              <a:rPr lang="lv-LV" dirty="0"/>
              <a:t> </a:t>
            </a:r>
            <a:r>
              <a:rPr lang="lv-LV" dirty="0" err="1"/>
              <a:t>can</a:t>
            </a:r>
            <a:r>
              <a:rPr lang="lv-LV" dirty="0"/>
              <a:t> </a:t>
            </a:r>
            <a:r>
              <a:rPr lang="lv-LV" dirty="0" err="1"/>
              <a:t>notice</a:t>
            </a:r>
            <a:r>
              <a:rPr lang="lv-LV" dirty="0"/>
              <a:t> </a:t>
            </a:r>
            <a:r>
              <a:rPr lang="lv-LV" dirty="0" err="1"/>
              <a:t>here</a:t>
            </a:r>
            <a:r>
              <a:rPr lang="lv-LV" dirty="0"/>
              <a:t> </a:t>
            </a:r>
            <a:r>
              <a:rPr lang="lv-LV" dirty="0" err="1"/>
              <a:t>also</a:t>
            </a:r>
            <a:r>
              <a:rPr lang="lv-LV" dirty="0"/>
              <a:t> </a:t>
            </a:r>
            <a:r>
              <a:rPr lang="lv-LV" dirty="0" err="1"/>
              <a:t>the</a:t>
            </a:r>
            <a:r>
              <a:rPr lang="lv-LV" dirty="0"/>
              <a:t> </a:t>
            </a:r>
            <a:r>
              <a:rPr lang="lv-LV" dirty="0" err="1"/>
              <a:t>notion</a:t>
            </a:r>
            <a:r>
              <a:rPr lang="lv-LV" dirty="0"/>
              <a:t> </a:t>
            </a:r>
            <a:r>
              <a:rPr lang="lv-LV" dirty="0" err="1"/>
              <a:t>of</a:t>
            </a:r>
            <a:r>
              <a:rPr lang="lv-LV" dirty="0"/>
              <a:t> ‘</a:t>
            </a:r>
            <a:r>
              <a:rPr lang="lv-LV" dirty="0" err="1"/>
              <a:t>academic</a:t>
            </a:r>
            <a:r>
              <a:rPr lang="lv-LV" dirty="0"/>
              <a:t> </a:t>
            </a:r>
            <a:r>
              <a:rPr lang="lv-LV" dirty="0" err="1"/>
              <a:t>honesty</a:t>
            </a:r>
            <a:r>
              <a:rPr lang="lv-LV" dirty="0"/>
              <a:t>’ </a:t>
            </a:r>
            <a:r>
              <a:rPr lang="lv-LV" dirty="0" err="1"/>
              <a:t>and</a:t>
            </a:r>
            <a:r>
              <a:rPr lang="lv-LV" dirty="0"/>
              <a:t> </a:t>
            </a:r>
            <a:r>
              <a:rPr lang="lv-LV" dirty="0" err="1"/>
              <a:t>how</a:t>
            </a:r>
            <a:r>
              <a:rPr lang="lv-LV" dirty="0"/>
              <a:t> it </a:t>
            </a:r>
            <a:r>
              <a:rPr lang="lv-LV" dirty="0" err="1"/>
              <a:t>is</a:t>
            </a:r>
            <a:r>
              <a:rPr lang="lv-LV" dirty="0"/>
              <a:t> </a:t>
            </a:r>
            <a:r>
              <a:rPr lang="lv-LV" dirty="0" err="1"/>
              <a:t>dealt</a:t>
            </a:r>
            <a:r>
              <a:rPr lang="lv-LV" dirty="0"/>
              <a:t> </a:t>
            </a:r>
            <a:r>
              <a:rPr lang="lv-LV" dirty="0" err="1"/>
              <a:t>with</a:t>
            </a:r>
            <a:r>
              <a:rPr lang="lv-LV" dirty="0"/>
              <a:t>. (It </a:t>
            </a:r>
            <a:r>
              <a:rPr lang="lv-LV" dirty="0" err="1"/>
              <a:t>does</a:t>
            </a:r>
            <a:r>
              <a:rPr lang="lv-LV" dirty="0"/>
              <a:t> </a:t>
            </a:r>
            <a:r>
              <a:rPr lang="lv-LV" dirty="0" err="1"/>
              <a:t>not</a:t>
            </a:r>
            <a:r>
              <a:rPr lang="lv-LV" dirty="0"/>
              <a:t> </a:t>
            </a:r>
            <a:r>
              <a:rPr lang="lv-LV" dirty="0" err="1"/>
              <a:t>show</a:t>
            </a:r>
            <a:r>
              <a:rPr lang="lv-LV" dirty="0"/>
              <a:t>, </a:t>
            </a:r>
            <a:r>
              <a:rPr lang="lv-LV" dirty="0" err="1"/>
              <a:t>but</a:t>
            </a:r>
            <a:r>
              <a:rPr lang="lv-LV" dirty="0"/>
              <a:t>, </a:t>
            </a:r>
            <a:r>
              <a:rPr lang="lv-LV" dirty="0" err="1"/>
              <a:t>e.g</a:t>
            </a:r>
            <a:r>
              <a:rPr lang="lv-LV" dirty="0"/>
              <a:t>., </a:t>
            </a:r>
            <a:r>
              <a:rPr lang="lv-LV" dirty="0" err="1"/>
              <a:t>we</a:t>
            </a:r>
            <a:r>
              <a:rPr lang="lv-LV" dirty="0"/>
              <a:t> </a:t>
            </a:r>
            <a:r>
              <a:rPr lang="lv-LV" dirty="0" err="1"/>
              <a:t>have</a:t>
            </a:r>
            <a:r>
              <a:rPr lang="lv-LV" dirty="0"/>
              <a:t> a </a:t>
            </a:r>
            <a:r>
              <a:rPr lang="lv-LV" dirty="0" err="1"/>
              <a:t>special</a:t>
            </a:r>
            <a:r>
              <a:rPr lang="lv-LV" dirty="0"/>
              <a:t> </a:t>
            </a:r>
            <a:r>
              <a:rPr lang="lv-LV" dirty="0" err="1"/>
              <a:t>software</a:t>
            </a:r>
            <a:r>
              <a:rPr lang="lv-LV" dirty="0"/>
              <a:t> to </a:t>
            </a:r>
            <a:r>
              <a:rPr lang="lv-LV" dirty="0" err="1"/>
              <a:t>analyze</a:t>
            </a:r>
            <a:r>
              <a:rPr lang="lv-LV" dirty="0"/>
              <a:t> </a:t>
            </a:r>
            <a:r>
              <a:rPr lang="lv-LV" dirty="0" err="1"/>
              <a:t>the</a:t>
            </a:r>
            <a:r>
              <a:rPr lang="lv-LV" dirty="0"/>
              <a:t> </a:t>
            </a:r>
            <a:r>
              <a:rPr lang="lv-LV" dirty="0" err="1"/>
              <a:t>presented</a:t>
            </a:r>
            <a:r>
              <a:rPr lang="lv-LV" dirty="0"/>
              <a:t> </a:t>
            </a:r>
            <a:r>
              <a:rPr lang="lv-LV" dirty="0" err="1"/>
              <a:t>theses</a:t>
            </a:r>
            <a:r>
              <a:rPr lang="lv-LV" dirty="0"/>
              <a:t> </a:t>
            </a:r>
            <a:r>
              <a:rPr lang="lv-LV" dirty="0" err="1"/>
              <a:t>on</a:t>
            </a:r>
            <a:r>
              <a:rPr lang="lv-LV" dirty="0"/>
              <a:t> </a:t>
            </a:r>
            <a:r>
              <a:rPr lang="lv-LV" dirty="0" err="1"/>
              <a:t>the</a:t>
            </a:r>
            <a:r>
              <a:rPr lang="lv-LV" dirty="0"/>
              <a:t> </a:t>
            </a:r>
            <a:r>
              <a:rPr lang="lv-LV" dirty="0" err="1"/>
              <a:t>subject</a:t>
            </a:r>
            <a:r>
              <a:rPr lang="lv-LV" dirty="0"/>
              <a:t> </a:t>
            </a:r>
            <a:r>
              <a:rPr lang="lv-LV" dirty="0" err="1"/>
              <a:t>of</a:t>
            </a:r>
            <a:r>
              <a:rPr lang="lv-LV" dirty="0"/>
              <a:t> </a:t>
            </a:r>
            <a:r>
              <a:rPr lang="lv-LV" dirty="0" err="1"/>
              <a:t>plagiarism</a:t>
            </a:r>
            <a:r>
              <a:rPr lang="lv-LV" dirty="0"/>
              <a:t>.)</a:t>
            </a:r>
          </a:p>
        </p:txBody>
      </p:sp>
      <p:sp>
        <p:nvSpPr>
          <p:cNvPr id="4" name="Slaida numura vietturis 3"/>
          <p:cNvSpPr>
            <a:spLocks noGrp="1"/>
          </p:cNvSpPr>
          <p:nvPr>
            <p:ph type="sldNum" sz="quarter" idx="10"/>
          </p:nvPr>
        </p:nvSpPr>
        <p:spPr/>
        <p:txBody>
          <a:bodyPr/>
          <a:lstStyle/>
          <a:p>
            <a:fld id="{0A95C7B4-F48A-4942-A509-E55995350072}" type="slidenum">
              <a:rPr lang="lv-LV" smtClean="0"/>
              <a:pPr/>
              <a:t>20</a:t>
            </a:fld>
            <a:endParaRPr lang="lv-LV"/>
          </a:p>
        </p:txBody>
      </p:sp>
      <p:sp>
        <p:nvSpPr>
          <p:cNvPr id="5" name="Kājenes vietturis 4"/>
          <p:cNvSpPr>
            <a:spLocks noGrp="1"/>
          </p:cNvSpPr>
          <p:nvPr>
            <p:ph type="ftr" sz="quarter" idx="11"/>
          </p:nvPr>
        </p:nvSpPr>
        <p:spPr/>
        <p:txBody>
          <a:bodyPr/>
          <a:lstStyle/>
          <a:p>
            <a:r>
              <a:rPr lang="lv-LV"/>
              <a:t>Prikulis, UL, Praha, 28.06.2016</a:t>
            </a:r>
          </a:p>
        </p:txBody>
      </p:sp>
    </p:spTree>
    <p:extLst>
      <p:ext uri="{BB962C8B-B14F-4D97-AF65-F5344CB8AC3E}">
        <p14:creationId xmlns:p14="http://schemas.microsoft.com/office/powerpoint/2010/main" val="21834662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dirty="0"/>
              <a:t>A </a:t>
            </a:r>
            <a:r>
              <a:rPr lang="lv-LV" dirty="0" err="1"/>
              <a:t>special</a:t>
            </a:r>
            <a:r>
              <a:rPr lang="lv-LV" dirty="0"/>
              <a:t> </a:t>
            </a:r>
            <a:r>
              <a:rPr lang="lv-LV" dirty="0" err="1"/>
              <a:t>procedure</a:t>
            </a:r>
            <a:r>
              <a:rPr lang="lv-LV" dirty="0"/>
              <a:t> </a:t>
            </a:r>
            <a:r>
              <a:rPr lang="lv-LV" dirty="0" err="1"/>
              <a:t>has</a:t>
            </a:r>
            <a:r>
              <a:rPr lang="lv-LV" dirty="0"/>
              <a:t> </a:t>
            </a:r>
            <a:r>
              <a:rPr lang="lv-LV" dirty="0" err="1"/>
              <a:t>been</a:t>
            </a:r>
            <a:r>
              <a:rPr lang="lv-LV" dirty="0"/>
              <a:t> </a:t>
            </a:r>
            <a:r>
              <a:rPr lang="lv-LV" dirty="0" err="1"/>
              <a:t>defined</a:t>
            </a:r>
            <a:r>
              <a:rPr lang="lv-LV" dirty="0"/>
              <a:t> </a:t>
            </a:r>
            <a:r>
              <a:rPr lang="lv-LV" dirty="0" err="1"/>
              <a:t>for</a:t>
            </a:r>
            <a:r>
              <a:rPr lang="lv-LV" dirty="0"/>
              <a:t> </a:t>
            </a:r>
            <a:r>
              <a:rPr lang="lv-LV" dirty="0" err="1"/>
              <a:t>selection</a:t>
            </a:r>
            <a:r>
              <a:rPr lang="lv-LV" dirty="0"/>
              <a:t> </a:t>
            </a:r>
            <a:r>
              <a:rPr lang="lv-LV" dirty="0" err="1"/>
              <a:t>of</a:t>
            </a:r>
            <a:r>
              <a:rPr lang="lv-LV" dirty="0"/>
              <a:t> </a:t>
            </a:r>
            <a:r>
              <a:rPr lang="lv-LV" dirty="0" err="1"/>
              <a:t>topics</a:t>
            </a:r>
            <a:r>
              <a:rPr lang="lv-LV" dirty="0"/>
              <a:t> </a:t>
            </a:r>
            <a:r>
              <a:rPr lang="lv-LV" dirty="0" err="1"/>
              <a:t>and</a:t>
            </a:r>
            <a:r>
              <a:rPr lang="lv-LV" dirty="0"/>
              <a:t> </a:t>
            </a:r>
            <a:r>
              <a:rPr lang="lv-LV" dirty="0" err="1"/>
              <a:t>supervisors</a:t>
            </a:r>
            <a:r>
              <a:rPr lang="lv-LV" dirty="0"/>
              <a:t> </a:t>
            </a:r>
            <a:r>
              <a:rPr lang="lv-LV" dirty="0" err="1"/>
              <a:t>for</a:t>
            </a:r>
            <a:r>
              <a:rPr lang="lv-LV" dirty="0"/>
              <a:t> </a:t>
            </a:r>
            <a:r>
              <a:rPr lang="lv-LV" dirty="0" err="1"/>
              <a:t>graduation</a:t>
            </a:r>
            <a:r>
              <a:rPr lang="lv-LV" dirty="0"/>
              <a:t> </a:t>
            </a:r>
            <a:r>
              <a:rPr lang="lv-LV" dirty="0" err="1"/>
              <a:t>works</a:t>
            </a:r>
            <a:r>
              <a:rPr lang="lv-LV" dirty="0"/>
              <a:t>. </a:t>
            </a:r>
            <a:r>
              <a:rPr lang="lv-LV" dirty="0" err="1"/>
              <a:t>This</a:t>
            </a:r>
            <a:r>
              <a:rPr lang="lv-LV" dirty="0"/>
              <a:t> </a:t>
            </a:r>
            <a:r>
              <a:rPr lang="lv-LV" dirty="0" err="1"/>
              <a:t>concerns</a:t>
            </a:r>
            <a:r>
              <a:rPr lang="lv-LV" dirty="0"/>
              <a:t> </a:t>
            </a:r>
            <a:r>
              <a:rPr lang="lv-LV" dirty="0" err="1"/>
              <a:t>Bachelor</a:t>
            </a:r>
            <a:r>
              <a:rPr lang="lv-LV" dirty="0"/>
              <a:t> </a:t>
            </a:r>
            <a:r>
              <a:rPr lang="lv-LV" dirty="0" err="1"/>
              <a:t>and</a:t>
            </a:r>
            <a:r>
              <a:rPr lang="lv-LV" dirty="0"/>
              <a:t> </a:t>
            </a:r>
            <a:r>
              <a:rPr lang="lv-LV" dirty="0" err="1"/>
              <a:t>Master</a:t>
            </a:r>
            <a:r>
              <a:rPr lang="lv-LV" dirty="0"/>
              <a:t> </a:t>
            </a:r>
            <a:r>
              <a:rPr lang="lv-LV" dirty="0" err="1"/>
              <a:t>studies</a:t>
            </a:r>
            <a:r>
              <a:rPr lang="lv-LV" dirty="0"/>
              <a:t> (</a:t>
            </a:r>
            <a:r>
              <a:rPr lang="lv-LV" dirty="0" err="1"/>
              <a:t>the</a:t>
            </a:r>
            <a:r>
              <a:rPr lang="lv-LV" dirty="0"/>
              <a:t> </a:t>
            </a:r>
            <a:r>
              <a:rPr lang="lv-LV" dirty="0" err="1"/>
              <a:t>doctoral</a:t>
            </a:r>
            <a:r>
              <a:rPr lang="lv-LV" dirty="0"/>
              <a:t> </a:t>
            </a:r>
            <a:r>
              <a:rPr lang="lv-LV" dirty="0" err="1"/>
              <a:t>studies</a:t>
            </a:r>
            <a:r>
              <a:rPr lang="lv-LV" dirty="0"/>
              <a:t> </a:t>
            </a:r>
            <a:r>
              <a:rPr lang="lv-LV" dirty="0" err="1"/>
              <a:t>are</a:t>
            </a:r>
            <a:r>
              <a:rPr lang="lv-LV" dirty="0"/>
              <a:t> </a:t>
            </a:r>
            <a:r>
              <a:rPr lang="lv-LV" dirty="0" err="1"/>
              <a:t>by</a:t>
            </a:r>
            <a:r>
              <a:rPr lang="lv-LV" dirty="0"/>
              <a:t> </a:t>
            </a:r>
            <a:r>
              <a:rPr lang="lv-LV" dirty="0" err="1"/>
              <a:t>nature</a:t>
            </a:r>
            <a:r>
              <a:rPr lang="lv-LV" dirty="0"/>
              <a:t> </a:t>
            </a:r>
            <a:r>
              <a:rPr lang="lv-LV" dirty="0" err="1"/>
              <a:t>more</a:t>
            </a:r>
            <a:r>
              <a:rPr lang="lv-LV" dirty="0"/>
              <a:t> </a:t>
            </a:r>
            <a:r>
              <a:rPr lang="lv-LV" dirty="0" err="1"/>
              <a:t>individual</a:t>
            </a:r>
            <a:r>
              <a:rPr lang="lv-LV" dirty="0"/>
              <a:t> </a:t>
            </a:r>
            <a:r>
              <a:rPr lang="lv-LV" dirty="0" err="1"/>
              <a:t>and</a:t>
            </a:r>
            <a:r>
              <a:rPr lang="lv-LV" dirty="0"/>
              <a:t> </a:t>
            </a:r>
            <a:r>
              <a:rPr lang="lv-LV" dirty="0" err="1"/>
              <a:t>the</a:t>
            </a:r>
            <a:r>
              <a:rPr lang="lv-LV" dirty="0"/>
              <a:t> </a:t>
            </a:r>
            <a:r>
              <a:rPr lang="lv-LV" dirty="0" err="1"/>
              <a:t>topic</a:t>
            </a:r>
            <a:r>
              <a:rPr lang="lv-LV" dirty="0"/>
              <a:t> </a:t>
            </a:r>
            <a:r>
              <a:rPr lang="lv-LV" dirty="0" err="1"/>
              <a:t>and</a:t>
            </a:r>
            <a:r>
              <a:rPr lang="lv-LV" dirty="0"/>
              <a:t> </a:t>
            </a:r>
            <a:r>
              <a:rPr lang="lv-LV" dirty="0" err="1"/>
              <a:t>the</a:t>
            </a:r>
            <a:r>
              <a:rPr lang="lv-LV" dirty="0"/>
              <a:t> </a:t>
            </a:r>
            <a:r>
              <a:rPr lang="lv-LV" dirty="0" err="1"/>
              <a:t>supervisor</a:t>
            </a:r>
            <a:r>
              <a:rPr lang="lv-LV" dirty="0"/>
              <a:t> </a:t>
            </a:r>
            <a:r>
              <a:rPr lang="lv-LV" dirty="0" err="1"/>
              <a:t>are</a:t>
            </a:r>
            <a:r>
              <a:rPr lang="lv-LV" dirty="0"/>
              <a:t> </a:t>
            </a:r>
            <a:r>
              <a:rPr lang="lv-LV" dirty="0" err="1"/>
              <a:t>known</a:t>
            </a:r>
            <a:r>
              <a:rPr lang="lv-LV" dirty="0"/>
              <a:t> </a:t>
            </a:r>
            <a:r>
              <a:rPr lang="lv-LV" dirty="0" err="1"/>
              <a:t>already</a:t>
            </a:r>
            <a:r>
              <a:rPr lang="lv-LV" dirty="0"/>
              <a:t> </a:t>
            </a:r>
            <a:r>
              <a:rPr lang="lv-LV" dirty="0" err="1"/>
              <a:t>at</a:t>
            </a:r>
            <a:r>
              <a:rPr lang="lv-LV" dirty="0"/>
              <a:t> </a:t>
            </a:r>
            <a:r>
              <a:rPr lang="lv-LV" dirty="0" err="1"/>
              <a:t>the</a:t>
            </a:r>
            <a:r>
              <a:rPr lang="lv-LV" dirty="0"/>
              <a:t> </a:t>
            </a:r>
            <a:r>
              <a:rPr lang="lv-LV" dirty="0" err="1"/>
              <a:t>moment</a:t>
            </a:r>
            <a:r>
              <a:rPr lang="lv-LV" dirty="0"/>
              <a:t> </a:t>
            </a:r>
            <a:r>
              <a:rPr lang="lv-LV" dirty="0" err="1"/>
              <a:t>of</a:t>
            </a:r>
            <a:r>
              <a:rPr lang="lv-LV" dirty="0"/>
              <a:t> </a:t>
            </a:r>
            <a:r>
              <a:rPr lang="lv-LV" dirty="0" err="1"/>
              <a:t>enrolment</a:t>
            </a:r>
            <a:r>
              <a:rPr lang="lv-LV" dirty="0"/>
              <a:t>).</a:t>
            </a:r>
          </a:p>
        </p:txBody>
      </p:sp>
      <p:sp>
        <p:nvSpPr>
          <p:cNvPr id="4" name="Slaida numura vietturis 3"/>
          <p:cNvSpPr>
            <a:spLocks noGrp="1"/>
          </p:cNvSpPr>
          <p:nvPr>
            <p:ph type="sldNum" sz="quarter" idx="10"/>
          </p:nvPr>
        </p:nvSpPr>
        <p:spPr/>
        <p:txBody>
          <a:bodyPr/>
          <a:lstStyle/>
          <a:p>
            <a:fld id="{0A95C7B4-F48A-4942-A509-E55995350072}" type="slidenum">
              <a:rPr lang="lv-LV" smtClean="0"/>
              <a:pPr/>
              <a:t>21</a:t>
            </a:fld>
            <a:endParaRPr lang="lv-LV"/>
          </a:p>
        </p:txBody>
      </p:sp>
      <p:sp>
        <p:nvSpPr>
          <p:cNvPr id="5" name="Kājenes vietturis 4"/>
          <p:cNvSpPr>
            <a:spLocks noGrp="1"/>
          </p:cNvSpPr>
          <p:nvPr>
            <p:ph type="ftr" sz="quarter" idx="11"/>
          </p:nvPr>
        </p:nvSpPr>
        <p:spPr/>
        <p:txBody>
          <a:bodyPr/>
          <a:lstStyle/>
          <a:p>
            <a:r>
              <a:rPr lang="lv-LV"/>
              <a:t>Prikulis, UL, Praha, 28.06.2016</a:t>
            </a:r>
          </a:p>
        </p:txBody>
      </p:sp>
    </p:spTree>
    <p:extLst>
      <p:ext uri="{BB962C8B-B14F-4D97-AF65-F5344CB8AC3E}">
        <p14:creationId xmlns:p14="http://schemas.microsoft.com/office/powerpoint/2010/main" val="37780498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dirty="0"/>
              <a:t>Student </a:t>
            </a:r>
            <a:r>
              <a:rPr lang="lv-LV" dirty="0" err="1"/>
              <a:t>assessment</a:t>
            </a:r>
            <a:r>
              <a:rPr lang="lv-LV" dirty="0"/>
              <a:t> </a:t>
            </a:r>
            <a:r>
              <a:rPr lang="lv-LV" dirty="0" err="1"/>
              <a:t>is</a:t>
            </a:r>
            <a:r>
              <a:rPr lang="lv-LV" dirty="0"/>
              <a:t> </a:t>
            </a:r>
            <a:r>
              <a:rPr lang="lv-LV" dirty="0" err="1"/>
              <a:t>done</a:t>
            </a:r>
            <a:r>
              <a:rPr lang="lv-LV" dirty="0"/>
              <a:t> </a:t>
            </a:r>
            <a:r>
              <a:rPr lang="lv-LV" dirty="0" err="1"/>
              <a:t>at</a:t>
            </a:r>
            <a:r>
              <a:rPr lang="lv-LV" dirty="0"/>
              <a:t> </a:t>
            </a:r>
            <a:r>
              <a:rPr lang="lv-LV" dirty="0" err="1"/>
              <a:t>the</a:t>
            </a:r>
            <a:r>
              <a:rPr lang="lv-LV" dirty="0"/>
              <a:t> </a:t>
            </a:r>
            <a:r>
              <a:rPr lang="lv-LV" dirty="0" err="1"/>
              <a:t>level</a:t>
            </a:r>
            <a:r>
              <a:rPr lang="lv-LV" dirty="0"/>
              <a:t> </a:t>
            </a:r>
            <a:r>
              <a:rPr lang="lv-LV" dirty="0" err="1"/>
              <a:t>of</a:t>
            </a:r>
            <a:r>
              <a:rPr lang="lv-LV" dirty="0"/>
              <a:t> </a:t>
            </a:r>
            <a:r>
              <a:rPr lang="lv-LV" dirty="0" err="1"/>
              <a:t>study</a:t>
            </a:r>
            <a:r>
              <a:rPr lang="lv-LV" dirty="0"/>
              <a:t> </a:t>
            </a:r>
            <a:r>
              <a:rPr lang="lv-LV" dirty="0" err="1"/>
              <a:t>programme</a:t>
            </a:r>
            <a:r>
              <a:rPr lang="lv-LV" dirty="0"/>
              <a:t> </a:t>
            </a:r>
            <a:r>
              <a:rPr lang="lv-LV" dirty="0" err="1"/>
              <a:t>or</a:t>
            </a:r>
            <a:r>
              <a:rPr lang="lv-LV" dirty="0"/>
              <a:t> </a:t>
            </a:r>
            <a:r>
              <a:rPr lang="lv-LV" dirty="0" err="1"/>
              <a:t>individual</a:t>
            </a:r>
            <a:r>
              <a:rPr lang="lv-LV" dirty="0"/>
              <a:t> </a:t>
            </a:r>
            <a:r>
              <a:rPr lang="lv-LV" dirty="0" err="1"/>
              <a:t>course</a:t>
            </a:r>
            <a:r>
              <a:rPr lang="lv-LV" dirty="0"/>
              <a:t>, </a:t>
            </a:r>
            <a:r>
              <a:rPr lang="lv-LV" dirty="0" err="1"/>
              <a:t>but</a:t>
            </a:r>
            <a:r>
              <a:rPr lang="lv-LV" dirty="0"/>
              <a:t> </a:t>
            </a:r>
            <a:r>
              <a:rPr lang="lv-LV" dirty="0" err="1"/>
              <a:t>again</a:t>
            </a:r>
            <a:r>
              <a:rPr lang="lv-LV" dirty="0"/>
              <a:t>, </a:t>
            </a:r>
            <a:r>
              <a:rPr lang="lv-LV" dirty="0" err="1"/>
              <a:t>the</a:t>
            </a:r>
            <a:r>
              <a:rPr lang="lv-LV" dirty="0"/>
              <a:t> </a:t>
            </a:r>
            <a:r>
              <a:rPr lang="lv-LV" dirty="0" err="1"/>
              <a:t>procedures</a:t>
            </a:r>
            <a:r>
              <a:rPr lang="lv-LV" dirty="0"/>
              <a:t> </a:t>
            </a:r>
            <a:r>
              <a:rPr lang="lv-LV" dirty="0" err="1"/>
              <a:t>are</a:t>
            </a:r>
            <a:r>
              <a:rPr lang="lv-LV" dirty="0"/>
              <a:t> </a:t>
            </a:r>
            <a:r>
              <a:rPr lang="lv-LV" dirty="0" err="1"/>
              <a:t>definmed</a:t>
            </a:r>
            <a:r>
              <a:rPr lang="lv-LV" dirty="0"/>
              <a:t> </a:t>
            </a:r>
            <a:r>
              <a:rPr lang="lv-LV" dirty="0" err="1"/>
              <a:t>at</a:t>
            </a:r>
            <a:r>
              <a:rPr lang="lv-LV" dirty="0"/>
              <a:t> </a:t>
            </a:r>
            <a:r>
              <a:rPr lang="lv-LV" dirty="0" err="1"/>
              <a:t>the</a:t>
            </a:r>
            <a:r>
              <a:rPr lang="lv-LV" dirty="0"/>
              <a:t> </a:t>
            </a:r>
            <a:r>
              <a:rPr lang="lv-LV" dirty="0" err="1"/>
              <a:t>central</a:t>
            </a:r>
            <a:r>
              <a:rPr lang="lv-LV" dirty="0"/>
              <a:t> </a:t>
            </a:r>
            <a:r>
              <a:rPr lang="lv-LV" dirty="0" err="1"/>
              <a:t>level</a:t>
            </a:r>
            <a:r>
              <a:rPr lang="lv-LV" dirty="0"/>
              <a:t>.</a:t>
            </a:r>
          </a:p>
        </p:txBody>
      </p:sp>
      <p:sp>
        <p:nvSpPr>
          <p:cNvPr id="4" name="Slaida numura vietturis 3"/>
          <p:cNvSpPr>
            <a:spLocks noGrp="1"/>
          </p:cNvSpPr>
          <p:nvPr>
            <p:ph type="sldNum" sz="quarter" idx="10"/>
          </p:nvPr>
        </p:nvSpPr>
        <p:spPr/>
        <p:txBody>
          <a:bodyPr/>
          <a:lstStyle/>
          <a:p>
            <a:fld id="{0A95C7B4-F48A-4942-A509-E55995350072}" type="slidenum">
              <a:rPr lang="lv-LV" smtClean="0"/>
              <a:pPr/>
              <a:t>23</a:t>
            </a:fld>
            <a:endParaRPr lang="lv-LV"/>
          </a:p>
        </p:txBody>
      </p:sp>
      <p:sp>
        <p:nvSpPr>
          <p:cNvPr id="5" name="Kājenes vietturis 4"/>
          <p:cNvSpPr>
            <a:spLocks noGrp="1"/>
          </p:cNvSpPr>
          <p:nvPr>
            <p:ph type="ftr" sz="quarter" idx="11"/>
          </p:nvPr>
        </p:nvSpPr>
        <p:spPr/>
        <p:txBody>
          <a:bodyPr/>
          <a:lstStyle/>
          <a:p>
            <a:r>
              <a:rPr lang="lv-LV"/>
              <a:t>Prikulis, UL, Praha, 28.06.2016</a:t>
            </a:r>
          </a:p>
        </p:txBody>
      </p:sp>
    </p:spTree>
    <p:extLst>
      <p:ext uri="{BB962C8B-B14F-4D97-AF65-F5344CB8AC3E}">
        <p14:creationId xmlns:p14="http://schemas.microsoft.com/office/powerpoint/2010/main" val="20178925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dirty="0" err="1"/>
              <a:t>Teaching</a:t>
            </a:r>
            <a:r>
              <a:rPr lang="lv-LV" dirty="0"/>
              <a:t> </a:t>
            </a:r>
            <a:r>
              <a:rPr lang="lv-LV" dirty="0" err="1"/>
              <a:t>staff</a:t>
            </a:r>
            <a:r>
              <a:rPr lang="lv-LV" dirty="0"/>
              <a:t> </a:t>
            </a:r>
            <a:r>
              <a:rPr lang="lv-LV" dirty="0" err="1"/>
              <a:t>is</a:t>
            </a:r>
            <a:r>
              <a:rPr lang="lv-LV" dirty="0"/>
              <a:t> </a:t>
            </a:r>
            <a:r>
              <a:rPr lang="lv-LV" dirty="0" err="1"/>
              <a:t>one</a:t>
            </a:r>
            <a:r>
              <a:rPr lang="lv-LV" dirty="0"/>
              <a:t> </a:t>
            </a:r>
            <a:r>
              <a:rPr lang="lv-LV" dirty="0" err="1"/>
              <a:t>of</a:t>
            </a:r>
            <a:r>
              <a:rPr lang="lv-LV" dirty="0"/>
              <a:t> </a:t>
            </a:r>
            <a:r>
              <a:rPr lang="lv-LV" dirty="0" err="1"/>
              <a:t>the</a:t>
            </a:r>
            <a:r>
              <a:rPr lang="lv-LV" dirty="0"/>
              <a:t> </a:t>
            </a:r>
            <a:r>
              <a:rPr lang="lv-LV" dirty="0" err="1"/>
              <a:t>crucial</a:t>
            </a:r>
            <a:r>
              <a:rPr lang="lv-LV" dirty="0"/>
              <a:t> </a:t>
            </a:r>
            <a:r>
              <a:rPr lang="lv-LV" dirty="0" err="1"/>
              <a:t>things</a:t>
            </a:r>
            <a:r>
              <a:rPr lang="lv-LV" dirty="0"/>
              <a:t> </a:t>
            </a:r>
            <a:r>
              <a:rPr lang="lv-LV" dirty="0" err="1"/>
              <a:t>in</a:t>
            </a:r>
            <a:r>
              <a:rPr lang="lv-LV" dirty="0"/>
              <a:t> </a:t>
            </a:r>
            <a:r>
              <a:rPr lang="lv-LV" dirty="0" err="1"/>
              <a:t>the</a:t>
            </a:r>
            <a:r>
              <a:rPr lang="lv-LV" dirty="0"/>
              <a:t> </a:t>
            </a:r>
            <a:r>
              <a:rPr lang="lv-LV" dirty="0" err="1"/>
              <a:t>academic</a:t>
            </a:r>
            <a:r>
              <a:rPr lang="lv-LV" dirty="0"/>
              <a:t> process, </a:t>
            </a:r>
            <a:r>
              <a:rPr lang="lv-LV" dirty="0" err="1"/>
              <a:t>and</a:t>
            </a:r>
            <a:r>
              <a:rPr lang="lv-LV" dirty="0"/>
              <a:t> </a:t>
            </a:r>
            <a:r>
              <a:rPr lang="lv-LV" dirty="0" err="1"/>
              <a:t>certain</a:t>
            </a:r>
            <a:r>
              <a:rPr lang="lv-LV" dirty="0"/>
              <a:t> </a:t>
            </a:r>
            <a:r>
              <a:rPr lang="lv-LV" dirty="0" err="1"/>
              <a:t>requirements</a:t>
            </a:r>
            <a:r>
              <a:rPr lang="lv-LV" dirty="0"/>
              <a:t> </a:t>
            </a:r>
            <a:r>
              <a:rPr lang="lv-LV" dirty="0" err="1"/>
              <a:t>have</a:t>
            </a:r>
            <a:r>
              <a:rPr lang="lv-LV" dirty="0"/>
              <a:t> </a:t>
            </a:r>
            <a:r>
              <a:rPr lang="lv-LV" dirty="0" err="1"/>
              <a:t>been</a:t>
            </a:r>
            <a:r>
              <a:rPr lang="lv-LV" dirty="0"/>
              <a:t> </a:t>
            </a:r>
            <a:r>
              <a:rPr lang="lv-LV" dirty="0" err="1"/>
              <a:t>established</a:t>
            </a:r>
            <a:r>
              <a:rPr lang="lv-LV" dirty="0"/>
              <a:t> </a:t>
            </a:r>
            <a:r>
              <a:rPr lang="lv-LV" dirty="0" err="1"/>
              <a:t>at</a:t>
            </a:r>
            <a:r>
              <a:rPr lang="lv-LV" dirty="0"/>
              <a:t> </a:t>
            </a:r>
            <a:r>
              <a:rPr lang="lv-LV" dirty="0" err="1"/>
              <a:t>the</a:t>
            </a:r>
            <a:r>
              <a:rPr lang="lv-LV" dirty="0"/>
              <a:t> </a:t>
            </a:r>
            <a:r>
              <a:rPr lang="lv-LV" dirty="0" err="1"/>
              <a:t>National</a:t>
            </a:r>
            <a:r>
              <a:rPr lang="lv-LV" dirty="0"/>
              <a:t> </a:t>
            </a:r>
            <a:r>
              <a:rPr lang="lv-LV" dirty="0" err="1"/>
              <a:t>level</a:t>
            </a:r>
            <a:r>
              <a:rPr lang="lv-LV" dirty="0"/>
              <a:t>. </a:t>
            </a:r>
            <a:r>
              <a:rPr lang="lv-LV" dirty="0" err="1"/>
              <a:t>Inter</a:t>
            </a:r>
            <a:r>
              <a:rPr lang="lv-LV" dirty="0"/>
              <a:t> </a:t>
            </a:r>
            <a:r>
              <a:rPr lang="lv-LV" dirty="0" err="1"/>
              <a:t>alias</a:t>
            </a:r>
            <a:r>
              <a:rPr lang="lv-LV" dirty="0"/>
              <a:t>, </a:t>
            </a:r>
            <a:r>
              <a:rPr lang="lv-LV" dirty="0" err="1"/>
              <a:t>there</a:t>
            </a:r>
            <a:r>
              <a:rPr lang="lv-LV" dirty="0"/>
              <a:t> </a:t>
            </a:r>
            <a:r>
              <a:rPr lang="lv-LV" dirty="0" err="1"/>
              <a:t>are</a:t>
            </a:r>
            <a:r>
              <a:rPr lang="lv-LV" dirty="0"/>
              <a:t> </a:t>
            </a:r>
            <a:r>
              <a:rPr lang="lv-LV" dirty="0" err="1"/>
              <a:t>certain</a:t>
            </a:r>
            <a:r>
              <a:rPr lang="lv-LV" dirty="0"/>
              <a:t> </a:t>
            </a:r>
            <a:r>
              <a:rPr lang="lv-LV" dirty="0" err="1"/>
              <a:t>requirements</a:t>
            </a:r>
            <a:r>
              <a:rPr lang="lv-LV" dirty="0"/>
              <a:t> </a:t>
            </a:r>
            <a:r>
              <a:rPr lang="lv-LV" dirty="0" err="1"/>
              <a:t>for</a:t>
            </a:r>
            <a:r>
              <a:rPr lang="lv-LV" dirty="0"/>
              <a:t> </a:t>
            </a:r>
            <a:r>
              <a:rPr lang="lv-LV" dirty="0" err="1"/>
              <a:t>proportion</a:t>
            </a:r>
            <a:r>
              <a:rPr lang="lv-LV" dirty="0"/>
              <a:t> </a:t>
            </a:r>
            <a:r>
              <a:rPr lang="lv-LV" dirty="0" err="1"/>
              <a:t>of</a:t>
            </a:r>
            <a:r>
              <a:rPr lang="lv-LV" dirty="0"/>
              <a:t> </a:t>
            </a:r>
            <a:r>
              <a:rPr lang="lv-LV" dirty="0" err="1"/>
              <a:t>staff</a:t>
            </a:r>
            <a:r>
              <a:rPr lang="lv-LV" dirty="0"/>
              <a:t> </a:t>
            </a:r>
            <a:r>
              <a:rPr lang="lv-LV" dirty="0" err="1"/>
              <a:t>having</a:t>
            </a:r>
            <a:r>
              <a:rPr lang="lv-LV" dirty="0"/>
              <a:t>  </a:t>
            </a:r>
            <a:r>
              <a:rPr lang="lv-LV" dirty="0" err="1"/>
              <a:t>academic</a:t>
            </a:r>
            <a:r>
              <a:rPr lang="lv-LV" dirty="0"/>
              <a:t> </a:t>
            </a:r>
            <a:r>
              <a:rPr lang="lv-LV" dirty="0" err="1"/>
              <a:t>and</a:t>
            </a:r>
            <a:r>
              <a:rPr lang="lv-LV" dirty="0"/>
              <a:t> </a:t>
            </a:r>
            <a:r>
              <a:rPr lang="lv-LV" dirty="0" err="1"/>
              <a:t>scientific</a:t>
            </a:r>
            <a:r>
              <a:rPr lang="lv-LV" dirty="0"/>
              <a:t> </a:t>
            </a:r>
            <a:r>
              <a:rPr lang="lv-LV" dirty="0" err="1"/>
              <a:t>degrees</a:t>
            </a:r>
            <a:r>
              <a:rPr lang="lv-LV" dirty="0"/>
              <a:t>, </a:t>
            </a:r>
            <a:r>
              <a:rPr lang="lv-LV" dirty="0" err="1"/>
              <a:t>according</a:t>
            </a:r>
            <a:r>
              <a:rPr lang="lv-LV" dirty="0"/>
              <a:t> to </a:t>
            </a:r>
            <a:r>
              <a:rPr lang="lv-LV" dirty="0" err="1"/>
              <a:t>National</a:t>
            </a:r>
            <a:r>
              <a:rPr lang="lv-LV" dirty="0"/>
              <a:t> </a:t>
            </a:r>
            <a:r>
              <a:rPr lang="lv-LV" dirty="0" err="1"/>
              <a:t>typology</a:t>
            </a:r>
            <a:r>
              <a:rPr lang="lv-LV" dirty="0"/>
              <a:t> </a:t>
            </a:r>
            <a:r>
              <a:rPr lang="lv-LV" dirty="0" err="1"/>
              <a:t>of</a:t>
            </a:r>
            <a:r>
              <a:rPr lang="lv-LV" dirty="0"/>
              <a:t> </a:t>
            </a:r>
            <a:r>
              <a:rPr lang="lv-LV" dirty="0" err="1"/>
              <a:t>HEIs</a:t>
            </a:r>
            <a:r>
              <a:rPr lang="lv-LV" dirty="0"/>
              <a:t>. Apart </a:t>
            </a:r>
            <a:r>
              <a:rPr lang="lv-LV" dirty="0" err="1"/>
              <a:t>from</a:t>
            </a:r>
            <a:r>
              <a:rPr lang="lv-LV" dirty="0"/>
              <a:t> </a:t>
            </a:r>
            <a:r>
              <a:rPr lang="lv-LV" dirty="0" err="1"/>
              <a:t>that</a:t>
            </a:r>
            <a:r>
              <a:rPr lang="lv-LV" dirty="0"/>
              <a:t> </a:t>
            </a:r>
            <a:r>
              <a:rPr lang="lv-LV" dirty="0" err="1"/>
              <a:t>we</a:t>
            </a:r>
            <a:r>
              <a:rPr lang="lv-LV" dirty="0"/>
              <a:t> </a:t>
            </a:r>
            <a:r>
              <a:rPr lang="lv-LV" dirty="0" err="1"/>
              <a:t>have</a:t>
            </a:r>
            <a:r>
              <a:rPr lang="lv-LV" dirty="0"/>
              <a:t> </a:t>
            </a:r>
            <a:r>
              <a:rPr lang="lv-LV" dirty="0" err="1"/>
              <a:t>internal</a:t>
            </a:r>
            <a:r>
              <a:rPr lang="lv-LV" dirty="0"/>
              <a:t> </a:t>
            </a:r>
            <a:r>
              <a:rPr lang="lv-LV" dirty="0" err="1"/>
              <a:t>regulation</a:t>
            </a:r>
            <a:r>
              <a:rPr lang="lv-LV" dirty="0"/>
              <a:t> </a:t>
            </a:r>
            <a:r>
              <a:rPr lang="lv-LV" dirty="0" err="1"/>
              <a:t>on</a:t>
            </a:r>
            <a:r>
              <a:rPr lang="lv-LV" dirty="0"/>
              <a:t> </a:t>
            </a:r>
            <a:r>
              <a:rPr lang="lv-LV" dirty="0" err="1"/>
              <a:t>staff</a:t>
            </a:r>
            <a:r>
              <a:rPr lang="lv-LV" dirty="0"/>
              <a:t>. A </a:t>
            </a:r>
            <a:r>
              <a:rPr lang="lv-LV" dirty="0" err="1"/>
              <a:t>specific</a:t>
            </a:r>
            <a:r>
              <a:rPr lang="lv-LV" dirty="0"/>
              <a:t> </a:t>
            </a:r>
            <a:r>
              <a:rPr lang="lv-LV" dirty="0" err="1"/>
              <a:t>procedure</a:t>
            </a:r>
            <a:r>
              <a:rPr lang="lv-LV" dirty="0"/>
              <a:t> </a:t>
            </a:r>
            <a:r>
              <a:rPr lang="lv-LV" dirty="0" err="1"/>
              <a:t>has</a:t>
            </a:r>
            <a:r>
              <a:rPr lang="lv-LV" dirty="0"/>
              <a:t> </a:t>
            </a:r>
            <a:r>
              <a:rPr lang="lv-LV" dirty="0" err="1"/>
              <a:t>been</a:t>
            </a:r>
            <a:r>
              <a:rPr lang="lv-LV" dirty="0"/>
              <a:t> </a:t>
            </a:r>
            <a:r>
              <a:rPr lang="lv-LV" dirty="0" err="1"/>
              <a:t>defined</a:t>
            </a:r>
            <a:r>
              <a:rPr lang="lv-LV" dirty="0"/>
              <a:t> </a:t>
            </a:r>
            <a:r>
              <a:rPr lang="lv-LV" dirty="0" err="1"/>
              <a:t>for</a:t>
            </a:r>
            <a:r>
              <a:rPr lang="lv-LV" dirty="0"/>
              <a:t> </a:t>
            </a:r>
            <a:r>
              <a:rPr lang="lv-LV" dirty="0" err="1"/>
              <a:t>election</a:t>
            </a:r>
            <a:r>
              <a:rPr lang="lv-LV" dirty="0"/>
              <a:t> </a:t>
            </a:r>
            <a:r>
              <a:rPr lang="lv-LV" dirty="0" err="1"/>
              <a:t>of</a:t>
            </a:r>
            <a:r>
              <a:rPr lang="lv-LV" dirty="0"/>
              <a:t> </a:t>
            </a:r>
            <a:r>
              <a:rPr lang="lv-LV" dirty="0" err="1"/>
              <a:t>staff</a:t>
            </a:r>
            <a:r>
              <a:rPr lang="lv-LV" dirty="0"/>
              <a:t>.</a:t>
            </a:r>
          </a:p>
        </p:txBody>
      </p:sp>
      <p:sp>
        <p:nvSpPr>
          <p:cNvPr id="4" name="Slaida numura vietturis 3"/>
          <p:cNvSpPr>
            <a:spLocks noGrp="1"/>
          </p:cNvSpPr>
          <p:nvPr>
            <p:ph type="sldNum" sz="quarter" idx="10"/>
          </p:nvPr>
        </p:nvSpPr>
        <p:spPr/>
        <p:txBody>
          <a:bodyPr/>
          <a:lstStyle/>
          <a:p>
            <a:fld id="{0A95C7B4-F48A-4942-A509-E55995350072}" type="slidenum">
              <a:rPr lang="lv-LV" smtClean="0"/>
              <a:pPr/>
              <a:t>25</a:t>
            </a:fld>
            <a:endParaRPr lang="lv-LV"/>
          </a:p>
        </p:txBody>
      </p:sp>
      <p:sp>
        <p:nvSpPr>
          <p:cNvPr id="5" name="Kājenes vietturis 4"/>
          <p:cNvSpPr>
            <a:spLocks noGrp="1"/>
          </p:cNvSpPr>
          <p:nvPr>
            <p:ph type="ftr" sz="quarter" idx="11"/>
          </p:nvPr>
        </p:nvSpPr>
        <p:spPr/>
        <p:txBody>
          <a:bodyPr/>
          <a:lstStyle/>
          <a:p>
            <a:r>
              <a:rPr lang="lv-LV"/>
              <a:t>Prikulis, UL, Praha, 28.06.2016</a:t>
            </a:r>
          </a:p>
        </p:txBody>
      </p:sp>
    </p:spTree>
    <p:extLst>
      <p:ext uri="{BB962C8B-B14F-4D97-AF65-F5344CB8AC3E}">
        <p14:creationId xmlns:p14="http://schemas.microsoft.com/office/powerpoint/2010/main" val="21887300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dirty="0" err="1"/>
              <a:t>Our</a:t>
            </a:r>
            <a:r>
              <a:rPr lang="lv-LV" dirty="0"/>
              <a:t> </a:t>
            </a:r>
            <a:r>
              <a:rPr lang="lv-LV" dirty="0" err="1"/>
              <a:t>presentation</a:t>
            </a:r>
            <a:r>
              <a:rPr lang="lv-LV" dirty="0"/>
              <a:t> </a:t>
            </a:r>
            <a:r>
              <a:rPr lang="lv-LV" dirty="0" err="1"/>
              <a:t>will</a:t>
            </a:r>
            <a:r>
              <a:rPr lang="lv-LV" dirty="0"/>
              <a:t> </a:t>
            </a:r>
            <a:r>
              <a:rPr lang="lv-LV" dirty="0" err="1"/>
              <a:t>be</a:t>
            </a:r>
            <a:r>
              <a:rPr lang="lv-LV" dirty="0"/>
              <a:t> </a:t>
            </a:r>
            <a:r>
              <a:rPr lang="lv-LV" dirty="0" err="1"/>
              <a:t>dealing</a:t>
            </a:r>
            <a:r>
              <a:rPr lang="lv-LV" dirty="0"/>
              <a:t> </a:t>
            </a:r>
            <a:r>
              <a:rPr lang="lv-LV" dirty="0" err="1"/>
              <a:t>with</a:t>
            </a:r>
            <a:r>
              <a:rPr lang="lv-LV" dirty="0"/>
              <a:t> </a:t>
            </a:r>
            <a:r>
              <a:rPr lang="lv-LV" dirty="0" err="1"/>
              <a:t>quality</a:t>
            </a:r>
            <a:r>
              <a:rPr lang="lv-LV" dirty="0"/>
              <a:t> </a:t>
            </a:r>
            <a:r>
              <a:rPr lang="lv-LV" dirty="0" err="1"/>
              <a:t>assurance</a:t>
            </a:r>
            <a:r>
              <a:rPr lang="lv-LV" dirty="0"/>
              <a:t> </a:t>
            </a:r>
            <a:r>
              <a:rPr lang="lv-LV" dirty="0" err="1"/>
              <a:t>issues</a:t>
            </a:r>
            <a:r>
              <a:rPr lang="lv-LV" dirty="0"/>
              <a:t> </a:t>
            </a:r>
            <a:r>
              <a:rPr lang="lv-LV" dirty="0" err="1"/>
              <a:t>at</a:t>
            </a:r>
            <a:r>
              <a:rPr lang="lv-LV" dirty="0"/>
              <a:t> 3 </a:t>
            </a:r>
            <a:r>
              <a:rPr lang="lv-LV" dirty="0" err="1"/>
              <a:t>levels</a:t>
            </a:r>
            <a:r>
              <a:rPr lang="lv-LV" dirty="0"/>
              <a:t>. </a:t>
            </a:r>
            <a:r>
              <a:rPr lang="lv-LV" dirty="0" err="1"/>
              <a:t>In</a:t>
            </a:r>
            <a:r>
              <a:rPr lang="lv-LV" dirty="0"/>
              <a:t> </a:t>
            </a:r>
            <a:r>
              <a:rPr lang="lv-LV" dirty="0" err="1"/>
              <a:t>the</a:t>
            </a:r>
            <a:r>
              <a:rPr lang="lv-LV" dirty="0"/>
              <a:t> </a:t>
            </a:r>
            <a:r>
              <a:rPr lang="lv-LV" dirty="0" err="1"/>
              <a:t>beginning</a:t>
            </a:r>
            <a:r>
              <a:rPr lang="lv-LV" dirty="0"/>
              <a:t> I </a:t>
            </a:r>
            <a:r>
              <a:rPr lang="lv-LV" dirty="0" err="1"/>
              <a:t>will</a:t>
            </a:r>
            <a:r>
              <a:rPr lang="lv-LV" dirty="0"/>
              <a:t> </a:t>
            </a:r>
            <a:r>
              <a:rPr lang="lv-LV" dirty="0" err="1"/>
              <a:t>mention</a:t>
            </a:r>
            <a:r>
              <a:rPr lang="lv-LV" dirty="0"/>
              <a:t> </a:t>
            </a:r>
            <a:r>
              <a:rPr lang="lv-LV" dirty="0" err="1"/>
              <a:t>some</a:t>
            </a:r>
            <a:r>
              <a:rPr lang="lv-LV" dirty="0"/>
              <a:t> </a:t>
            </a:r>
            <a:r>
              <a:rPr lang="lv-LV" dirty="0" err="1"/>
              <a:t>facts</a:t>
            </a:r>
            <a:r>
              <a:rPr lang="lv-LV" dirty="0"/>
              <a:t> </a:t>
            </a:r>
            <a:r>
              <a:rPr lang="lv-LV" dirty="0" err="1"/>
              <a:t>about</a:t>
            </a:r>
            <a:r>
              <a:rPr lang="lv-LV" dirty="0"/>
              <a:t> </a:t>
            </a:r>
            <a:r>
              <a:rPr lang="lv-LV" dirty="0" err="1"/>
              <a:t>Lavia</a:t>
            </a:r>
            <a:r>
              <a:rPr lang="lv-LV" dirty="0"/>
              <a:t> </a:t>
            </a:r>
            <a:r>
              <a:rPr lang="lv-LV" dirty="0" err="1"/>
              <a:t>and</a:t>
            </a:r>
            <a:r>
              <a:rPr lang="lv-LV" dirty="0"/>
              <a:t> UL </a:t>
            </a:r>
            <a:r>
              <a:rPr lang="lv-LV" dirty="0" err="1"/>
              <a:t>and</a:t>
            </a:r>
            <a:r>
              <a:rPr lang="lv-LV" dirty="0"/>
              <a:t> </a:t>
            </a:r>
            <a:r>
              <a:rPr lang="lv-LV" dirty="0" err="1"/>
              <a:t>remind</a:t>
            </a:r>
            <a:r>
              <a:rPr lang="lv-LV" dirty="0"/>
              <a:t> </a:t>
            </a:r>
            <a:r>
              <a:rPr lang="lv-LV" dirty="0" err="1"/>
              <a:t>you</a:t>
            </a:r>
            <a:r>
              <a:rPr lang="lv-LV" dirty="0"/>
              <a:t> </a:t>
            </a:r>
            <a:r>
              <a:rPr lang="lv-LV" dirty="0" err="1"/>
              <a:t>some</a:t>
            </a:r>
            <a:r>
              <a:rPr lang="lv-LV" dirty="0"/>
              <a:t> </a:t>
            </a:r>
            <a:r>
              <a:rPr lang="lv-LV" dirty="0" err="1"/>
              <a:t>basics</a:t>
            </a:r>
            <a:r>
              <a:rPr lang="lv-LV" dirty="0"/>
              <a:t> </a:t>
            </a:r>
            <a:r>
              <a:rPr lang="lv-LV" dirty="0" err="1"/>
              <a:t>concerning</a:t>
            </a:r>
            <a:r>
              <a:rPr lang="lv-LV" dirty="0"/>
              <a:t> </a:t>
            </a:r>
            <a:r>
              <a:rPr lang="lv-LV" dirty="0" err="1"/>
              <a:t>quality</a:t>
            </a:r>
            <a:r>
              <a:rPr lang="lv-LV" dirty="0"/>
              <a:t>.</a:t>
            </a:r>
          </a:p>
        </p:txBody>
      </p:sp>
      <p:sp>
        <p:nvSpPr>
          <p:cNvPr id="4" name="Slaida numura vietturis 3"/>
          <p:cNvSpPr>
            <a:spLocks noGrp="1"/>
          </p:cNvSpPr>
          <p:nvPr>
            <p:ph type="sldNum" sz="quarter" idx="10"/>
          </p:nvPr>
        </p:nvSpPr>
        <p:spPr/>
        <p:txBody>
          <a:bodyPr/>
          <a:lstStyle/>
          <a:p>
            <a:fld id="{0A95C7B4-F48A-4942-A509-E55995350072}" type="slidenum">
              <a:rPr lang="lv-LV" smtClean="0"/>
              <a:pPr/>
              <a:t>2</a:t>
            </a:fld>
            <a:endParaRPr lang="lv-LV"/>
          </a:p>
        </p:txBody>
      </p:sp>
      <p:sp>
        <p:nvSpPr>
          <p:cNvPr id="5" name="Kājenes vietturis 4"/>
          <p:cNvSpPr>
            <a:spLocks noGrp="1"/>
          </p:cNvSpPr>
          <p:nvPr>
            <p:ph type="ftr" sz="quarter" idx="11"/>
          </p:nvPr>
        </p:nvSpPr>
        <p:spPr/>
        <p:txBody>
          <a:bodyPr/>
          <a:lstStyle/>
          <a:p>
            <a:r>
              <a:rPr lang="lv-LV"/>
              <a:t>Prikulis, UL, Praha, 28.06.2016</a:t>
            </a:r>
          </a:p>
        </p:txBody>
      </p:sp>
    </p:spTree>
    <p:extLst>
      <p:ext uri="{BB962C8B-B14F-4D97-AF65-F5344CB8AC3E}">
        <p14:creationId xmlns:p14="http://schemas.microsoft.com/office/powerpoint/2010/main" val="5267633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dirty="0"/>
              <a:t>It </a:t>
            </a:r>
            <a:r>
              <a:rPr lang="lv-LV" dirty="0" err="1"/>
              <a:t>has</a:t>
            </a:r>
            <a:r>
              <a:rPr lang="lv-LV" dirty="0"/>
              <a:t> to </a:t>
            </a:r>
            <a:r>
              <a:rPr lang="lv-LV" dirty="0" err="1"/>
              <a:t>be</a:t>
            </a:r>
            <a:r>
              <a:rPr lang="lv-LV" dirty="0"/>
              <a:t> </a:t>
            </a:r>
            <a:r>
              <a:rPr lang="lv-LV" dirty="0" err="1"/>
              <a:t>mentioned</a:t>
            </a:r>
            <a:r>
              <a:rPr lang="lv-LV" dirty="0"/>
              <a:t> </a:t>
            </a:r>
            <a:r>
              <a:rPr lang="lv-LV" dirty="0" err="1"/>
              <a:t>that</a:t>
            </a:r>
            <a:r>
              <a:rPr lang="lv-LV" dirty="0"/>
              <a:t> </a:t>
            </a:r>
            <a:r>
              <a:rPr lang="lv-LV" dirty="0" err="1"/>
              <a:t>staff</a:t>
            </a:r>
            <a:r>
              <a:rPr lang="lv-LV" dirty="0"/>
              <a:t> </a:t>
            </a:r>
            <a:r>
              <a:rPr lang="lv-LV" dirty="0" err="1"/>
              <a:t>has</a:t>
            </a:r>
            <a:r>
              <a:rPr lang="lv-LV" dirty="0"/>
              <a:t> to </a:t>
            </a:r>
            <a:r>
              <a:rPr lang="lv-LV" dirty="0" err="1"/>
              <a:t>be</a:t>
            </a:r>
            <a:r>
              <a:rPr lang="lv-LV" dirty="0"/>
              <a:t> </a:t>
            </a:r>
            <a:r>
              <a:rPr lang="lv-LV" dirty="0" err="1"/>
              <a:t>elected</a:t>
            </a:r>
            <a:r>
              <a:rPr lang="lv-LV" dirty="0"/>
              <a:t> (</a:t>
            </a:r>
            <a:r>
              <a:rPr lang="lv-LV" dirty="0" err="1"/>
              <a:t>or</a:t>
            </a:r>
            <a:r>
              <a:rPr lang="lv-LV" dirty="0"/>
              <a:t> re-</a:t>
            </a:r>
            <a:r>
              <a:rPr lang="lv-LV" dirty="0" err="1"/>
              <a:t>elected</a:t>
            </a:r>
            <a:r>
              <a:rPr lang="lv-LV" dirty="0"/>
              <a:t>) </a:t>
            </a:r>
            <a:r>
              <a:rPr lang="lv-LV" dirty="0" err="1"/>
              <a:t>on</a:t>
            </a:r>
            <a:r>
              <a:rPr lang="lv-LV" dirty="0"/>
              <a:t> a </a:t>
            </a:r>
            <a:r>
              <a:rPr lang="lv-LV" dirty="0" err="1"/>
              <a:t>regular</a:t>
            </a:r>
            <a:r>
              <a:rPr lang="lv-LV" dirty="0"/>
              <a:t> </a:t>
            </a:r>
            <a:r>
              <a:rPr lang="lv-LV" dirty="0" err="1"/>
              <a:t>basis</a:t>
            </a:r>
            <a:r>
              <a:rPr lang="lv-LV" dirty="0"/>
              <a:t>, </a:t>
            </a:r>
            <a:r>
              <a:rPr lang="lv-LV" dirty="0" err="1"/>
              <a:t>and</a:t>
            </a:r>
            <a:r>
              <a:rPr lang="lv-LV" dirty="0"/>
              <a:t> </a:t>
            </a:r>
            <a:r>
              <a:rPr lang="lv-LV" dirty="0" err="1"/>
              <a:t>each</a:t>
            </a:r>
            <a:r>
              <a:rPr lang="lv-LV" dirty="0"/>
              <a:t> </a:t>
            </a:r>
            <a:r>
              <a:rPr lang="lv-LV" dirty="0" err="1"/>
              <a:t>time</a:t>
            </a:r>
            <a:r>
              <a:rPr lang="lv-LV" dirty="0"/>
              <a:t> </a:t>
            </a:r>
            <a:r>
              <a:rPr lang="lv-LV" dirty="0" err="1"/>
              <a:t>there</a:t>
            </a:r>
            <a:r>
              <a:rPr lang="lv-LV" dirty="0"/>
              <a:t> </a:t>
            </a:r>
            <a:r>
              <a:rPr lang="lv-LV" dirty="0" err="1"/>
              <a:t>is</a:t>
            </a:r>
            <a:r>
              <a:rPr lang="lv-LV" dirty="0"/>
              <a:t> </a:t>
            </a:r>
            <a:r>
              <a:rPr lang="lv-LV" dirty="0" err="1"/>
              <a:t>an</a:t>
            </a:r>
            <a:r>
              <a:rPr lang="lv-LV" dirty="0"/>
              <a:t> </a:t>
            </a:r>
            <a:r>
              <a:rPr lang="lv-LV" dirty="0" err="1"/>
              <a:t>open</a:t>
            </a:r>
            <a:r>
              <a:rPr lang="lv-LV" dirty="0"/>
              <a:t> </a:t>
            </a:r>
            <a:r>
              <a:rPr lang="lv-LV" dirty="0" err="1"/>
              <a:t>competition</a:t>
            </a:r>
            <a:r>
              <a:rPr lang="lv-LV" dirty="0"/>
              <a:t> </a:t>
            </a:r>
            <a:r>
              <a:rPr lang="lv-LV" dirty="0" err="1"/>
              <a:t>for</a:t>
            </a:r>
            <a:r>
              <a:rPr lang="lv-LV" dirty="0"/>
              <a:t> </a:t>
            </a:r>
            <a:r>
              <a:rPr lang="lv-LV" dirty="0" err="1"/>
              <a:t>the</a:t>
            </a:r>
            <a:r>
              <a:rPr lang="lv-LV" dirty="0"/>
              <a:t> </a:t>
            </a:r>
            <a:r>
              <a:rPr lang="lv-LV" dirty="0" err="1"/>
              <a:t>position</a:t>
            </a:r>
            <a:r>
              <a:rPr lang="lv-LV" dirty="0"/>
              <a:t>. </a:t>
            </a:r>
            <a:r>
              <a:rPr lang="lv-LV" dirty="0" err="1"/>
              <a:t>Only</a:t>
            </a:r>
            <a:r>
              <a:rPr lang="lv-LV" dirty="0"/>
              <a:t> </a:t>
            </a:r>
            <a:r>
              <a:rPr lang="lv-LV" dirty="0" err="1"/>
              <a:t>in</a:t>
            </a:r>
            <a:r>
              <a:rPr lang="lv-LV" dirty="0"/>
              <a:t> </a:t>
            </a:r>
            <a:r>
              <a:rPr lang="lv-LV" dirty="0" err="1"/>
              <a:t>very</a:t>
            </a:r>
            <a:r>
              <a:rPr lang="lv-LV" dirty="0"/>
              <a:t> </a:t>
            </a:r>
            <a:r>
              <a:rPr lang="lv-LV" dirty="0" err="1"/>
              <a:t>specific</a:t>
            </a:r>
            <a:r>
              <a:rPr lang="lv-LV" dirty="0"/>
              <a:t> </a:t>
            </a:r>
            <a:r>
              <a:rPr lang="lv-LV" dirty="0" err="1"/>
              <a:t>cases</a:t>
            </a:r>
            <a:r>
              <a:rPr lang="lv-LV" dirty="0"/>
              <a:t> a </a:t>
            </a:r>
            <a:r>
              <a:rPr lang="lv-LV" dirty="0" err="1"/>
              <a:t>member</a:t>
            </a:r>
            <a:r>
              <a:rPr lang="lv-LV" dirty="0"/>
              <a:t> </a:t>
            </a:r>
            <a:r>
              <a:rPr lang="lv-LV" dirty="0" err="1"/>
              <a:t>of</a:t>
            </a:r>
            <a:r>
              <a:rPr lang="lv-LV" dirty="0"/>
              <a:t> </a:t>
            </a:r>
            <a:r>
              <a:rPr lang="lv-LV" dirty="0" err="1"/>
              <a:t>academic</a:t>
            </a:r>
            <a:r>
              <a:rPr lang="lv-LV" dirty="0"/>
              <a:t> </a:t>
            </a:r>
            <a:r>
              <a:rPr lang="lv-LV" dirty="0" err="1"/>
              <a:t>staff</a:t>
            </a:r>
            <a:r>
              <a:rPr lang="lv-LV" dirty="0"/>
              <a:t> </a:t>
            </a:r>
            <a:r>
              <a:rPr lang="lv-LV" dirty="0" err="1"/>
              <a:t>can</a:t>
            </a:r>
            <a:r>
              <a:rPr lang="lv-LV" dirty="0"/>
              <a:t> </a:t>
            </a:r>
            <a:r>
              <a:rPr lang="lv-LV" dirty="0" err="1"/>
              <a:t>be</a:t>
            </a:r>
            <a:r>
              <a:rPr lang="lv-LV" dirty="0"/>
              <a:t> </a:t>
            </a:r>
            <a:r>
              <a:rPr lang="lv-LV" dirty="0" err="1"/>
              <a:t>established</a:t>
            </a:r>
            <a:r>
              <a:rPr lang="lv-LV" dirty="0"/>
              <a:t> </a:t>
            </a:r>
            <a:r>
              <a:rPr lang="lv-LV" dirty="0" err="1"/>
              <a:t>in</a:t>
            </a:r>
            <a:r>
              <a:rPr lang="lv-LV" dirty="0"/>
              <a:t> </a:t>
            </a:r>
            <a:r>
              <a:rPr lang="lv-LV" dirty="0" err="1"/>
              <a:t>his</a:t>
            </a:r>
            <a:r>
              <a:rPr lang="lv-LV" dirty="0"/>
              <a:t>/</a:t>
            </a:r>
            <a:r>
              <a:rPr lang="lv-LV" dirty="0" err="1"/>
              <a:t>her</a:t>
            </a:r>
            <a:r>
              <a:rPr lang="lv-LV" dirty="0"/>
              <a:t> </a:t>
            </a:r>
            <a:r>
              <a:rPr lang="lv-LV" dirty="0" err="1"/>
              <a:t>position</a:t>
            </a:r>
            <a:r>
              <a:rPr lang="lv-LV" dirty="0"/>
              <a:t> just </a:t>
            </a:r>
            <a:r>
              <a:rPr lang="lv-LV" dirty="0" err="1"/>
              <a:t>be</a:t>
            </a:r>
            <a:r>
              <a:rPr lang="lv-LV" dirty="0"/>
              <a:t> </a:t>
            </a:r>
            <a:r>
              <a:rPr lang="lv-LV" dirty="0" err="1"/>
              <a:t>rectoral</a:t>
            </a:r>
            <a:r>
              <a:rPr lang="lv-LV" dirty="0"/>
              <a:t> </a:t>
            </a:r>
            <a:r>
              <a:rPr lang="lv-LV" dirty="0" err="1"/>
              <a:t>decree</a:t>
            </a:r>
            <a:r>
              <a:rPr lang="lv-LV" dirty="0"/>
              <a:t>; </a:t>
            </a:r>
            <a:r>
              <a:rPr lang="lv-LV" dirty="0" err="1"/>
              <a:t>this</a:t>
            </a:r>
            <a:r>
              <a:rPr lang="lv-LV" dirty="0"/>
              <a:t> </a:t>
            </a:r>
            <a:r>
              <a:rPr lang="lv-LV" dirty="0" err="1"/>
              <a:t>can</a:t>
            </a:r>
            <a:r>
              <a:rPr lang="lv-LV" dirty="0"/>
              <a:t> </a:t>
            </a:r>
            <a:r>
              <a:rPr lang="lv-LV" dirty="0" err="1"/>
              <a:t>be</a:t>
            </a:r>
            <a:r>
              <a:rPr lang="lv-LV" dirty="0"/>
              <a:t> </a:t>
            </a:r>
            <a:r>
              <a:rPr lang="lv-LV" dirty="0" err="1"/>
              <a:t>done</a:t>
            </a:r>
            <a:r>
              <a:rPr lang="lv-LV" dirty="0"/>
              <a:t> </a:t>
            </a:r>
            <a:r>
              <a:rPr lang="lv-LV" dirty="0" err="1"/>
              <a:t>only</a:t>
            </a:r>
            <a:r>
              <a:rPr lang="lv-LV" dirty="0"/>
              <a:t> </a:t>
            </a:r>
            <a:r>
              <a:rPr lang="lv-LV" dirty="0" err="1"/>
              <a:t>for</a:t>
            </a:r>
            <a:r>
              <a:rPr lang="lv-LV" dirty="0"/>
              <a:t> </a:t>
            </a:r>
            <a:r>
              <a:rPr lang="lv-LV" dirty="0" err="1"/>
              <a:t>the</a:t>
            </a:r>
            <a:r>
              <a:rPr lang="lv-LV" dirty="0"/>
              <a:t> </a:t>
            </a:r>
            <a:r>
              <a:rPr lang="lv-LV" dirty="0" err="1"/>
              <a:t>period</a:t>
            </a:r>
            <a:r>
              <a:rPr lang="lv-LV" dirty="0"/>
              <a:t> </a:t>
            </a:r>
            <a:r>
              <a:rPr lang="lv-LV" dirty="0" err="1"/>
              <a:t>of</a:t>
            </a:r>
            <a:r>
              <a:rPr lang="lv-LV" dirty="0"/>
              <a:t> 1 </a:t>
            </a:r>
            <a:r>
              <a:rPr lang="lv-LV" dirty="0" err="1"/>
              <a:t>year</a:t>
            </a:r>
            <a:r>
              <a:rPr lang="lv-LV" dirty="0"/>
              <a:t>.</a:t>
            </a:r>
          </a:p>
          <a:p>
            <a:r>
              <a:rPr lang="lv-LV" dirty="0" err="1"/>
              <a:t>The</a:t>
            </a:r>
            <a:r>
              <a:rPr lang="lv-LV" dirty="0"/>
              <a:t> </a:t>
            </a:r>
            <a:r>
              <a:rPr lang="lv-LV" dirty="0" err="1"/>
              <a:t>regulation</a:t>
            </a:r>
            <a:r>
              <a:rPr lang="lv-LV" dirty="0"/>
              <a:t> </a:t>
            </a:r>
            <a:r>
              <a:rPr lang="lv-LV" dirty="0" err="1"/>
              <a:t>of</a:t>
            </a:r>
            <a:r>
              <a:rPr lang="lv-LV" dirty="0"/>
              <a:t> </a:t>
            </a:r>
            <a:r>
              <a:rPr lang="lv-LV" dirty="0" err="1"/>
              <a:t>our</a:t>
            </a:r>
            <a:r>
              <a:rPr lang="lv-LV" dirty="0"/>
              <a:t> </a:t>
            </a:r>
            <a:r>
              <a:rPr lang="lv-LV" dirty="0" err="1"/>
              <a:t>institution</a:t>
            </a:r>
            <a:r>
              <a:rPr lang="lv-LV" dirty="0"/>
              <a:t> </a:t>
            </a:r>
            <a:r>
              <a:rPr lang="lv-LV" dirty="0" err="1"/>
              <a:t>foresees</a:t>
            </a:r>
            <a:r>
              <a:rPr lang="lv-LV" dirty="0"/>
              <a:t> </a:t>
            </a:r>
            <a:r>
              <a:rPr lang="lv-LV" dirty="0" err="1"/>
              <a:t>that</a:t>
            </a:r>
            <a:r>
              <a:rPr lang="lv-LV" dirty="0"/>
              <a:t> </a:t>
            </a:r>
            <a:r>
              <a:rPr lang="lv-LV" dirty="0" err="1"/>
              <a:t>before</a:t>
            </a:r>
            <a:r>
              <a:rPr lang="lv-LV" dirty="0"/>
              <a:t> </a:t>
            </a:r>
            <a:r>
              <a:rPr lang="lv-LV" dirty="0" err="1"/>
              <a:t>the</a:t>
            </a:r>
            <a:r>
              <a:rPr lang="lv-LV" dirty="0"/>
              <a:t> </a:t>
            </a:r>
            <a:r>
              <a:rPr lang="lv-LV" dirty="0" err="1"/>
              <a:t>election</a:t>
            </a:r>
            <a:r>
              <a:rPr lang="lv-LV" dirty="0"/>
              <a:t>, </a:t>
            </a:r>
            <a:r>
              <a:rPr lang="lv-LV" dirty="0" err="1"/>
              <a:t>the</a:t>
            </a:r>
            <a:r>
              <a:rPr lang="lv-LV" dirty="0"/>
              <a:t> </a:t>
            </a:r>
            <a:r>
              <a:rPr lang="lv-LV" dirty="0" err="1"/>
              <a:t>performance</a:t>
            </a:r>
            <a:r>
              <a:rPr lang="lv-LV" dirty="0"/>
              <a:t> </a:t>
            </a:r>
            <a:r>
              <a:rPr lang="lv-LV" dirty="0" err="1"/>
              <a:t>of</a:t>
            </a:r>
            <a:r>
              <a:rPr lang="lv-LV" dirty="0"/>
              <a:t> </a:t>
            </a:r>
            <a:r>
              <a:rPr lang="lv-LV" dirty="0" err="1"/>
              <a:t>the</a:t>
            </a:r>
            <a:r>
              <a:rPr lang="lv-LV" dirty="0"/>
              <a:t> </a:t>
            </a:r>
            <a:r>
              <a:rPr lang="lv-LV" dirty="0" err="1"/>
              <a:t>candidate</a:t>
            </a:r>
            <a:r>
              <a:rPr lang="lv-LV" dirty="0"/>
              <a:t> </a:t>
            </a:r>
            <a:r>
              <a:rPr lang="lv-LV" dirty="0" err="1"/>
              <a:t>is</a:t>
            </a:r>
            <a:r>
              <a:rPr lang="lv-LV" dirty="0"/>
              <a:t> </a:t>
            </a:r>
            <a:r>
              <a:rPr lang="lv-LV" dirty="0" err="1"/>
              <a:t>evaluated</a:t>
            </a:r>
            <a:r>
              <a:rPr lang="lv-LV" dirty="0"/>
              <a:t> </a:t>
            </a:r>
            <a:r>
              <a:rPr lang="lv-LV" dirty="0" err="1"/>
              <a:t>by</a:t>
            </a:r>
            <a:r>
              <a:rPr lang="lv-LV" dirty="0"/>
              <a:t> </a:t>
            </a:r>
            <a:r>
              <a:rPr lang="lv-LV" dirty="0" err="1"/>
              <a:t>colleagues</a:t>
            </a:r>
            <a:r>
              <a:rPr lang="lv-LV" dirty="0"/>
              <a:t> </a:t>
            </a:r>
            <a:r>
              <a:rPr lang="lv-LV" dirty="0" err="1"/>
              <a:t>and</a:t>
            </a:r>
            <a:r>
              <a:rPr lang="lv-LV" dirty="0"/>
              <a:t> students (</a:t>
            </a:r>
            <a:r>
              <a:rPr lang="lv-LV" dirty="0" err="1"/>
              <a:t>in</a:t>
            </a:r>
            <a:r>
              <a:rPr lang="lv-LV" dirty="0"/>
              <a:t> </a:t>
            </a:r>
            <a:r>
              <a:rPr lang="lv-LV" dirty="0" err="1"/>
              <a:t>case</a:t>
            </a:r>
            <a:r>
              <a:rPr lang="lv-LV" dirty="0"/>
              <a:t> </a:t>
            </a:r>
            <a:r>
              <a:rPr lang="lv-LV" dirty="0" err="1"/>
              <a:t>of</a:t>
            </a:r>
            <a:r>
              <a:rPr lang="lv-LV" dirty="0"/>
              <a:t> </a:t>
            </a:r>
            <a:r>
              <a:rPr lang="lv-LV" dirty="0" err="1"/>
              <a:t>repeated</a:t>
            </a:r>
            <a:r>
              <a:rPr lang="lv-LV" dirty="0"/>
              <a:t> </a:t>
            </a:r>
            <a:r>
              <a:rPr lang="lv-LV" dirty="0" err="1"/>
              <a:t>election</a:t>
            </a:r>
            <a:r>
              <a:rPr lang="lv-LV" dirty="0"/>
              <a:t>); </a:t>
            </a:r>
            <a:r>
              <a:rPr lang="lv-LV" dirty="0" err="1"/>
              <a:t>if</a:t>
            </a:r>
            <a:r>
              <a:rPr lang="lv-LV" dirty="0"/>
              <a:t> </a:t>
            </a:r>
            <a:r>
              <a:rPr lang="lv-LV" dirty="0" err="1"/>
              <a:t>the</a:t>
            </a:r>
            <a:r>
              <a:rPr lang="lv-LV" dirty="0"/>
              <a:t> </a:t>
            </a:r>
            <a:r>
              <a:rPr lang="lv-LV" dirty="0" err="1"/>
              <a:t>person</a:t>
            </a:r>
            <a:r>
              <a:rPr lang="lv-LV" dirty="0"/>
              <a:t> </a:t>
            </a:r>
            <a:r>
              <a:rPr lang="lv-LV" dirty="0" err="1"/>
              <a:t>is</a:t>
            </a:r>
            <a:r>
              <a:rPr lang="lv-LV" dirty="0"/>
              <a:t> </a:t>
            </a:r>
            <a:r>
              <a:rPr lang="lv-LV" dirty="0" err="1"/>
              <a:t>new</a:t>
            </a:r>
            <a:r>
              <a:rPr lang="lv-LV" dirty="0"/>
              <a:t>, </a:t>
            </a:r>
            <a:r>
              <a:rPr lang="lv-LV" dirty="0" err="1"/>
              <a:t>he</a:t>
            </a:r>
            <a:r>
              <a:rPr lang="lv-LV" dirty="0"/>
              <a:t>/</a:t>
            </a:r>
            <a:r>
              <a:rPr lang="lv-LV" dirty="0" err="1"/>
              <a:t>she</a:t>
            </a:r>
            <a:r>
              <a:rPr lang="lv-LV" dirty="0"/>
              <a:t> </a:t>
            </a:r>
            <a:r>
              <a:rPr lang="lv-LV" dirty="0" err="1"/>
              <a:t>is</a:t>
            </a:r>
            <a:r>
              <a:rPr lang="lv-LV" dirty="0"/>
              <a:t> </a:t>
            </a:r>
            <a:r>
              <a:rPr lang="lv-LV" dirty="0" err="1"/>
              <a:t>requested</a:t>
            </a:r>
            <a:r>
              <a:rPr lang="lv-LV" dirty="0"/>
              <a:t> to </a:t>
            </a:r>
            <a:r>
              <a:rPr lang="lv-LV" dirty="0" err="1"/>
              <a:t>deliver</a:t>
            </a:r>
            <a:r>
              <a:rPr lang="lv-LV" dirty="0"/>
              <a:t>  a </a:t>
            </a:r>
            <a:r>
              <a:rPr lang="lv-LV" dirty="0" err="1"/>
              <a:t>class</a:t>
            </a:r>
            <a:r>
              <a:rPr lang="lv-LV" dirty="0"/>
              <a:t> </a:t>
            </a:r>
            <a:r>
              <a:rPr lang="lv-LV" dirty="0" err="1"/>
              <a:t>on</a:t>
            </a:r>
            <a:r>
              <a:rPr lang="lv-LV" dirty="0"/>
              <a:t> a </a:t>
            </a:r>
            <a:r>
              <a:rPr lang="lv-LV" dirty="0" err="1"/>
              <a:t>given</a:t>
            </a:r>
            <a:r>
              <a:rPr lang="lv-LV" dirty="0"/>
              <a:t> </a:t>
            </a:r>
            <a:r>
              <a:rPr lang="lv-LV" dirty="0" err="1"/>
              <a:t>topic</a:t>
            </a:r>
            <a:r>
              <a:rPr lang="lv-LV" dirty="0"/>
              <a:t> </a:t>
            </a:r>
            <a:r>
              <a:rPr lang="lv-LV" dirty="0" err="1"/>
              <a:t>from</a:t>
            </a:r>
            <a:r>
              <a:rPr lang="lv-LV" dirty="0"/>
              <a:t> </a:t>
            </a:r>
            <a:r>
              <a:rPr lang="lv-LV" dirty="0" err="1"/>
              <a:t>one</a:t>
            </a:r>
            <a:r>
              <a:rPr lang="lv-LV" dirty="0"/>
              <a:t> </a:t>
            </a:r>
            <a:r>
              <a:rPr lang="lv-LV" dirty="0" err="1"/>
              <a:t>of</a:t>
            </a:r>
            <a:r>
              <a:rPr lang="lv-LV" dirty="0"/>
              <a:t> </a:t>
            </a:r>
            <a:r>
              <a:rPr lang="lv-LV" dirty="0" err="1"/>
              <a:t>the</a:t>
            </a:r>
            <a:r>
              <a:rPr lang="lv-LV" dirty="0"/>
              <a:t> </a:t>
            </a:r>
            <a:r>
              <a:rPr lang="lv-LV" dirty="0" err="1"/>
              <a:t>prospective</a:t>
            </a:r>
            <a:r>
              <a:rPr lang="lv-LV" dirty="0"/>
              <a:t> </a:t>
            </a:r>
            <a:r>
              <a:rPr lang="lv-LV" dirty="0" err="1"/>
              <a:t>courses</a:t>
            </a:r>
            <a:r>
              <a:rPr lang="lv-LV" dirty="0"/>
              <a:t>, </a:t>
            </a:r>
            <a:r>
              <a:rPr lang="lv-LV" dirty="0" err="1"/>
              <a:t>and</a:t>
            </a:r>
            <a:r>
              <a:rPr lang="lv-LV" dirty="0"/>
              <a:t> </a:t>
            </a:r>
            <a:r>
              <a:rPr lang="lv-LV" dirty="0" err="1"/>
              <a:t>the</a:t>
            </a:r>
            <a:r>
              <a:rPr lang="lv-LV" dirty="0"/>
              <a:t> </a:t>
            </a:r>
            <a:r>
              <a:rPr lang="lv-LV" dirty="0" err="1"/>
              <a:t>evaluation</a:t>
            </a:r>
            <a:r>
              <a:rPr lang="lv-LV" dirty="0"/>
              <a:t> </a:t>
            </a:r>
            <a:r>
              <a:rPr lang="lv-LV" dirty="0" err="1"/>
              <a:t>is</a:t>
            </a:r>
            <a:r>
              <a:rPr lang="lv-LV" dirty="0"/>
              <a:t> </a:t>
            </a:r>
            <a:r>
              <a:rPr lang="lv-LV" dirty="0" err="1"/>
              <a:t>based</a:t>
            </a:r>
            <a:r>
              <a:rPr lang="lv-LV" dirty="0"/>
              <a:t> </a:t>
            </a:r>
            <a:r>
              <a:rPr lang="lv-LV" dirty="0" err="1"/>
              <a:t>on</a:t>
            </a:r>
            <a:r>
              <a:rPr lang="lv-LV" dirty="0"/>
              <a:t> </a:t>
            </a:r>
            <a:r>
              <a:rPr lang="lv-LV" dirty="0" err="1"/>
              <a:t>this</a:t>
            </a:r>
            <a:r>
              <a:rPr lang="lv-LV" dirty="0"/>
              <a:t> </a:t>
            </a:r>
            <a:r>
              <a:rPr lang="lv-LV" dirty="0" err="1"/>
              <a:t>lecture</a:t>
            </a:r>
            <a:r>
              <a:rPr lang="lv-LV" dirty="0"/>
              <a:t>, </a:t>
            </a:r>
            <a:r>
              <a:rPr lang="lv-LV" dirty="0" err="1"/>
              <a:t>seminar</a:t>
            </a:r>
            <a:r>
              <a:rPr lang="lv-LV" dirty="0"/>
              <a:t> </a:t>
            </a:r>
            <a:r>
              <a:rPr lang="lv-LV" dirty="0" err="1"/>
              <a:t>or</a:t>
            </a:r>
            <a:r>
              <a:rPr lang="lv-LV" dirty="0"/>
              <a:t> </a:t>
            </a:r>
            <a:r>
              <a:rPr lang="lv-LV" dirty="0" err="1"/>
              <a:t>such</a:t>
            </a:r>
            <a:r>
              <a:rPr lang="lv-LV" dirty="0"/>
              <a:t> </a:t>
            </a:r>
            <a:r>
              <a:rPr lang="lv-LV" dirty="0" err="1"/>
              <a:t>like</a:t>
            </a:r>
            <a:r>
              <a:rPr lang="lv-LV" dirty="0"/>
              <a:t>.</a:t>
            </a:r>
          </a:p>
        </p:txBody>
      </p:sp>
      <p:sp>
        <p:nvSpPr>
          <p:cNvPr id="4" name="Slaida numura vietturis 3"/>
          <p:cNvSpPr>
            <a:spLocks noGrp="1"/>
          </p:cNvSpPr>
          <p:nvPr>
            <p:ph type="sldNum" sz="quarter" idx="10"/>
          </p:nvPr>
        </p:nvSpPr>
        <p:spPr/>
        <p:txBody>
          <a:bodyPr/>
          <a:lstStyle/>
          <a:p>
            <a:fld id="{0A95C7B4-F48A-4942-A509-E55995350072}" type="slidenum">
              <a:rPr lang="lv-LV" smtClean="0"/>
              <a:pPr/>
              <a:t>27</a:t>
            </a:fld>
            <a:endParaRPr lang="lv-LV"/>
          </a:p>
        </p:txBody>
      </p:sp>
      <p:sp>
        <p:nvSpPr>
          <p:cNvPr id="5" name="Kājenes vietturis 4"/>
          <p:cNvSpPr>
            <a:spLocks noGrp="1"/>
          </p:cNvSpPr>
          <p:nvPr>
            <p:ph type="ftr" sz="quarter" idx="11"/>
          </p:nvPr>
        </p:nvSpPr>
        <p:spPr/>
        <p:txBody>
          <a:bodyPr/>
          <a:lstStyle/>
          <a:p>
            <a:r>
              <a:rPr lang="lv-LV"/>
              <a:t>Prikulis, UL, Praha, 28.06.2016</a:t>
            </a:r>
          </a:p>
        </p:txBody>
      </p:sp>
    </p:spTree>
    <p:extLst>
      <p:ext uri="{BB962C8B-B14F-4D97-AF65-F5344CB8AC3E}">
        <p14:creationId xmlns:p14="http://schemas.microsoft.com/office/powerpoint/2010/main" val="37382229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dirty="0" err="1"/>
              <a:t>The</a:t>
            </a:r>
            <a:r>
              <a:rPr lang="lv-LV" dirty="0"/>
              <a:t> </a:t>
            </a:r>
            <a:r>
              <a:rPr lang="lv-LV" dirty="0" err="1"/>
              <a:t>main</a:t>
            </a:r>
            <a:r>
              <a:rPr lang="lv-LV" dirty="0"/>
              <a:t> </a:t>
            </a:r>
            <a:r>
              <a:rPr lang="lv-LV" dirty="0" err="1"/>
              <a:t>resource</a:t>
            </a:r>
            <a:r>
              <a:rPr lang="lv-LV" dirty="0"/>
              <a:t> </a:t>
            </a:r>
            <a:r>
              <a:rPr lang="lv-LV" dirty="0" err="1"/>
              <a:t>is</a:t>
            </a:r>
            <a:r>
              <a:rPr lang="lv-LV" dirty="0"/>
              <a:t> </a:t>
            </a:r>
            <a:r>
              <a:rPr lang="lv-LV" dirty="0" err="1"/>
              <a:t>the</a:t>
            </a:r>
            <a:r>
              <a:rPr lang="lv-LV" dirty="0"/>
              <a:t> </a:t>
            </a:r>
            <a:r>
              <a:rPr lang="lv-LV" dirty="0" err="1"/>
              <a:t>forms</a:t>
            </a:r>
            <a:r>
              <a:rPr lang="lv-LV" dirty="0"/>
              <a:t> </a:t>
            </a:r>
            <a:r>
              <a:rPr lang="lv-LV" dirty="0" err="1"/>
              <a:t>of</a:t>
            </a:r>
            <a:r>
              <a:rPr lang="lv-LV" dirty="0"/>
              <a:t> </a:t>
            </a:r>
            <a:r>
              <a:rPr lang="lv-LV" dirty="0" err="1"/>
              <a:t>teaching</a:t>
            </a:r>
            <a:r>
              <a:rPr lang="lv-LV" dirty="0"/>
              <a:t> </a:t>
            </a:r>
            <a:r>
              <a:rPr lang="lv-LV" dirty="0" err="1"/>
              <a:t>and</a:t>
            </a:r>
            <a:r>
              <a:rPr lang="lv-LV" dirty="0"/>
              <a:t> </a:t>
            </a:r>
            <a:r>
              <a:rPr lang="lv-LV" dirty="0" err="1"/>
              <a:t>learning</a:t>
            </a:r>
            <a:r>
              <a:rPr lang="lv-LV" dirty="0"/>
              <a:t> </a:t>
            </a:r>
            <a:r>
              <a:rPr lang="lv-LV" dirty="0" err="1"/>
              <a:t>provided</a:t>
            </a:r>
            <a:r>
              <a:rPr lang="lv-LV" dirty="0"/>
              <a:t> </a:t>
            </a:r>
            <a:r>
              <a:rPr lang="lv-LV" dirty="0" err="1"/>
              <a:t>at</a:t>
            </a:r>
            <a:r>
              <a:rPr lang="lv-LV" dirty="0"/>
              <a:t> </a:t>
            </a:r>
            <a:r>
              <a:rPr lang="lv-LV" dirty="0" err="1"/>
              <a:t>the</a:t>
            </a:r>
            <a:r>
              <a:rPr lang="lv-LV" dirty="0"/>
              <a:t> SP </a:t>
            </a:r>
            <a:r>
              <a:rPr lang="lv-LV" dirty="0" err="1"/>
              <a:t>and</a:t>
            </a:r>
            <a:r>
              <a:rPr lang="lv-LV" dirty="0"/>
              <a:t> </a:t>
            </a:r>
            <a:r>
              <a:rPr lang="lv-LV" dirty="0" err="1"/>
              <a:t>individual</a:t>
            </a:r>
            <a:r>
              <a:rPr lang="lv-LV" dirty="0"/>
              <a:t> </a:t>
            </a:r>
            <a:r>
              <a:rPr lang="lv-LV" dirty="0" err="1"/>
              <a:t>level</a:t>
            </a:r>
            <a:r>
              <a:rPr lang="lv-LV" dirty="0"/>
              <a:t>. </a:t>
            </a:r>
            <a:r>
              <a:rPr lang="lv-LV" dirty="0" err="1"/>
              <a:t>At</a:t>
            </a:r>
            <a:r>
              <a:rPr lang="lv-LV" dirty="0"/>
              <a:t> </a:t>
            </a:r>
            <a:r>
              <a:rPr lang="lv-LV" dirty="0" err="1"/>
              <a:t>he</a:t>
            </a:r>
            <a:r>
              <a:rPr lang="lv-LV" dirty="0"/>
              <a:t> </a:t>
            </a:r>
            <a:r>
              <a:rPr lang="lv-LV" dirty="0" err="1"/>
              <a:t>institutional</a:t>
            </a:r>
            <a:r>
              <a:rPr lang="lv-LV" dirty="0"/>
              <a:t> </a:t>
            </a:r>
            <a:r>
              <a:rPr lang="lv-LV" dirty="0" err="1"/>
              <a:t>level</a:t>
            </a:r>
            <a:r>
              <a:rPr lang="lv-LV" dirty="0"/>
              <a:t> </a:t>
            </a:r>
            <a:r>
              <a:rPr lang="lv-LV" dirty="0" err="1"/>
              <a:t>we</a:t>
            </a:r>
            <a:r>
              <a:rPr lang="lv-LV" dirty="0"/>
              <a:t> </a:t>
            </a:r>
            <a:r>
              <a:rPr lang="lv-LV" dirty="0" err="1"/>
              <a:t>have</a:t>
            </a:r>
            <a:r>
              <a:rPr lang="lv-LV" dirty="0"/>
              <a:t> a </a:t>
            </a:r>
            <a:r>
              <a:rPr lang="lv-LV" dirty="0" err="1"/>
              <a:t>number</a:t>
            </a:r>
            <a:r>
              <a:rPr lang="lv-LV" dirty="0"/>
              <a:t> </a:t>
            </a:r>
            <a:r>
              <a:rPr lang="lv-LV" dirty="0" err="1"/>
              <a:t>of</a:t>
            </a:r>
            <a:r>
              <a:rPr lang="lv-LV" dirty="0"/>
              <a:t> </a:t>
            </a:r>
            <a:r>
              <a:rPr lang="lv-LV" dirty="0" err="1"/>
              <a:t>support</a:t>
            </a:r>
            <a:r>
              <a:rPr lang="lv-LV" dirty="0"/>
              <a:t> </a:t>
            </a:r>
            <a:r>
              <a:rPr lang="lv-LV" dirty="0" err="1"/>
              <a:t>forms</a:t>
            </a:r>
            <a:r>
              <a:rPr lang="lv-LV" dirty="0"/>
              <a:t> </a:t>
            </a:r>
            <a:r>
              <a:rPr lang="lv-LV" dirty="0" err="1"/>
              <a:t>that</a:t>
            </a:r>
            <a:r>
              <a:rPr lang="lv-LV" dirty="0"/>
              <a:t> </a:t>
            </a:r>
            <a:r>
              <a:rPr lang="lv-LV" dirty="0" err="1"/>
              <a:t>are</a:t>
            </a:r>
            <a:r>
              <a:rPr lang="lv-LV" dirty="0"/>
              <a:t> </a:t>
            </a:r>
            <a:r>
              <a:rPr lang="lv-LV" dirty="0" err="1"/>
              <a:t>maintained</a:t>
            </a:r>
            <a:r>
              <a:rPr lang="lv-LV" dirty="0"/>
              <a:t> </a:t>
            </a:r>
            <a:r>
              <a:rPr lang="lv-LV" dirty="0" err="1"/>
              <a:t>adminstratively</a:t>
            </a:r>
            <a:r>
              <a:rPr lang="lv-LV" dirty="0"/>
              <a:t> </a:t>
            </a:r>
            <a:r>
              <a:rPr lang="lv-LV" dirty="0" err="1"/>
              <a:t>and</a:t>
            </a:r>
            <a:r>
              <a:rPr lang="lv-LV" dirty="0"/>
              <a:t> </a:t>
            </a:r>
            <a:r>
              <a:rPr lang="lv-LV" dirty="0" err="1"/>
              <a:t>financially</a:t>
            </a:r>
            <a:r>
              <a:rPr lang="lv-LV" dirty="0"/>
              <a:t> </a:t>
            </a:r>
            <a:r>
              <a:rPr lang="lv-LV" dirty="0" err="1"/>
              <a:t>from</a:t>
            </a:r>
            <a:r>
              <a:rPr lang="lv-LV" dirty="0"/>
              <a:t> </a:t>
            </a:r>
            <a:r>
              <a:rPr lang="lv-LV" dirty="0" err="1"/>
              <a:t>the</a:t>
            </a:r>
            <a:r>
              <a:rPr lang="lv-LV" dirty="0"/>
              <a:t> </a:t>
            </a:r>
            <a:r>
              <a:rPr lang="lv-LV" dirty="0" err="1"/>
              <a:t>institutional</a:t>
            </a:r>
            <a:r>
              <a:rPr lang="lv-LV" dirty="0"/>
              <a:t> </a:t>
            </a:r>
            <a:r>
              <a:rPr lang="lv-LV" dirty="0" err="1"/>
              <a:t>budget</a:t>
            </a:r>
            <a:r>
              <a:rPr lang="lv-LV" dirty="0"/>
              <a:t>.</a:t>
            </a:r>
          </a:p>
        </p:txBody>
      </p:sp>
      <p:sp>
        <p:nvSpPr>
          <p:cNvPr id="4" name="Slaida numura vietturis 3"/>
          <p:cNvSpPr>
            <a:spLocks noGrp="1"/>
          </p:cNvSpPr>
          <p:nvPr>
            <p:ph type="sldNum" sz="quarter" idx="10"/>
          </p:nvPr>
        </p:nvSpPr>
        <p:spPr/>
        <p:txBody>
          <a:bodyPr/>
          <a:lstStyle/>
          <a:p>
            <a:fld id="{0A95C7B4-F48A-4942-A509-E55995350072}" type="slidenum">
              <a:rPr lang="lv-LV" smtClean="0"/>
              <a:pPr/>
              <a:t>29</a:t>
            </a:fld>
            <a:endParaRPr lang="lv-LV"/>
          </a:p>
        </p:txBody>
      </p:sp>
      <p:sp>
        <p:nvSpPr>
          <p:cNvPr id="5" name="Kājenes vietturis 4"/>
          <p:cNvSpPr>
            <a:spLocks noGrp="1"/>
          </p:cNvSpPr>
          <p:nvPr>
            <p:ph type="ftr" sz="quarter" idx="11"/>
          </p:nvPr>
        </p:nvSpPr>
        <p:spPr/>
        <p:txBody>
          <a:bodyPr/>
          <a:lstStyle/>
          <a:p>
            <a:r>
              <a:rPr lang="lv-LV"/>
              <a:t>Prikulis, UL, Praha, 28.06.2016</a:t>
            </a:r>
          </a:p>
        </p:txBody>
      </p:sp>
    </p:spTree>
    <p:extLst>
      <p:ext uri="{BB962C8B-B14F-4D97-AF65-F5344CB8AC3E}">
        <p14:creationId xmlns:p14="http://schemas.microsoft.com/office/powerpoint/2010/main" val="42847224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dirty="0" err="1"/>
              <a:t>In</a:t>
            </a:r>
            <a:r>
              <a:rPr lang="lv-LV" dirty="0"/>
              <a:t> </a:t>
            </a:r>
            <a:r>
              <a:rPr lang="lv-LV" dirty="0" err="1"/>
              <a:t>this</a:t>
            </a:r>
            <a:r>
              <a:rPr lang="lv-LV" dirty="0"/>
              <a:t> </a:t>
            </a:r>
            <a:r>
              <a:rPr lang="lv-LV" dirty="0" err="1"/>
              <a:t>page</a:t>
            </a:r>
            <a:r>
              <a:rPr lang="lv-LV" dirty="0"/>
              <a:t> I </a:t>
            </a:r>
            <a:r>
              <a:rPr lang="lv-LV" dirty="0" err="1"/>
              <a:t>have</a:t>
            </a:r>
            <a:r>
              <a:rPr lang="lv-LV" dirty="0"/>
              <a:t> </a:t>
            </a:r>
            <a:r>
              <a:rPr lang="lv-LV" dirty="0" err="1"/>
              <a:t>copied</a:t>
            </a:r>
            <a:r>
              <a:rPr lang="lv-LV" dirty="0"/>
              <a:t> </a:t>
            </a:r>
            <a:r>
              <a:rPr lang="lv-LV" dirty="0" err="1"/>
              <a:t>the</a:t>
            </a:r>
            <a:r>
              <a:rPr lang="lv-LV" dirty="0"/>
              <a:t> </a:t>
            </a:r>
            <a:r>
              <a:rPr lang="lv-LV" dirty="0" err="1"/>
              <a:t>list</a:t>
            </a:r>
            <a:r>
              <a:rPr lang="lv-LV" dirty="0"/>
              <a:t> </a:t>
            </a:r>
            <a:r>
              <a:rPr lang="lv-LV" dirty="0" err="1"/>
              <a:t>of</a:t>
            </a:r>
            <a:r>
              <a:rPr lang="lv-LV" dirty="0"/>
              <a:t> </a:t>
            </a:r>
            <a:r>
              <a:rPr lang="lv-LV" dirty="0" err="1"/>
              <a:t>resources</a:t>
            </a:r>
            <a:r>
              <a:rPr lang="lv-LV" dirty="0"/>
              <a:t> </a:t>
            </a:r>
            <a:r>
              <a:rPr lang="lv-LV" dirty="0" err="1"/>
              <a:t>in</a:t>
            </a:r>
            <a:r>
              <a:rPr lang="lv-LV" dirty="0"/>
              <a:t> </a:t>
            </a:r>
            <a:r>
              <a:rPr lang="lv-LV" dirty="0" err="1"/>
              <a:t>chemistry</a:t>
            </a:r>
            <a:r>
              <a:rPr lang="lv-LV" dirty="0"/>
              <a:t> </a:t>
            </a:r>
            <a:r>
              <a:rPr lang="lv-LV" dirty="0" err="1"/>
              <a:t>in</a:t>
            </a:r>
            <a:r>
              <a:rPr lang="lv-LV" dirty="0"/>
              <a:t> </a:t>
            </a:r>
            <a:r>
              <a:rPr lang="lv-LV" dirty="0" err="1"/>
              <a:t>electronic</a:t>
            </a:r>
            <a:r>
              <a:rPr lang="lv-LV" dirty="0"/>
              <a:t> </a:t>
            </a:r>
            <a:r>
              <a:rPr lang="lv-LV" dirty="0" err="1"/>
              <a:t>form</a:t>
            </a:r>
            <a:r>
              <a:rPr lang="lv-LV" dirty="0"/>
              <a:t>. </a:t>
            </a:r>
            <a:r>
              <a:rPr lang="lv-LV" dirty="0" err="1"/>
              <a:t>Most</a:t>
            </a:r>
            <a:r>
              <a:rPr lang="lv-LV" dirty="0"/>
              <a:t> </a:t>
            </a:r>
            <a:r>
              <a:rPr lang="lv-LV" dirty="0" err="1"/>
              <a:t>of</a:t>
            </a:r>
            <a:r>
              <a:rPr lang="lv-LV" dirty="0"/>
              <a:t> </a:t>
            </a:r>
            <a:r>
              <a:rPr lang="lv-LV" dirty="0" err="1"/>
              <a:t>them</a:t>
            </a:r>
            <a:r>
              <a:rPr lang="lv-LV" dirty="0"/>
              <a:t> </a:t>
            </a:r>
            <a:r>
              <a:rPr lang="lv-LV" dirty="0" err="1"/>
              <a:t>are</a:t>
            </a:r>
            <a:r>
              <a:rPr lang="lv-LV" dirty="0"/>
              <a:t> </a:t>
            </a:r>
            <a:r>
              <a:rPr lang="lv-LV" dirty="0" err="1"/>
              <a:t>with</a:t>
            </a:r>
            <a:r>
              <a:rPr lang="lv-LV" dirty="0"/>
              <a:t> </a:t>
            </a:r>
            <a:r>
              <a:rPr lang="lv-LV" dirty="0" err="1"/>
              <a:t>open</a:t>
            </a:r>
            <a:r>
              <a:rPr lang="lv-LV" dirty="0"/>
              <a:t> </a:t>
            </a:r>
            <a:r>
              <a:rPr lang="lv-LV" dirty="0" err="1"/>
              <a:t>access</a:t>
            </a:r>
            <a:r>
              <a:rPr lang="lv-LV" dirty="0"/>
              <a:t>, </a:t>
            </a:r>
            <a:r>
              <a:rPr lang="lv-LV" dirty="0" err="1"/>
              <a:t>but</a:t>
            </a:r>
            <a:r>
              <a:rPr lang="lv-LV" dirty="0"/>
              <a:t> </a:t>
            </a:r>
            <a:r>
              <a:rPr lang="lv-LV" dirty="0" err="1"/>
              <a:t>the</a:t>
            </a:r>
            <a:r>
              <a:rPr lang="lv-LV" dirty="0"/>
              <a:t> </a:t>
            </a:r>
            <a:r>
              <a:rPr lang="lv-LV" dirty="0" err="1"/>
              <a:t>ones</a:t>
            </a:r>
            <a:r>
              <a:rPr lang="lv-LV" dirty="0"/>
              <a:t> </a:t>
            </a:r>
            <a:r>
              <a:rPr lang="lv-LV" dirty="0" err="1"/>
              <a:t>locked</a:t>
            </a:r>
            <a:r>
              <a:rPr lang="lv-LV" dirty="0"/>
              <a:t> </a:t>
            </a:r>
            <a:r>
              <a:rPr lang="lv-LV" dirty="0" err="1"/>
              <a:t>can</a:t>
            </a:r>
            <a:r>
              <a:rPr lang="lv-LV" dirty="0"/>
              <a:t> </a:t>
            </a:r>
            <a:r>
              <a:rPr lang="lv-LV" dirty="0" err="1"/>
              <a:t>be</a:t>
            </a:r>
            <a:r>
              <a:rPr lang="lv-LV" dirty="0"/>
              <a:t> </a:t>
            </a:r>
            <a:r>
              <a:rPr lang="lv-LV" dirty="0" err="1"/>
              <a:t>accessed</a:t>
            </a:r>
            <a:r>
              <a:rPr lang="lv-LV" dirty="0"/>
              <a:t> </a:t>
            </a:r>
            <a:r>
              <a:rPr lang="lv-LV" dirty="0" err="1"/>
              <a:t>with</a:t>
            </a:r>
            <a:r>
              <a:rPr lang="lv-LV" dirty="0"/>
              <a:t> a </a:t>
            </a:r>
            <a:r>
              <a:rPr lang="lv-LV" dirty="0" err="1"/>
              <a:t>password</a:t>
            </a:r>
            <a:r>
              <a:rPr lang="lv-LV" dirty="0"/>
              <a:t> students </a:t>
            </a:r>
            <a:r>
              <a:rPr lang="lv-LV" dirty="0" err="1"/>
              <a:t>get</a:t>
            </a:r>
            <a:r>
              <a:rPr lang="lv-LV" dirty="0"/>
              <a:t> </a:t>
            </a:r>
            <a:r>
              <a:rPr lang="lv-LV" dirty="0" err="1"/>
              <a:t>free</a:t>
            </a:r>
            <a:r>
              <a:rPr lang="lv-LV" dirty="0"/>
              <a:t> </a:t>
            </a:r>
            <a:r>
              <a:rPr lang="lv-LV" dirty="0" err="1"/>
              <a:t>of</a:t>
            </a:r>
            <a:r>
              <a:rPr lang="lv-LV" dirty="0"/>
              <a:t> </a:t>
            </a:r>
            <a:r>
              <a:rPr lang="lv-LV" dirty="0" err="1"/>
              <a:t>charge</a:t>
            </a:r>
            <a:r>
              <a:rPr lang="lv-LV" dirty="0"/>
              <a:t> (</a:t>
            </a:r>
            <a:r>
              <a:rPr lang="lv-LV" dirty="0" err="1"/>
              <a:t>along</a:t>
            </a:r>
            <a:r>
              <a:rPr lang="lv-LV" dirty="0"/>
              <a:t> </a:t>
            </a:r>
            <a:r>
              <a:rPr lang="lv-LV" dirty="0" err="1"/>
              <a:t>with</a:t>
            </a:r>
            <a:r>
              <a:rPr lang="lv-LV" dirty="0"/>
              <a:t> a </a:t>
            </a:r>
            <a:r>
              <a:rPr lang="lv-LV" dirty="0" err="1"/>
              <a:t>free</a:t>
            </a:r>
            <a:r>
              <a:rPr lang="lv-LV" dirty="0"/>
              <a:t> </a:t>
            </a:r>
            <a:r>
              <a:rPr lang="lv-LV" dirty="0" err="1"/>
              <a:t>copy</a:t>
            </a:r>
            <a:r>
              <a:rPr lang="lv-LV" dirty="0"/>
              <a:t> </a:t>
            </a:r>
            <a:r>
              <a:rPr lang="lv-LV" dirty="0" err="1"/>
              <a:t>of</a:t>
            </a:r>
            <a:r>
              <a:rPr lang="lv-LV" dirty="0"/>
              <a:t> MS Office </a:t>
            </a:r>
            <a:r>
              <a:rPr lang="lv-LV" dirty="0" err="1"/>
              <a:t>during</a:t>
            </a:r>
            <a:r>
              <a:rPr lang="lv-LV" dirty="0"/>
              <a:t> </a:t>
            </a:r>
            <a:r>
              <a:rPr lang="lv-LV" dirty="0" err="1"/>
              <a:t>their</a:t>
            </a:r>
            <a:r>
              <a:rPr lang="lv-LV" dirty="0"/>
              <a:t> </a:t>
            </a:r>
            <a:r>
              <a:rPr lang="lv-LV" dirty="0" err="1"/>
              <a:t>studies</a:t>
            </a:r>
            <a:r>
              <a:rPr lang="lv-LV" dirty="0"/>
              <a:t>).</a:t>
            </a:r>
          </a:p>
        </p:txBody>
      </p:sp>
      <p:sp>
        <p:nvSpPr>
          <p:cNvPr id="4" name="Slaida numura vietturis 3"/>
          <p:cNvSpPr>
            <a:spLocks noGrp="1"/>
          </p:cNvSpPr>
          <p:nvPr>
            <p:ph type="sldNum" sz="quarter" idx="10"/>
          </p:nvPr>
        </p:nvSpPr>
        <p:spPr/>
        <p:txBody>
          <a:bodyPr/>
          <a:lstStyle/>
          <a:p>
            <a:fld id="{0A95C7B4-F48A-4942-A509-E55995350072}" type="slidenum">
              <a:rPr lang="lv-LV" smtClean="0"/>
              <a:pPr/>
              <a:t>31</a:t>
            </a:fld>
            <a:endParaRPr lang="lv-LV"/>
          </a:p>
        </p:txBody>
      </p:sp>
      <p:sp>
        <p:nvSpPr>
          <p:cNvPr id="5" name="Kājenes vietturis 4"/>
          <p:cNvSpPr>
            <a:spLocks noGrp="1"/>
          </p:cNvSpPr>
          <p:nvPr>
            <p:ph type="ftr" sz="quarter" idx="11"/>
          </p:nvPr>
        </p:nvSpPr>
        <p:spPr/>
        <p:txBody>
          <a:bodyPr/>
          <a:lstStyle/>
          <a:p>
            <a:r>
              <a:rPr lang="lv-LV"/>
              <a:t>Prikulis, UL, Praha, 28.06.2016</a:t>
            </a:r>
          </a:p>
        </p:txBody>
      </p:sp>
    </p:spTree>
    <p:extLst>
      <p:ext uri="{BB962C8B-B14F-4D97-AF65-F5344CB8AC3E}">
        <p14:creationId xmlns:p14="http://schemas.microsoft.com/office/powerpoint/2010/main" val="38838248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dirty="0" err="1"/>
              <a:t>As</a:t>
            </a:r>
            <a:r>
              <a:rPr lang="lv-LV" dirty="0"/>
              <a:t> </a:t>
            </a:r>
            <a:r>
              <a:rPr lang="lv-LV" dirty="0" err="1"/>
              <a:t>concerns</a:t>
            </a:r>
            <a:r>
              <a:rPr lang="lv-LV" dirty="0"/>
              <a:t> </a:t>
            </a:r>
            <a:r>
              <a:rPr lang="lv-LV" dirty="0" err="1"/>
              <a:t>the</a:t>
            </a:r>
            <a:r>
              <a:rPr lang="lv-LV" dirty="0"/>
              <a:t> </a:t>
            </a:r>
            <a:r>
              <a:rPr lang="lv-LV" dirty="0" err="1"/>
              <a:t>information</a:t>
            </a:r>
            <a:r>
              <a:rPr lang="lv-LV" dirty="0"/>
              <a:t> </a:t>
            </a:r>
            <a:r>
              <a:rPr lang="lv-LV" dirty="0" err="1"/>
              <a:t>systems</a:t>
            </a:r>
            <a:r>
              <a:rPr lang="lv-LV" dirty="0"/>
              <a:t>, </a:t>
            </a:r>
            <a:r>
              <a:rPr lang="lv-LV" dirty="0" err="1"/>
              <a:t>they</a:t>
            </a:r>
            <a:r>
              <a:rPr lang="lv-LV" dirty="0"/>
              <a:t> </a:t>
            </a:r>
            <a:r>
              <a:rPr lang="lv-LV" dirty="0" err="1"/>
              <a:t>are</a:t>
            </a:r>
            <a:r>
              <a:rPr lang="lv-LV" dirty="0"/>
              <a:t> </a:t>
            </a:r>
            <a:r>
              <a:rPr lang="lv-LV" dirty="0" err="1"/>
              <a:t>also</a:t>
            </a:r>
            <a:r>
              <a:rPr lang="lv-LV" dirty="0"/>
              <a:t> </a:t>
            </a:r>
            <a:r>
              <a:rPr lang="lv-LV" dirty="0" err="1"/>
              <a:t>maintained</a:t>
            </a:r>
            <a:r>
              <a:rPr lang="lv-LV" dirty="0"/>
              <a:t> </a:t>
            </a:r>
            <a:r>
              <a:rPr lang="lv-LV" dirty="0" err="1"/>
              <a:t>centrally</a:t>
            </a:r>
            <a:r>
              <a:rPr lang="lv-LV" dirty="0"/>
              <a:t> </a:t>
            </a:r>
            <a:r>
              <a:rPr lang="lv-LV" dirty="0" err="1"/>
              <a:t>and</a:t>
            </a:r>
            <a:r>
              <a:rPr lang="lv-LV" dirty="0"/>
              <a:t> </a:t>
            </a:r>
            <a:r>
              <a:rPr lang="lv-LV" dirty="0" err="1"/>
              <a:t>used</a:t>
            </a:r>
            <a:r>
              <a:rPr lang="lv-LV" dirty="0"/>
              <a:t> </a:t>
            </a:r>
            <a:r>
              <a:rPr lang="lv-LV" dirty="0" err="1"/>
              <a:t>by</a:t>
            </a:r>
            <a:r>
              <a:rPr lang="lv-LV" dirty="0"/>
              <a:t> students  </a:t>
            </a:r>
            <a:r>
              <a:rPr lang="lv-LV" dirty="0" err="1"/>
              <a:t>and</a:t>
            </a:r>
            <a:r>
              <a:rPr lang="lv-LV" dirty="0"/>
              <a:t> </a:t>
            </a:r>
            <a:r>
              <a:rPr lang="lv-LV" dirty="0" err="1"/>
              <a:t>academic</a:t>
            </a:r>
            <a:r>
              <a:rPr lang="lv-LV" dirty="0"/>
              <a:t> </a:t>
            </a:r>
            <a:r>
              <a:rPr lang="lv-LV" dirty="0" err="1"/>
              <a:t>and</a:t>
            </a:r>
            <a:r>
              <a:rPr lang="lv-LV" dirty="0"/>
              <a:t> </a:t>
            </a:r>
            <a:r>
              <a:rPr lang="lv-LV" dirty="0" err="1"/>
              <a:t>administrative</a:t>
            </a:r>
            <a:r>
              <a:rPr lang="lv-LV" dirty="0"/>
              <a:t> </a:t>
            </a:r>
            <a:r>
              <a:rPr lang="lv-LV" dirty="0" err="1"/>
              <a:t>staff</a:t>
            </a:r>
            <a:r>
              <a:rPr lang="lv-LV" dirty="0"/>
              <a:t> to store, </a:t>
            </a:r>
            <a:r>
              <a:rPr lang="lv-LV" dirty="0" err="1"/>
              <a:t>manage</a:t>
            </a:r>
            <a:r>
              <a:rPr lang="lv-LV" dirty="0"/>
              <a:t> </a:t>
            </a:r>
            <a:r>
              <a:rPr lang="lv-LV" dirty="0" err="1"/>
              <a:t>and</a:t>
            </a:r>
            <a:r>
              <a:rPr lang="lv-LV" dirty="0"/>
              <a:t> </a:t>
            </a:r>
            <a:r>
              <a:rPr lang="lv-LV" dirty="0" err="1"/>
              <a:t>use</a:t>
            </a:r>
            <a:r>
              <a:rPr lang="lv-LV" dirty="0"/>
              <a:t> </a:t>
            </a:r>
            <a:r>
              <a:rPr lang="lv-LV" dirty="0" err="1"/>
              <a:t>the</a:t>
            </a:r>
            <a:r>
              <a:rPr lang="lv-LV" dirty="0"/>
              <a:t> </a:t>
            </a:r>
            <a:r>
              <a:rPr lang="lv-LV" dirty="0" err="1"/>
              <a:t>relevant</a:t>
            </a:r>
            <a:r>
              <a:rPr lang="lv-LV" dirty="0"/>
              <a:t> </a:t>
            </a:r>
            <a:r>
              <a:rPr lang="lv-LV" dirty="0" err="1"/>
              <a:t>information</a:t>
            </a:r>
            <a:r>
              <a:rPr lang="lv-LV" dirty="0"/>
              <a:t>.</a:t>
            </a:r>
          </a:p>
        </p:txBody>
      </p:sp>
      <p:sp>
        <p:nvSpPr>
          <p:cNvPr id="4" name="Slaida numura vietturis 3"/>
          <p:cNvSpPr>
            <a:spLocks noGrp="1"/>
          </p:cNvSpPr>
          <p:nvPr>
            <p:ph type="sldNum" sz="quarter" idx="10"/>
          </p:nvPr>
        </p:nvSpPr>
        <p:spPr/>
        <p:txBody>
          <a:bodyPr/>
          <a:lstStyle/>
          <a:p>
            <a:fld id="{0A95C7B4-F48A-4942-A509-E55995350072}" type="slidenum">
              <a:rPr lang="lv-LV" smtClean="0"/>
              <a:pPr/>
              <a:t>33</a:t>
            </a:fld>
            <a:endParaRPr lang="lv-LV"/>
          </a:p>
        </p:txBody>
      </p:sp>
      <p:sp>
        <p:nvSpPr>
          <p:cNvPr id="5" name="Kājenes vietturis 4"/>
          <p:cNvSpPr>
            <a:spLocks noGrp="1"/>
          </p:cNvSpPr>
          <p:nvPr>
            <p:ph type="ftr" sz="quarter" idx="11"/>
          </p:nvPr>
        </p:nvSpPr>
        <p:spPr/>
        <p:txBody>
          <a:bodyPr/>
          <a:lstStyle/>
          <a:p>
            <a:r>
              <a:rPr lang="lv-LV"/>
              <a:t>Prikulis, UL, Praha, 28.06.2016</a:t>
            </a:r>
          </a:p>
        </p:txBody>
      </p:sp>
    </p:spTree>
    <p:extLst>
      <p:ext uri="{BB962C8B-B14F-4D97-AF65-F5344CB8AC3E}">
        <p14:creationId xmlns:p14="http://schemas.microsoft.com/office/powerpoint/2010/main" val="34756748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dirty="0" err="1"/>
              <a:t>The</a:t>
            </a:r>
            <a:r>
              <a:rPr lang="lv-LV" dirty="0"/>
              <a:t> </a:t>
            </a:r>
            <a:r>
              <a:rPr lang="lv-LV" dirty="0" err="1"/>
              <a:t>main</a:t>
            </a:r>
            <a:r>
              <a:rPr lang="lv-LV" dirty="0"/>
              <a:t> </a:t>
            </a:r>
            <a:r>
              <a:rPr lang="lv-LV" dirty="0" err="1"/>
              <a:t>system</a:t>
            </a:r>
            <a:r>
              <a:rPr lang="lv-LV" dirty="0"/>
              <a:t> </a:t>
            </a:r>
            <a:r>
              <a:rPr lang="lv-LV" dirty="0" err="1"/>
              <a:t>is</a:t>
            </a:r>
            <a:r>
              <a:rPr lang="lv-LV" dirty="0"/>
              <a:t> LUIS (</a:t>
            </a:r>
            <a:r>
              <a:rPr lang="lv-LV" dirty="0" err="1"/>
              <a:t>information</a:t>
            </a:r>
            <a:r>
              <a:rPr lang="lv-LV" dirty="0"/>
              <a:t> </a:t>
            </a:r>
            <a:r>
              <a:rPr lang="lv-LV" dirty="0" err="1"/>
              <a:t>system</a:t>
            </a:r>
            <a:r>
              <a:rPr lang="lv-LV" dirty="0"/>
              <a:t> </a:t>
            </a:r>
            <a:r>
              <a:rPr lang="lv-LV" dirty="0" err="1"/>
              <a:t>of</a:t>
            </a:r>
            <a:r>
              <a:rPr lang="lv-LV" dirty="0"/>
              <a:t> UL), </a:t>
            </a:r>
            <a:r>
              <a:rPr lang="lv-LV" dirty="0" err="1"/>
              <a:t>and</a:t>
            </a:r>
            <a:r>
              <a:rPr lang="lv-LV" dirty="0"/>
              <a:t> it </a:t>
            </a:r>
            <a:r>
              <a:rPr lang="lv-LV" dirty="0" err="1"/>
              <a:t>contains</a:t>
            </a:r>
            <a:r>
              <a:rPr lang="lv-LV" dirty="0"/>
              <a:t> </a:t>
            </a:r>
            <a:r>
              <a:rPr lang="lv-LV" dirty="0" err="1"/>
              <a:t>all</a:t>
            </a:r>
            <a:r>
              <a:rPr lang="lv-LV" dirty="0"/>
              <a:t> </a:t>
            </a:r>
            <a:r>
              <a:rPr lang="lv-LV" dirty="0" err="1"/>
              <a:t>the</a:t>
            </a:r>
            <a:r>
              <a:rPr lang="lv-LV" dirty="0"/>
              <a:t> </a:t>
            </a:r>
            <a:r>
              <a:rPr lang="lv-LV" dirty="0" err="1"/>
              <a:t>personal</a:t>
            </a:r>
            <a:r>
              <a:rPr lang="lv-LV" dirty="0"/>
              <a:t> </a:t>
            </a:r>
            <a:r>
              <a:rPr lang="lv-LV" dirty="0" err="1"/>
              <a:t>data</a:t>
            </a:r>
            <a:r>
              <a:rPr lang="lv-LV" dirty="0"/>
              <a:t> </a:t>
            </a:r>
            <a:r>
              <a:rPr lang="lv-LV" dirty="0" err="1"/>
              <a:t>on</a:t>
            </a:r>
            <a:r>
              <a:rPr lang="lv-LV" dirty="0"/>
              <a:t> students </a:t>
            </a:r>
            <a:r>
              <a:rPr lang="lv-LV" dirty="0" err="1"/>
              <a:t>and</a:t>
            </a:r>
            <a:r>
              <a:rPr lang="lv-LV" dirty="0"/>
              <a:t> </a:t>
            </a:r>
            <a:r>
              <a:rPr lang="lv-LV" dirty="0" err="1"/>
              <a:t>staff</a:t>
            </a:r>
            <a:r>
              <a:rPr lang="lv-LV" dirty="0"/>
              <a:t> (</a:t>
            </a:r>
            <a:r>
              <a:rPr lang="lv-LV" dirty="0" err="1"/>
              <a:t>accessible</a:t>
            </a:r>
            <a:r>
              <a:rPr lang="lv-LV" dirty="0"/>
              <a:t> </a:t>
            </a:r>
            <a:r>
              <a:rPr lang="lv-LV" dirty="0" err="1"/>
              <a:t>only</a:t>
            </a:r>
            <a:r>
              <a:rPr lang="lv-LV" dirty="0"/>
              <a:t> </a:t>
            </a:r>
            <a:r>
              <a:rPr lang="lv-LV" dirty="0" err="1"/>
              <a:t>in</a:t>
            </a:r>
            <a:r>
              <a:rPr lang="lv-LV" dirty="0"/>
              <a:t> </a:t>
            </a:r>
            <a:r>
              <a:rPr lang="lv-LV" dirty="0" err="1"/>
              <a:t>an</a:t>
            </a:r>
            <a:r>
              <a:rPr lang="lv-LV" dirty="0"/>
              <a:t> </a:t>
            </a:r>
            <a:r>
              <a:rPr lang="lv-LV" dirty="0" err="1"/>
              <a:t>authorised</a:t>
            </a:r>
            <a:r>
              <a:rPr lang="lv-LV" dirty="0"/>
              <a:t> </a:t>
            </a:r>
            <a:r>
              <a:rPr lang="lv-LV" dirty="0" err="1"/>
              <a:t>way</a:t>
            </a:r>
            <a:r>
              <a:rPr lang="lv-LV" dirty="0"/>
              <a:t> </a:t>
            </a:r>
            <a:r>
              <a:rPr lang="lv-LV" dirty="0" err="1"/>
              <a:t>so</a:t>
            </a:r>
            <a:r>
              <a:rPr lang="lv-LV" dirty="0"/>
              <a:t> </a:t>
            </a:r>
            <a:r>
              <a:rPr lang="lv-LV" dirty="0" err="1"/>
              <a:t>as</a:t>
            </a:r>
            <a:r>
              <a:rPr lang="lv-LV" dirty="0"/>
              <a:t> to </a:t>
            </a:r>
            <a:r>
              <a:rPr lang="lv-LV" dirty="0" err="1"/>
              <a:t>meet</a:t>
            </a:r>
            <a:r>
              <a:rPr lang="lv-LV" dirty="0"/>
              <a:t> </a:t>
            </a:r>
            <a:r>
              <a:rPr lang="lv-LV" dirty="0" err="1"/>
              <a:t>the</a:t>
            </a:r>
            <a:r>
              <a:rPr lang="lv-LV" dirty="0"/>
              <a:t> </a:t>
            </a:r>
            <a:r>
              <a:rPr lang="lv-LV" dirty="0" err="1"/>
              <a:t>requirements</a:t>
            </a:r>
            <a:r>
              <a:rPr lang="lv-LV" dirty="0"/>
              <a:t> </a:t>
            </a:r>
            <a:r>
              <a:rPr lang="lv-LV" dirty="0" err="1"/>
              <a:t>of</a:t>
            </a:r>
            <a:r>
              <a:rPr lang="lv-LV" dirty="0"/>
              <a:t> </a:t>
            </a:r>
            <a:r>
              <a:rPr lang="lv-LV" dirty="0" err="1"/>
              <a:t>the</a:t>
            </a:r>
            <a:r>
              <a:rPr lang="lv-LV" dirty="0"/>
              <a:t> </a:t>
            </a:r>
            <a:r>
              <a:rPr lang="lv-LV" dirty="0" err="1"/>
              <a:t>law</a:t>
            </a:r>
            <a:r>
              <a:rPr lang="lv-LV" dirty="0"/>
              <a:t> </a:t>
            </a:r>
            <a:r>
              <a:rPr lang="lv-LV" dirty="0" err="1"/>
              <a:t>on</a:t>
            </a:r>
            <a:r>
              <a:rPr lang="lv-LV" dirty="0"/>
              <a:t> </a:t>
            </a:r>
            <a:r>
              <a:rPr lang="lv-LV" dirty="0" err="1"/>
              <a:t>protection</a:t>
            </a:r>
            <a:r>
              <a:rPr lang="lv-LV" dirty="0"/>
              <a:t> </a:t>
            </a:r>
            <a:r>
              <a:rPr lang="lv-LV" dirty="0" err="1"/>
              <a:t>of</a:t>
            </a:r>
            <a:r>
              <a:rPr lang="lv-LV" dirty="0"/>
              <a:t> </a:t>
            </a:r>
            <a:r>
              <a:rPr lang="lv-LV" dirty="0" err="1"/>
              <a:t>personal</a:t>
            </a:r>
            <a:r>
              <a:rPr lang="lv-LV" dirty="0"/>
              <a:t> </a:t>
            </a:r>
            <a:r>
              <a:rPr lang="lv-LV" dirty="0" err="1"/>
              <a:t>data</a:t>
            </a:r>
            <a:r>
              <a:rPr lang="lv-LV" dirty="0"/>
              <a:t>. </a:t>
            </a:r>
            <a:r>
              <a:rPr lang="lv-LV" dirty="0" err="1"/>
              <a:t>But</a:t>
            </a:r>
            <a:r>
              <a:rPr lang="lv-LV" dirty="0"/>
              <a:t> it </a:t>
            </a:r>
            <a:r>
              <a:rPr lang="lv-LV" dirty="0" err="1"/>
              <a:t>also</a:t>
            </a:r>
            <a:r>
              <a:rPr lang="lv-LV" dirty="0"/>
              <a:t> </a:t>
            </a:r>
            <a:r>
              <a:rPr lang="lv-LV" dirty="0" err="1"/>
              <a:t>contains</a:t>
            </a:r>
            <a:r>
              <a:rPr lang="lv-LV" dirty="0"/>
              <a:t> </a:t>
            </a:r>
            <a:r>
              <a:rPr lang="lv-LV" dirty="0" err="1"/>
              <a:t>all</a:t>
            </a:r>
            <a:r>
              <a:rPr lang="lv-LV" dirty="0"/>
              <a:t> </a:t>
            </a:r>
            <a:r>
              <a:rPr lang="lv-LV" dirty="0" err="1"/>
              <a:t>the</a:t>
            </a:r>
            <a:r>
              <a:rPr lang="lv-LV" dirty="0"/>
              <a:t> </a:t>
            </a:r>
            <a:r>
              <a:rPr lang="lv-LV" dirty="0" err="1"/>
              <a:t>records</a:t>
            </a:r>
            <a:r>
              <a:rPr lang="lv-LV" dirty="0"/>
              <a:t> </a:t>
            </a:r>
            <a:r>
              <a:rPr lang="lv-LV" dirty="0" err="1"/>
              <a:t>concerning</a:t>
            </a:r>
            <a:r>
              <a:rPr lang="lv-LV" dirty="0"/>
              <a:t> </a:t>
            </a:r>
            <a:r>
              <a:rPr lang="lv-LV" dirty="0" err="1"/>
              <a:t>the</a:t>
            </a:r>
            <a:r>
              <a:rPr lang="lv-LV" dirty="0"/>
              <a:t> </a:t>
            </a:r>
            <a:r>
              <a:rPr lang="lv-LV" dirty="0" err="1"/>
              <a:t>academic</a:t>
            </a:r>
            <a:r>
              <a:rPr lang="lv-LV" dirty="0"/>
              <a:t> process, </a:t>
            </a:r>
            <a:r>
              <a:rPr lang="lv-LV" dirty="0" err="1"/>
              <a:t>and</a:t>
            </a:r>
            <a:r>
              <a:rPr lang="lv-LV" dirty="0"/>
              <a:t> </a:t>
            </a:r>
            <a:r>
              <a:rPr lang="lv-LV" dirty="0" err="1"/>
              <a:t>the</a:t>
            </a:r>
            <a:r>
              <a:rPr lang="lv-LV" dirty="0"/>
              <a:t> student </a:t>
            </a:r>
            <a:r>
              <a:rPr lang="lv-LV" dirty="0" err="1"/>
              <a:t>can</a:t>
            </a:r>
            <a:r>
              <a:rPr lang="lv-LV" dirty="0"/>
              <a:t> </a:t>
            </a:r>
            <a:r>
              <a:rPr lang="lv-LV" dirty="0" err="1"/>
              <a:t>always</a:t>
            </a:r>
            <a:r>
              <a:rPr lang="lv-LV" dirty="0"/>
              <a:t> </a:t>
            </a:r>
            <a:r>
              <a:rPr lang="lv-LV" dirty="0" err="1"/>
              <a:t>find</a:t>
            </a:r>
            <a:r>
              <a:rPr lang="lv-LV" dirty="0"/>
              <a:t> </a:t>
            </a:r>
            <a:r>
              <a:rPr lang="lv-LV" dirty="0" err="1"/>
              <a:t>out</a:t>
            </a:r>
            <a:r>
              <a:rPr lang="lv-LV" dirty="0"/>
              <a:t> </a:t>
            </a:r>
            <a:r>
              <a:rPr lang="lv-LV" dirty="0" err="1"/>
              <a:t>what</a:t>
            </a:r>
            <a:r>
              <a:rPr lang="lv-LV" dirty="0"/>
              <a:t> </a:t>
            </a:r>
            <a:r>
              <a:rPr lang="lv-LV" dirty="0" err="1"/>
              <a:t>tasks</a:t>
            </a:r>
            <a:r>
              <a:rPr lang="lv-LV" dirty="0"/>
              <a:t> </a:t>
            </a:r>
            <a:r>
              <a:rPr lang="lv-LV" dirty="0" err="1"/>
              <a:t>or</a:t>
            </a:r>
            <a:r>
              <a:rPr lang="lv-LV" dirty="0"/>
              <a:t> tests </a:t>
            </a:r>
            <a:r>
              <a:rPr lang="lv-LV" dirty="0" err="1"/>
              <a:t>he</a:t>
            </a:r>
            <a:r>
              <a:rPr lang="lv-LV" dirty="0"/>
              <a:t> </a:t>
            </a:r>
            <a:r>
              <a:rPr lang="lv-LV" dirty="0" err="1"/>
              <a:t>has</a:t>
            </a:r>
            <a:r>
              <a:rPr lang="lv-LV" dirty="0"/>
              <a:t> to </a:t>
            </a:r>
            <a:r>
              <a:rPr lang="lv-LV" dirty="0" err="1"/>
              <a:t>perform</a:t>
            </a:r>
            <a:r>
              <a:rPr lang="lv-LV" dirty="0"/>
              <a:t> </a:t>
            </a:r>
            <a:r>
              <a:rPr lang="lv-LV" dirty="0" err="1"/>
              <a:t>and</a:t>
            </a:r>
            <a:r>
              <a:rPr lang="lv-LV" dirty="0"/>
              <a:t> </a:t>
            </a:r>
            <a:r>
              <a:rPr lang="lv-LV" dirty="0" err="1"/>
              <a:t>what</a:t>
            </a:r>
            <a:r>
              <a:rPr lang="lv-LV" dirty="0"/>
              <a:t> </a:t>
            </a:r>
            <a:r>
              <a:rPr lang="lv-LV" dirty="0" err="1"/>
              <a:t>is</a:t>
            </a:r>
            <a:r>
              <a:rPr lang="lv-LV" dirty="0"/>
              <a:t> </a:t>
            </a:r>
            <a:r>
              <a:rPr lang="lv-LV" dirty="0" err="1"/>
              <a:t>his</a:t>
            </a:r>
            <a:r>
              <a:rPr lang="lv-LV" dirty="0"/>
              <a:t>/</a:t>
            </a:r>
            <a:r>
              <a:rPr lang="lv-LV" dirty="0" err="1"/>
              <a:t>her</a:t>
            </a:r>
            <a:r>
              <a:rPr lang="lv-LV" dirty="0"/>
              <a:t> </a:t>
            </a:r>
            <a:r>
              <a:rPr lang="lv-LV" dirty="0" err="1"/>
              <a:t>situation</a:t>
            </a:r>
            <a:r>
              <a:rPr lang="lv-LV" dirty="0"/>
              <a:t> </a:t>
            </a:r>
            <a:r>
              <a:rPr lang="lv-LV" dirty="0" err="1"/>
              <a:t>with</a:t>
            </a:r>
            <a:r>
              <a:rPr lang="lv-LV" dirty="0"/>
              <a:t> </a:t>
            </a:r>
            <a:r>
              <a:rPr lang="lv-LV" dirty="0" err="1"/>
              <a:t>the</a:t>
            </a:r>
            <a:r>
              <a:rPr lang="lv-LV" dirty="0"/>
              <a:t> </a:t>
            </a:r>
            <a:r>
              <a:rPr lang="lv-LV" dirty="0" err="1"/>
              <a:t>academic</a:t>
            </a:r>
            <a:r>
              <a:rPr lang="lv-LV" dirty="0"/>
              <a:t> progress. </a:t>
            </a:r>
            <a:r>
              <a:rPr lang="lv-LV" dirty="0" err="1"/>
              <a:t>Here</a:t>
            </a:r>
            <a:r>
              <a:rPr lang="lv-LV" dirty="0"/>
              <a:t> </a:t>
            </a:r>
            <a:r>
              <a:rPr lang="lv-LV" dirty="0" err="1"/>
              <a:t>also</a:t>
            </a:r>
            <a:r>
              <a:rPr lang="lv-LV" dirty="0"/>
              <a:t> </a:t>
            </a:r>
            <a:r>
              <a:rPr lang="lv-LV" dirty="0" err="1"/>
              <a:t>the</a:t>
            </a:r>
            <a:r>
              <a:rPr lang="lv-LV" dirty="0"/>
              <a:t> students </a:t>
            </a:r>
            <a:r>
              <a:rPr lang="lv-LV" dirty="0" err="1"/>
              <a:t>can</a:t>
            </a:r>
            <a:r>
              <a:rPr lang="lv-LV" dirty="0"/>
              <a:t> </a:t>
            </a:r>
            <a:r>
              <a:rPr lang="lv-LV" dirty="0" err="1"/>
              <a:t>approach</a:t>
            </a:r>
            <a:r>
              <a:rPr lang="lv-LV" dirty="0"/>
              <a:t> </a:t>
            </a:r>
            <a:r>
              <a:rPr lang="lv-LV" dirty="0" err="1"/>
              <a:t>centrally</a:t>
            </a:r>
            <a:r>
              <a:rPr lang="lv-LV" dirty="0"/>
              <a:t> </a:t>
            </a:r>
            <a:r>
              <a:rPr lang="lv-LV" dirty="0" err="1"/>
              <a:t>organized</a:t>
            </a:r>
            <a:r>
              <a:rPr lang="lv-LV" dirty="0"/>
              <a:t> </a:t>
            </a:r>
            <a:r>
              <a:rPr lang="lv-LV" dirty="0" err="1"/>
              <a:t>questionnaires</a:t>
            </a:r>
            <a:r>
              <a:rPr lang="lv-LV" dirty="0"/>
              <a:t> to </a:t>
            </a:r>
            <a:r>
              <a:rPr lang="lv-LV" dirty="0" err="1"/>
              <a:t>leave</a:t>
            </a:r>
            <a:r>
              <a:rPr lang="lv-LV" dirty="0"/>
              <a:t> </a:t>
            </a:r>
            <a:r>
              <a:rPr lang="lv-LV" dirty="0" err="1"/>
              <a:t>their</a:t>
            </a:r>
            <a:r>
              <a:rPr lang="lv-LV" dirty="0"/>
              <a:t> </a:t>
            </a:r>
            <a:r>
              <a:rPr lang="lv-LV" dirty="0" err="1"/>
              <a:t>opinion</a:t>
            </a:r>
            <a:r>
              <a:rPr lang="lv-LV" dirty="0"/>
              <a:t> </a:t>
            </a:r>
            <a:r>
              <a:rPr lang="lv-LV" dirty="0" err="1"/>
              <a:t>on</a:t>
            </a:r>
            <a:r>
              <a:rPr lang="lv-LV" dirty="0"/>
              <a:t> </a:t>
            </a:r>
            <a:r>
              <a:rPr lang="lv-LV" dirty="0" err="1"/>
              <a:t>programmes</a:t>
            </a:r>
            <a:r>
              <a:rPr lang="lv-LV" dirty="0"/>
              <a:t>, </a:t>
            </a:r>
            <a:r>
              <a:rPr lang="lv-LV" dirty="0" err="1"/>
              <a:t>courses</a:t>
            </a:r>
            <a:r>
              <a:rPr lang="lv-LV" dirty="0"/>
              <a:t> </a:t>
            </a:r>
            <a:r>
              <a:rPr lang="lv-LV" dirty="0" err="1"/>
              <a:t>and</a:t>
            </a:r>
            <a:r>
              <a:rPr lang="lv-LV" dirty="0"/>
              <a:t> </a:t>
            </a:r>
            <a:r>
              <a:rPr lang="lv-LV" dirty="0" err="1"/>
              <a:t>their</a:t>
            </a:r>
            <a:r>
              <a:rPr lang="lv-LV" dirty="0"/>
              <a:t> </a:t>
            </a:r>
            <a:r>
              <a:rPr lang="lv-LV" dirty="0" err="1"/>
              <a:t>staff</a:t>
            </a:r>
            <a:r>
              <a:rPr lang="lv-LV" dirty="0"/>
              <a:t>. </a:t>
            </a:r>
            <a:r>
              <a:rPr lang="lv-LV" dirty="0" err="1"/>
              <a:t>These</a:t>
            </a:r>
            <a:r>
              <a:rPr lang="lv-LV" dirty="0"/>
              <a:t> </a:t>
            </a:r>
            <a:r>
              <a:rPr lang="lv-LV" dirty="0" err="1"/>
              <a:t>opinions</a:t>
            </a:r>
            <a:r>
              <a:rPr lang="lv-LV" dirty="0"/>
              <a:t>  </a:t>
            </a:r>
            <a:r>
              <a:rPr lang="lv-LV" dirty="0" err="1"/>
              <a:t>are</a:t>
            </a:r>
            <a:r>
              <a:rPr lang="lv-LV" dirty="0"/>
              <a:t> </a:t>
            </a:r>
            <a:r>
              <a:rPr lang="lv-LV" dirty="0" err="1"/>
              <a:t>used</a:t>
            </a:r>
            <a:r>
              <a:rPr lang="lv-LV" dirty="0"/>
              <a:t>, </a:t>
            </a:r>
            <a:r>
              <a:rPr lang="lv-LV" dirty="0" err="1"/>
              <a:t>i.a</a:t>
            </a:r>
            <a:r>
              <a:rPr lang="lv-LV" dirty="0"/>
              <a:t>., </a:t>
            </a:r>
            <a:r>
              <a:rPr lang="lv-LV" dirty="0" err="1"/>
              <a:t>for</a:t>
            </a:r>
            <a:r>
              <a:rPr lang="lv-LV" dirty="0"/>
              <a:t> </a:t>
            </a:r>
            <a:r>
              <a:rPr lang="lv-LV" dirty="0" err="1"/>
              <a:t>election</a:t>
            </a:r>
            <a:r>
              <a:rPr lang="lv-LV" dirty="0"/>
              <a:t> </a:t>
            </a:r>
            <a:r>
              <a:rPr lang="lv-LV" dirty="0" err="1"/>
              <a:t>of</a:t>
            </a:r>
            <a:r>
              <a:rPr lang="lv-LV" dirty="0"/>
              <a:t> </a:t>
            </a:r>
            <a:r>
              <a:rPr lang="lv-LV" dirty="0" err="1"/>
              <a:t>staff</a:t>
            </a:r>
            <a:r>
              <a:rPr lang="lv-LV" dirty="0"/>
              <a:t> </a:t>
            </a:r>
            <a:r>
              <a:rPr lang="lv-LV" dirty="0" err="1"/>
              <a:t>and</a:t>
            </a:r>
            <a:r>
              <a:rPr lang="lv-LV" dirty="0"/>
              <a:t> </a:t>
            </a:r>
            <a:r>
              <a:rPr lang="lv-LV" dirty="0" err="1"/>
              <a:t>for</a:t>
            </a:r>
            <a:r>
              <a:rPr lang="lv-LV" dirty="0"/>
              <a:t> </a:t>
            </a:r>
            <a:r>
              <a:rPr lang="lv-LV" dirty="0" err="1"/>
              <a:t>renewal</a:t>
            </a:r>
            <a:r>
              <a:rPr lang="lv-LV" dirty="0"/>
              <a:t> </a:t>
            </a:r>
            <a:r>
              <a:rPr lang="lv-LV" dirty="0" err="1"/>
              <a:t>or</a:t>
            </a:r>
            <a:r>
              <a:rPr lang="lv-LV" dirty="0"/>
              <a:t> </a:t>
            </a:r>
            <a:r>
              <a:rPr lang="lv-LV" dirty="0" err="1"/>
              <a:t>amendment</a:t>
            </a:r>
            <a:r>
              <a:rPr lang="lv-LV" dirty="0"/>
              <a:t> </a:t>
            </a:r>
            <a:r>
              <a:rPr lang="lv-LV" dirty="0" err="1"/>
              <a:t>of</a:t>
            </a:r>
            <a:r>
              <a:rPr lang="lv-LV" dirty="0"/>
              <a:t> </a:t>
            </a:r>
            <a:r>
              <a:rPr lang="lv-LV" dirty="0" err="1"/>
              <a:t>programmes</a:t>
            </a:r>
            <a:r>
              <a:rPr lang="lv-LV" dirty="0"/>
              <a:t> </a:t>
            </a:r>
            <a:r>
              <a:rPr lang="lv-LV" dirty="0" err="1"/>
              <a:t>and</a:t>
            </a:r>
            <a:r>
              <a:rPr lang="lv-LV" dirty="0"/>
              <a:t> </a:t>
            </a:r>
            <a:r>
              <a:rPr lang="lv-LV" dirty="0" err="1"/>
              <a:t>courses</a:t>
            </a:r>
            <a:r>
              <a:rPr lang="lv-LV" dirty="0"/>
              <a:t>.</a:t>
            </a:r>
          </a:p>
        </p:txBody>
      </p:sp>
      <p:sp>
        <p:nvSpPr>
          <p:cNvPr id="4" name="Slaida numura vietturis 3"/>
          <p:cNvSpPr>
            <a:spLocks noGrp="1"/>
          </p:cNvSpPr>
          <p:nvPr>
            <p:ph type="sldNum" sz="quarter" idx="10"/>
          </p:nvPr>
        </p:nvSpPr>
        <p:spPr/>
        <p:txBody>
          <a:bodyPr/>
          <a:lstStyle/>
          <a:p>
            <a:fld id="{0A95C7B4-F48A-4942-A509-E55995350072}" type="slidenum">
              <a:rPr lang="lv-LV" smtClean="0"/>
              <a:pPr/>
              <a:t>34</a:t>
            </a:fld>
            <a:endParaRPr lang="lv-LV"/>
          </a:p>
        </p:txBody>
      </p:sp>
      <p:sp>
        <p:nvSpPr>
          <p:cNvPr id="5" name="Kājenes vietturis 4"/>
          <p:cNvSpPr>
            <a:spLocks noGrp="1"/>
          </p:cNvSpPr>
          <p:nvPr>
            <p:ph type="ftr" sz="quarter" idx="11"/>
          </p:nvPr>
        </p:nvSpPr>
        <p:spPr/>
        <p:txBody>
          <a:bodyPr/>
          <a:lstStyle/>
          <a:p>
            <a:r>
              <a:rPr lang="lv-LV"/>
              <a:t>Prikulis, UL, Praha, 28.06.2016</a:t>
            </a:r>
          </a:p>
        </p:txBody>
      </p:sp>
    </p:spTree>
    <p:extLst>
      <p:ext uri="{BB962C8B-B14F-4D97-AF65-F5344CB8AC3E}">
        <p14:creationId xmlns:p14="http://schemas.microsoft.com/office/powerpoint/2010/main" val="33152460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dirty="0" err="1"/>
              <a:t>The</a:t>
            </a:r>
            <a:r>
              <a:rPr lang="lv-LV" dirty="0"/>
              <a:t> </a:t>
            </a:r>
            <a:r>
              <a:rPr lang="lv-LV" dirty="0" err="1"/>
              <a:t>university</a:t>
            </a:r>
            <a:r>
              <a:rPr lang="lv-LV" dirty="0"/>
              <a:t> </a:t>
            </a:r>
            <a:r>
              <a:rPr lang="lv-LV" dirty="0" err="1"/>
              <a:t>makes</a:t>
            </a:r>
            <a:r>
              <a:rPr lang="lv-LV" dirty="0"/>
              <a:t> </a:t>
            </a:r>
            <a:r>
              <a:rPr lang="lv-LV" dirty="0" err="1"/>
              <a:t>its</a:t>
            </a:r>
            <a:r>
              <a:rPr lang="lv-LV" dirty="0"/>
              <a:t> </a:t>
            </a:r>
            <a:r>
              <a:rPr lang="lv-LV" dirty="0" err="1"/>
              <a:t>information</a:t>
            </a:r>
            <a:r>
              <a:rPr lang="lv-LV" dirty="0"/>
              <a:t> </a:t>
            </a:r>
            <a:r>
              <a:rPr lang="lv-LV" dirty="0" err="1"/>
              <a:t>available</a:t>
            </a:r>
            <a:r>
              <a:rPr lang="lv-LV" dirty="0"/>
              <a:t> to </a:t>
            </a:r>
            <a:r>
              <a:rPr lang="lv-LV" dirty="0" err="1"/>
              <a:t>public</a:t>
            </a:r>
            <a:r>
              <a:rPr lang="lv-LV" dirty="0"/>
              <a:t> </a:t>
            </a:r>
            <a:r>
              <a:rPr lang="lv-LV" dirty="0" err="1"/>
              <a:t>mostly</a:t>
            </a:r>
            <a:r>
              <a:rPr lang="lv-LV" dirty="0"/>
              <a:t> </a:t>
            </a:r>
            <a:r>
              <a:rPr lang="lv-LV" dirty="0" err="1"/>
              <a:t>electronically</a:t>
            </a:r>
            <a:r>
              <a:rPr lang="lv-LV" dirty="0"/>
              <a:t> (</a:t>
            </a:r>
            <a:r>
              <a:rPr lang="lv-LV" dirty="0" err="1"/>
              <a:t>via</a:t>
            </a:r>
            <a:r>
              <a:rPr lang="lv-LV" dirty="0"/>
              <a:t> </a:t>
            </a:r>
            <a:r>
              <a:rPr lang="lv-LV" dirty="0" err="1"/>
              <a:t>internet</a:t>
            </a:r>
            <a:r>
              <a:rPr lang="lv-LV" dirty="0"/>
              <a:t>), </a:t>
            </a:r>
            <a:r>
              <a:rPr lang="lv-LV" dirty="0" err="1"/>
              <a:t>but</a:t>
            </a:r>
            <a:r>
              <a:rPr lang="lv-LV" dirty="0"/>
              <a:t> </a:t>
            </a:r>
            <a:r>
              <a:rPr lang="lv-LV" dirty="0" err="1"/>
              <a:t>there</a:t>
            </a:r>
            <a:r>
              <a:rPr lang="lv-LV" dirty="0"/>
              <a:t> </a:t>
            </a:r>
            <a:r>
              <a:rPr lang="lv-LV" dirty="0" err="1"/>
              <a:t>also</a:t>
            </a:r>
            <a:r>
              <a:rPr lang="lv-LV" dirty="0"/>
              <a:t> </a:t>
            </a:r>
            <a:r>
              <a:rPr lang="lv-LV" dirty="0" err="1"/>
              <a:t>regularly</a:t>
            </a:r>
            <a:r>
              <a:rPr lang="lv-LV" dirty="0"/>
              <a:t> </a:t>
            </a:r>
            <a:r>
              <a:rPr lang="lv-LV" dirty="0" err="1"/>
              <a:t>renewable</a:t>
            </a:r>
            <a:r>
              <a:rPr lang="lv-LV" dirty="0"/>
              <a:t> </a:t>
            </a:r>
            <a:r>
              <a:rPr lang="lv-LV" dirty="0" err="1"/>
              <a:t>leaflets</a:t>
            </a:r>
            <a:r>
              <a:rPr lang="lv-LV" dirty="0"/>
              <a:t> </a:t>
            </a:r>
            <a:r>
              <a:rPr lang="lv-LV" dirty="0" err="1"/>
              <a:t>on</a:t>
            </a:r>
            <a:r>
              <a:rPr lang="lv-LV" dirty="0"/>
              <a:t> </a:t>
            </a:r>
            <a:r>
              <a:rPr lang="lv-LV" dirty="0" err="1"/>
              <a:t>faculties</a:t>
            </a:r>
            <a:r>
              <a:rPr lang="lv-LV" dirty="0"/>
              <a:t> </a:t>
            </a:r>
            <a:r>
              <a:rPr lang="lv-LV" dirty="0" err="1"/>
              <a:t>and</a:t>
            </a:r>
            <a:r>
              <a:rPr lang="lv-LV" dirty="0"/>
              <a:t> </a:t>
            </a:r>
            <a:r>
              <a:rPr lang="lv-LV" dirty="0" err="1"/>
              <a:t>programmes</a:t>
            </a:r>
            <a:r>
              <a:rPr lang="lv-LV" dirty="0"/>
              <a:t> </a:t>
            </a:r>
            <a:r>
              <a:rPr lang="lv-LV" dirty="0" err="1"/>
              <a:t>distributed</a:t>
            </a:r>
            <a:r>
              <a:rPr lang="lv-LV" dirty="0"/>
              <a:t> </a:t>
            </a:r>
            <a:r>
              <a:rPr lang="lv-LV" dirty="0" err="1"/>
              <a:t>in</a:t>
            </a:r>
            <a:r>
              <a:rPr lang="lv-LV" dirty="0"/>
              <a:t> </a:t>
            </a:r>
            <a:r>
              <a:rPr lang="lv-LV" dirty="0" err="1"/>
              <a:t>information</a:t>
            </a:r>
            <a:r>
              <a:rPr lang="lv-LV" dirty="0"/>
              <a:t> </a:t>
            </a:r>
            <a:r>
              <a:rPr lang="lv-LV" dirty="0" err="1"/>
              <a:t>events</a:t>
            </a:r>
            <a:r>
              <a:rPr lang="lv-LV" dirty="0"/>
              <a:t>. </a:t>
            </a:r>
            <a:r>
              <a:rPr lang="lv-LV" dirty="0" err="1"/>
              <a:t>There</a:t>
            </a:r>
            <a:r>
              <a:rPr lang="lv-LV" dirty="0"/>
              <a:t> </a:t>
            </a:r>
            <a:r>
              <a:rPr lang="lv-LV" dirty="0" err="1"/>
              <a:t>are</a:t>
            </a:r>
            <a:r>
              <a:rPr lang="lv-LV" dirty="0"/>
              <a:t> </a:t>
            </a:r>
            <a:r>
              <a:rPr lang="lv-LV" dirty="0" err="1"/>
              <a:t>also</a:t>
            </a:r>
            <a:r>
              <a:rPr lang="lv-LV" dirty="0"/>
              <a:t> </a:t>
            </a:r>
            <a:r>
              <a:rPr lang="lv-LV" dirty="0" err="1"/>
              <a:t>periodical</a:t>
            </a:r>
            <a:r>
              <a:rPr lang="lv-LV" dirty="0"/>
              <a:t> </a:t>
            </a:r>
            <a:r>
              <a:rPr lang="lv-LV" dirty="0" err="1"/>
              <a:t>publications</a:t>
            </a:r>
            <a:r>
              <a:rPr lang="lv-LV" dirty="0"/>
              <a:t> </a:t>
            </a:r>
            <a:r>
              <a:rPr lang="lv-LV" dirty="0" err="1"/>
              <a:t>about</a:t>
            </a:r>
            <a:r>
              <a:rPr lang="lv-LV" dirty="0"/>
              <a:t> </a:t>
            </a:r>
            <a:r>
              <a:rPr lang="lv-LV" dirty="0" err="1"/>
              <a:t>faculties</a:t>
            </a:r>
            <a:r>
              <a:rPr lang="lv-LV" dirty="0"/>
              <a:t> </a:t>
            </a:r>
            <a:r>
              <a:rPr lang="lv-LV" dirty="0" err="1"/>
              <a:t>and</a:t>
            </a:r>
            <a:r>
              <a:rPr lang="lv-LV" dirty="0"/>
              <a:t> </a:t>
            </a:r>
            <a:r>
              <a:rPr lang="lv-LV" dirty="0" err="1"/>
              <a:t>the</a:t>
            </a:r>
            <a:r>
              <a:rPr lang="lv-LV" dirty="0"/>
              <a:t> </a:t>
            </a:r>
            <a:r>
              <a:rPr lang="lv-LV" dirty="0" err="1"/>
              <a:t>university</a:t>
            </a:r>
            <a:r>
              <a:rPr lang="lv-LV" dirty="0"/>
              <a:t> </a:t>
            </a:r>
            <a:r>
              <a:rPr lang="lv-LV" dirty="0" err="1"/>
              <a:t>in</a:t>
            </a:r>
            <a:r>
              <a:rPr lang="lv-LV" dirty="0"/>
              <a:t> a </a:t>
            </a:r>
            <a:r>
              <a:rPr lang="lv-LV" dirty="0" err="1"/>
              <a:t>format</a:t>
            </a:r>
            <a:r>
              <a:rPr lang="lv-LV" dirty="0"/>
              <a:t> </a:t>
            </a:r>
            <a:r>
              <a:rPr lang="lv-LV" dirty="0" err="1"/>
              <a:t>of</a:t>
            </a:r>
            <a:r>
              <a:rPr lang="lv-LV" dirty="0"/>
              <a:t> </a:t>
            </a:r>
            <a:r>
              <a:rPr lang="lv-LV" dirty="0" err="1"/>
              <a:t>books</a:t>
            </a:r>
            <a:r>
              <a:rPr lang="lv-LV" dirty="0"/>
              <a:t>, </a:t>
            </a:r>
            <a:r>
              <a:rPr lang="lv-LV" dirty="0" err="1"/>
              <a:t>also</a:t>
            </a:r>
            <a:r>
              <a:rPr lang="lv-LV" dirty="0"/>
              <a:t> </a:t>
            </a:r>
            <a:r>
              <a:rPr lang="lv-LV" dirty="0" err="1"/>
              <a:t>containing</a:t>
            </a:r>
            <a:r>
              <a:rPr lang="lv-LV" dirty="0"/>
              <a:t> </a:t>
            </a:r>
            <a:r>
              <a:rPr lang="lv-LV" dirty="0" err="1"/>
              <a:t>quantitative</a:t>
            </a:r>
            <a:r>
              <a:rPr lang="lv-LV" dirty="0"/>
              <a:t> </a:t>
            </a:r>
            <a:r>
              <a:rPr lang="lv-LV" dirty="0" err="1"/>
              <a:t>data</a:t>
            </a:r>
            <a:r>
              <a:rPr lang="lv-LV" dirty="0"/>
              <a:t> </a:t>
            </a:r>
            <a:r>
              <a:rPr lang="lv-LV" dirty="0" err="1"/>
              <a:t>about</a:t>
            </a:r>
            <a:r>
              <a:rPr lang="lv-LV" dirty="0"/>
              <a:t> </a:t>
            </a:r>
            <a:r>
              <a:rPr lang="lv-LV" dirty="0" err="1"/>
              <a:t>the</a:t>
            </a:r>
            <a:r>
              <a:rPr lang="lv-LV" dirty="0"/>
              <a:t> </a:t>
            </a:r>
            <a:r>
              <a:rPr lang="lv-LV" dirty="0" err="1"/>
              <a:t>programmes</a:t>
            </a:r>
            <a:r>
              <a:rPr lang="lv-LV" dirty="0"/>
              <a:t> </a:t>
            </a:r>
            <a:r>
              <a:rPr lang="lv-LV" dirty="0" err="1"/>
              <a:t>and</a:t>
            </a:r>
            <a:r>
              <a:rPr lang="lv-LV" dirty="0"/>
              <a:t> </a:t>
            </a:r>
            <a:r>
              <a:rPr lang="lv-LV" dirty="0" err="1"/>
              <a:t>awards</a:t>
            </a:r>
            <a:r>
              <a:rPr lang="lv-LV" dirty="0"/>
              <a:t>. (2 </a:t>
            </a:r>
            <a:r>
              <a:rPr lang="lv-LV" dirty="0" err="1"/>
              <a:t>years</a:t>
            </a:r>
            <a:r>
              <a:rPr lang="lv-LV" dirty="0"/>
              <a:t> </a:t>
            </a:r>
            <a:r>
              <a:rPr lang="lv-LV" dirty="0" err="1"/>
              <a:t>ago</a:t>
            </a:r>
            <a:r>
              <a:rPr lang="lv-LV" dirty="0"/>
              <a:t>, </a:t>
            </a:r>
            <a:r>
              <a:rPr lang="lv-LV" dirty="0" err="1"/>
              <a:t>by</a:t>
            </a:r>
            <a:r>
              <a:rPr lang="lv-LV" dirty="0"/>
              <a:t> </a:t>
            </a:r>
            <a:r>
              <a:rPr lang="lv-LV" dirty="0" err="1"/>
              <a:t>the</a:t>
            </a:r>
            <a:r>
              <a:rPr lang="lv-LV" dirty="0"/>
              <a:t> </a:t>
            </a:r>
            <a:r>
              <a:rPr lang="lv-LV" dirty="0" err="1"/>
              <a:t>way</a:t>
            </a:r>
            <a:r>
              <a:rPr lang="lv-LV" dirty="0"/>
              <a:t>, </a:t>
            </a:r>
            <a:r>
              <a:rPr lang="lv-LV" dirty="0" err="1"/>
              <a:t>we</a:t>
            </a:r>
            <a:r>
              <a:rPr lang="lv-LV" dirty="0"/>
              <a:t> </a:t>
            </a:r>
            <a:r>
              <a:rPr lang="lv-LV" dirty="0" err="1"/>
              <a:t>completed</a:t>
            </a:r>
            <a:r>
              <a:rPr lang="lv-LV" dirty="0"/>
              <a:t> </a:t>
            </a:r>
            <a:r>
              <a:rPr lang="lv-LV" dirty="0" err="1"/>
              <a:t>and</a:t>
            </a:r>
            <a:r>
              <a:rPr lang="lv-LV" dirty="0"/>
              <a:t> </a:t>
            </a:r>
            <a:r>
              <a:rPr lang="lv-LV" dirty="0" err="1"/>
              <a:t>published</a:t>
            </a:r>
            <a:r>
              <a:rPr lang="lv-LV" dirty="0"/>
              <a:t> a </a:t>
            </a:r>
            <a:r>
              <a:rPr lang="lv-LV" dirty="0" err="1"/>
              <a:t>book</a:t>
            </a:r>
            <a:r>
              <a:rPr lang="lv-LV" dirty="0"/>
              <a:t> </a:t>
            </a:r>
            <a:r>
              <a:rPr lang="lv-LV" dirty="0" err="1"/>
              <a:t>about</a:t>
            </a:r>
            <a:r>
              <a:rPr lang="lv-LV" dirty="0"/>
              <a:t> 50 </a:t>
            </a:r>
            <a:r>
              <a:rPr lang="lv-LV" dirty="0" err="1"/>
              <a:t>years</a:t>
            </a:r>
            <a:r>
              <a:rPr lang="lv-LV" dirty="0"/>
              <a:t> </a:t>
            </a:r>
            <a:r>
              <a:rPr lang="lv-LV" dirty="0" err="1"/>
              <a:t>of</a:t>
            </a:r>
            <a:r>
              <a:rPr lang="lv-LV" dirty="0"/>
              <a:t> </a:t>
            </a:r>
            <a:r>
              <a:rPr lang="lv-LV" dirty="0" err="1"/>
              <a:t>Chemistry</a:t>
            </a:r>
            <a:r>
              <a:rPr lang="lv-LV" dirty="0"/>
              <a:t> </a:t>
            </a:r>
            <a:r>
              <a:rPr lang="lv-LV" dirty="0" err="1"/>
              <a:t>Faculty</a:t>
            </a:r>
            <a:r>
              <a:rPr lang="lv-LV" dirty="0"/>
              <a:t>, </a:t>
            </a:r>
            <a:r>
              <a:rPr lang="lv-LV" dirty="0" err="1"/>
              <a:t>containing</a:t>
            </a:r>
            <a:r>
              <a:rPr lang="lv-LV" dirty="0"/>
              <a:t> a </a:t>
            </a:r>
            <a:r>
              <a:rPr lang="lv-LV" dirty="0" err="1"/>
              <a:t>chapter</a:t>
            </a:r>
            <a:r>
              <a:rPr lang="lv-LV" dirty="0"/>
              <a:t> </a:t>
            </a:r>
            <a:r>
              <a:rPr lang="lv-LV" dirty="0" err="1"/>
              <a:t>on</a:t>
            </a:r>
            <a:r>
              <a:rPr lang="lv-LV" dirty="0"/>
              <a:t> </a:t>
            </a:r>
            <a:r>
              <a:rPr lang="lv-LV" dirty="0" err="1"/>
              <a:t>current</a:t>
            </a:r>
            <a:r>
              <a:rPr lang="lv-LV" dirty="0"/>
              <a:t> SP).</a:t>
            </a:r>
          </a:p>
        </p:txBody>
      </p:sp>
      <p:sp>
        <p:nvSpPr>
          <p:cNvPr id="4" name="Slaida numura vietturis 3"/>
          <p:cNvSpPr>
            <a:spLocks noGrp="1"/>
          </p:cNvSpPr>
          <p:nvPr>
            <p:ph type="sldNum" sz="quarter" idx="10"/>
          </p:nvPr>
        </p:nvSpPr>
        <p:spPr/>
        <p:txBody>
          <a:bodyPr/>
          <a:lstStyle/>
          <a:p>
            <a:fld id="{0A95C7B4-F48A-4942-A509-E55995350072}" type="slidenum">
              <a:rPr lang="lv-LV" smtClean="0"/>
              <a:pPr/>
              <a:t>37</a:t>
            </a:fld>
            <a:endParaRPr lang="lv-LV"/>
          </a:p>
        </p:txBody>
      </p:sp>
      <p:sp>
        <p:nvSpPr>
          <p:cNvPr id="5" name="Kājenes vietturis 4"/>
          <p:cNvSpPr>
            <a:spLocks noGrp="1"/>
          </p:cNvSpPr>
          <p:nvPr>
            <p:ph type="ftr" sz="quarter" idx="11"/>
          </p:nvPr>
        </p:nvSpPr>
        <p:spPr/>
        <p:txBody>
          <a:bodyPr/>
          <a:lstStyle/>
          <a:p>
            <a:r>
              <a:rPr lang="lv-LV"/>
              <a:t>Prikulis, UL, Praha, 28.06.2016</a:t>
            </a:r>
          </a:p>
        </p:txBody>
      </p:sp>
    </p:spTree>
    <p:extLst>
      <p:ext uri="{BB962C8B-B14F-4D97-AF65-F5344CB8AC3E}">
        <p14:creationId xmlns:p14="http://schemas.microsoft.com/office/powerpoint/2010/main" val="12575615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dirty="0" err="1"/>
              <a:t>When</a:t>
            </a:r>
            <a:r>
              <a:rPr lang="lv-LV" dirty="0"/>
              <a:t> </a:t>
            </a:r>
            <a:r>
              <a:rPr lang="lv-LV" dirty="0" err="1"/>
              <a:t>one</a:t>
            </a:r>
            <a:r>
              <a:rPr lang="lv-LV" dirty="0"/>
              <a:t> </a:t>
            </a:r>
            <a:r>
              <a:rPr lang="lv-LV" dirty="0" err="1"/>
              <a:t>enters</a:t>
            </a:r>
            <a:r>
              <a:rPr lang="lv-LV" dirty="0"/>
              <a:t> </a:t>
            </a:r>
            <a:r>
              <a:rPr lang="lv-LV" dirty="0" err="1"/>
              <a:t>particular</a:t>
            </a:r>
            <a:r>
              <a:rPr lang="lv-LV" dirty="0"/>
              <a:t> </a:t>
            </a:r>
            <a:r>
              <a:rPr lang="lv-LV" dirty="0" err="1"/>
              <a:t>programme</a:t>
            </a:r>
            <a:r>
              <a:rPr lang="lv-LV" dirty="0"/>
              <a:t>, </a:t>
            </a:r>
            <a:r>
              <a:rPr lang="lv-LV" dirty="0" err="1"/>
              <a:t>one</a:t>
            </a:r>
            <a:r>
              <a:rPr lang="lv-LV" dirty="0"/>
              <a:t> </a:t>
            </a:r>
            <a:r>
              <a:rPr lang="lv-LV" dirty="0" err="1"/>
              <a:t>can</a:t>
            </a:r>
            <a:r>
              <a:rPr lang="lv-LV" dirty="0"/>
              <a:t> </a:t>
            </a:r>
            <a:r>
              <a:rPr lang="lv-LV" dirty="0" err="1"/>
              <a:t>see</a:t>
            </a:r>
            <a:r>
              <a:rPr lang="lv-LV" dirty="0"/>
              <a:t> </a:t>
            </a:r>
            <a:r>
              <a:rPr lang="lv-LV" dirty="0" err="1"/>
              <a:t>all</a:t>
            </a:r>
            <a:r>
              <a:rPr lang="lv-LV" dirty="0"/>
              <a:t> </a:t>
            </a:r>
            <a:r>
              <a:rPr lang="lv-LV" dirty="0" err="1"/>
              <a:t>the</a:t>
            </a:r>
            <a:r>
              <a:rPr lang="lv-LV" dirty="0"/>
              <a:t> </a:t>
            </a:r>
            <a:r>
              <a:rPr lang="lv-LV" dirty="0" err="1"/>
              <a:t>basic</a:t>
            </a:r>
            <a:r>
              <a:rPr lang="lv-LV" dirty="0"/>
              <a:t> </a:t>
            </a:r>
            <a:r>
              <a:rPr lang="lv-LV" dirty="0" err="1"/>
              <a:t>data</a:t>
            </a:r>
            <a:r>
              <a:rPr lang="lv-LV" dirty="0"/>
              <a:t> </a:t>
            </a:r>
            <a:r>
              <a:rPr lang="lv-LV" dirty="0" err="1"/>
              <a:t>about</a:t>
            </a:r>
            <a:r>
              <a:rPr lang="lv-LV" dirty="0"/>
              <a:t> </a:t>
            </a:r>
            <a:r>
              <a:rPr lang="lv-LV" dirty="0" err="1"/>
              <a:t>the</a:t>
            </a:r>
            <a:r>
              <a:rPr lang="lv-LV" dirty="0"/>
              <a:t> </a:t>
            </a:r>
            <a:r>
              <a:rPr lang="lv-LV" dirty="0" err="1"/>
              <a:t>programme</a:t>
            </a:r>
            <a:r>
              <a:rPr lang="lv-LV" dirty="0"/>
              <a:t>, </a:t>
            </a:r>
            <a:r>
              <a:rPr lang="lv-LV" dirty="0" err="1"/>
              <a:t>and</a:t>
            </a:r>
            <a:r>
              <a:rPr lang="lv-LV" dirty="0"/>
              <a:t> </a:t>
            </a:r>
            <a:r>
              <a:rPr lang="lv-LV" dirty="0" err="1"/>
              <a:t>also</a:t>
            </a:r>
            <a:r>
              <a:rPr lang="lv-LV" dirty="0"/>
              <a:t> </a:t>
            </a:r>
            <a:r>
              <a:rPr lang="lv-LV" dirty="0" err="1"/>
              <a:t>the</a:t>
            </a:r>
            <a:r>
              <a:rPr lang="lv-LV" dirty="0"/>
              <a:t> </a:t>
            </a:r>
            <a:r>
              <a:rPr lang="lv-LV" dirty="0" err="1"/>
              <a:t>annotation</a:t>
            </a:r>
            <a:r>
              <a:rPr lang="lv-LV" dirty="0"/>
              <a:t> </a:t>
            </a:r>
            <a:r>
              <a:rPr lang="lv-LV" dirty="0" err="1"/>
              <a:t>and</a:t>
            </a:r>
            <a:r>
              <a:rPr lang="lv-LV" dirty="0"/>
              <a:t> </a:t>
            </a:r>
            <a:r>
              <a:rPr lang="lv-LV" dirty="0" err="1"/>
              <a:t>the</a:t>
            </a:r>
            <a:r>
              <a:rPr lang="lv-LV" dirty="0"/>
              <a:t> </a:t>
            </a:r>
            <a:r>
              <a:rPr lang="lv-LV" dirty="0" err="1"/>
              <a:t>description</a:t>
            </a:r>
            <a:r>
              <a:rPr lang="lv-LV" dirty="0"/>
              <a:t> </a:t>
            </a:r>
            <a:r>
              <a:rPr lang="lv-LV" dirty="0" err="1"/>
              <a:t>of</a:t>
            </a:r>
            <a:r>
              <a:rPr lang="lv-LV" dirty="0"/>
              <a:t> </a:t>
            </a:r>
            <a:r>
              <a:rPr lang="lv-LV" dirty="0" err="1"/>
              <a:t>aims</a:t>
            </a:r>
            <a:r>
              <a:rPr lang="lv-LV" dirty="0"/>
              <a:t> </a:t>
            </a:r>
            <a:r>
              <a:rPr lang="lv-LV" dirty="0" err="1"/>
              <a:t>and</a:t>
            </a:r>
            <a:r>
              <a:rPr lang="lv-LV" dirty="0"/>
              <a:t> </a:t>
            </a:r>
            <a:r>
              <a:rPr lang="lv-LV" dirty="0" err="1"/>
              <a:t>tasks</a:t>
            </a:r>
            <a:r>
              <a:rPr lang="lv-LV" dirty="0"/>
              <a:t> </a:t>
            </a:r>
            <a:r>
              <a:rPr lang="lv-LV" dirty="0" err="1"/>
              <a:t>of</a:t>
            </a:r>
            <a:r>
              <a:rPr lang="lv-LV" dirty="0"/>
              <a:t> </a:t>
            </a:r>
            <a:r>
              <a:rPr lang="lv-LV" dirty="0" err="1"/>
              <a:t>the</a:t>
            </a:r>
            <a:r>
              <a:rPr lang="lv-LV" dirty="0"/>
              <a:t> </a:t>
            </a:r>
            <a:r>
              <a:rPr lang="lv-LV" dirty="0" err="1"/>
              <a:t>programme</a:t>
            </a:r>
            <a:r>
              <a:rPr lang="lv-LV" dirty="0"/>
              <a:t>.</a:t>
            </a:r>
          </a:p>
        </p:txBody>
      </p:sp>
      <p:sp>
        <p:nvSpPr>
          <p:cNvPr id="4" name="Slaida numura vietturis 3"/>
          <p:cNvSpPr>
            <a:spLocks noGrp="1"/>
          </p:cNvSpPr>
          <p:nvPr>
            <p:ph type="sldNum" sz="quarter" idx="10"/>
          </p:nvPr>
        </p:nvSpPr>
        <p:spPr/>
        <p:txBody>
          <a:bodyPr/>
          <a:lstStyle/>
          <a:p>
            <a:fld id="{0A95C7B4-F48A-4942-A509-E55995350072}" type="slidenum">
              <a:rPr lang="lv-LV" smtClean="0"/>
              <a:pPr/>
              <a:t>39</a:t>
            </a:fld>
            <a:endParaRPr lang="lv-LV"/>
          </a:p>
        </p:txBody>
      </p:sp>
      <p:sp>
        <p:nvSpPr>
          <p:cNvPr id="5" name="Kājenes vietturis 4"/>
          <p:cNvSpPr>
            <a:spLocks noGrp="1"/>
          </p:cNvSpPr>
          <p:nvPr>
            <p:ph type="ftr" sz="quarter" idx="11"/>
          </p:nvPr>
        </p:nvSpPr>
        <p:spPr/>
        <p:txBody>
          <a:bodyPr/>
          <a:lstStyle/>
          <a:p>
            <a:r>
              <a:rPr lang="lv-LV"/>
              <a:t>Prikulis, UL, Praha, 28.06.2016</a:t>
            </a:r>
          </a:p>
        </p:txBody>
      </p:sp>
    </p:spTree>
    <p:extLst>
      <p:ext uri="{BB962C8B-B14F-4D97-AF65-F5344CB8AC3E}">
        <p14:creationId xmlns:p14="http://schemas.microsoft.com/office/powerpoint/2010/main" val="20561267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dirty="0" err="1"/>
              <a:t>Information</a:t>
            </a:r>
            <a:r>
              <a:rPr lang="lv-LV" dirty="0"/>
              <a:t> </a:t>
            </a:r>
            <a:r>
              <a:rPr lang="lv-LV" dirty="0" err="1"/>
              <a:t>is</a:t>
            </a:r>
            <a:r>
              <a:rPr lang="lv-LV" dirty="0"/>
              <a:t> </a:t>
            </a:r>
            <a:r>
              <a:rPr lang="lv-LV" dirty="0" err="1"/>
              <a:t>also</a:t>
            </a:r>
            <a:r>
              <a:rPr lang="lv-LV" dirty="0"/>
              <a:t> </a:t>
            </a:r>
            <a:r>
              <a:rPr lang="lv-LV" dirty="0" err="1"/>
              <a:t>available</a:t>
            </a:r>
            <a:r>
              <a:rPr lang="lv-LV" dirty="0"/>
              <a:t> </a:t>
            </a:r>
            <a:r>
              <a:rPr lang="lv-LV" dirty="0" err="1"/>
              <a:t>in</a:t>
            </a:r>
            <a:r>
              <a:rPr lang="lv-LV" dirty="0"/>
              <a:t> </a:t>
            </a:r>
            <a:r>
              <a:rPr lang="lv-LV" dirty="0" err="1"/>
              <a:t>English</a:t>
            </a:r>
            <a:r>
              <a:rPr lang="lv-LV" dirty="0"/>
              <a:t>, </a:t>
            </a:r>
            <a:r>
              <a:rPr lang="lv-LV" dirty="0" err="1"/>
              <a:t>only</a:t>
            </a:r>
            <a:r>
              <a:rPr lang="lv-LV" dirty="0"/>
              <a:t> </a:t>
            </a:r>
            <a:r>
              <a:rPr lang="lv-LV" dirty="0" err="1"/>
              <a:t>in</a:t>
            </a:r>
            <a:r>
              <a:rPr lang="lv-LV" dirty="0"/>
              <a:t> a </a:t>
            </a:r>
            <a:r>
              <a:rPr lang="lv-LV" dirty="0" err="1"/>
              <a:t>different</a:t>
            </a:r>
            <a:r>
              <a:rPr lang="lv-LV" dirty="0"/>
              <a:t> </a:t>
            </a:r>
            <a:r>
              <a:rPr lang="lv-LV" dirty="0" err="1"/>
              <a:t>format</a:t>
            </a:r>
            <a:r>
              <a:rPr lang="lv-LV" dirty="0"/>
              <a:t>, </a:t>
            </a:r>
            <a:r>
              <a:rPr lang="lv-LV" dirty="0" err="1"/>
              <a:t>because</a:t>
            </a:r>
            <a:r>
              <a:rPr lang="lv-LV" dirty="0"/>
              <a:t> it </a:t>
            </a:r>
            <a:r>
              <a:rPr lang="lv-LV" dirty="0" err="1"/>
              <a:t>is</a:t>
            </a:r>
            <a:r>
              <a:rPr lang="lv-LV" dirty="0"/>
              <a:t> </a:t>
            </a:r>
            <a:r>
              <a:rPr lang="lv-LV" dirty="0" err="1"/>
              <a:t>meant</a:t>
            </a:r>
            <a:r>
              <a:rPr lang="lv-LV" dirty="0"/>
              <a:t> </a:t>
            </a:r>
            <a:r>
              <a:rPr lang="lv-LV" dirty="0" err="1"/>
              <a:t>for</a:t>
            </a:r>
            <a:r>
              <a:rPr lang="lv-LV" dirty="0"/>
              <a:t> </a:t>
            </a:r>
            <a:r>
              <a:rPr lang="lv-LV" dirty="0" err="1"/>
              <a:t>foreigners</a:t>
            </a:r>
            <a:r>
              <a:rPr lang="lv-LV" dirty="0"/>
              <a:t> </a:t>
            </a:r>
            <a:r>
              <a:rPr lang="lv-LV" dirty="0" err="1"/>
              <a:t>and</a:t>
            </a:r>
            <a:r>
              <a:rPr lang="lv-LV" dirty="0"/>
              <a:t> </a:t>
            </a:r>
            <a:r>
              <a:rPr lang="lv-LV" dirty="0" err="1"/>
              <a:t>not</a:t>
            </a:r>
            <a:r>
              <a:rPr lang="lv-LV" dirty="0"/>
              <a:t> </a:t>
            </a:r>
            <a:r>
              <a:rPr lang="lv-LV" dirty="0" err="1"/>
              <a:t>all</a:t>
            </a:r>
            <a:r>
              <a:rPr lang="lv-LV" dirty="0"/>
              <a:t> </a:t>
            </a:r>
            <a:r>
              <a:rPr lang="lv-LV" dirty="0" err="1"/>
              <a:t>the</a:t>
            </a:r>
            <a:r>
              <a:rPr lang="lv-LV" dirty="0"/>
              <a:t> </a:t>
            </a:r>
            <a:r>
              <a:rPr lang="lv-LV" dirty="0" err="1"/>
              <a:t>study</a:t>
            </a:r>
            <a:r>
              <a:rPr lang="lv-LV" dirty="0"/>
              <a:t> </a:t>
            </a:r>
            <a:r>
              <a:rPr lang="lv-LV" dirty="0" err="1"/>
              <a:t>programmes</a:t>
            </a:r>
            <a:r>
              <a:rPr lang="lv-LV" dirty="0"/>
              <a:t> </a:t>
            </a:r>
            <a:r>
              <a:rPr lang="lv-LV" dirty="0" err="1"/>
              <a:t>have</a:t>
            </a:r>
            <a:r>
              <a:rPr lang="lv-LV" dirty="0"/>
              <a:t> </a:t>
            </a:r>
            <a:r>
              <a:rPr lang="lv-LV" dirty="0" err="1"/>
              <a:t>been</a:t>
            </a:r>
            <a:r>
              <a:rPr lang="lv-LV" dirty="0"/>
              <a:t> </a:t>
            </a:r>
            <a:r>
              <a:rPr lang="lv-LV" dirty="0" err="1"/>
              <a:t>duplicated</a:t>
            </a:r>
            <a:r>
              <a:rPr lang="lv-LV" dirty="0"/>
              <a:t> </a:t>
            </a:r>
            <a:r>
              <a:rPr lang="lv-LV" dirty="0" err="1"/>
              <a:t>in</a:t>
            </a:r>
            <a:r>
              <a:rPr lang="lv-LV" dirty="0"/>
              <a:t> </a:t>
            </a:r>
            <a:r>
              <a:rPr lang="lv-LV" dirty="0" err="1"/>
              <a:t>English</a:t>
            </a:r>
            <a:r>
              <a:rPr lang="lv-LV" dirty="0"/>
              <a:t>. </a:t>
            </a:r>
            <a:r>
              <a:rPr lang="lv-LV" dirty="0" err="1"/>
              <a:t>The</a:t>
            </a:r>
            <a:r>
              <a:rPr lang="lv-LV" dirty="0"/>
              <a:t> </a:t>
            </a:r>
            <a:r>
              <a:rPr lang="lv-LV" dirty="0" err="1"/>
              <a:t>page</a:t>
            </a:r>
            <a:r>
              <a:rPr lang="lv-LV" dirty="0"/>
              <a:t> </a:t>
            </a:r>
            <a:r>
              <a:rPr lang="lv-LV" dirty="0" err="1"/>
              <a:t>about</a:t>
            </a:r>
            <a:r>
              <a:rPr lang="lv-LV" dirty="0"/>
              <a:t> </a:t>
            </a:r>
            <a:r>
              <a:rPr lang="lv-LV" dirty="0" err="1"/>
              <a:t>admission</a:t>
            </a:r>
            <a:r>
              <a:rPr lang="lv-LV" dirty="0"/>
              <a:t> </a:t>
            </a:r>
            <a:r>
              <a:rPr lang="lv-LV" dirty="0" err="1"/>
              <a:t>contains</a:t>
            </a:r>
            <a:r>
              <a:rPr lang="lv-LV" dirty="0"/>
              <a:t> </a:t>
            </a:r>
            <a:r>
              <a:rPr lang="lv-LV" dirty="0" err="1"/>
              <a:t>useful</a:t>
            </a:r>
            <a:r>
              <a:rPr lang="lv-LV" dirty="0"/>
              <a:t> tips </a:t>
            </a:r>
            <a:r>
              <a:rPr lang="lv-LV" dirty="0" err="1"/>
              <a:t>and</a:t>
            </a:r>
            <a:r>
              <a:rPr lang="lv-LV" dirty="0"/>
              <a:t> </a:t>
            </a:r>
            <a:r>
              <a:rPr lang="lv-LV" dirty="0" err="1"/>
              <a:t>advice</a:t>
            </a:r>
            <a:r>
              <a:rPr lang="lv-LV" dirty="0"/>
              <a:t> </a:t>
            </a:r>
            <a:r>
              <a:rPr lang="lv-LV" dirty="0" err="1"/>
              <a:t>on</a:t>
            </a:r>
            <a:r>
              <a:rPr lang="lv-LV" dirty="0"/>
              <a:t> </a:t>
            </a:r>
            <a:r>
              <a:rPr lang="lv-LV" dirty="0" err="1"/>
              <a:t>how</a:t>
            </a:r>
            <a:r>
              <a:rPr lang="lv-LV" dirty="0"/>
              <a:t> to </a:t>
            </a:r>
            <a:r>
              <a:rPr lang="lv-LV" dirty="0" err="1"/>
              <a:t>become</a:t>
            </a:r>
            <a:r>
              <a:rPr lang="lv-LV" dirty="0"/>
              <a:t> </a:t>
            </a:r>
            <a:r>
              <a:rPr lang="lv-LV" dirty="0" err="1"/>
              <a:t>our</a:t>
            </a:r>
            <a:r>
              <a:rPr lang="lv-LV" dirty="0"/>
              <a:t> student.</a:t>
            </a:r>
          </a:p>
        </p:txBody>
      </p:sp>
      <p:sp>
        <p:nvSpPr>
          <p:cNvPr id="4" name="Slaida numura vietturis 3"/>
          <p:cNvSpPr>
            <a:spLocks noGrp="1"/>
          </p:cNvSpPr>
          <p:nvPr>
            <p:ph type="sldNum" sz="quarter" idx="10"/>
          </p:nvPr>
        </p:nvSpPr>
        <p:spPr/>
        <p:txBody>
          <a:bodyPr/>
          <a:lstStyle/>
          <a:p>
            <a:fld id="{0A95C7B4-F48A-4942-A509-E55995350072}" type="slidenum">
              <a:rPr lang="lv-LV" smtClean="0"/>
              <a:pPr/>
              <a:t>40</a:t>
            </a:fld>
            <a:endParaRPr lang="lv-LV"/>
          </a:p>
        </p:txBody>
      </p:sp>
      <p:sp>
        <p:nvSpPr>
          <p:cNvPr id="5" name="Kājenes vietturis 4"/>
          <p:cNvSpPr>
            <a:spLocks noGrp="1"/>
          </p:cNvSpPr>
          <p:nvPr>
            <p:ph type="ftr" sz="quarter" idx="11"/>
          </p:nvPr>
        </p:nvSpPr>
        <p:spPr/>
        <p:txBody>
          <a:bodyPr/>
          <a:lstStyle/>
          <a:p>
            <a:r>
              <a:rPr lang="lv-LV"/>
              <a:t>Prikulis, UL, Praha, 28.06.2016</a:t>
            </a:r>
          </a:p>
        </p:txBody>
      </p:sp>
    </p:spTree>
    <p:extLst>
      <p:ext uri="{BB962C8B-B14F-4D97-AF65-F5344CB8AC3E}">
        <p14:creationId xmlns:p14="http://schemas.microsoft.com/office/powerpoint/2010/main" val="38452280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dirty="0" err="1"/>
              <a:t>Particular</a:t>
            </a:r>
            <a:r>
              <a:rPr lang="lv-LV" dirty="0"/>
              <a:t> </a:t>
            </a:r>
            <a:r>
              <a:rPr lang="lv-LV" dirty="0" err="1"/>
              <a:t>study</a:t>
            </a:r>
            <a:r>
              <a:rPr lang="lv-LV" dirty="0"/>
              <a:t> </a:t>
            </a:r>
            <a:r>
              <a:rPr lang="lv-LV" dirty="0" err="1"/>
              <a:t>programmes</a:t>
            </a:r>
            <a:r>
              <a:rPr lang="lv-LV" dirty="0"/>
              <a:t> </a:t>
            </a:r>
            <a:r>
              <a:rPr lang="lv-LV" dirty="0" err="1"/>
              <a:t>have</a:t>
            </a:r>
            <a:r>
              <a:rPr lang="lv-LV" dirty="0"/>
              <a:t> a </a:t>
            </a:r>
            <a:r>
              <a:rPr lang="lv-LV" dirty="0" err="1"/>
              <a:t>general</a:t>
            </a:r>
            <a:r>
              <a:rPr lang="lv-LV" dirty="0"/>
              <a:t> </a:t>
            </a:r>
            <a:r>
              <a:rPr lang="lv-LV" dirty="0" err="1"/>
              <a:t>description</a:t>
            </a:r>
            <a:r>
              <a:rPr lang="lv-LV" dirty="0"/>
              <a:t> </a:t>
            </a:r>
            <a:r>
              <a:rPr lang="lv-LV" dirty="0" err="1"/>
              <a:t>in</a:t>
            </a:r>
            <a:r>
              <a:rPr lang="lv-LV" dirty="0"/>
              <a:t> </a:t>
            </a:r>
            <a:r>
              <a:rPr lang="lv-LV" dirty="0" err="1"/>
              <a:t>English</a:t>
            </a:r>
            <a:r>
              <a:rPr lang="lv-LV" dirty="0"/>
              <a:t> – </a:t>
            </a:r>
            <a:r>
              <a:rPr lang="lv-LV" dirty="0" err="1"/>
              <a:t>as</a:t>
            </a:r>
            <a:r>
              <a:rPr lang="lv-LV" dirty="0"/>
              <a:t> </a:t>
            </a:r>
            <a:r>
              <a:rPr lang="lv-LV" dirty="0" err="1"/>
              <a:t>you</a:t>
            </a:r>
            <a:r>
              <a:rPr lang="lv-LV" dirty="0"/>
              <a:t> </a:t>
            </a:r>
            <a:r>
              <a:rPr lang="lv-LV" dirty="0" err="1"/>
              <a:t>can</a:t>
            </a:r>
            <a:r>
              <a:rPr lang="lv-LV" dirty="0"/>
              <a:t> </a:t>
            </a:r>
            <a:r>
              <a:rPr lang="lv-LV" dirty="0" err="1"/>
              <a:t>see</a:t>
            </a:r>
            <a:r>
              <a:rPr lang="lv-LV" dirty="0"/>
              <a:t> </a:t>
            </a:r>
            <a:r>
              <a:rPr lang="lv-LV" dirty="0" err="1"/>
              <a:t>from</a:t>
            </a:r>
            <a:r>
              <a:rPr lang="lv-LV" dirty="0"/>
              <a:t> </a:t>
            </a:r>
            <a:r>
              <a:rPr lang="lv-LV" dirty="0" err="1"/>
              <a:t>our</a:t>
            </a:r>
            <a:r>
              <a:rPr lang="lv-LV" dirty="0"/>
              <a:t> </a:t>
            </a:r>
            <a:r>
              <a:rPr lang="lv-LV" dirty="0" err="1"/>
              <a:t>Bachelor</a:t>
            </a:r>
            <a:r>
              <a:rPr lang="lv-LV" dirty="0"/>
              <a:t> </a:t>
            </a:r>
            <a:r>
              <a:rPr lang="lv-LV" dirty="0" err="1"/>
              <a:t>programme</a:t>
            </a:r>
            <a:r>
              <a:rPr lang="lv-LV" dirty="0"/>
              <a:t> </a:t>
            </a:r>
            <a:r>
              <a:rPr lang="lv-LV" dirty="0" err="1"/>
              <a:t>in</a:t>
            </a:r>
            <a:r>
              <a:rPr lang="lv-LV" dirty="0"/>
              <a:t> </a:t>
            </a:r>
            <a:r>
              <a:rPr lang="lv-LV" dirty="0" err="1"/>
              <a:t>Chemistry</a:t>
            </a:r>
            <a:r>
              <a:rPr lang="lv-LV" dirty="0"/>
              <a:t>, </a:t>
            </a:r>
            <a:r>
              <a:rPr lang="lv-LV" dirty="0" err="1"/>
              <a:t>with</a:t>
            </a:r>
            <a:r>
              <a:rPr lang="lv-LV" dirty="0"/>
              <a:t> </a:t>
            </a:r>
            <a:r>
              <a:rPr lang="lv-LV" dirty="0" err="1"/>
              <a:t>attachments</a:t>
            </a:r>
            <a:r>
              <a:rPr lang="lv-LV" dirty="0"/>
              <a:t> </a:t>
            </a:r>
            <a:r>
              <a:rPr lang="lv-LV" dirty="0" err="1"/>
              <a:t>containing</a:t>
            </a:r>
            <a:r>
              <a:rPr lang="lv-LV" dirty="0"/>
              <a:t> </a:t>
            </a:r>
            <a:r>
              <a:rPr lang="lv-LV" dirty="0" err="1"/>
              <a:t>more</a:t>
            </a:r>
            <a:r>
              <a:rPr lang="lv-LV" dirty="0"/>
              <a:t> </a:t>
            </a:r>
            <a:r>
              <a:rPr lang="lv-LV" dirty="0" err="1"/>
              <a:t>detail</a:t>
            </a:r>
            <a:r>
              <a:rPr lang="lv-LV" dirty="0"/>
              <a:t>.</a:t>
            </a:r>
          </a:p>
        </p:txBody>
      </p:sp>
      <p:sp>
        <p:nvSpPr>
          <p:cNvPr id="4" name="Slaida numura vietturis 3"/>
          <p:cNvSpPr>
            <a:spLocks noGrp="1"/>
          </p:cNvSpPr>
          <p:nvPr>
            <p:ph type="sldNum" sz="quarter" idx="10"/>
          </p:nvPr>
        </p:nvSpPr>
        <p:spPr/>
        <p:txBody>
          <a:bodyPr/>
          <a:lstStyle/>
          <a:p>
            <a:fld id="{0A95C7B4-F48A-4942-A509-E55995350072}" type="slidenum">
              <a:rPr lang="lv-LV" smtClean="0"/>
              <a:pPr/>
              <a:t>41</a:t>
            </a:fld>
            <a:endParaRPr lang="lv-LV"/>
          </a:p>
        </p:txBody>
      </p:sp>
      <p:sp>
        <p:nvSpPr>
          <p:cNvPr id="5" name="Kājenes vietturis 4"/>
          <p:cNvSpPr>
            <a:spLocks noGrp="1"/>
          </p:cNvSpPr>
          <p:nvPr>
            <p:ph type="ftr" sz="quarter" idx="11"/>
          </p:nvPr>
        </p:nvSpPr>
        <p:spPr/>
        <p:txBody>
          <a:bodyPr/>
          <a:lstStyle/>
          <a:p>
            <a:r>
              <a:rPr lang="lv-LV"/>
              <a:t>Prikulis, UL, Praha, 28.06.2016</a:t>
            </a:r>
          </a:p>
        </p:txBody>
      </p:sp>
    </p:spTree>
    <p:extLst>
      <p:ext uri="{BB962C8B-B14F-4D97-AF65-F5344CB8AC3E}">
        <p14:creationId xmlns:p14="http://schemas.microsoft.com/office/powerpoint/2010/main" val="30195671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dirty="0" err="1"/>
              <a:t>The</a:t>
            </a:r>
            <a:r>
              <a:rPr lang="lv-LV" dirty="0"/>
              <a:t> </a:t>
            </a:r>
            <a:r>
              <a:rPr lang="lv-LV" dirty="0" err="1"/>
              <a:t>university</a:t>
            </a:r>
            <a:r>
              <a:rPr lang="lv-LV" dirty="0"/>
              <a:t> </a:t>
            </a:r>
            <a:r>
              <a:rPr lang="lv-LV" dirty="0" err="1"/>
              <a:t>makes</a:t>
            </a:r>
            <a:r>
              <a:rPr lang="lv-LV" dirty="0"/>
              <a:t> </a:t>
            </a:r>
            <a:r>
              <a:rPr lang="lv-LV" dirty="0" err="1"/>
              <a:t>its</a:t>
            </a:r>
            <a:r>
              <a:rPr lang="lv-LV" dirty="0"/>
              <a:t> </a:t>
            </a:r>
            <a:r>
              <a:rPr lang="lv-LV" dirty="0" err="1"/>
              <a:t>information</a:t>
            </a:r>
            <a:r>
              <a:rPr lang="lv-LV" dirty="0"/>
              <a:t> </a:t>
            </a:r>
            <a:r>
              <a:rPr lang="lv-LV" dirty="0" err="1"/>
              <a:t>available</a:t>
            </a:r>
            <a:r>
              <a:rPr lang="lv-LV" dirty="0"/>
              <a:t> to </a:t>
            </a:r>
            <a:r>
              <a:rPr lang="lv-LV" dirty="0" err="1"/>
              <a:t>public</a:t>
            </a:r>
            <a:r>
              <a:rPr lang="lv-LV" dirty="0"/>
              <a:t> </a:t>
            </a:r>
            <a:r>
              <a:rPr lang="lv-LV" dirty="0" err="1"/>
              <a:t>mostly</a:t>
            </a:r>
            <a:r>
              <a:rPr lang="lv-LV" dirty="0"/>
              <a:t> </a:t>
            </a:r>
            <a:r>
              <a:rPr lang="lv-LV" dirty="0" err="1"/>
              <a:t>electronically</a:t>
            </a:r>
            <a:r>
              <a:rPr lang="lv-LV" dirty="0"/>
              <a:t> (</a:t>
            </a:r>
            <a:r>
              <a:rPr lang="lv-LV" dirty="0" err="1"/>
              <a:t>via</a:t>
            </a:r>
            <a:r>
              <a:rPr lang="lv-LV" dirty="0"/>
              <a:t> </a:t>
            </a:r>
            <a:r>
              <a:rPr lang="lv-LV" dirty="0" err="1"/>
              <a:t>internet</a:t>
            </a:r>
            <a:r>
              <a:rPr lang="lv-LV" dirty="0"/>
              <a:t>), </a:t>
            </a:r>
            <a:r>
              <a:rPr lang="lv-LV" dirty="0" err="1"/>
              <a:t>but</a:t>
            </a:r>
            <a:r>
              <a:rPr lang="lv-LV" dirty="0"/>
              <a:t> </a:t>
            </a:r>
            <a:r>
              <a:rPr lang="lv-LV" dirty="0" err="1"/>
              <a:t>there</a:t>
            </a:r>
            <a:r>
              <a:rPr lang="lv-LV" dirty="0"/>
              <a:t> </a:t>
            </a:r>
            <a:r>
              <a:rPr lang="lv-LV" dirty="0" err="1"/>
              <a:t>also</a:t>
            </a:r>
            <a:r>
              <a:rPr lang="lv-LV" dirty="0"/>
              <a:t> </a:t>
            </a:r>
            <a:r>
              <a:rPr lang="lv-LV" dirty="0" err="1"/>
              <a:t>regularly</a:t>
            </a:r>
            <a:r>
              <a:rPr lang="lv-LV" dirty="0"/>
              <a:t> </a:t>
            </a:r>
            <a:r>
              <a:rPr lang="lv-LV" dirty="0" err="1"/>
              <a:t>renewable</a:t>
            </a:r>
            <a:r>
              <a:rPr lang="lv-LV" dirty="0"/>
              <a:t> </a:t>
            </a:r>
            <a:r>
              <a:rPr lang="lv-LV" dirty="0" err="1"/>
              <a:t>leaflets</a:t>
            </a:r>
            <a:r>
              <a:rPr lang="lv-LV" dirty="0"/>
              <a:t> </a:t>
            </a:r>
            <a:r>
              <a:rPr lang="lv-LV" dirty="0" err="1"/>
              <a:t>on</a:t>
            </a:r>
            <a:r>
              <a:rPr lang="lv-LV" dirty="0"/>
              <a:t> </a:t>
            </a:r>
            <a:r>
              <a:rPr lang="lv-LV" dirty="0" err="1"/>
              <a:t>faculties</a:t>
            </a:r>
            <a:r>
              <a:rPr lang="lv-LV" dirty="0"/>
              <a:t> </a:t>
            </a:r>
            <a:r>
              <a:rPr lang="lv-LV" dirty="0" err="1"/>
              <a:t>and</a:t>
            </a:r>
            <a:r>
              <a:rPr lang="lv-LV" dirty="0"/>
              <a:t> </a:t>
            </a:r>
            <a:r>
              <a:rPr lang="lv-LV" dirty="0" err="1"/>
              <a:t>programmes</a:t>
            </a:r>
            <a:r>
              <a:rPr lang="lv-LV" dirty="0"/>
              <a:t> </a:t>
            </a:r>
            <a:r>
              <a:rPr lang="lv-LV" dirty="0" err="1"/>
              <a:t>distributed</a:t>
            </a:r>
            <a:r>
              <a:rPr lang="lv-LV" dirty="0"/>
              <a:t> </a:t>
            </a:r>
            <a:r>
              <a:rPr lang="lv-LV" dirty="0" err="1"/>
              <a:t>in</a:t>
            </a:r>
            <a:r>
              <a:rPr lang="lv-LV" dirty="0"/>
              <a:t> </a:t>
            </a:r>
            <a:r>
              <a:rPr lang="lv-LV" dirty="0" err="1"/>
              <a:t>information</a:t>
            </a:r>
            <a:r>
              <a:rPr lang="lv-LV" dirty="0"/>
              <a:t> </a:t>
            </a:r>
            <a:r>
              <a:rPr lang="lv-LV" dirty="0" err="1"/>
              <a:t>events</a:t>
            </a:r>
            <a:r>
              <a:rPr lang="lv-LV" dirty="0"/>
              <a:t>. </a:t>
            </a:r>
            <a:r>
              <a:rPr lang="lv-LV" dirty="0" err="1"/>
              <a:t>There</a:t>
            </a:r>
            <a:r>
              <a:rPr lang="lv-LV" dirty="0"/>
              <a:t> </a:t>
            </a:r>
            <a:r>
              <a:rPr lang="lv-LV" dirty="0" err="1"/>
              <a:t>are</a:t>
            </a:r>
            <a:r>
              <a:rPr lang="lv-LV" dirty="0"/>
              <a:t> </a:t>
            </a:r>
            <a:r>
              <a:rPr lang="lv-LV" dirty="0" err="1"/>
              <a:t>also</a:t>
            </a:r>
            <a:r>
              <a:rPr lang="lv-LV" dirty="0"/>
              <a:t> </a:t>
            </a:r>
            <a:r>
              <a:rPr lang="lv-LV" dirty="0" err="1"/>
              <a:t>periodical</a:t>
            </a:r>
            <a:r>
              <a:rPr lang="lv-LV" dirty="0"/>
              <a:t> </a:t>
            </a:r>
            <a:r>
              <a:rPr lang="lv-LV" dirty="0" err="1"/>
              <a:t>publications</a:t>
            </a:r>
            <a:r>
              <a:rPr lang="lv-LV" dirty="0"/>
              <a:t> </a:t>
            </a:r>
            <a:r>
              <a:rPr lang="lv-LV" dirty="0" err="1"/>
              <a:t>about</a:t>
            </a:r>
            <a:r>
              <a:rPr lang="lv-LV" dirty="0"/>
              <a:t> </a:t>
            </a:r>
            <a:r>
              <a:rPr lang="lv-LV" dirty="0" err="1"/>
              <a:t>faculties</a:t>
            </a:r>
            <a:r>
              <a:rPr lang="lv-LV" dirty="0"/>
              <a:t> </a:t>
            </a:r>
            <a:r>
              <a:rPr lang="lv-LV" dirty="0" err="1"/>
              <a:t>and</a:t>
            </a:r>
            <a:r>
              <a:rPr lang="lv-LV" dirty="0"/>
              <a:t> </a:t>
            </a:r>
            <a:r>
              <a:rPr lang="lv-LV" dirty="0" err="1"/>
              <a:t>the</a:t>
            </a:r>
            <a:r>
              <a:rPr lang="lv-LV" dirty="0"/>
              <a:t> </a:t>
            </a:r>
            <a:r>
              <a:rPr lang="lv-LV" dirty="0" err="1"/>
              <a:t>university</a:t>
            </a:r>
            <a:r>
              <a:rPr lang="lv-LV" dirty="0"/>
              <a:t> </a:t>
            </a:r>
            <a:r>
              <a:rPr lang="lv-LV" dirty="0" err="1"/>
              <a:t>in</a:t>
            </a:r>
            <a:r>
              <a:rPr lang="lv-LV" dirty="0"/>
              <a:t> a </a:t>
            </a:r>
            <a:r>
              <a:rPr lang="lv-LV" dirty="0" err="1"/>
              <a:t>format</a:t>
            </a:r>
            <a:r>
              <a:rPr lang="lv-LV" dirty="0"/>
              <a:t> </a:t>
            </a:r>
            <a:r>
              <a:rPr lang="lv-LV" dirty="0" err="1"/>
              <a:t>of</a:t>
            </a:r>
            <a:r>
              <a:rPr lang="lv-LV" dirty="0"/>
              <a:t> </a:t>
            </a:r>
            <a:r>
              <a:rPr lang="lv-LV" dirty="0" err="1"/>
              <a:t>books</a:t>
            </a:r>
            <a:r>
              <a:rPr lang="lv-LV" dirty="0"/>
              <a:t>, </a:t>
            </a:r>
            <a:r>
              <a:rPr lang="lv-LV" dirty="0" err="1"/>
              <a:t>also</a:t>
            </a:r>
            <a:r>
              <a:rPr lang="lv-LV" dirty="0"/>
              <a:t> </a:t>
            </a:r>
            <a:r>
              <a:rPr lang="lv-LV" dirty="0" err="1"/>
              <a:t>containing</a:t>
            </a:r>
            <a:r>
              <a:rPr lang="lv-LV" dirty="0"/>
              <a:t> </a:t>
            </a:r>
            <a:r>
              <a:rPr lang="lv-LV" dirty="0" err="1"/>
              <a:t>quantitative</a:t>
            </a:r>
            <a:r>
              <a:rPr lang="lv-LV" dirty="0"/>
              <a:t> </a:t>
            </a:r>
            <a:r>
              <a:rPr lang="lv-LV" dirty="0" err="1"/>
              <a:t>data</a:t>
            </a:r>
            <a:r>
              <a:rPr lang="lv-LV" dirty="0"/>
              <a:t> </a:t>
            </a:r>
            <a:r>
              <a:rPr lang="lv-LV" dirty="0" err="1"/>
              <a:t>about</a:t>
            </a:r>
            <a:r>
              <a:rPr lang="lv-LV" dirty="0"/>
              <a:t> </a:t>
            </a:r>
            <a:r>
              <a:rPr lang="lv-LV" dirty="0" err="1"/>
              <a:t>the</a:t>
            </a:r>
            <a:r>
              <a:rPr lang="lv-LV" dirty="0"/>
              <a:t> </a:t>
            </a:r>
            <a:r>
              <a:rPr lang="lv-LV" dirty="0" err="1"/>
              <a:t>programmes</a:t>
            </a:r>
            <a:r>
              <a:rPr lang="lv-LV" dirty="0"/>
              <a:t> </a:t>
            </a:r>
            <a:r>
              <a:rPr lang="lv-LV" dirty="0" err="1"/>
              <a:t>and</a:t>
            </a:r>
            <a:r>
              <a:rPr lang="lv-LV" dirty="0"/>
              <a:t> </a:t>
            </a:r>
            <a:r>
              <a:rPr lang="lv-LV" dirty="0" err="1"/>
              <a:t>awards</a:t>
            </a:r>
            <a:r>
              <a:rPr lang="lv-LV" dirty="0"/>
              <a:t>. (2 </a:t>
            </a:r>
            <a:r>
              <a:rPr lang="lv-LV" dirty="0" err="1"/>
              <a:t>years</a:t>
            </a:r>
            <a:r>
              <a:rPr lang="lv-LV" dirty="0"/>
              <a:t> </a:t>
            </a:r>
            <a:r>
              <a:rPr lang="lv-LV" dirty="0" err="1"/>
              <a:t>ago</a:t>
            </a:r>
            <a:r>
              <a:rPr lang="lv-LV" dirty="0"/>
              <a:t>, </a:t>
            </a:r>
            <a:r>
              <a:rPr lang="lv-LV" dirty="0" err="1"/>
              <a:t>by</a:t>
            </a:r>
            <a:r>
              <a:rPr lang="lv-LV" dirty="0"/>
              <a:t> </a:t>
            </a:r>
            <a:r>
              <a:rPr lang="lv-LV" dirty="0" err="1"/>
              <a:t>the</a:t>
            </a:r>
            <a:r>
              <a:rPr lang="lv-LV" dirty="0"/>
              <a:t> </a:t>
            </a:r>
            <a:r>
              <a:rPr lang="lv-LV" dirty="0" err="1"/>
              <a:t>way</a:t>
            </a:r>
            <a:r>
              <a:rPr lang="lv-LV" dirty="0"/>
              <a:t>, </a:t>
            </a:r>
            <a:r>
              <a:rPr lang="lv-LV" dirty="0" err="1"/>
              <a:t>we</a:t>
            </a:r>
            <a:r>
              <a:rPr lang="lv-LV" dirty="0"/>
              <a:t> </a:t>
            </a:r>
            <a:r>
              <a:rPr lang="lv-LV" dirty="0" err="1"/>
              <a:t>completed</a:t>
            </a:r>
            <a:r>
              <a:rPr lang="lv-LV" dirty="0"/>
              <a:t> </a:t>
            </a:r>
            <a:r>
              <a:rPr lang="lv-LV" dirty="0" err="1"/>
              <a:t>and</a:t>
            </a:r>
            <a:r>
              <a:rPr lang="lv-LV" dirty="0"/>
              <a:t> </a:t>
            </a:r>
            <a:r>
              <a:rPr lang="lv-LV" dirty="0" err="1"/>
              <a:t>published</a:t>
            </a:r>
            <a:r>
              <a:rPr lang="lv-LV" dirty="0"/>
              <a:t> a </a:t>
            </a:r>
            <a:r>
              <a:rPr lang="lv-LV" dirty="0" err="1"/>
              <a:t>book</a:t>
            </a:r>
            <a:r>
              <a:rPr lang="lv-LV" dirty="0"/>
              <a:t> </a:t>
            </a:r>
            <a:r>
              <a:rPr lang="lv-LV" dirty="0" err="1"/>
              <a:t>about</a:t>
            </a:r>
            <a:r>
              <a:rPr lang="lv-LV" dirty="0"/>
              <a:t> 50 </a:t>
            </a:r>
            <a:r>
              <a:rPr lang="lv-LV" dirty="0" err="1"/>
              <a:t>years</a:t>
            </a:r>
            <a:r>
              <a:rPr lang="lv-LV" dirty="0"/>
              <a:t> </a:t>
            </a:r>
            <a:r>
              <a:rPr lang="lv-LV" dirty="0" err="1"/>
              <a:t>of</a:t>
            </a:r>
            <a:r>
              <a:rPr lang="lv-LV" dirty="0"/>
              <a:t> </a:t>
            </a:r>
            <a:r>
              <a:rPr lang="lv-LV" dirty="0" err="1"/>
              <a:t>Chemistry</a:t>
            </a:r>
            <a:r>
              <a:rPr lang="lv-LV" dirty="0"/>
              <a:t> </a:t>
            </a:r>
            <a:r>
              <a:rPr lang="lv-LV" dirty="0" err="1"/>
              <a:t>Faculty</a:t>
            </a:r>
            <a:r>
              <a:rPr lang="lv-LV" dirty="0"/>
              <a:t>, </a:t>
            </a:r>
            <a:r>
              <a:rPr lang="lv-LV" dirty="0" err="1"/>
              <a:t>containing</a:t>
            </a:r>
            <a:r>
              <a:rPr lang="lv-LV" dirty="0"/>
              <a:t> a </a:t>
            </a:r>
            <a:r>
              <a:rPr lang="lv-LV" dirty="0" err="1"/>
              <a:t>chapter</a:t>
            </a:r>
            <a:r>
              <a:rPr lang="lv-LV" dirty="0"/>
              <a:t> </a:t>
            </a:r>
            <a:r>
              <a:rPr lang="lv-LV" dirty="0" err="1"/>
              <a:t>on</a:t>
            </a:r>
            <a:r>
              <a:rPr lang="lv-LV" dirty="0"/>
              <a:t> </a:t>
            </a:r>
            <a:r>
              <a:rPr lang="lv-LV" dirty="0" err="1"/>
              <a:t>current</a:t>
            </a:r>
            <a:r>
              <a:rPr lang="lv-LV" dirty="0"/>
              <a:t> SP).</a:t>
            </a:r>
          </a:p>
        </p:txBody>
      </p:sp>
      <p:sp>
        <p:nvSpPr>
          <p:cNvPr id="4" name="Slaida numura vietturis 3"/>
          <p:cNvSpPr>
            <a:spLocks noGrp="1"/>
          </p:cNvSpPr>
          <p:nvPr>
            <p:ph type="sldNum" sz="quarter" idx="10"/>
          </p:nvPr>
        </p:nvSpPr>
        <p:spPr/>
        <p:txBody>
          <a:bodyPr/>
          <a:lstStyle/>
          <a:p>
            <a:fld id="{0A95C7B4-F48A-4942-A509-E55995350072}" type="slidenum">
              <a:rPr lang="lv-LV" smtClean="0"/>
              <a:pPr/>
              <a:t>43</a:t>
            </a:fld>
            <a:endParaRPr lang="lv-LV"/>
          </a:p>
        </p:txBody>
      </p:sp>
      <p:sp>
        <p:nvSpPr>
          <p:cNvPr id="5" name="Kājenes vietturis 4"/>
          <p:cNvSpPr>
            <a:spLocks noGrp="1"/>
          </p:cNvSpPr>
          <p:nvPr>
            <p:ph type="ftr" sz="quarter" idx="11"/>
          </p:nvPr>
        </p:nvSpPr>
        <p:spPr/>
        <p:txBody>
          <a:bodyPr/>
          <a:lstStyle/>
          <a:p>
            <a:r>
              <a:rPr lang="lv-LV"/>
              <a:t>Prikulis, UL, Praha, 28.06.2016</a:t>
            </a:r>
          </a:p>
        </p:txBody>
      </p:sp>
    </p:spTree>
    <p:extLst>
      <p:ext uri="{BB962C8B-B14F-4D97-AF65-F5344CB8AC3E}">
        <p14:creationId xmlns:p14="http://schemas.microsoft.com/office/powerpoint/2010/main" val="41863767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dirty="0" err="1"/>
              <a:t>Latvia</a:t>
            </a:r>
            <a:r>
              <a:rPr lang="lv-LV" dirty="0"/>
              <a:t> </a:t>
            </a:r>
            <a:r>
              <a:rPr lang="lv-LV" dirty="0" err="1"/>
              <a:t>exists</a:t>
            </a:r>
            <a:r>
              <a:rPr lang="lv-LV" dirty="0"/>
              <a:t> </a:t>
            </a:r>
            <a:r>
              <a:rPr lang="lv-LV" dirty="0" err="1"/>
              <a:t>as</a:t>
            </a:r>
            <a:r>
              <a:rPr lang="lv-LV" dirty="0"/>
              <a:t> </a:t>
            </a:r>
            <a:r>
              <a:rPr lang="lv-LV" dirty="0" err="1"/>
              <a:t>an</a:t>
            </a:r>
            <a:r>
              <a:rPr lang="lv-LV" dirty="0"/>
              <a:t> </a:t>
            </a:r>
            <a:r>
              <a:rPr lang="lv-LV" dirty="0" err="1"/>
              <a:t>independent</a:t>
            </a:r>
            <a:r>
              <a:rPr lang="lv-LV" dirty="0"/>
              <a:t> </a:t>
            </a:r>
            <a:r>
              <a:rPr lang="lv-LV" dirty="0" err="1"/>
              <a:t>country</a:t>
            </a:r>
            <a:r>
              <a:rPr lang="lv-LV" dirty="0"/>
              <a:t> </a:t>
            </a:r>
            <a:r>
              <a:rPr lang="lv-LV" dirty="0" err="1"/>
              <a:t>since</a:t>
            </a:r>
            <a:r>
              <a:rPr lang="lv-LV" dirty="0"/>
              <a:t> 1918, </a:t>
            </a:r>
            <a:r>
              <a:rPr lang="lv-LV" dirty="0" err="1"/>
              <a:t>with</a:t>
            </a:r>
            <a:r>
              <a:rPr lang="lv-LV" dirty="0"/>
              <a:t> </a:t>
            </a:r>
            <a:r>
              <a:rPr lang="lv-LV" dirty="0" err="1"/>
              <a:t>an</a:t>
            </a:r>
            <a:r>
              <a:rPr lang="lv-LV" dirty="0"/>
              <a:t> </a:t>
            </a:r>
            <a:r>
              <a:rPr lang="lv-LV" dirty="0" err="1"/>
              <a:t>interruption</a:t>
            </a:r>
            <a:r>
              <a:rPr lang="lv-LV" dirty="0"/>
              <a:t> </a:t>
            </a:r>
            <a:r>
              <a:rPr lang="lv-LV" dirty="0" err="1"/>
              <a:t>between</a:t>
            </a:r>
            <a:r>
              <a:rPr lang="lv-LV" dirty="0"/>
              <a:t> 1940 </a:t>
            </a:r>
            <a:r>
              <a:rPr lang="lv-LV" dirty="0" err="1"/>
              <a:t>and</a:t>
            </a:r>
            <a:r>
              <a:rPr lang="lv-LV" dirty="0"/>
              <a:t> 1991 </a:t>
            </a:r>
            <a:r>
              <a:rPr lang="lv-LV" dirty="0" err="1"/>
              <a:t>when</a:t>
            </a:r>
            <a:r>
              <a:rPr lang="lv-LV" dirty="0"/>
              <a:t> it </a:t>
            </a:r>
            <a:r>
              <a:rPr lang="lv-LV" dirty="0" err="1"/>
              <a:t>was</a:t>
            </a:r>
            <a:r>
              <a:rPr lang="lv-LV" dirty="0"/>
              <a:t> </a:t>
            </a:r>
            <a:r>
              <a:rPr lang="lv-LV" dirty="0" err="1"/>
              <a:t>incorporated</a:t>
            </a:r>
            <a:r>
              <a:rPr lang="lv-LV" dirty="0"/>
              <a:t> </a:t>
            </a:r>
            <a:r>
              <a:rPr lang="lv-LV" dirty="0" err="1"/>
              <a:t>in</a:t>
            </a:r>
            <a:r>
              <a:rPr lang="lv-LV" dirty="0"/>
              <a:t> </a:t>
            </a:r>
            <a:r>
              <a:rPr lang="lv-LV" dirty="0" err="1"/>
              <a:t>the</a:t>
            </a:r>
            <a:r>
              <a:rPr lang="lv-LV" dirty="0"/>
              <a:t> </a:t>
            </a:r>
            <a:r>
              <a:rPr lang="lv-LV" dirty="0" err="1"/>
              <a:t>Soviet</a:t>
            </a:r>
            <a:r>
              <a:rPr lang="lv-LV" dirty="0"/>
              <a:t> </a:t>
            </a:r>
            <a:r>
              <a:rPr lang="lv-LV" dirty="0" err="1"/>
              <a:t>Union</a:t>
            </a:r>
            <a:r>
              <a:rPr lang="lv-LV" dirty="0"/>
              <a:t>. It </a:t>
            </a:r>
            <a:r>
              <a:rPr lang="lv-LV" dirty="0" err="1"/>
              <a:t>has</a:t>
            </a:r>
            <a:r>
              <a:rPr lang="lv-LV" dirty="0"/>
              <a:t> a </a:t>
            </a:r>
            <a:r>
              <a:rPr lang="lv-LV" dirty="0" err="1"/>
              <a:t>number</a:t>
            </a:r>
            <a:r>
              <a:rPr lang="lv-LV" dirty="0"/>
              <a:t> </a:t>
            </a:r>
            <a:r>
              <a:rPr lang="lv-LV" dirty="0" err="1"/>
              <a:t>of</a:t>
            </a:r>
            <a:r>
              <a:rPr lang="lv-LV" dirty="0"/>
              <a:t> </a:t>
            </a:r>
            <a:r>
              <a:rPr lang="lv-LV" dirty="0" err="1"/>
              <a:t>HEIs</a:t>
            </a:r>
            <a:r>
              <a:rPr lang="lv-LV" dirty="0"/>
              <a:t> (</a:t>
            </a:r>
            <a:r>
              <a:rPr lang="lv-LV" dirty="0" err="1"/>
              <a:t>including</a:t>
            </a:r>
            <a:r>
              <a:rPr lang="lv-LV" dirty="0"/>
              <a:t> </a:t>
            </a:r>
            <a:r>
              <a:rPr lang="lv-LV" dirty="0" err="1"/>
              <a:t>colleges</a:t>
            </a:r>
            <a:r>
              <a:rPr lang="lv-LV" dirty="0"/>
              <a:t>), </a:t>
            </a:r>
            <a:r>
              <a:rPr lang="lv-LV" dirty="0" err="1"/>
              <a:t>out</a:t>
            </a:r>
            <a:r>
              <a:rPr lang="lv-LV" dirty="0"/>
              <a:t> </a:t>
            </a:r>
            <a:r>
              <a:rPr lang="lv-LV" dirty="0" err="1"/>
              <a:t>of</a:t>
            </a:r>
            <a:r>
              <a:rPr lang="lv-LV" dirty="0"/>
              <a:t> </a:t>
            </a:r>
            <a:r>
              <a:rPr lang="lv-LV" dirty="0" err="1"/>
              <a:t>which</a:t>
            </a:r>
            <a:r>
              <a:rPr lang="lv-LV" dirty="0"/>
              <a:t> </a:t>
            </a:r>
            <a:r>
              <a:rPr lang="lv-LV" dirty="0" err="1"/>
              <a:t>about</a:t>
            </a:r>
            <a:r>
              <a:rPr lang="lv-LV" dirty="0"/>
              <a:t> 1/3 </a:t>
            </a:r>
            <a:r>
              <a:rPr lang="lv-LV" dirty="0" err="1"/>
              <a:t>are</a:t>
            </a:r>
            <a:r>
              <a:rPr lang="lv-LV" dirty="0"/>
              <a:t> </a:t>
            </a:r>
            <a:r>
              <a:rPr lang="lv-LV" dirty="0" err="1"/>
              <a:t>state-founded.</a:t>
            </a:r>
            <a:endParaRPr lang="lv-LV" dirty="0"/>
          </a:p>
        </p:txBody>
      </p:sp>
      <p:sp>
        <p:nvSpPr>
          <p:cNvPr id="4" name="Slaida numura vietturis 3"/>
          <p:cNvSpPr>
            <a:spLocks noGrp="1"/>
          </p:cNvSpPr>
          <p:nvPr>
            <p:ph type="sldNum" sz="quarter" idx="10"/>
          </p:nvPr>
        </p:nvSpPr>
        <p:spPr/>
        <p:txBody>
          <a:bodyPr/>
          <a:lstStyle/>
          <a:p>
            <a:fld id="{0A95C7B4-F48A-4942-A509-E55995350072}" type="slidenum">
              <a:rPr lang="lv-LV" smtClean="0"/>
              <a:pPr/>
              <a:t>3</a:t>
            </a:fld>
            <a:endParaRPr lang="lv-LV"/>
          </a:p>
        </p:txBody>
      </p:sp>
      <p:sp>
        <p:nvSpPr>
          <p:cNvPr id="5" name="Kājenes vietturis 4"/>
          <p:cNvSpPr>
            <a:spLocks noGrp="1"/>
          </p:cNvSpPr>
          <p:nvPr>
            <p:ph type="ftr" sz="quarter" idx="11"/>
          </p:nvPr>
        </p:nvSpPr>
        <p:spPr/>
        <p:txBody>
          <a:bodyPr/>
          <a:lstStyle/>
          <a:p>
            <a:r>
              <a:rPr lang="lv-LV"/>
              <a:t>Prikulis, UL, Praha, 28.06.2016</a:t>
            </a:r>
          </a:p>
        </p:txBody>
      </p:sp>
    </p:spTree>
    <p:extLst>
      <p:ext uri="{BB962C8B-B14F-4D97-AF65-F5344CB8AC3E}">
        <p14:creationId xmlns:p14="http://schemas.microsoft.com/office/powerpoint/2010/main" val="293236885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dirty="0" err="1"/>
              <a:t>The</a:t>
            </a:r>
            <a:r>
              <a:rPr lang="lv-LV" dirty="0"/>
              <a:t> </a:t>
            </a:r>
            <a:r>
              <a:rPr lang="lv-LV" dirty="0" err="1"/>
              <a:t>university</a:t>
            </a:r>
            <a:r>
              <a:rPr lang="lv-LV" dirty="0"/>
              <a:t> </a:t>
            </a:r>
            <a:r>
              <a:rPr lang="lv-LV" dirty="0" err="1"/>
              <a:t>makes</a:t>
            </a:r>
            <a:r>
              <a:rPr lang="lv-LV" dirty="0"/>
              <a:t> </a:t>
            </a:r>
            <a:r>
              <a:rPr lang="lv-LV" dirty="0" err="1"/>
              <a:t>its</a:t>
            </a:r>
            <a:r>
              <a:rPr lang="lv-LV" dirty="0"/>
              <a:t> </a:t>
            </a:r>
            <a:r>
              <a:rPr lang="lv-LV" dirty="0" err="1"/>
              <a:t>information</a:t>
            </a:r>
            <a:r>
              <a:rPr lang="lv-LV" dirty="0"/>
              <a:t> </a:t>
            </a:r>
            <a:r>
              <a:rPr lang="lv-LV" dirty="0" err="1"/>
              <a:t>available</a:t>
            </a:r>
            <a:r>
              <a:rPr lang="lv-LV" dirty="0"/>
              <a:t> to </a:t>
            </a:r>
            <a:r>
              <a:rPr lang="lv-LV" dirty="0" err="1"/>
              <a:t>public</a:t>
            </a:r>
            <a:r>
              <a:rPr lang="lv-LV" dirty="0"/>
              <a:t> </a:t>
            </a:r>
            <a:r>
              <a:rPr lang="lv-LV" dirty="0" err="1"/>
              <a:t>mostly</a:t>
            </a:r>
            <a:r>
              <a:rPr lang="lv-LV" dirty="0"/>
              <a:t> </a:t>
            </a:r>
            <a:r>
              <a:rPr lang="lv-LV" dirty="0" err="1"/>
              <a:t>electronically</a:t>
            </a:r>
            <a:r>
              <a:rPr lang="lv-LV" dirty="0"/>
              <a:t> (</a:t>
            </a:r>
            <a:r>
              <a:rPr lang="lv-LV" dirty="0" err="1"/>
              <a:t>via</a:t>
            </a:r>
            <a:r>
              <a:rPr lang="lv-LV" dirty="0"/>
              <a:t> </a:t>
            </a:r>
            <a:r>
              <a:rPr lang="lv-LV" dirty="0" err="1"/>
              <a:t>internet</a:t>
            </a:r>
            <a:r>
              <a:rPr lang="lv-LV" dirty="0"/>
              <a:t>), </a:t>
            </a:r>
            <a:r>
              <a:rPr lang="lv-LV" dirty="0" err="1"/>
              <a:t>but</a:t>
            </a:r>
            <a:r>
              <a:rPr lang="lv-LV" dirty="0"/>
              <a:t> </a:t>
            </a:r>
            <a:r>
              <a:rPr lang="lv-LV" dirty="0" err="1"/>
              <a:t>there</a:t>
            </a:r>
            <a:r>
              <a:rPr lang="lv-LV" dirty="0"/>
              <a:t> </a:t>
            </a:r>
            <a:r>
              <a:rPr lang="lv-LV" dirty="0" err="1"/>
              <a:t>also</a:t>
            </a:r>
            <a:r>
              <a:rPr lang="lv-LV" dirty="0"/>
              <a:t> </a:t>
            </a:r>
            <a:r>
              <a:rPr lang="lv-LV" dirty="0" err="1"/>
              <a:t>regularly</a:t>
            </a:r>
            <a:r>
              <a:rPr lang="lv-LV" dirty="0"/>
              <a:t> </a:t>
            </a:r>
            <a:r>
              <a:rPr lang="lv-LV" dirty="0" err="1"/>
              <a:t>renewable</a:t>
            </a:r>
            <a:r>
              <a:rPr lang="lv-LV" dirty="0"/>
              <a:t> </a:t>
            </a:r>
            <a:r>
              <a:rPr lang="lv-LV" dirty="0" err="1"/>
              <a:t>leaflets</a:t>
            </a:r>
            <a:r>
              <a:rPr lang="lv-LV" dirty="0"/>
              <a:t> </a:t>
            </a:r>
            <a:r>
              <a:rPr lang="lv-LV" dirty="0" err="1"/>
              <a:t>on</a:t>
            </a:r>
            <a:r>
              <a:rPr lang="lv-LV" dirty="0"/>
              <a:t> </a:t>
            </a:r>
            <a:r>
              <a:rPr lang="lv-LV" dirty="0" err="1"/>
              <a:t>faculties</a:t>
            </a:r>
            <a:r>
              <a:rPr lang="lv-LV" dirty="0"/>
              <a:t> </a:t>
            </a:r>
            <a:r>
              <a:rPr lang="lv-LV" dirty="0" err="1"/>
              <a:t>and</a:t>
            </a:r>
            <a:r>
              <a:rPr lang="lv-LV" dirty="0"/>
              <a:t> </a:t>
            </a:r>
            <a:r>
              <a:rPr lang="lv-LV" dirty="0" err="1"/>
              <a:t>programmes</a:t>
            </a:r>
            <a:r>
              <a:rPr lang="lv-LV" dirty="0"/>
              <a:t> </a:t>
            </a:r>
            <a:r>
              <a:rPr lang="lv-LV" dirty="0" err="1"/>
              <a:t>distributed</a:t>
            </a:r>
            <a:r>
              <a:rPr lang="lv-LV" dirty="0"/>
              <a:t> </a:t>
            </a:r>
            <a:r>
              <a:rPr lang="lv-LV" dirty="0" err="1"/>
              <a:t>in</a:t>
            </a:r>
            <a:r>
              <a:rPr lang="lv-LV" dirty="0"/>
              <a:t> </a:t>
            </a:r>
            <a:r>
              <a:rPr lang="lv-LV" dirty="0" err="1"/>
              <a:t>information</a:t>
            </a:r>
            <a:r>
              <a:rPr lang="lv-LV" dirty="0"/>
              <a:t> </a:t>
            </a:r>
            <a:r>
              <a:rPr lang="lv-LV" dirty="0" err="1"/>
              <a:t>events</a:t>
            </a:r>
            <a:r>
              <a:rPr lang="lv-LV" dirty="0"/>
              <a:t>. </a:t>
            </a:r>
            <a:r>
              <a:rPr lang="lv-LV" dirty="0" err="1"/>
              <a:t>There</a:t>
            </a:r>
            <a:r>
              <a:rPr lang="lv-LV" dirty="0"/>
              <a:t> </a:t>
            </a:r>
            <a:r>
              <a:rPr lang="lv-LV" dirty="0" err="1"/>
              <a:t>are</a:t>
            </a:r>
            <a:r>
              <a:rPr lang="lv-LV" dirty="0"/>
              <a:t> </a:t>
            </a:r>
            <a:r>
              <a:rPr lang="lv-LV" dirty="0" err="1"/>
              <a:t>also</a:t>
            </a:r>
            <a:r>
              <a:rPr lang="lv-LV" dirty="0"/>
              <a:t> </a:t>
            </a:r>
            <a:r>
              <a:rPr lang="lv-LV" dirty="0" err="1"/>
              <a:t>periodical</a:t>
            </a:r>
            <a:r>
              <a:rPr lang="lv-LV" dirty="0"/>
              <a:t> </a:t>
            </a:r>
            <a:r>
              <a:rPr lang="lv-LV" dirty="0" err="1"/>
              <a:t>publications</a:t>
            </a:r>
            <a:r>
              <a:rPr lang="lv-LV" dirty="0"/>
              <a:t> </a:t>
            </a:r>
            <a:r>
              <a:rPr lang="lv-LV" dirty="0" err="1"/>
              <a:t>about</a:t>
            </a:r>
            <a:r>
              <a:rPr lang="lv-LV" dirty="0"/>
              <a:t> </a:t>
            </a:r>
            <a:r>
              <a:rPr lang="lv-LV" dirty="0" err="1"/>
              <a:t>faculties</a:t>
            </a:r>
            <a:r>
              <a:rPr lang="lv-LV" dirty="0"/>
              <a:t> </a:t>
            </a:r>
            <a:r>
              <a:rPr lang="lv-LV" dirty="0" err="1"/>
              <a:t>and</a:t>
            </a:r>
            <a:r>
              <a:rPr lang="lv-LV" dirty="0"/>
              <a:t> </a:t>
            </a:r>
            <a:r>
              <a:rPr lang="lv-LV" dirty="0" err="1"/>
              <a:t>the</a:t>
            </a:r>
            <a:r>
              <a:rPr lang="lv-LV" dirty="0"/>
              <a:t> </a:t>
            </a:r>
            <a:r>
              <a:rPr lang="lv-LV" dirty="0" err="1"/>
              <a:t>university</a:t>
            </a:r>
            <a:r>
              <a:rPr lang="lv-LV" dirty="0"/>
              <a:t> </a:t>
            </a:r>
            <a:r>
              <a:rPr lang="lv-LV" dirty="0" err="1"/>
              <a:t>in</a:t>
            </a:r>
            <a:r>
              <a:rPr lang="lv-LV" dirty="0"/>
              <a:t> a </a:t>
            </a:r>
            <a:r>
              <a:rPr lang="lv-LV" dirty="0" err="1"/>
              <a:t>format</a:t>
            </a:r>
            <a:r>
              <a:rPr lang="lv-LV" dirty="0"/>
              <a:t> </a:t>
            </a:r>
            <a:r>
              <a:rPr lang="lv-LV" dirty="0" err="1"/>
              <a:t>of</a:t>
            </a:r>
            <a:r>
              <a:rPr lang="lv-LV" dirty="0"/>
              <a:t> </a:t>
            </a:r>
            <a:r>
              <a:rPr lang="lv-LV" dirty="0" err="1"/>
              <a:t>books</a:t>
            </a:r>
            <a:r>
              <a:rPr lang="lv-LV" dirty="0"/>
              <a:t>, </a:t>
            </a:r>
            <a:r>
              <a:rPr lang="lv-LV" dirty="0" err="1"/>
              <a:t>also</a:t>
            </a:r>
            <a:r>
              <a:rPr lang="lv-LV" dirty="0"/>
              <a:t> </a:t>
            </a:r>
            <a:r>
              <a:rPr lang="lv-LV" dirty="0" err="1"/>
              <a:t>containing</a:t>
            </a:r>
            <a:r>
              <a:rPr lang="lv-LV" dirty="0"/>
              <a:t> </a:t>
            </a:r>
            <a:r>
              <a:rPr lang="lv-LV" dirty="0" err="1"/>
              <a:t>quantitative</a:t>
            </a:r>
            <a:r>
              <a:rPr lang="lv-LV" dirty="0"/>
              <a:t> </a:t>
            </a:r>
            <a:r>
              <a:rPr lang="lv-LV" dirty="0" err="1"/>
              <a:t>data</a:t>
            </a:r>
            <a:r>
              <a:rPr lang="lv-LV" dirty="0"/>
              <a:t> </a:t>
            </a:r>
            <a:r>
              <a:rPr lang="lv-LV" dirty="0" err="1"/>
              <a:t>about</a:t>
            </a:r>
            <a:r>
              <a:rPr lang="lv-LV" dirty="0"/>
              <a:t> </a:t>
            </a:r>
            <a:r>
              <a:rPr lang="lv-LV" dirty="0" err="1"/>
              <a:t>the</a:t>
            </a:r>
            <a:r>
              <a:rPr lang="lv-LV" dirty="0"/>
              <a:t> </a:t>
            </a:r>
            <a:r>
              <a:rPr lang="lv-LV" dirty="0" err="1"/>
              <a:t>programmes</a:t>
            </a:r>
            <a:r>
              <a:rPr lang="lv-LV" dirty="0"/>
              <a:t> </a:t>
            </a:r>
            <a:r>
              <a:rPr lang="lv-LV" dirty="0" err="1"/>
              <a:t>and</a:t>
            </a:r>
            <a:r>
              <a:rPr lang="lv-LV" dirty="0"/>
              <a:t> </a:t>
            </a:r>
            <a:r>
              <a:rPr lang="lv-LV" dirty="0" err="1"/>
              <a:t>awards</a:t>
            </a:r>
            <a:r>
              <a:rPr lang="lv-LV" dirty="0"/>
              <a:t>. (2 </a:t>
            </a:r>
            <a:r>
              <a:rPr lang="lv-LV" dirty="0" err="1"/>
              <a:t>years</a:t>
            </a:r>
            <a:r>
              <a:rPr lang="lv-LV" dirty="0"/>
              <a:t> </a:t>
            </a:r>
            <a:r>
              <a:rPr lang="lv-LV" dirty="0" err="1"/>
              <a:t>ago</a:t>
            </a:r>
            <a:r>
              <a:rPr lang="lv-LV" dirty="0"/>
              <a:t>, </a:t>
            </a:r>
            <a:r>
              <a:rPr lang="lv-LV" dirty="0" err="1"/>
              <a:t>by</a:t>
            </a:r>
            <a:r>
              <a:rPr lang="lv-LV" dirty="0"/>
              <a:t> </a:t>
            </a:r>
            <a:r>
              <a:rPr lang="lv-LV" dirty="0" err="1"/>
              <a:t>the</a:t>
            </a:r>
            <a:r>
              <a:rPr lang="lv-LV" dirty="0"/>
              <a:t> </a:t>
            </a:r>
            <a:r>
              <a:rPr lang="lv-LV" dirty="0" err="1"/>
              <a:t>way</a:t>
            </a:r>
            <a:r>
              <a:rPr lang="lv-LV" dirty="0"/>
              <a:t>, </a:t>
            </a:r>
            <a:r>
              <a:rPr lang="lv-LV" dirty="0" err="1"/>
              <a:t>we</a:t>
            </a:r>
            <a:r>
              <a:rPr lang="lv-LV" dirty="0"/>
              <a:t> </a:t>
            </a:r>
            <a:r>
              <a:rPr lang="lv-LV" dirty="0" err="1"/>
              <a:t>completed</a:t>
            </a:r>
            <a:r>
              <a:rPr lang="lv-LV" dirty="0"/>
              <a:t> </a:t>
            </a:r>
            <a:r>
              <a:rPr lang="lv-LV" dirty="0" err="1"/>
              <a:t>and</a:t>
            </a:r>
            <a:r>
              <a:rPr lang="lv-LV" dirty="0"/>
              <a:t> </a:t>
            </a:r>
            <a:r>
              <a:rPr lang="lv-LV" dirty="0" err="1"/>
              <a:t>published</a:t>
            </a:r>
            <a:r>
              <a:rPr lang="lv-LV" dirty="0"/>
              <a:t> a </a:t>
            </a:r>
            <a:r>
              <a:rPr lang="lv-LV" dirty="0" err="1"/>
              <a:t>book</a:t>
            </a:r>
            <a:r>
              <a:rPr lang="lv-LV" dirty="0"/>
              <a:t> </a:t>
            </a:r>
            <a:r>
              <a:rPr lang="lv-LV" dirty="0" err="1"/>
              <a:t>about</a:t>
            </a:r>
            <a:r>
              <a:rPr lang="lv-LV" dirty="0"/>
              <a:t> 50 </a:t>
            </a:r>
            <a:r>
              <a:rPr lang="lv-LV" dirty="0" err="1"/>
              <a:t>years</a:t>
            </a:r>
            <a:r>
              <a:rPr lang="lv-LV" dirty="0"/>
              <a:t> </a:t>
            </a:r>
            <a:r>
              <a:rPr lang="lv-LV" dirty="0" err="1"/>
              <a:t>of</a:t>
            </a:r>
            <a:r>
              <a:rPr lang="lv-LV" dirty="0"/>
              <a:t> </a:t>
            </a:r>
            <a:r>
              <a:rPr lang="lv-LV" dirty="0" err="1"/>
              <a:t>Chemistry</a:t>
            </a:r>
            <a:r>
              <a:rPr lang="lv-LV" dirty="0"/>
              <a:t> </a:t>
            </a:r>
            <a:r>
              <a:rPr lang="lv-LV" dirty="0" err="1"/>
              <a:t>Faculty</a:t>
            </a:r>
            <a:r>
              <a:rPr lang="lv-LV" dirty="0"/>
              <a:t>, </a:t>
            </a:r>
            <a:r>
              <a:rPr lang="lv-LV" dirty="0" err="1"/>
              <a:t>containing</a:t>
            </a:r>
            <a:r>
              <a:rPr lang="lv-LV" dirty="0"/>
              <a:t> a </a:t>
            </a:r>
            <a:r>
              <a:rPr lang="lv-LV" dirty="0" err="1"/>
              <a:t>chapter</a:t>
            </a:r>
            <a:r>
              <a:rPr lang="lv-LV" dirty="0"/>
              <a:t> </a:t>
            </a:r>
            <a:r>
              <a:rPr lang="lv-LV" dirty="0" err="1"/>
              <a:t>on</a:t>
            </a:r>
            <a:r>
              <a:rPr lang="lv-LV" dirty="0"/>
              <a:t> </a:t>
            </a:r>
            <a:r>
              <a:rPr lang="lv-LV" dirty="0" err="1"/>
              <a:t>current</a:t>
            </a:r>
            <a:r>
              <a:rPr lang="lv-LV" dirty="0"/>
              <a:t> SP).</a:t>
            </a:r>
          </a:p>
        </p:txBody>
      </p:sp>
      <p:sp>
        <p:nvSpPr>
          <p:cNvPr id="4" name="Slaida numura vietturis 3"/>
          <p:cNvSpPr>
            <a:spLocks noGrp="1"/>
          </p:cNvSpPr>
          <p:nvPr>
            <p:ph type="sldNum" sz="quarter" idx="10"/>
          </p:nvPr>
        </p:nvSpPr>
        <p:spPr/>
        <p:txBody>
          <a:bodyPr/>
          <a:lstStyle/>
          <a:p>
            <a:fld id="{0A95C7B4-F48A-4942-A509-E55995350072}" type="slidenum">
              <a:rPr lang="lv-LV" smtClean="0"/>
              <a:pPr/>
              <a:t>46</a:t>
            </a:fld>
            <a:endParaRPr lang="lv-LV"/>
          </a:p>
        </p:txBody>
      </p:sp>
      <p:sp>
        <p:nvSpPr>
          <p:cNvPr id="5" name="Kājenes vietturis 4"/>
          <p:cNvSpPr>
            <a:spLocks noGrp="1"/>
          </p:cNvSpPr>
          <p:nvPr>
            <p:ph type="ftr" sz="quarter" idx="11"/>
          </p:nvPr>
        </p:nvSpPr>
        <p:spPr/>
        <p:txBody>
          <a:bodyPr/>
          <a:lstStyle/>
          <a:p>
            <a:r>
              <a:rPr lang="lv-LV"/>
              <a:t>Prikulis, UL, Praha, 28.06.2016</a:t>
            </a:r>
          </a:p>
        </p:txBody>
      </p:sp>
    </p:spTree>
    <p:extLst>
      <p:ext uri="{BB962C8B-B14F-4D97-AF65-F5344CB8AC3E}">
        <p14:creationId xmlns:p14="http://schemas.microsoft.com/office/powerpoint/2010/main" val="56465418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dirty="0" err="1"/>
              <a:t>These</a:t>
            </a:r>
            <a:r>
              <a:rPr lang="lv-LV" dirty="0"/>
              <a:t> </a:t>
            </a:r>
            <a:r>
              <a:rPr lang="lv-LV" dirty="0" err="1"/>
              <a:t>are</a:t>
            </a:r>
            <a:r>
              <a:rPr lang="lv-LV" dirty="0"/>
              <a:t> </a:t>
            </a:r>
            <a:r>
              <a:rPr lang="lv-LV" dirty="0" err="1"/>
              <a:t>compulsory</a:t>
            </a:r>
            <a:r>
              <a:rPr lang="lv-LV" dirty="0"/>
              <a:t> </a:t>
            </a:r>
            <a:r>
              <a:rPr lang="lv-LV" dirty="0" err="1"/>
              <a:t>statements</a:t>
            </a:r>
            <a:r>
              <a:rPr lang="lv-LV" dirty="0"/>
              <a:t> </a:t>
            </a:r>
            <a:r>
              <a:rPr lang="lv-LV" dirty="0" err="1"/>
              <a:t>for</a:t>
            </a:r>
            <a:r>
              <a:rPr lang="lv-LV" dirty="0"/>
              <a:t> EU-</a:t>
            </a:r>
            <a:r>
              <a:rPr lang="lv-LV" dirty="0" err="1"/>
              <a:t>funded</a:t>
            </a:r>
            <a:r>
              <a:rPr lang="lv-LV" dirty="0"/>
              <a:t> </a:t>
            </a:r>
            <a:r>
              <a:rPr lang="lv-LV" dirty="0" err="1"/>
              <a:t>projects</a:t>
            </a:r>
            <a:r>
              <a:rPr lang="lv-LV" dirty="0"/>
              <a:t> </a:t>
            </a:r>
            <a:r>
              <a:rPr lang="lv-LV" dirty="0" err="1"/>
              <a:t>one</a:t>
            </a:r>
            <a:r>
              <a:rPr lang="lv-LV" dirty="0"/>
              <a:t> </a:t>
            </a:r>
            <a:r>
              <a:rPr lang="lv-LV" dirty="0" err="1"/>
              <a:t>has</a:t>
            </a:r>
            <a:r>
              <a:rPr lang="lv-LV" dirty="0"/>
              <a:t> to </a:t>
            </a:r>
            <a:r>
              <a:rPr lang="lv-LV" dirty="0" err="1"/>
              <a:t>include</a:t>
            </a:r>
            <a:r>
              <a:rPr lang="lv-LV" dirty="0"/>
              <a:t> </a:t>
            </a:r>
            <a:r>
              <a:rPr lang="lv-LV" dirty="0" err="1"/>
              <a:t>in</a:t>
            </a:r>
            <a:r>
              <a:rPr lang="lv-LV" dirty="0"/>
              <a:t> </a:t>
            </a:r>
            <a:r>
              <a:rPr lang="lv-LV" dirty="0" err="1"/>
              <a:t>publications</a:t>
            </a:r>
            <a:r>
              <a:rPr lang="lv-LV" dirty="0"/>
              <a:t> </a:t>
            </a:r>
            <a:r>
              <a:rPr lang="lv-LV" dirty="0" err="1"/>
              <a:t>funded</a:t>
            </a:r>
            <a:r>
              <a:rPr lang="lv-LV" dirty="0"/>
              <a:t> </a:t>
            </a:r>
            <a:r>
              <a:rPr lang="lv-LV" dirty="0" err="1"/>
              <a:t>from</a:t>
            </a:r>
            <a:r>
              <a:rPr lang="lv-LV" dirty="0"/>
              <a:t> EC</a:t>
            </a:r>
          </a:p>
        </p:txBody>
      </p:sp>
      <p:sp>
        <p:nvSpPr>
          <p:cNvPr id="4" name="Slaida numura vietturis 3"/>
          <p:cNvSpPr>
            <a:spLocks noGrp="1"/>
          </p:cNvSpPr>
          <p:nvPr>
            <p:ph type="sldNum" sz="quarter" idx="10"/>
          </p:nvPr>
        </p:nvSpPr>
        <p:spPr/>
        <p:txBody>
          <a:bodyPr/>
          <a:lstStyle/>
          <a:p>
            <a:fld id="{0A95C7B4-F48A-4942-A509-E55995350072}" type="slidenum">
              <a:rPr lang="lv-LV" smtClean="0"/>
              <a:pPr/>
              <a:t>50</a:t>
            </a:fld>
            <a:endParaRPr lang="lv-LV"/>
          </a:p>
        </p:txBody>
      </p:sp>
      <p:sp>
        <p:nvSpPr>
          <p:cNvPr id="5" name="Kājenes vietturis 4"/>
          <p:cNvSpPr>
            <a:spLocks noGrp="1"/>
          </p:cNvSpPr>
          <p:nvPr>
            <p:ph type="ftr" sz="quarter" idx="11"/>
          </p:nvPr>
        </p:nvSpPr>
        <p:spPr/>
        <p:txBody>
          <a:bodyPr/>
          <a:lstStyle/>
          <a:p>
            <a:r>
              <a:rPr lang="lv-LV"/>
              <a:t>Prikulis, UL, Praha, 28.06.2016</a:t>
            </a:r>
          </a:p>
        </p:txBody>
      </p:sp>
    </p:spTree>
    <p:extLst>
      <p:ext uri="{BB962C8B-B14F-4D97-AF65-F5344CB8AC3E}">
        <p14:creationId xmlns:p14="http://schemas.microsoft.com/office/powerpoint/2010/main" val="15688200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dirty="0"/>
              <a:t>HE </a:t>
            </a:r>
            <a:r>
              <a:rPr lang="lv-LV" dirty="0" err="1"/>
              <a:t>in</a:t>
            </a:r>
            <a:r>
              <a:rPr lang="lv-LV" dirty="0"/>
              <a:t> </a:t>
            </a:r>
            <a:r>
              <a:rPr lang="lv-LV" dirty="0" err="1"/>
              <a:t>Latvia</a:t>
            </a:r>
            <a:r>
              <a:rPr lang="lv-LV" dirty="0"/>
              <a:t> </a:t>
            </a:r>
            <a:r>
              <a:rPr lang="lv-LV" dirty="0" err="1"/>
              <a:t>existed</a:t>
            </a:r>
            <a:r>
              <a:rPr lang="lv-LV" dirty="0"/>
              <a:t> </a:t>
            </a:r>
            <a:r>
              <a:rPr lang="lv-LV" dirty="0" err="1"/>
              <a:t>since</a:t>
            </a:r>
            <a:r>
              <a:rPr lang="lv-LV" dirty="0"/>
              <a:t> XIX </a:t>
            </a:r>
            <a:r>
              <a:rPr lang="lv-LV" dirty="0" err="1"/>
              <a:t>century</a:t>
            </a:r>
            <a:r>
              <a:rPr lang="lv-LV" dirty="0"/>
              <a:t> (</a:t>
            </a:r>
            <a:r>
              <a:rPr lang="lv-LV" dirty="0" err="1"/>
              <a:t>Riga</a:t>
            </a:r>
            <a:r>
              <a:rPr lang="lv-LV" dirty="0"/>
              <a:t> </a:t>
            </a:r>
            <a:r>
              <a:rPr lang="lv-LV" dirty="0" err="1"/>
              <a:t>Polytechnic</a:t>
            </a:r>
            <a:r>
              <a:rPr lang="lv-LV" dirty="0"/>
              <a:t> </a:t>
            </a:r>
            <a:r>
              <a:rPr lang="lv-LV" dirty="0" err="1"/>
              <a:t>was</a:t>
            </a:r>
            <a:r>
              <a:rPr lang="lv-LV" dirty="0"/>
              <a:t> </a:t>
            </a:r>
            <a:r>
              <a:rPr lang="lv-LV" dirty="0" err="1"/>
              <a:t>established</a:t>
            </a:r>
            <a:r>
              <a:rPr lang="lv-LV" dirty="0"/>
              <a:t> </a:t>
            </a:r>
            <a:r>
              <a:rPr lang="lv-LV" dirty="0" err="1"/>
              <a:t>by</a:t>
            </a:r>
            <a:r>
              <a:rPr lang="lv-LV" dirty="0"/>
              <a:t> </a:t>
            </a:r>
            <a:r>
              <a:rPr lang="lv-LV" dirty="0" err="1"/>
              <a:t>Russian</a:t>
            </a:r>
            <a:r>
              <a:rPr lang="lv-LV" dirty="0"/>
              <a:t> </a:t>
            </a:r>
            <a:r>
              <a:rPr lang="lv-LV" dirty="0" err="1"/>
              <a:t>tsar’s</a:t>
            </a:r>
            <a:r>
              <a:rPr lang="lv-LV" dirty="0"/>
              <a:t> </a:t>
            </a:r>
            <a:r>
              <a:rPr lang="lv-LV" dirty="0" err="1"/>
              <a:t>decree</a:t>
            </a:r>
            <a:r>
              <a:rPr lang="lv-LV" dirty="0"/>
              <a:t> </a:t>
            </a:r>
            <a:r>
              <a:rPr lang="lv-LV" dirty="0" err="1"/>
              <a:t>in</a:t>
            </a:r>
            <a:r>
              <a:rPr lang="lv-LV" dirty="0"/>
              <a:t> 1896). </a:t>
            </a:r>
            <a:r>
              <a:rPr lang="lv-LV" dirty="0" err="1"/>
              <a:t>When</a:t>
            </a:r>
            <a:r>
              <a:rPr lang="lv-LV" dirty="0"/>
              <a:t> </a:t>
            </a:r>
            <a:r>
              <a:rPr lang="lv-LV" dirty="0" err="1"/>
              <a:t>with</a:t>
            </a:r>
            <a:r>
              <a:rPr lang="lv-LV" dirty="0"/>
              <a:t> </a:t>
            </a:r>
            <a:r>
              <a:rPr lang="lv-LV" dirty="0" err="1"/>
              <a:t>the</a:t>
            </a:r>
            <a:r>
              <a:rPr lang="lv-LV" dirty="0"/>
              <a:t> </a:t>
            </a:r>
            <a:r>
              <a:rPr lang="lv-LV" dirty="0" err="1"/>
              <a:t>end</a:t>
            </a:r>
            <a:r>
              <a:rPr lang="lv-LV" dirty="0"/>
              <a:t> </a:t>
            </a:r>
            <a:r>
              <a:rPr lang="lv-LV" dirty="0" err="1"/>
              <a:t>of</a:t>
            </a:r>
            <a:r>
              <a:rPr lang="lv-LV" dirty="0"/>
              <a:t> </a:t>
            </a:r>
            <a:r>
              <a:rPr lang="lv-LV" dirty="0" err="1"/>
              <a:t>the</a:t>
            </a:r>
            <a:r>
              <a:rPr lang="lv-LV" dirty="0"/>
              <a:t> WW1 </a:t>
            </a:r>
            <a:r>
              <a:rPr lang="lv-LV" dirty="0" err="1"/>
              <a:t>Latvia</a:t>
            </a:r>
            <a:r>
              <a:rPr lang="lv-LV" dirty="0"/>
              <a:t> </a:t>
            </a:r>
            <a:r>
              <a:rPr lang="lv-LV" dirty="0" err="1"/>
              <a:t>was</a:t>
            </a:r>
            <a:r>
              <a:rPr lang="lv-LV" dirty="0"/>
              <a:t> </a:t>
            </a:r>
            <a:r>
              <a:rPr lang="lv-LV" dirty="0" err="1"/>
              <a:t>established</a:t>
            </a:r>
            <a:r>
              <a:rPr lang="lv-LV" dirty="0"/>
              <a:t> </a:t>
            </a:r>
            <a:r>
              <a:rPr lang="lv-LV" dirty="0" err="1"/>
              <a:t>as</a:t>
            </a:r>
            <a:r>
              <a:rPr lang="lv-LV" dirty="0"/>
              <a:t> </a:t>
            </a:r>
            <a:r>
              <a:rPr lang="lv-LV" dirty="0" err="1"/>
              <a:t>an</a:t>
            </a:r>
            <a:r>
              <a:rPr lang="lv-LV" dirty="0"/>
              <a:t> </a:t>
            </a:r>
            <a:r>
              <a:rPr lang="lv-LV" dirty="0" err="1"/>
              <a:t>independent</a:t>
            </a:r>
            <a:r>
              <a:rPr lang="lv-LV" dirty="0"/>
              <a:t> </a:t>
            </a:r>
            <a:r>
              <a:rPr lang="lv-LV" dirty="0" err="1"/>
              <a:t>state</a:t>
            </a:r>
            <a:r>
              <a:rPr lang="lv-LV" dirty="0"/>
              <a:t>, </a:t>
            </a:r>
            <a:r>
              <a:rPr lang="lv-LV" dirty="0" err="1"/>
              <a:t>one</a:t>
            </a:r>
            <a:r>
              <a:rPr lang="lv-LV" dirty="0"/>
              <a:t> </a:t>
            </a:r>
            <a:r>
              <a:rPr lang="lv-LV" dirty="0" err="1"/>
              <a:t>of</a:t>
            </a:r>
            <a:r>
              <a:rPr lang="lv-LV" dirty="0"/>
              <a:t> </a:t>
            </a:r>
            <a:r>
              <a:rPr lang="lv-LV" dirty="0" err="1"/>
              <a:t>the</a:t>
            </a:r>
            <a:r>
              <a:rPr lang="lv-LV" dirty="0"/>
              <a:t> 1st steps </a:t>
            </a:r>
            <a:r>
              <a:rPr lang="lv-LV" dirty="0" err="1"/>
              <a:t>was</a:t>
            </a:r>
            <a:r>
              <a:rPr lang="lv-LV" dirty="0"/>
              <a:t> to </a:t>
            </a:r>
            <a:r>
              <a:rPr lang="lv-LV" dirty="0" err="1"/>
              <a:t>develop</a:t>
            </a:r>
            <a:r>
              <a:rPr lang="lv-LV" dirty="0"/>
              <a:t> </a:t>
            </a:r>
            <a:r>
              <a:rPr lang="lv-LV" dirty="0" err="1"/>
              <a:t>the</a:t>
            </a:r>
            <a:r>
              <a:rPr lang="lv-LV" dirty="0"/>
              <a:t> </a:t>
            </a:r>
            <a:r>
              <a:rPr lang="lv-LV" dirty="0" err="1"/>
              <a:t>National</a:t>
            </a:r>
            <a:r>
              <a:rPr lang="lv-LV" dirty="0"/>
              <a:t> </a:t>
            </a:r>
            <a:r>
              <a:rPr lang="lv-LV" dirty="0" err="1"/>
              <a:t>university</a:t>
            </a:r>
            <a:r>
              <a:rPr lang="lv-LV" dirty="0"/>
              <a:t>.  </a:t>
            </a:r>
            <a:r>
              <a:rPr lang="lv-LV" dirty="0" err="1"/>
              <a:t>Over</a:t>
            </a:r>
            <a:r>
              <a:rPr lang="lv-LV" dirty="0"/>
              <a:t> </a:t>
            </a:r>
            <a:r>
              <a:rPr lang="lv-LV" dirty="0" err="1"/>
              <a:t>the</a:t>
            </a:r>
            <a:r>
              <a:rPr lang="lv-LV" dirty="0"/>
              <a:t> </a:t>
            </a:r>
            <a:r>
              <a:rPr lang="lv-LV" dirty="0" err="1"/>
              <a:t>years</a:t>
            </a:r>
            <a:r>
              <a:rPr lang="lv-LV" dirty="0"/>
              <a:t> it </a:t>
            </a:r>
            <a:r>
              <a:rPr lang="lv-LV" dirty="0" err="1"/>
              <a:t>has</a:t>
            </a:r>
            <a:r>
              <a:rPr lang="lv-LV" dirty="0"/>
              <a:t> </a:t>
            </a:r>
            <a:r>
              <a:rPr lang="lv-LV" dirty="0" err="1"/>
              <a:t>been</a:t>
            </a:r>
            <a:r>
              <a:rPr lang="lv-LV" dirty="0"/>
              <a:t> </a:t>
            </a:r>
            <a:r>
              <a:rPr lang="lv-LV" dirty="0" err="1"/>
              <a:t>largest</a:t>
            </a:r>
            <a:r>
              <a:rPr lang="lv-LV" dirty="0"/>
              <a:t> </a:t>
            </a:r>
            <a:r>
              <a:rPr lang="lv-LV" dirty="0" err="1"/>
              <a:t>or</a:t>
            </a:r>
            <a:r>
              <a:rPr lang="lv-LV" dirty="0"/>
              <a:t> 2nd </a:t>
            </a:r>
            <a:r>
              <a:rPr lang="lv-LV" dirty="0" err="1"/>
              <a:t>largest</a:t>
            </a:r>
            <a:r>
              <a:rPr lang="lv-LV" dirty="0"/>
              <a:t> HEI </a:t>
            </a:r>
            <a:r>
              <a:rPr lang="lv-LV" dirty="0" err="1"/>
              <a:t>in</a:t>
            </a:r>
            <a:r>
              <a:rPr lang="lv-LV" dirty="0"/>
              <a:t> </a:t>
            </a:r>
            <a:r>
              <a:rPr lang="lv-LV" dirty="0" err="1"/>
              <a:t>Latvia</a:t>
            </a:r>
            <a:r>
              <a:rPr lang="lv-LV" dirty="0"/>
              <a:t>. </a:t>
            </a:r>
            <a:r>
              <a:rPr lang="lv-LV" dirty="0" err="1"/>
              <a:t>In</a:t>
            </a:r>
            <a:r>
              <a:rPr lang="lv-LV" dirty="0"/>
              <a:t> 1957 </a:t>
            </a:r>
            <a:r>
              <a:rPr lang="lv-LV" dirty="0" err="1"/>
              <a:t>and</a:t>
            </a:r>
            <a:r>
              <a:rPr lang="lv-LV" dirty="0"/>
              <a:t> 1958 </a:t>
            </a:r>
            <a:r>
              <a:rPr lang="lv-LV" dirty="0" err="1"/>
              <a:t>some</a:t>
            </a:r>
            <a:r>
              <a:rPr lang="lv-LV" dirty="0"/>
              <a:t> </a:t>
            </a:r>
            <a:r>
              <a:rPr lang="lv-LV" dirty="0" err="1"/>
              <a:t>faculties</a:t>
            </a:r>
            <a:r>
              <a:rPr lang="lv-LV" dirty="0"/>
              <a:t> </a:t>
            </a:r>
            <a:r>
              <a:rPr lang="lv-LV" dirty="0" err="1"/>
              <a:t>split</a:t>
            </a:r>
            <a:r>
              <a:rPr lang="lv-LV" dirty="0"/>
              <a:t> </a:t>
            </a:r>
            <a:r>
              <a:rPr lang="lv-LV" dirty="0" err="1"/>
              <a:t>off</a:t>
            </a:r>
            <a:r>
              <a:rPr lang="lv-LV" dirty="0"/>
              <a:t> to </a:t>
            </a:r>
            <a:r>
              <a:rPr lang="lv-LV" dirty="0" err="1"/>
              <a:t>form</a:t>
            </a:r>
            <a:r>
              <a:rPr lang="lv-LV" dirty="0"/>
              <a:t> </a:t>
            </a:r>
            <a:r>
              <a:rPr lang="lv-LV" dirty="0" err="1"/>
              <a:t>new</a:t>
            </a:r>
            <a:r>
              <a:rPr lang="lv-LV" dirty="0"/>
              <a:t> </a:t>
            </a:r>
            <a:r>
              <a:rPr lang="lv-LV" dirty="0" err="1"/>
              <a:t>HEIs</a:t>
            </a:r>
            <a:r>
              <a:rPr lang="lv-LV" dirty="0"/>
              <a:t> (</a:t>
            </a:r>
            <a:r>
              <a:rPr lang="lv-LV" dirty="0" err="1"/>
              <a:t>by</a:t>
            </a:r>
            <a:r>
              <a:rPr lang="lv-LV" dirty="0"/>
              <a:t> </a:t>
            </a:r>
            <a:r>
              <a:rPr lang="lv-LV" dirty="0" err="1"/>
              <a:t>decision</a:t>
            </a:r>
            <a:r>
              <a:rPr lang="lv-LV" dirty="0"/>
              <a:t> </a:t>
            </a:r>
            <a:r>
              <a:rPr lang="lv-LV" dirty="0" err="1"/>
              <a:t>of</a:t>
            </a:r>
            <a:r>
              <a:rPr lang="lv-LV" dirty="0"/>
              <a:t> </a:t>
            </a:r>
            <a:r>
              <a:rPr lang="lv-LV" dirty="0" err="1"/>
              <a:t>Soviet</a:t>
            </a:r>
            <a:r>
              <a:rPr lang="lv-LV" dirty="0"/>
              <a:t> </a:t>
            </a:r>
            <a:r>
              <a:rPr lang="lv-LV" dirty="0" err="1"/>
              <a:t>government</a:t>
            </a:r>
            <a:r>
              <a:rPr lang="lv-LV" dirty="0"/>
              <a:t>). </a:t>
            </a:r>
            <a:r>
              <a:rPr lang="lv-LV" dirty="0" err="1"/>
              <a:t>After</a:t>
            </a:r>
            <a:r>
              <a:rPr lang="lv-LV" dirty="0"/>
              <a:t> </a:t>
            </a:r>
            <a:r>
              <a:rPr lang="lv-LV" dirty="0" err="1"/>
              <a:t>restitution</a:t>
            </a:r>
            <a:r>
              <a:rPr lang="lv-LV" dirty="0"/>
              <a:t> </a:t>
            </a:r>
            <a:r>
              <a:rPr lang="lv-LV" dirty="0" err="1"/>
              <a:t>of</a:t>
            </a:r>
            <a:r>
              <a:rPr lang="lv-LV" dirty="0"/>
              <a:t> </a:t>
            </a:r>
            <a:r>
              <a:rPr lang="lv-LV" dirty="0" err="1"/>
              <a:t>independency</a:t>
            </a:r>
            <a:r>
              <a:rPr lang="lv-LV" dirty="0"/>
              <a:t> </a:t>
            </a:r>
            <a:r>
              <a:rPr lang="lv-LV" dirty="0" err="1"/>
              <a:t>in</a:t>
            </a:r>
            <a:r>
              <a:rPr lang="lv-LV" dirty="0"/>
              <a:t> 1991 </a:t>
            </a:r>
            <a:r>
              <a:rPr lang="lv-LV" dirty="0" err="1"/>
              <a:t>and</a:t>
            </a:r>
            <a:r>
              <a:rPr lang="lv-LV" dirty="0"/>
              <a:t> </a:t>
            </a:r>
            <a:r>
              <a:rPr lang="lv-LV" dirty="0" err="1"/>
              <a:t>until</a:t>
            </a:r>
            <a:r>
              <a:rPr lang="lv-LV" dirty="0"/>
              <a:t> </a:t>
            </a:r>
            <a:r>
              <a:rPr lang="lv-LV" dirty="0" err="1"/>
              <a:t>present</a:t>
            </a:r>
            <a:r>
              <a:rPr lang="lv-LV" dirty="0"/>
              <a:t> </a:t>
            </a:r>
            <a:r>
              <a:rPr lang="lv-LV" dirty="0" err="1"/>
              <a:t>some</a:t>
            </a:r>
            <a:r>
              <a:rPr lang="lv-LV" dirty="0"/>
              <a:t> </a:t>
            </a:r>
            <a:r>
              <a:rPr lang="lv-LV" dirty="0" err="1"/>
              <a:t>of</a:t>
            </a:r>
            <a:r>
              <a:rPr lang="lv-LV" dirty="0"/>
              <a:t> </a:t>
            </a:r>
            <a:r>
              <a:rPr lang="lv-LV" dirty="0" err="1"/>
              <a:t>the</a:t>
            </a:r>
            <a:r>
              <a:rPr lang="lv-LV" dirty="0"/>
              <a:t> </a:t>
            </a:r>
            <a:r>
              <a:rPr lang="lv-LV" dirty="0" err="1"/>
              <a:t>faculties</a:t>
            </a:r>
            <a:r>
              <a:rPr lang="lv-LV" dirty="0"/>
              <a:t> </a:t>
            </a:r>
            <a:r>
              <a:rPr lang="lv-LV" dirty="0" err="1"/>
              <a:t>have</a:t>
            </a:r>
            <a:r>
              <a:rPr lang="lv-LV" dirty="0"/>
              <a:t> </a:t>
            </a:r>
            <a:r>
              <a:rPr lang="lv-LV" dirty="0" err="1"/>
              <a:t>been</a:t>
            </a:r>
            <a:r>
              <a:rPr lang="lv-LV" dirty="0"/>
              <a:t> </a:t>
            </a:r>
            <a:r>
              <a:rPr lang="lv-LV" dirty="0" err="1"/>
              <a:t>reestablished</a:t>
            </a:r>
            <a:r>
              <a:rPr lang="lv-LV" dirty="0"/>
              <a:t> (</a:t>
            </a:r>
            <a:r>
              <a:rPr lang="lv-LV" dirty="0" err="1"/>
              <a:t>such</a:t>
            </a:r>
            <a:r>
              <a:rPr lang="lv-LV" dirty="0"/>
              <a:t> </a:t>
            </a:r>
            <a:r>
              <a:rPr lang="lv-LV" dirty="0" err="1"/>
              <a:t>as</a:t>
            </a:r>
            <a:r>
              <a:rPr lang="lv-LV" dirty="0"/>
              <a:t> </a:t>
            </a:r>
            <a:r>
              <a:rPr lang="lv-LV" dirty="0" err="1"/>
              <a:t>Chemistry</a:t>
            </a:r>
            <a:r>
              <a:rPr lang="lv-LV" dirty="0"/>
              <a:t> </a:t>
            </a:r>
            <a:r>
              <a:rPr lang="lv-LV" dirty="0" err="1"/>
              <a:t>faculty</a:t>
            </a:r>
            <a:r>
              <a:rPr lang="lv-LV" dirty="0"/>
              <a:t> </a:t>
            </a:r>
            <a:r>
              <a:rPr lang="lv-LV" dirty="0" err="1"/>
              <a:t>in</a:t>
            </a:r>
            <a:r>
              <a:rPr lang="lv-LV" dirty="0"/>
              <a:t> 1964. UL </a:t>
            </a:r>
            <a:r>
              <a:rPr lang="lv-LV" dirty="0" err="1"/>
              <a:t>does</a:t>
            </a:r>
            <a:r>
              <a:rPr lang="lv-LV" dirty="0"/>
              <a:t> </a:t>
            </a:r>
            <a:r>
              <a:rPr lang="lv-LV" dirty="0" err="1"/>
              <a:t>not</a:t>
            </a:r>
            <a:r>
              <a:rPr lang="lv-LV" dirty="0"/>
              <a:t> </a:t>
            </a:r>
            <a:r>
              <a:rPr lang="lv-LV" dirty="0" err="1"/>
              <a:t>have</a:t>
            </a:r>
            <a:r>
              <a:rPr lang="lv-LV" dirty="0"/>
              <a:t> </a:t>
            </a:r>
            <a:r>
              <a:rPr lang="lv-LV" dirty="0" err="1"/>
              <a:t>engineering</a:t>
            </a:r>
            <a:r>
              <a:rPr lang="lv-LV" dirty="0"/>
              <a:t> </a:t>
            </a:r>
            <a:r>
              <a:rPr lang="lv-LV" dirty="0" err="1"/>
              <a:t>faculties</a:t>
            </a:r>
            <a:r>
              <a:rPr lang="lv-LV" dirty="0"/>
              <a:t> (</a:t>
            </a:r>
            <a:r>
              <a:rPr lang="lv-LV" dirty="0" err="1"/>
              <a:t>those</a:t>
            </a:r>
            <a:r>
              <a:rPr lang="lv-LV" dirty="0"/>
              <a:t> </a:t>
            </a:r>
            <a:r>
              <a:rPr lang="lv-LV" dirty="0" err="1"/>
              <a:t>are</a:t>
            </a:r>
            <a:r>
              <a:rPr lang="lv-LV" dirty="0"/>
              <a:t> </a:t>
            </a:r>
            <a:r>
              <a:rPr lang="lv-LV" dirty="0" err="1"/>
              <a:t>found</a:t>
            </a:r>
            <a:r>
              <a:rPr lang="lv-LV" dirty="0"/>
              <a:t> </a:t>
            </a:r>
            <a:r>
              <a:rPr lang="lv-LV" dirty="0" err="1"/>
              <a:t>in</a:t>
            </a:r>
            <a:r>
              <a:rPr lang="lv-LV" dirty="0"/>
              <a:t> RTU, </a:t>
            </a:r>
            <a:r>
              <a:rPr lang="lv-LV" dirty="0" err="1"/>
              <a:t>former</a:t>
            </a:r>
            <a:r>
              <a:rPr lang="lv-LV" dirty="0"/>
              <a:t> RPI </a:t>
            </a:r>
            <a:r>
              <a:rPr lang="lv-LV" dirty="0" err="1"/>
              <a:t>that</a:t>
            </a:r>
            <a:r>
              <a:rPr lang="lv-LV" dirty="0"/>
              <a:t> </a:t>
            </a:r>
            <a:r>
              <a:rPr lang="lv-LV" dirty="0" err="1"/>
              <a:t>split</a:t>
            </a:r>
            <a:r>
              <a:rPr lang="lv-LV" dirty="0"/>
              <a:t> </a:t>
            </a:r>
            <a:r>
              <a:rPr lang="lv-LV" dirty="0" err="1"/>
              <a:t>off</a:t>
            </a:r>
            <a:r>
              <a:rPr lang="lv-LV" dirty="0"/>
              <a:t> </a:t>
            </a:r>
            <a:r>
              <a:rPr lang="lv-LV" dirty="0" err="1"/>
              <a:t>in</a:t>
            </a:r>
            <a:r>
              <a:rPr lang="lv-LV" dirty="0"/>
              <a:t> 1958 </a:t>
            </a:r>
            <a:r>
              <a:rPr lang="lv-LV" dirty="0" err="1"/>
              <a:t>and</a:t>
            </a:r>
            <a:r>
              <a:rPr lang="lv-LV" dirty="0"/>
              <a:t> </a:t>
            </a:r>
            <a:r>
              <a:rPr lang="lv-LV" dirty="0" err="1"/>
              <a:t>for</a:t>
            </a:r>
            <a:r>
              <a:rPr lang="lv-LV" dirty="0"/>
              <a:t> </a:t>
            </a:r>
            <a:r>
              <a:rPr lang="lv-LV" dirty="0" err="1"/>
              <a:t>some</a:t>
            </a:r>
            <a:r>
              <a:rPr lang="lv-LV" dirty="0"/>
              <a:t> </a:t>
            </a:r>
            <a:r>
              <a:rPr lang="lv-LV" dirty="0" err="1"/>
              <a:t>period</a:t>
            </a:r>
            <a:r>
              <a:rPr lang="lv-LV" dirty="0"/>
              <a:t> </a:t>
            </a:r>
            <a:r>
              <a:rPr lang="lv-LV" dirty="0" err="1"/>
              <a:t>had</a:t>
            </a:r>
            <a:r>
              <a:rPr lang="lv-LV" dirty="0"/>
              <a:t> </a:t>
            </a:r>
            <a:r>
              <a:rPr lang="lv-LV" dirty="0" err="1"/>
              <a:t>developed</a:t>
            </a:r>
            <a:r>
              <a:rPr lang="lv-LV" dirty="0"/>
              <a:t> </a:t>
            </a:r>
            <a:r>
              <a:rPr lang="lv-LV" dirty="0" err="1"/>
              <a:t>into</a:t>
            </a:r>
            <a:r>
              <a:rPr lang="lv-LV" dirty="0"/>
              <a:t> </a:t>
            </a:r>
            <a:r>
              <a:rPr lang="lv-LV" dirty="0" err="1"/>
              <a:t>the</a:t>
            </a:r>
            <a:r>
              <a:rPr lang="lv-LV" dirty="0"/>
              <a:t> </a:t>
            </a:r>
            <a:r>
              <a:rPr lang="lv-LV" dirty="0" err="1"/>
              <a:t>largest</a:t>
            </a:r>
            <a:r>
              <a:rPr lang="lv-LV" dirty="0"/>
              <a:t> HEI), </a:t>
            </a:r>
            <a:r>
              <a:rPr lang="lv-LV" dirty="0" err="1"/>
              <a:t>but</a:t>
            </a:r>
            <a:r>
              <a:rPr lang="lv-LV" dirty="0"/>
              <a:t> it </a:t>
            </a:r>
            <a:r>
              <a:rPr lang="lv-LV" dirty="0" err="1"/>
              <a:t>has</a:t>
            </a:r>
            <a:r>
              <a:rPr lang="lv-LV" dirty="0"/>
              <a:t> </a:t>
            </a:r>
            <a:r>
              <a:rPr lang="lv-LV" dirty="0" err="1"/>
              <a:t>studies</a:t>
            </a:r>
            <a:r>
              <a:rPr lang="lv-LV" dirty="0"/>
              <a:t> </a:t>
            </a:r>
            <a:r>
              <a:rPr lang="lv-LV" dirty="0" err="1"/>
              <a:t>in</a:t>
            </a:r>
            <a:r>
              <a:rPr lang="lv-LV" dirty="0"/>
              <a:t> </a:t>
            </a:r>
            <a:r>
              <a:rPr lang="lv-LV" dirty="0" err="1"/>
              <a:t>medicine</a:t>
            </a:r>
            <a:r>
              <a:rPr lang="lv-LV" dirty="0"/>
              <a:t> </a:t>
            </a:r>
            <a:r>
              <a:rPr lang="lv-LV" dirty="0" err="1"/>
              <a:t>and</a:t>
            </a:r>
            <a:r>
              <a:rPr lang="lv-LV" dirty="0"/>
              <a:t> </a:t>
            </a:r>
            <a:r>
              <a:rPr lang="lv-LV" dirty="0" err="1"/>
              <a:t>pharmacy</a:t>
            </a:r>
            <a:r>
              <a:rPr lang="lv-LV" dirty="0"/>
              <a:t> (</a:t>
            </a:r>
            <a:r>
              <a:rPr lang="lv-LV" dirty="0" err="1"/>
              <a:t>in</a:t>
            </a:r>
            <a:r>
              <a:rPr lang="lv-LV" dirty="0"/>
              <a:t> </a:t>
            </a:r>
            <a:r>
              <a:rPr lang="lv-LV" dirty="0" err="1"/>
              <a:t>parallel</a:t>
            </a:r>
            <a:r>
              <a:rPr lang="lv-LV" dirty="0"/>
              <a:t> to a </a:t>
            </a:r>
            <a:r>
              <a:rPr lang="lv-LV" dirty="0" err="1"/>
              <a:t>separate</a:t>
            </a:r>
            <a:r>
              <a:rPr lang="lv-LV" dirty="0"/>
              <a:t> </a:t>
            </a:r>
            <a:r>
              <a:rPr lang="lv-LV" dirty="0" err="1"/>
              <a:t>large</a:t>
            </a:r>
            <a:r>
              <a:rPr lang="lv-LV" dirty="0"/>
              <a:t> </a:t>
            </a:r>
            <a:r>
              <a:rPr lang="lv-LV" dirty="0" err="1"/>
              <a:t>specialized</a:t>
            </a:r>
            <a:r>
              <a:rPr lang="lv-LV" dirty="0"/>
              <a:t> </a:t>
            </a:r>
            <a:r>
              <a:rPr lang="lv-LV" dirty="0" err="1"/>
              <a:t>university</a:t>
            </a:r>
            <a:r>
              <a:rPr lang="lv-LV" dirty="0"/>
              <a:t> </a:t>
            </a:r>
            <a:r>
              <a:rPr lang="lv-LV" dirty="0" err="1"/>
              <a:t>that</a:t>
            </a:r>
            <a:r>
              <a:rPr lang="lv-LV" dirty="0"/>
              <a:t> </a:t>
            </a:r>
            <a:r>
              <a:rPr lang="lv-LV" dirty="0" err="1"/>
              <a:t>developed</a:t>
            </a:r>
            <a:r>
              <a:rPr lang="lv-LV" dirty="0"/>
              <a:t> </a:t>
            </a:r>
            <a:r>
              <a:rPr lang="lv-LV" dirty="0" err="1"/>
              <a:t>starting</a:t>
            </a:r>
            <a:r>
              <a:rPr lang="lv-LV" dirty="0"/>
              <a:t> </a:t>
            </a:r>
            <a:r>
              <a:rPr lang="lv-LV" dirty="0" err="1"/>
              <a:t>with</a:t>
            </a:r>
            <a:r>
              <a:rPr lang="lv-LV" dirty="0"/>
              <a:t> </a:t>
            </a:r>
            <a:r>
              <a:rPr lang="lv-LV" dirty="0" err="1"/>
              <a:t>splitting</a:t>
            </a:r>
            <a:r>
              <a:rPr lang="lv-LV" dirty="0"/>
              <a:t> </a:t>
            </a:r>
            <a:r>
              <a:rPr lang="lv-LV" dirty="0" err="1"/>
              <a:t>off</a:t>
            </a:r>
            <a:r>
              <a:rPr lang="lv-LV" dirty="0"/>
              <a:t> </a:t>
            </a:r>
            <a:r>
              <a:rPr lang="lv-LV" dirty="0" err="1"/>
              <a:t>from</a:t>
            </a:r>
            <a:r>
              <a:rPr lang="lv-LV" dirty="0"/>
              <a:t> UL </a:t>
            </a:r>
            <a:r>
              <a:rPr lang="lv-LV" dirty="0" err="1"/>
              <a:t>in</a:t>
            </a:r>
            <a:r>
              <a:rPr lang="lv-LV" dirty="0"/>
              <a:t> 1957 </a:t>
            </a:r>
            <a:r>
              <a:rPr lang="lv-LV" dirty="0" err="1"/>
              <a:t>as</a:t>
            </a:r>
            <a:r>
              <a:rPr lang="lv-LV" dirty="0"/>
              <a:t> </a:t>
            </a:r>
            <a:r>
              <a:rPr lang="lv-LV" dirty="0" err="1"/>
              <a:t>the</a:t>
            </a:r>
            <a:r>
              <a:rPr lang="lv-LV" dirty="0"/>
              <a:t> </a:t>
            </a:r>
            <a:r>
              <a:rPr lang="lv-LV" dirty="0" err="1"/>
              <a:t>Riga</a:t>
            </a:r>
            <a:r>
              <a:rPr lang="lv-LV" dirty="0"/>
              <a:t> </a:t>
            </a:r>
            <a:r>
              <a:rPr lang="lv-LV" dirty="0" err="1"/>
              <a:t>Medicine</a:t>
            </a:r>
            <a:r>
              <a:rPr lang="lv-LV" dirty="0"/>
              <a:t> </a:t>
            </a:r>
            <a:r>
              <a:rPr lang="lv-LV" dirty="0" err="1"/>
              <a:t>Institute</a:t>
            </a:r>
            <a:r>
              <a:rPr lang="lv-LV" dirty="0"/>
              <a:t>. </a:t>
            </a:r>
          </a:p>
          <a:p>
            <a:r>
              <a:rPr lang="lv-LV" dirty="0"/>
              <a:t>A </a:t>
            </a:r>
            <a:r>
              <a:rPr lang="lv-LV" dirty="0" err="1"/>
              <a:t>new</a:t>
            </a:r>
            <a:r>
              <a:rPr lang="lv-LV" dirty="0"/>
              <a:t> </a:t>
            </a:r>
            <a:r>
              <a:rPr lang="lv-LV" dirty="0" err="1"/>
              <a:t>campus</a:t>
            </a:r>
            <a:r>
              <a:rPr lang="lv-LV" dirty="0"/>
              <a:t> </a:t>
            </a:r>
            <a:r>
              <a:rPr lang="lv-LV" dirty="0" err="1"/>
              <a:t>has</a:t>
            </a:r>
            <a:r>
              <a:rPr lang="lv-LV" dirty="0"/>
              <a:t> </a:t>
            </a:r>
            <a:r>
              <a:rPr lang="lv-LV" dirty="0" err="1"/>
              <a:t>started</a:t>
            </a:r>
            <a:r>
              <a:rPr lang="lv-LV" dirty="0"/>
              <a:t> </a:t>
            </a:r>
            <a:r>
              <a:rPr lang="lv-LV" dirty="0" err="1"/>
              <a:t>with</a:t>
            </a:r>
            <a:r>
              <a:rPr lang="lv-LV" dirty="0"/>
              <a:t> </a:t>
            </a:r>
            <a:r>
              <a:rPr lang="lv-LV" dirty="0" err="1"/>
              <a:t>the</a:t>
            </a:r>
            <a:r>
              <a:rPr lang="lv-LV" dirty="0"/>
              <a:t> </a:t>
            </a:r>
            <a:r>
              <a:rPr lang="lv-LV" dirty="0" err="1"/>
              <a:t>building</a:t>
            </a:r>
            <a:r>
              <a:rPr lang="lv-LV" dirty="0"/>
              <a:t> </a:t>
            </a:r>
            <a:r>
              <a:rPr lang="lv-LV" dirty="0" err="1"/>
              <a:t>of</a:t>
            </a:r>
            <a:r>
              <a:rPr lang="lv-LV" dirty="0"/>
              <a:t> </a:t>
            </a:r>
            <a:r>
              <a:rPr lang="lv-LV" dirty="0" err="1"/>
              <a:t>Natural</a:t>
            </a:r>
            <a:r>
              <a:rPr lang="lv-LV" dirty="0"/>
              <a:t> </a:t>
            </a:r>
            <a:r>
              <a:rPr lang="lv-LV" dirty="0" err="1"/>
              <a:t>sciences</a:t>
            </a:r>
            <a:r>
              <a:rPr lang="lv-LV" dirty="0"/>
              <a:t> (</a:t>
            </a:r>
            <a:r>
              <a:rPr lang="lv-LV" dirty="0" err="1"/>
              <a:t>including</a:t>
            </a:r>
            <a:r>
              <a:rPr lang="lv-LV" dirty="0"/>
              <a:t> </a:t>
            </a:r>
            <a:r>
              <a:rPr lang="lv-LV" dirty="0" err="1"/>
              <a:t>our</a:t>
            </a:r>
            <a:r>
              <a:rPr lang="lv-LV" dirty="0"/>
              <a:t> </a:t>
            </a:r>
            <a:r>
              <a:rPr lang="lv-LV" dirty="0" err="1"/>
              <a:t>faculty</a:t>
            </a:r>
            <a:r>
              <a:rPr lang="lv-LV" dirty="0"/>
              <a:t>) </a:t>
            </a:r>
            <a:r>
              <a:rPr lang="lv-LV" dirty="0" err="1"/>
              <a:t>in</a:t>
            </a:r>
            <a:r>
              <a:rPr lang="lv-LV" dirty="0"/>
              <a:t> 2015</a:t>
            </a:r>
          </a:p>
        </p:txBody>
      </p:sp>
      <p:sp>
        <p:nvSpPr>
          <p:cNvPr id="4" name="Slaida numura vietturis 3"/>
          <p:cNvSpPr>
            <a:spLocks noGrp="1"/>
          </p:cNvSpPr>
          <p:nvPr>
            <p:ph type="sldNum" sz="quarter" idx="10"/>
          </p:nvPr>
        </p:nvSpPr>
        <p:spPr/>
        <p:txBody>
          <a:bodyPr/>
          <a:lstStyle/>
          <a:p>
            <a:fld id="{0A95C7B4-F48A-4942-A509-E55995350072}" type="slidenum">
              <a:rPr lang="lv-LV" smtClean="0"/>
              <a:pPr/>
              <a:t>4</a:t>
            </a:fld>
            <a:endParaRPr lang="lv-LV"/>
          </a:p>
        </p:txBody>
      </p:sp>
      <p:sp>
        <p:nvSpPr>
          <p:cNvPr id="5" name="Kājenes vietturis 4"/>
          <p:cNvSpPr>
            <a:spLocks noGrp="1"/>
          </p:cNvSpPr>
          <p:nvPr>
            <p:ph type="ftr" sz="quarter" idx="11"/>
          </p:nvPr>
        </p:nvSpPr>
        <p:spPr/>
        <p:txBody>
          <a:bodyPr/>
          <a:lstStyle/>
          <a:p>
            <a:r>
              <a:rPr lang="lv-LV"/>
              <a:t>Prikulis, UL, Praha, 28.06.2016</a:t>
            </a:r>
          </a:p>
        </p:txBody>
      </p:sp>
    </p:spTree>
    <p:extLst>
      <p:ext uri="{BB962C8B-B14F-4D97-AF65-F5344CB8AC3E}">
        <p14:creationId xmlns:p14="http://schemas.microsoft.com/office/powerpoint/2010/main" val="27586857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dirty="0"/>
              <a:t>A </a:t>
            </a:r>
            <a:r>
              <a:rPr lang="lv-LV" dirty="0" err="1"/>
              <a:t>few</a:t>
            </a:r>
            <a:r>
              <a:rPr lang="lv-LV" dirty="0"/>
              <a:t> </a:t>
            </a:r>
            <a:r>
              <a:rPr lang="lv-LV" dirty="0" err="1"/>
              <a:t>words</a:t>
            </a:r>
            <a:r>
              <a:rPr lang="lv-LV" dirty="0"/>
              <a:t> </a:t>
            </a:r>
            <a:r>
              <a:rPr lang="lv-LV" dirty="0" err="1"/>
              <a:t>about</a:t>
            </a:r>
            <a:r>
              <a:rPr lang="lv-LV" dirty="0"/>
              <a:t> </a:t>
            </a:r>
            <a:r>
              <a:rPr lang="lv-LV" dirty="0" err="1"/>
              <a:t>notion</a:t>
            </a:r>
            <a:r>
              <a:rPr lang="lv-LV" dirty="0"/>
              <a:t> </a:t>
            </a:r>
            <a:r>
              <a:rPr lang="lv-LV" dirty="0" err="1"/>
              <a:t>of</a:t>
            </a:r>
            <a:r>
              <a:rPr lang="lv-LV" dirty="0"/>
              <a:t> </a:t>
            </a:r>
            <a:r>
              <a:rPr lang="lv-LV" dirty="0" err="1"/>
              <a:t>quality</a:t>
            </a:r>
            <a:r>
              <a:rPr lang="lv-LV" dirty="0"/>
              <a:t>.</a:t>
            </a:r>
          </a:p>
          <a:p>
            <a:r>
              <a:rPr lang="lv-LV" dirty="0" err="1"/>
              <a:t>Definitions</a:t>
            </a:r>
            <a:r>
              <a:rPr lang="lv-LV" dirty="0"/>
              <a:t> </a:t>
            </a:r>
            <a:r>
              <a:rPr lang="lv-LV" dirty="0" err="1"/>
              <a:t>developed</a:t>
            </a:r>
            <a:r>
              <a:rPr lang="lv-LV" dirty="0"/>
              <a:t> </a:t>
            </a:r>
            <a:r>
              <a:rPr lang="lv-LV" dirty="0" err="1"/>
              <a:t>in</a:t>
            </a:r>
            <a:r>
              <a:rPr lang="lv-LV" dirty="0"/>
              <a:t> </a:t>
            </a:r>
            <a:r>
              <a:rPr lang="lv-LV" dirty="0" err="1"/>
              <a:t>the</a:t>
            </a:r>
            <a:r>
              <a:rPr lang="lv-LV" dirty="0"/>
              <a:t> </a:t>
            </a:r>
            <a:r>
              <a:rPr lang="lv-LV" dirty="0" err="1"/>
              <a:t>middle</a:t>
            </a:r>
            <a:r>
              <a:rPr lang="lv-LV" dirty="0"/>
              <a:t> </a:t>
            </a:r>
            <a:r>
              <a:rPr lang="lv-LV" dirty="0" err="1"/>
              <a:t>of</a:t>
            </a:r>
            <a:r>
              <a:rPr lang="lv-LV" dirty="0"/>
              <a:t> </a:t>
            </a:r>
            <a:r>
              <a:rPr lang="lv-LV" dirty="0" err="1"/>
              <a:t>the</a:t>
            </a:r>
            <a:r>
              <a:rPr lang="lv-LV" dirty="0"/>
              <a:t> </a:t>
            </a:r>
            <a:r>
              <a:rPr lang="lv-LV" dirty="0" err="1"/>
              <a:t>last</a:t>
            </a:r>
            <a:r>
              <a:rPr lang="lv-LV" dirty="0"/>
              <a:t> </a:t>
            </a:r>
            <a:r>
              <a:rPr lang="lv-LV" dirty="0" err="1"/>
              <a:t>century</a:t>
            </a:r>
            <a:r>
              <a:rPr lang="lv-LV" dirty="0"/>
              <a:t> </a:t>
            </a:r>
            <a:r>
              <a:rPr lang="lv-LV" dirty="0" err="1"/>
              <a:t>with</a:t>
            </a:r>
            <a:r>
              <a:rPr lang="lv-LV" dirty="0"/>
              <a:t> </a:t>
            </a:r>
            <a:r>
              <a:rPr lang="lv-LV" dirty="0" err="1"/>
              <a:t>quality</a:t>
            </a:r>
            <a:r>
              <a:rPr lang="lv-LV" dirty="0"/>
              <a:t> </a:t>
            </a:r>
            <a:r>
              <a:rPr lang="lv-LV" dirty="0" err="1"/>
              <a:t>management</a:t>
            </a:r>
            <a:r>
              <a:rPr lang="lv-LV" dirty="0"/>
              <a:t> </a:t>
            </a:r>
            <a:r>
              <a:rPr lang="lv-LV" dirty="0" err="1"/>
              <a:t>coming</a:t>
            </a:r>
            <a:r>
              <a:rPr lang="lv-LV" dirty="0"/>
              <a:t> </a:t>
            </a:r>
            <a:r>
              <a:rPr lang="lv-LV" dirty="0" err="1"/>
              <a:t>into</a:t>
            </a:r>
            <a:r>
              <a:rPr lang="lv-LV" dirty="0"/>
              <a:t> </a:t>
            </a:r>
            <a:r>
              <a:rPr lang="lv-LV" dirty="0" err="1"/>
              <a:t>fashion</a:t>
            </a:r>
            <a:r>
              <a:rPr lang="lv-LV" dirty="0"/>
              <a:t>. </a:t>
            </a:r>
            <a:r>
              <a:rPr lang="lv-LV" dirty="0" err="1"/>
              <a:t>This</a:t>
            </a:r>
            <a:r>
              <a:rPr lang="lv-LV" dirty="0"/>
              <a:t> </a:t>
            </a:r>
            <a:r>
              <a:rPr lang="lv-LV" dirty="0" err="1"/>
              <a:t>is</a:t>
            </a:r>
            <a:r>
              <a:rPr lang="lv-LV" dirty="0"/>
              <a:t> just to </a:t>
            </a:r>
            <a:r>
              <a:rPr lang="lv-LV" dirty="0" err="1"/>
              <a:t>show</a:t>
            </a:r>
            <a:r>
              <a:rPr lang="lv-LV" dirty="0"/>
              <a:t> </a:t>
            </a:r>
            <a:r>
              <a:rPr lang="lv-LV" dirty="0" err="1"/>
              <a:t>that</a:t>
            </a:r>
            <a:r>
              <a:rPr lang="lv-LV" dirty="0"/>
              <a:t> </a:t>
            </a:r>
            <a:r>
              <a:rPr lang="lv-LV" dirty="0" err="1"/>
              <a:t>one</a:t>
            </a:r>
            <a:r>
              <a:rPr lang="lv-LV" dirty="0"/>
              <a:t> </a:t>
            </a:r>
            <a:r>
              <a:rPr lang="lv-LV" dirty="0" err="1"/>
              <a:t>should</a:t>
            </a:r>
            <a:r>
              <a:rPr lang="lv-LV" dirty="0"/>
              <a:t> </a:t>
            </a:r>
            <a:r>
              <a:rPr lang="lv-LV" dirty="0" err="1"/>
              <a:t>speak</a:t>
            </a:r>
            <a:r>
              <a:rPr lang="lv-LV" dirty="0"/>
              <a:t> </a:t>
            </a:r>
            <a:r>
              <a:rPr lang="lv-LV" dirty="0" err="1"/>
              <a:t>of</a:t>
            </a:r>
            <a:r>
              <a:rPr lang="lv-LV" dirty="0"/>
              <a:t> </a:t>
            </a:r>
            <a:r>
              <a:rPr lang="lv-LV" dirty="0" err="1"/>
              <a:t>quality</a:t>
            </a:r>
            <a:r>
              <a:rPr lang="lv-LV" dirty="0"/>
              <a:t> </a:t>
            </a:r>
            <a:r>
              <a:rPr lang="lv-LV" dirty="0" err="1"/>
              <a:t>only</a:t>
            </a:r>
            <a:r>
              <a:rPr lang="lv-LV" dirty="0"/>
              <a:t> </a:t>
            </a:r>
            <a:r>
              <a:rPr lang="lv-LV" dirty="0" err="1"/>
              <a:t>in</a:t>
            </a:r>
            <a:r>
              <a:rPr lang="lv-LV" dirty="0"/>
              <a:t> </a:t>
            </a:r>
            <a:r>
              <a:rPr lang="lv-LV" dirty="0" err="1"/>
              <a:t>the</a:t>
            </a:r>
            <a:r>
              <a:rPr lang="lv-LV" dirty="0"/>
              <a:t> </a:t>
            </a:r>
            <a:r>
              <a:rPr lang="lv-LV" dirty="0" err="1"/>
              <a:t>context</a:t>
            </a:r>
            <a:r>
              <a:rPr lang="lv-LV" dirty="0"/>
              <a:t> </a:t>
            </a:r>
            <a:r>
              <a:rPr lang="lv-LV" dirty="0" err="1"/>
              <a:t>of</a:t>
            </a:r>
            <a:r>
              <a:rPr lang="lv-LV" dirty="0"/>
              <a:t> </a:t>
            </a:r>
            <a:r>
              <a:rPr lang="lv-LV" dirty="0" err="1"/>
              <a:t>functioning</a:t>
            </a:r>
            <a:r>
              <a:rPr lang="lv-LV" dirty="0"/>
              <a:t> </a:t>
            </a:r>
            <a:r>
              <a:rPr lang="lv-LV" dirty="0" err="1"/>
              <a:t>of</a:t>
            </a:r>
            <a:r>
              <a:rPr lang="lv-LV" dirty="0"/>
              <a:t> </a:t>
            </a:r>
            <a:r>
              <a:rPr lang="lv-LV" dirty="0" err="1"/>
              <a:t>the</a:t>
            </a:r>
            <a:r>
              <a:rPr lang="lv-LV" dirty="0"/>
              <a:t> </a:t>
            </a:r>
            <a:r>
              <a:rPr lang="lv-LV" dirty="0" err="1"/>
              <a:t>product</a:t>
            </a:r>
            <a:r>
              <a:rPr lang="lv-LV" dirty="0"/>
              <a:t> </a:t>
            </a:r>
            <a:r>
              <a:rPr lang="lv-LV" dirty="0" err="1"/>
              <a:t>or</a:t>
            </a:r>
            <a:r>
              <a:rPr lang="lv-LV" dirty="0"/>
              <a:t> </a:t>
            </a:r>
            <a:r>
              <a:rPr lang="lv-LV" dirty="0" err="1"/>
              <a:t>the</a:t>
            </a:r>
            <a:r>
              <a:rPr lang="lv-LV" dirty="0"/>
              <a:t> </a:t>
            </a:r>
            <a:r>
              <a:rPr lang="lv-LV" dirty="0" err="1"/>
              <a:t>service</a:t>
            </a:r>
            <a:r>
              <a:rPr lang="lv-LV" dirty="0"/>
              <a:t>. </a:t>
            </a:r>
            <a:r>
              <a:rPr lang="lv-LV" dirty="0" err="1"/>
              <a:t>Above</a:t>
            </a:r>
            <a:r>
              <a:rPr lang="lv-LV" dirty="0"/>
              <a:t> </a:t>
            </a:r>
            <a:r>
              <a:rPr lang="lv-LV" dirty="0" err="1"/>
              <a:t>all</a:t>
            </a:r>
            <a:r>
              <a:rPr lang="lv-LV" dirty="0"/>
              <a:t> </a:t>
            </a:r>
            <a:r>
              <a:rPr lang="lv-LV" dirty="0" err="1"/>
              <a:t>one</a:t>
            </a:r>
            <a:r>
              <a:rPr lang="lv-LV" dirty="0"/>
              <a:t> </a:t>
            </a:r>
            <a:r>
              <a:rPr lang="lv-LV" dirty="0" err="1"/>
              <a:t>should</a:t>
            </a:r>
            <a:r>
              <a:rPr lang="lv-LV" dirty="0"/>
              <a:t> </a:t>
            </a:r>
            <a:r>
              <a:rPr lang="lv-LV" dirty="0" err="1"/>
              <a:t>not</a:t>
            </a:r>
            <a:r>
              <a:rPr lang="lv-LV" dirty="0"/>
              <a:t> </a:t>
            </a:r>
            <a:r>
              <a:rPr lang="lv-LV" dirty="0" err="1"/>
              <a:t>compare</a:t>
            </a:r>
            <a:r>
              <a:rPr lang="lv-LV" dirty="0"/>
              <a:t> </a:t>
            </a:r>
            <a:r>
              <a:rPr lang="lv-LV" dirty="0" err="1"/>
              <a:t>products</a:t>
            </a:r>
            <a:r>
              <a:rPr lang="lv-LV" dirty="0"/>
              <a:t> </a:t>
            </a:r>
            <a:r>
              <a:rPr lang="lv-LV" dirty="0" err="1"/>
              <a:t>that</a:t>
            </a:r>
            <a:r>
              <a:rPr lang="lv-LV" dirty="0"/>
              <a:t> </a:t>
            </a:r>
            <a:r>
              <a:rPr lang="lv-LV" dirty="0" err="1"/>
              <a:t>have</a:t>
            </a:r>
            <a:r>
              <a:rPr lang="lv-LV" dirty="0"/>
              <a:t> </a:t>
            </a:r>
            <a:r>
              <a:rPr lang="lv-LV" dirty="0" err="1"/>
              <a:t>different</a:t>
            </a:r>
            <a:r>
              <a:rPr lang="lv-LV" dirty="0"/>
              <a:t> </a:t>
            </a:r>
            <a:r>
              <a:rPr lang="lv-LV" dirty="0" err="1"/>
              <a:t>usage</a:t>
            </a:r>
            <a:r>
              <a:rPr lang="lv-LV" dirty="0"/>
              <a:t> </a:t>
            </a:r>
            <a:r>
              <a:rPr lang="lv-LV" dirty="0" err="1"/>
              <a:t>or</a:t>
            </a:r>
            <a:r>
              <a:rPr lang="lv-LV" dirty="0"/>
              <a:t> </a:t>
            </a:r>
            <a:r>
              <a:rPr lang="lv-LV" dirty="0" err="1"/>
              <a:t>services</a:t>
            </a:r>
            <a:r>
              <a:rPr lang="lv-LV" dirty="0"/>
              <a:t> </a:t>
            </a:r>
            <a:r>
              <a:rPr lang="lv-LV" dirty="0" err="1"/>
              <a:t>designed</a:t>
            </a:r>
            <a:r>
              <a:rPr lang="lv-LV" dirty="0"/>
              <a:t> </a:t>
            </a:r>
            <a:r>
              <a:rPr lang="lv-LV" dirty="0" err="1"/>
              <a:t>for</a:t>
            </a:r>
            <a:r>
              <a:rPr lang="lv-LV" dirty="0"/>
              <a:t> </a:t>
            </a:r>
            <a:r>
              <a:rPr lang="lv-LV" dirty="0" err="1"/>
              <a:t>different</a:t>
            </a:r>
            <a:r>
              <a:rPr lang="lv-LV" dirty="0"/>
              <a:t> </a:t>
            </a:r>
            <a:r>
              <a:rPr lang="lv-LV" dirty="0" err="1"/>
              <a:t>clients</a:t>
            </a:r>
            <a:r>
              <a:rPr lang="lv-LV" dirty="0"/>
              <a:t>. </a:t>
            </a:r>
            <a:r>
              <a:rPr lang="lv-LV" dirty="0" err="1"/>
              <a:t>If</a:t>
            </a:r>
            <a:r>
              <a:rPr lang="lv-LV" dirty="0"/>
              <a:t> </a:t>
            </a:r>
            <a:r>
              <a:rPr lang="lv-LV" dirty="0" err="1"/>
              <a:t>we</a:t>
            </a:r>
            <a:r>
              <a:rPr lang="lv-LV" dirty="0"/>
              <a:t> </a:t>
            </a:r>
            <a:r>
              <a:rPr lang="lv-LV" dirty="0" err="1"/>
              <a:t>speak</a:t>
            </a:r>
            <a:r>
              <a:rPr lang="lv-LV" dirty="0"/>
              <a:t> </a:t>
            </a:r>
            <a:r>
              <a:rPr lang="lv-LV" dirty="0" err="1"/>
              <a:t>about</a:t>
            </a:r>
            <a:r>
              <a:rPr lang="lv-LV" dirty="0"/>
              <a:t> HE </a:t>
            </a:r>
            <a:r>
              <a:rPr lang="lv-LV" dirty="0" err="1"/>
              <a:t>we</a:t>
            </a:r>
            <a:r>
              <a:rPr lang="lv-LV" dirty="0"/>
              <a:t> </a:t>
            </a:r>
            <a:r>
              <a:rPr lang="lv-LV" dirty="0" err="1"/>
              <a:t>cannot</a:t>
            </a:r>
            <a:r>
              <a:rPr lang="lv-LV" dirty="0"/>
              <a:t> </a:t>
            </a:r>
            <a:r>
              <a:rPr lang="lv-LV" dirty="0" err="1"/>
              <a:t>say</a:t>
            </a:r>
            <a:r>
              <a:rPr lang="lv-LV" dirty="0"/>
              <a:t> </a:t>
            </a:r>
            <a:r>
              <a:rPr lang="lv-LV" dirty="0" err="1"/>
              <a:t>that</a:t>
            </a:r>
            <a:r>
              <a:rPr lang="lv-LV" dirty="0"/>
              <a:t> </a:t>
            </a:r>
            <a:r>
              <a:rPr lang="lv-LV" dirty="0" err="1"/>
              <a:t>its</a:t>
            </a:r>
            <a:r>
              <a:rPr lang="lv-LV" dirty="0"/>
              <a:t> </a:t>
            </a:r>
            <a:r>
              <a:rPr lang="lv-LV" dirty="0" err="1"/>
              <a:t>quality</a:t>
            </a:r>
            <a:r>
              <a:rPr lang="lv-LV" dirty="0"/>
              <a:t> </a:t>
            </a:r>
            <a:r>
              <a:rPr lang="lv-LV" dirty="0" err="1"/>
              <a:t>in</a:t>
            </a:r>
            <a:r>
              <a:rPr lang="lv-LV" dirty="0"/>
              <a:t> a </a:t>
            </a:r>
            <a:r>
              <a:rPr lang="lv-LV" dirty="0" err="1"/>
              <a:t>country</a:t>
            </a:r>
            <a:r>
              <a:rPr lang="lv-LV" dirty="0"/>
              <a:t> </a:t>
            </a:r>
            <a:r>
              <a:rPr lang="lv-LV" dirty="0" err="1"/>
              <a:t>like</a:t>
            </a:r>
            <a:r>
              <a:rPr lang="lv-LV" dirty="0"/>
              <a:t> LV </a:t>
            </a:r>
            <a:r>
              <a:rPr lang="lv-LV" dirty="0" err="1"/>
              <a:t>is</a:t>
            </a:r>
            <a:r>
              <a:rPr lang="lv-LV" dirty="0"/>
              <a:t> </a:t>
            </a:r>
            <a:r>
              <a:rPr lang="lv-LV" dirty="0" err="1"/>
              <a:t>higher</a:t>
            </a:r>
            <a:r>
              <a:rPr lang="lv-LV" dirty="0"/>
              <a:t> </a:t>
            </a:r>
            <a:r>
              <a:rPr lang="lv-LV" dirty="0" err="1"/>
              <a:t>or</a:t>
            </a:r>
            <a:r>
              <a:rPr lang="lv-LV" dirty="0"/>
              <a:t> </a:t>
            </a:r>
            <a:r>
              <a:rPr lang="lv-LV" dirty="0" err="1"/>
              <a:t>lower</a:t>
            </a:r>
            <a:r>
              <a:rPr lang="lv-LV" dirty="0"/>
              <a:t>  </a:t>
            </a:r>
            <a:r>
              <a:rPr lang="lv-LV" dirty="0" err="1"/>
              <a:t>than</a:t>
            </a:r>
            <a:r>
              <a:rPr lang="lv-LV" dirty="0"/>
              <a:t> </a:t>
            </a:r>
            <a:r>
              <a:rPr lang="lv-LV" dirty="0" err="1"/>
              <a:t>in</a:t>
            </a:r>
            <a:r>
              <a:rPr lang="lv-LV" dirty="0"/>
              <a:t> KZ </a:t>
            </a:r>
            <a:r>
              <a:rPr lang="lv-LV" dirty="0" err="1"/>
              <a:t>or</a:t>
            </a:r>
            <a:r>
              <a:rPr lang="lv-LV" dirty="0"/>
              <a:t> UZ </a:t>
            </a:r>
            <a:r>
              <a:rPr lang="lv-LV" dirty="0" err="1"/>
              <a:t>unless</a:t>
            </a:r>
            <a:r>
              <a:rPr lang="lv-LV" dirty="0"/>
              <a:t> </a:t>
            </a:r>
            <a:r>
              <a:rPr lang="lv-LV" dirty="0" err="1"/>
              <a:t>we</a:t>
            </a:r>
            <a:r>
              <a:rPr lang="lv-LV" dirty="0"/>
              <a:t> </a:t>
            </a:r>
            <a:r>
              <a:rPr lang="lv-LV" dirty="0" err="1"/>
              <a:t>decided</a:t>
            </a:r>
            <a:r>
              <a:rPr lang="lv-LV" dirty="0"/>
              <a:t> to </a:t>
            </a:r>
            <a:r>
              <a:rPr lang="lv-LV" dirty="0" err="1"/>
              <a:t>have</a:t>
            </a:r>
            <a:r>
              <a:rPr lang="lv-LV" dirty="0"/>
              <a:t> a </a:t>
            </a:r>
            <a:r>
              <a:rPr lang="lv-LV" dirty="0" err="1"/>
              <a:t>common</a:t>
            </a:r>
            <a:r>
              <a:rPr lang="lv-LV" dirty="0"/>
              <a:t> </a:t>
            </a:r>
            <a:r>
              <a:rPr lang="lv-LV" dirty="0" err="1"/>
              <a:t>labour</a:t>
            </a:r>
            <a:r>
              <a:rPr lang="lv-LV" dirty="0"/>
              <a:t> </a:t>
            </a:r>
            <a:r>
              <a:rPr lang="lv-LV" dirty="0" err="1"/>
              <a:t>market</a:t>
            </a:r>
            <a:r>
              <a:rPr lang="lv-LV" dirty="0"/>
              <a:t> (</a:t>
            </a:r>
            <a:r>
              <a:rPr lang="lv-LV" dirty="0" err="1"/>
              <a:t>for</a:t>
            </a:r>
            <a:r>
              <a:rPr lang="lv-LV" dirty="0"/>
              <a:t> </a:t>
            </a:r>
            <a:r>
              <a:rPr lang="lv-LV" dirty="0" err="1"/>
              <a:t>which</a:t>
            </a:r>
            <a:r>
              <a:rPr lang="lv-LV" dirty="0"/>
              <a:t> </a:t>
            </a:r>
            <a:r>
              <a:rPr lang="lv-LV" dirty="0" err="1"/>
              <a:t>our</a:t>
            </a:r>
            <a:r>
              <a:rPr lang="lv-LV" dirty="0"/>
              <a:t> HE </a:t>
            </a:r>
            <a:r>
              <a:rPr lang="lv-LV" dirty="0" err="1"/>
              <a:t>is</a:t>
            </a:r>
            <a:r>
              <a:rPr lang="lv-LV" dirty="0"/>
              <a:t> </a:t>
            </a:r>
            <a:r>
              <a:rPr lang="lv-LV" dirty="0" err="1"/>
              <a:t>providing</a:t>
            </a:r>
            <a:r>
              <a:rPr lang="lv-LV" dirty="0"/>
              <a:t> </a:t>
            </a:r>
            <a:r>
              <a:rPr lang="lv-LV" dirty="0" err="1"/>
              <a:t>specialists</a:t>
            </a:r>
            <a:r>
              <a:rPr lang="lv-LV" dirty="0"/>
              <a:t>, </a:t>
            </a:r>
            <a:r>
              <a:rPr lang="lv-LV" dirty="0" err="1"/>
              <a:t>as</a:t>
            </a:r>
            <a:r>
              <a:rPr lang="lv-LV" dirty="0"/>
              <a:t> </a:t>
            </a:r>
            <a:r>
              <a:rPr lang="lv-LV" dirty="0" err="1"/>
              <a:t>one</a:t>
            </a:r>
            <a:r>
              <a:rPr lang="lv-LV" dirty="0"/>
              <a:t> </a:t>
            </a:r>
            <a:r>
              <a:rPr lang="lv-LV" dirty="0" err="1"/>
              <a:t>of</a:t>
            </a:r>
            <a:r>
              <a:rPr lang="lv-LV" dirty="0"/>
              <a:t> </a:t>
            </a:r>
            <a:r>
              <a:rPr lang="lv-LV" dirty="0" err="1"/>
              <a:t>the</a:t>
            </a:r>
            <a:r>
              <a:rPr lang="lv-LV" dirty="0"/>
              <a:t> </a:t>
            </a:r>
            <a:r>
              <a:rPr lang="lv-LV" dirty="0" err="1"/>
              <a:t>objectives</a:t>
            </a:r>
            <a:r>
              <a:rPr lang="lv-LV" dirty="0"/>
              <a:t>).</a:t>
            </a:r>
          </a:p>
        </p:txBody>
      </p:sp>
      <p:sp>
        <p:nvSpPr>
          <p:cNvPr id="4" name="Slaida numura vietturis 3"/>
          <p:cNvSpPr>
            <a:spLocks noGrp="1"/>
          </p:cNvSpPr>
          <p:nvPr>
            <p:ph type="sldNum" sz="quarter" idx="10"/>
          </p:nvPr>
        </p:nvSpPr>
        <p:spPr/>
        <p:txBody>
          <a:bodyPr/>
          <a:lstStyle/>
          <a:p>
            <a:fld id="{0A95C7B4-F48A-4942-A509-E55995350072}" type="slidenum">
              <a:rPr lang="lv-LV" smtClean="0"/>
              <a:pPr/>
              <a:t>5</a:t>
            </a:fld>
            <a:endParaRPr lang="lv-LV"/>
          </a:p>
        </p:txBody>
      </p:sp>
      <p:sp>
        <p:nvSpPr>
          <p:cNvPr id="5" name="Kājenes vietturis 4"/>
          <p:cNvSpPr>
            <a:spLocks noGrp="1"/>
          </p:cNvSpPr>
          <p:nvPr>
            <p:ph type="ftr" sz="quarter" idx="11"/>
          </p:nvPr>
        </p:nvSpPr>
        <p:spPr/>
        <p:txBody>
          <a:bodyPr/>
          <a:lstStyle/>
          <a:p>
            <a:r>
              <a:rPr lang="lv-LV"/>
              <a:t>Prikulis, UL, Praha, 28.06.2016</a:t>
            </a:r>
          </a:p>
        </p:txBody>
      </p:sp>
    </p:spTree>
    <p:extLst>
      <p:ext uri="{BB962C8B-B14F-4D97-AF65-F5344CB8AC3E}">
        <p14:creationId xmlns:p14="http://schemas.microsoft.com/office/powerpoint/2010/main" val="10642221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dirty="0" err="1"/>
              <a:t>Why</a:t>
            </a:r>
            <a:r>
              <a:rPr lang="lv-LV" dirty="0"/>
              <a:t> </a:t>
            </a:r>
            <a:r>
              <a:rPr lang="lv-LV" dirty="0" err="1"/>
              <a:t>we</a:t>
            </a:r>
            <a:r>
              <a:rPr lang="lv-LV" dirty="0"/>
              <a:t> </a:t>
            </a:r>
            <a:r>
              <a:rPr lang="lv-LV" dirty="0" err="1"/>
              <a:t>can</a:t>
            </a:r>
            <a:r>
              <a:rPr lang="lv-LV" dirty="0"/>
              <a:t> </a:t>
            </a:r>
            <a:r>
              <a:rPr lang="lv-LV" dirty="0" err="1"/>
              <a:t>apply</a:t>
            </a:r>
            <a:r>
              <a:rPr lang="lv-LV" dirty="0"/>
              <a:t> </a:t>
            </a:r>
            <a:r>
              <a:rPr lang="lv-LV" dirty="0" err="1"/>
              <a:t>the</a:t>
            </a:r>
            <a:r>
              <a:rPr lang="lv-LV" dirty="0"/>
              <a:t> </a:t>
            </a:r>
            <a:r>
              <a:rPr lang="lv-LV" dirty="0" err="1"/>
              <a:t>definitions</a:t>
            </a:r>
            <a:r>
              <a:rPr lang="lv-LV" dirty="0"/>
              <a:t> to HE </a:t>
            </a:r>
            <a:r>
              <a:rPr lang="lv-LV" dirty="0" err="1"/>
              <a:t>at</a:t>
            </a:r>
            <a:r>
              <a:rPr lang="lv-LV" dirty="0"/>
              <a:t> </a:t>
            </a:r>
            <a:r>
              <a:rPr lang="lv-LV" dirty="0" err="1"/>
              <a:t>all</a:t>
            </a:r>
            <a:r>
              <a:rPr lang="lv-LV" dirty="0"/>
              <a:t>. </a:t>
            </a:r>
            <a:r>
              <a:rPr lang="lv-LV" dirty="0" err="1"/>
              <a:t>The</a:t>
            </a:r>
            <a:r>
              <a:rPr lang="lv-LV" dirty="0"/>
              <a:t> </a:t>
            </a:r>
            <a:r>
              <a:rPr lang="lv-LV" dirty="0" err="1"/>
              <a:t>fact</a:t>
            </a:r>
            <a:r>
              <a:rPr lang="lv-LV" dirty="0"/>
              <a:t> </a:t>
            </a:r>
            <a:r>
              <a:rPr lang="lv-LV" dirty="0" err="1"/>
              <a:t>is</a:t>
            </a:r>
            <a:r>
              <a:rPr lang="lv-LV" dirty="0"/>
              <a:t> </a:t>
            </a:r>
            <a:r>
              <a:rPr lang="lv-LV" dirty="0" err="1"/>
              <a:t>that</a:t>
            </a:r>
            <a:r>
              <a:rPr lang="lv-LV" dirty="0"/>
              <a:t> </a:t>
            </a:r>
            <a:r>
              <a:rPr lang="lv-LV" dirty="0" err="1"/>
              <a:t>academic</a:t>
            </a:r>
            <a:r>
              <a:rPr lang="lv-LV" dirty="0"/>
              <a:t> process just </a:t>
            </a:r>
            <a:r>
              <a:rPr lang="lv-LV" dirty="0" err="1"/>
              <a:t>as</a:t>
            </a:r>
            <a:r>
              <a:rPr lang="lv-LV" dirty="0"/>
              <a:t> </a:t>
            </a:r>
            <a:r>
              <a:rPr lang="lv-LV" dirty="0" err="1"/>
              <a:t>any</a:t>
            </a:r>
            <a:r>
              <a:rPr lang="lv-LV" dirty="0"/>
              <a:t> </a:t>
            </a:r>
            <a:r>
              <a:rPr lang="lv-LV" dirty="0" err="1"/>
              <a:t>production</a:t>
            </a:r>
            <a:r>
              <a:rPr lang="lv-LV" dirty="0"/>
              <a:t> </a:t>
            </a:r>
            <a:r>
              <a:rPr lang="lv-LV" dirty="0" err="1"/>
              <a:t>processes</a:t>
            </a:r>
            <a:r>
              <a:rPr lang="lv-LV" dirty="0"/>
              <a:t> </a:t>
            </a:r>
            <a:r>
              <a:rPr lang="lv-LV" dirty="0" err="1"/>
              <a:t>has</a:t>
            </a:r>
            <a:r>
              <a:rPr lang="lv-LV" dirty="0"/>
              <a:t> </a:t>
            </a:r>
            <a:r>
              <a:rPr lang="lv-LV" dirty="0" err="1"/>
              <a:t>certain</a:t>
            </a:r>
            <a:r>
              <a:rPr lang="lv-LV" dirty="0"/>
              <a:t> </a:t>
            </a:r>
            <a:r>
              <a:rPr lang="lv-LV" dirty="0" err="1"/>
              <a:t>source</a:t>
            </a:r>
            <a:r>
              <a:rPr lang="lv-LV" dirty="0"/>
              <a:t> (</a:t>
            </a:r>
            <a:r>
              <a:rPr lang="lv-LV" dirty="0" err="1"/>
              <a:t>raw</a:t>
            </a:r>
            <a:r>
              <a:rPr lang="lv-LV" dirty="0"/>
              <a:t>) </a:t>
            </a:r>
            <a:r>
              <a:rPr lang="lv-LV" dirty="0" err="1"/>
              <a:t>material</a:t>
            </a:r>
            <a:r>
              <a:rPr lang="lv-LV" dirty="0"/>
              <a:t> </a:t>
            </a:r>
            <a:r>
              <a:rPr lang="lv-LV" dirty="0" err="1"/>
              <a:t>that</a:t>
            </a:r>
            <a:r>
              <a:rPr lang="lv-LV" dirty="0"/>
              <a:t> </a:t>
            </a:r>
            <a:r>
              <a:rPr lang="lv-LV" dirty="0" err="1"/>
              <a:t>is</a:t>
            </a:r>
            <a:r>
              <a:rPr lang="lv-LV" dirty="0"/>
              <a:t> </a:t>
            </a:r>
            <a:r>
              <a:rPr lang="lv-LV" dirty="0" err="1"/>
              <a:t>developed</a:t>
            </a:r>
            <a:r>
              <a:rPr lang="lv-LV" dirty="0"/>
              <a:t> (</a:t>
            </a:r>
            <a:r>
              <a:rPr lang="lv-LV" dirty="0" err="1"/>
              <a:t>processed</a:t>
            </a:r>
            <a:r>
              <a:rPr lang="lv-LV" dirty="0"/>
              <a:t>) </a:t>
            </a:r>
            <a:r>
              <a:rPr lang="lv-LV" dirty="0" err="1"/>
              <a:t>into</a:t>
            </a:r>
            <a:r>
              <a:rPr lang="lv-LV" dirty="0"/>
              <a:t> </a:t>
            </a:r>
            <a:r>
              <a:rPr lang="lv-LV" dirty="0" err="1"/>
              <a:t>some</a:t>
            </a:r>
            <a:r>
              <a:rPr lang="lv-LV" dirty="0"/>
              <a:t> </a:t>
            </a:r>
            <a:r>
              <a:rPr lang="lv-LV" dirty="0" err="1"/>
              <a:t>product</a:t>
            </a:r>
            <a:r>
              <a:rPr lang="lv-LV" dirty="0"/>
              <a:t>. </a:t>
            </a:r>
            <a:r>
              <a:rPr lang="lv-LV" dirty="0" err="1"/>
              <a:t>The</a:t>
            </a:r>
            <a:r>
              <a:rPr lang="lv-LV" dirty="0"/>
              <a:t> process </a:t>
            </a:r>
            <a:r>
              <a:rPr lang="lv-LV" dirty="0" err="1"/>
              <a:t>itself</a:t>
            </a:r>
            <a:r>
              <a:rPr lang="lv-LV" dirty="0"/>
              <a:t> </a:t>
            </a:r>
            <a:r>
              <a:rPr lang="lv-LV" dirty="0" err="1"/>
              <a:t>can</a:t>
            </a:r>
            <a:r>
              <a:rPr lang="lv-LV" dirty="0"/>
              <a:t> </a:t>
            </a:r>
            <a:r>
              <a:rPr lang="lv-LV" dirty="0" err="1"/>
              <a:t>be</a:t>
            </a:r>
            <a:r>
              <a:rPr lang="lv-LV" dirty="0"/>
              <a:t> </a:t>
            </a:r>
            <a:r>
              <a:rPr lang="lv-LV" dirty="0" err="1"/>
              <a:t>considered</a:t>
            </a:r>
            <a:r>
              <a:rPr lang="lv-LV" dirty="0"/>
              <a:t> </a:t>
            </a:r>
            <a:r>
              <a:rPr lang="lv-LV" dirty="0" err="1"/>
              <a:t>as</a:t>
            </a:r>
            <a:r>
              <a:rPr lang="lv-LV" dirty="0"/>
              <a:t> a </a:t>
            </a:r>
            <a:r>
              <a:rPr lang="lv-LV" dirty="0" err="1"/>
              <a:t>service</a:t>
            </a:r>
            <a:r>
              <a:rPr lang="lv-LV" dirty="0"/>
              <a:t> </a:t>
            </a:r>
            <a:r>
              <a:rPr lang="lv-LV" dirty="0" err="1"/>
              <a:t>provided</a:t>
            </a:r>
            <a:r>
              <a:rPr lang="lv-LV" dirty="0"/>
              <a:t> to </a:t>
            </a:r>
            <a:r>
              <a:rPr lang="lv-LV" dirty="0" err="1"/>
              <a:t>those</a:t>
            </a:r>
            <a:r>
              <a:rPr lang="lv-LV" dirty="0"/>
              <a:t> </a:t>
            </a:r>
            <a:r>
              <a:rPr lang="lv-LV" dirty="0" err="1"/>
              <a:t>who</a:t>
            </a:r>
            <a:r>
              <a:rPr lang="lv-LV" dirty="0"/>
              <a:t> </a:t>
            </a:r>
            <a:r>
              <a:rPr lang="lv-LV" dirty="0" err="1"/>
              <a:t>benefit</a:t>
            </a:r>
            <a:r>
              <a:rPr lang="lv-LV" dirty="0"/>
              <a:t> </a:t>
            </a:r>
            <a:r>
              <a:rPr lang="lv-LV" dirty="0" err="1"/>
              <a:t>from</a:t>
            </a:r>
            <a:r>
              <a:rPr lang="lv-LV" dirty="0"/>
              <a:t> </a:t>
            </a:r>
            <a:r>
              <a:rPr lang="lv-LV" dirty="0" err="1"/>
              <a:t>the</a:t>
            </a:r>
            <a:r>
              <a:rPr lang="lv-LV" dirty="0"/>
              <a:t> ‘</a:t>
            </a:r>
            <a:r>
              <a:rPr lang="lv-LV" dirty="0" err="1"/>
              <a:t>product</a:t>
            </a:r>
            <a:r>
              <a:rPr lang="lv-LV" dirty="0"/>
              <a:t>’. </a:t>
            </a:r>
            <a:r>
              <a:rPr lang="lv-LV" dirty="0" err="1"/>
              <a:t>What</a:t>
            </a:r>
            <a:r>
              <a:rPr lang="lv-LV" dirty="0"/>
              <a:t> </a:t>
            </a:r>
            <a:r>
              <a:rPr lang="lv-LV" dirty="0" err="1"/>
              <a:t>makes</a:t>
            </a:r>
            <a:r>
              <a:rPr lang="lv-LV" dirty="0"/>
              <a:t> HE (</a:t>
            </a:r>
            <a:r>
              <a:rPr lang="lv-LV" dirty="0" err="1"/>
              <a:t>and</a:t>
            </a:r>
            <a:r>
              <a:rPr lang="lv-LV" dirty="0"/>
              <a:t> </a:t>
            </a:r>
            <a:r>
              <a:rPr lang="lv-LV" dirty="0" err="1"/>
              <a:t>education</a:t>
            </a:r>
            <a:r>
              <a:rPr lang="lv-LV" dirty="0"/>
              <a:t> </a:t>
            </a:r>
            <a:r>
              <a:rPr lang="lv-LV" dirty="0" err="1"/>
              <a:t>in</a:t>
            </a:r>
            <a:r>
              <a:rPr lang="lv-LV" dirty="0"/>
              <a:t> </a:t>
            </a:r>
            <a:r>
              <a:rPr lang="lv-LV" dirty="0" err="1"/>
              <a:t>general</a:t>
            </a:r>
            <a:r>
              <a:rPr lang="lv-LV" dirty="0"/>
              <a:t>) </a:t>
            </a:r>
            <a:r>
              <a:rPr lang="lv-LV" dirty="0" err="1"/>
              <a:t>different</a:t>
            </a:r>
            <a:r>
              <a:rPr lang="lv-LV" dirty="0"/>
              <a:t> </a:t>
            </a:r>
            <a:r>
              <a:rPr lang="lv-LV" dirty="0" err="1"/>
              <a:t>is</a:t>
            </a:r>
            <a:r>
              <a:rPr lang="lv-LV" dirty="0"/>
              <a:t> </a:t>
            </a:r>
            <a:r>
              <a:rPr lang="lv-LV" dirty="0" err="1"/>
              <a:t>that</a:t>
            </a:r>
            <a:r>
              <a:rPr lang="lv-LV" dirty="0"/>
              <a:t> students </a:t>
            </a:r>
            <a:r>
              <a:rPr lang="lv-LV" dirty="0" err="1"/>
              <a:t>are</a:t>
            </a:r>
            <a:r>
              <a:rPr lang="lv-LV" dirty="0"/>
              <a:t> </a:t>
            </a:r>
            <a:r>
              <a:rPr lang="lv-LV" dirty="0" err="1"/>
              <a:t>both</a:t>
            </a:r>
            <a:r>
              <a:rPr lang="lv-LV" dirty="0"/>
              <a:t> </a:t>
            </a:r>
            <a:r>
              <a:rPr lang="lv-LV" dirty="0" err="1"/>
              <a:t>as</a:t>
            </a:r>
            <a:r>
              <a:rPr lang="lv-LV" dirty="0"/>
              <a:t> </a:t>
            </a:r>
            <a:r>
              <a:rPr lang="lv-LV" dirty="0" err="1"/>
              <a:t>the</a:t>
            </a:r>
            <a:r>
              <a:rPr lang="lv-LV" dirty="0"/>
              <a:t> ‘</a:t>
            </a:r>
            <a:r>
              <a:rPr lang="lv-LV" dirty="0" err="1"/>
              <a:t>material</a:t>
            </a:r>
            <a:r>
              <a:rPr lang="lv-LV" dirty="0"/>
              <a:t>’, ‘</a:t>
            </a:r>
            <a:r>
              <a:rPr lang="lv-LV" dirty="0" err="1"/>
              <a:t>actors</a:t>
            </a:r>
            <a:r>
              <a:rPr lang="lv-LV" dirty="0"/>
              <a:t>’, </a:t>
            </a:r>
            <a:r>
              <a:rPr lang="lv-LV" dirty="0" err="1"/>
              <a:t>and</a:t>
            </a:r>
            <a:r>
              <a:rPr lang="lv-LV" dirty="0"/>
              <a:t> </a:t>
            </a:r>
            <a:r>
              <a:rPr lang="lv-LV" dirty="0" err="1"/>
              <a:t>the</a:t>
            </a:r>
            <a:r>
              <a:rPr lang="lv-LV" dirty="0"/>
              <a:t> ‘</a:t>
            </a:r>
            <a:r>
              <a:rPr lang="lv-LV" dirty="0" err="1"/>
              <a:t>main</a:t>
            </a:r>
            <a:r>
              <a:rPr lang="lv-LV" dirty="0"/>
              <a:t> </a:t>
            </a:r>
            <a:r>
              <a:rPr lang="lv-LV" dirty="0" err="1"/>
              <a:t>beneficiaries</a:t>
            </a:r>
            <a:r>
              <a:rPr lang="lv-LV" dirty="0"/>
              <a:t>’. </a:t>
            </a:r>
            <a:r>
              <a:rPr lang="lv-LV" dirty="0" err="1"/>
              <a:t>This</a:t>
            </a:r>
            <a:r>
              <a:rPr lang="lv-LV" dirty="0"/>
              <a:t> </a:t>
            </a:r>
            <a:r>
              <a:rPr lang="lv-LV" dirty="0" err="1"/>
              <a:t>should</a:t>
            </a:r>
            <a:r>
              <a:rPr lang="lv-LV" dirty="0"/>
              <a:t> </a:t>
            </a:r>
            <a:r>
              <a:rPr lang="lv-LV" dirty="0" err="1"/>
              <a:t>be</a:t>
            </a:r>
            <a:r>
              <a:rPr lang="lv-LV" dirty="0"/>
              <a:t> </a:t>
            </a:r>
            <a:r>
              <a:rPr lang="lv-LV" dirty="0" err="1"/>
              <a:t>born</a:t>
            </a:r>
            <a:r>
              <a:rPr lang="lv-LV" dirty="0"/>
              <a:t> </a:t>
            </a:r>
            <a:r>
              <a:rPr lang="lv-LV" dirty="0" err="1"/>
              <a:t>in</a:t>
            </a:r>
            <a:r>
              <a:rPr lang="lv-LV" dirty="0"/>
              <a:t> </a:t>
            </a:r>
            <a:r>
              <a:rPr lang="lv-LV" dirty="0" err="1"/>
              <a:t>mind</a:t>
            </a:r>
            <a:r>
              <a:rPr lang="lv-LV" dirty="0"/>
              <a:t> </a:t>
            </a:r>
            <a:r>
              <a:rPr lang="lv-LV" dirty="0" err="1"/>
              <a:t>when</a:t>
            </a:r>
            <a:r>
              <a:rPr lang="lv-LV" dirty="0"/>
              <a:t> </a:t>
            </a:r>
            <a:r>
              <a:rPr lang="lv-LV" dirty="0" err="1"/>
              <a:t>one</a:t>
            </a:r>
            <a:r>
              <a:rPr lang="lv-LV" dirty="0"/>
              <a:t> </a:t>
            </a:r>
            <a:r>
              <a:rPr lang="lv-LV" dirty="0" err="1"/>
              <a:t>speaks</a:t>
            </a:r>
            <a:r>
              <a:rPr lang="lv-LV" dirty="0"/>
              <a:t> </a:t>
            </a:r>
            <a:r>
              <a:rPr lang="lv-LV" dirty="0" err="1"/>
              <a:t>about</a:t>
            </a:r>
            <a:r>
              <a:rPr lang="lv-LV" dirty="0"/>
              <a:t> students’ </a:t>
            </a:r>
            <a:r>
              <a:rPr lang="lv-LV" dirty="0" err="1"/>
              <a:t>role</a:t>
            </a:r>
            <a:r>
              <a:rPr lang="lv-LV" dirty="0"/>
              <a:t> </a:t>
            </a:r>
            <a:r>
              <a:rPr lang="lv-LV" dirty="0" err="1"/>
              <a:t>in</a:t>
            </a:r>
            <a:r>
              <a:rPr lang="lv-LV" dirty="0"/>
              <a:t> QA</a:t>
            </a:r>
          </a:p>
        </p:txBody>
      </p:sp>
      <p:sp>
        <p:nvSpPr>
          <p:cNvPr id="4" name="Slaida numura vietturis 3"/>
          <p:cNvSpPr>
            <a:spLocks noGrp="1"/>
          </p:cNvSpPr>
          <p:nvPr>
            <p:ph type="sldNum" sz="quarter" idx="10"/>
          </p:nvPr>
        </p:nvSpPr>
        <p:spPr/>
        <p:txBody>
          <a:bodyPr/>
          <a:lstStyle/>
          <a:p>
            <a:fld id="{0A95C7B4-F48A-4942-A509-E55995350072}" type="slidenum">
              <a:rPr lang="lv-LV" smtClean="0"/>
              <a:pPr/>
              <a:t>6</a:t>
            </a:fld>
            <a:endParaRPr lang="lv-LV"/>
          </a:p>
        </p:txBody>
      </p:sp>
      <p:sp>
        <p:nvSpPr>
          <p:cNvPr id="5" name="Kājenes vietturis 4"/>
          <p:cNvSpPr>
            <a:spLocks noGrp="1"/>
          </p:cNvSpPr>
          <p:nvPr>
            <p:ph type="ftr" sz="quarter" idx="11"/>
          </p:nvPr>
        </p:nvSpPr>
        <p:spPr/>
        <p:txBody>
          <a:bodyPr/>
          <a:lstStyle/>
          <a:p>
            <a:r>
              <a:rPr lang="lv-LV"/>
              <a:t>Prikulis, UL, Praha, 28.06.2016</a:t>
            </a:r>
          </a:p>
        </p:txBody>
      </p:sp>
    </p:spTree>
    <p:extLst>
      <p:ext uri="{BB962C8B-B14F-4D97-AF65-F5344CB8AC3E}">
        <p14:creationId xmlns:p14="http://schemas.microsoft.com/office/powerpoint/2010/main" val="28348233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dirty="0" err="1"/>
              <a:t>What</a:t>
            </a:r>
            <a:r>
              <a:rPr lang="lv-LV" dirty="0"/>
              <a:t> </a:t>
            </a:r>
            <a:r>
              <a:rPr lang="lv-LV" dirty="0" err="1"/>
              <a:t>else</a:t>
            </a:r>
            <a:r>
              <a:rPr lang="lv-LV" dirty="0"/>
              <a:t> </a:t>
            </a:r>
            <a:r>
              <a:rPr lang="lv-LV" dirty="0" err="1"/>
              <a:t>makes</a:t>
            </a:r>
            <a:r>
              <a:rPr lang="lv-LV" dirty="0"/>
              <a:t> </a:t>
            </a:r>
            <a:r>
              <a:rPr lang="lv-LV" dirty="0" err="1"/>
              <a:t>academic</a:t>
            </a:r>
            <a:r>
              <a:rPr lang="lv-LV" dirty="0"/>
              <a:t> process </a:t>
            </a:r>
            <a:r>
              <a:rPr lang="lv-LV" dirty="0" err="1"/>
              <a:t>different</a:t>
            </a:r>
            <a:r>
              <a:rPr lang="lv-LV" dirty="0"/>
              <a:t> </a:t>
            </a:r>
            <a:r>
              <a:rPr lang="lv-LV" dirty="0" err="1"/>
              <a:t>from</a:t>
            </a:r>
            <a:r>
              <a:rPr lang="lv-LV" dirty="0"/>
              <a:t> </a:t>
            </a:r>
            <a:r>
              <a:rPr lang="lv-LV" dirty="0" err="1"/>
              <a:t>e.g</a:t>
            </a:r>
            <a:r>
              <a:rPr lang="lv-LV" dirty="0"/>
              <a:t>. </a:t>
            </a:r>
            <a:r>
              <a:rPr lang="lv-LV" dirty="0" err="1"/>
              <a:t>production</a:t>
            </a:r>
            <a:r>
              <a:rPr lang="lv-LV" dirty="0"/>
              <a:t> </a:t>
            </a:r>
            <a:r>
              <a:rPr lang="lv-LV" dirty="0" err="1"/>
              <a:t>of</a:t>
            </a:r>
            <a:r>
              <a:rPr lang="lv-LV" dirty="0"/>
              <a:t> </a:t>
            </a:r>
            <a:r>
              <a:rPr lang="lv-LV" dirty="0" err="1"/>
              <a:t>manufactured</a:t>
            </a:r>
            <a:r>
              <a:rPr lang="lv-LV" dirty="0"/>
              <a:t> </a:t>
            </a:r>
            <a:r>
              <a:rPr lang="lv-LV" dirty="0" err="1"/>
              <a:t>goods</a:t>
            </a:r>
            <a:r>
              <a:rPr lang="lv-LV" dirty="0"/>
              <a:t> </a:t>
            </a:r>
            <a:r>
              <a:rPr lang="lv-LV" dirty="0" err="1"/>
              <a:t>is</a:t>
            </a:r>
            <a:r>
              <a:rPr lang="lv-LV" dirty="0"/>
              <a:t> </a:t>
            </a:r>
            <a:r>
              <a:rPr lang="lv-LV" dirty="0" err="1"/>
              <a:t>that</a:t>
            </a:r>
            <a:r>
              <a:rPr lang="lv-LV" dirty="0"/>
              <a:t> </a:t>
            </a:r>
            <a:r>
              <a:rPr lang="lv-LV" dirty="0" err="1"/>
              <a:t>there</a:t>
            </a:r>
            <a:r>
              <a:rPr lang="lv-LV" dirty="0"/>
              <a:t> </a:t>
            </a:r>
            <a:r>
              <a:rPr lang="lv-LV" dirty="0" err="1"/>
              <a:t>is</a:t>
            </a:r>
            <a:r>
              <a:rPr lang="lv-LV" dirty="0"/>
              <a:t> a </a:t>
            </a:r>
            <a:r>
              <a:rPr lang="lv-LV" dirty="0" err="1"/>
              <a:t>number</a:t>
            </a:r>
            <a:r>
              <a:rPr lang="lv-LV" dirty="0"/>
              <a:t> </a:t>
            </a:r>
            <a:r>
              <a:rPr lang="lv-LV" dirty="0" err="1"/>
              <a:t>of</a:t>
            </a:r>
            <a:r>
              <a:rPr lang="lv-LV" dirty="0"/>
              <a:t> </a:t>
            </a:r>
            <a:r>
              <a:rPr lang="lv-LV" dirty="0" err="1"/>
              <a:t>persons</a:t>
            </a:r>
            <a:r>
              <a:rPr lang="lv-LV" dirty="0"/>
              <a:t> </a:t>
            </a:r>
            <a:r>
              <a:rPr lang="lv-LV" dirty="0" err="1"/>
              <a:t>or</a:t>
            </a:r>
            <a:r>
              <a:rPr lang="lv-LV" dirty="0"/>
              <a:t> </a:t>
            </a:r>
            <a:r>
              <a:rPr lang="lv-LV" dirty="0" err="1"/>
              <a:t>institutions</a:t>
            </a:r>
            <a:r>
              <a:rPr lang="lv-LV" dirty="0"/>
              <a:t> </a:t>
            </a:r>
            <a:r>
              <a:rPr lang="lv-LV" dirty="0" err="1"/>
              <a:t>who</a:t>
            </a:r>
            <a:r>
              <a:rPr lang="lv-LV" dirty="0"/>
              <a:t> </a:t>
            </a:r>
            <a:r>
              <a:rPr lang="lv-LV" dirty="0" err="1"/>
              <a:t>are</a:t>
            </a:r>
            <a:r>
              <a:rPr lang="lv-LV" dirty="0"/>
              <a:t> </a:t>
            </a:r>
            <a:r>
              <a:rPr lang="lv-LV" dirty="0" err="1"/>
              <a:t>concerned</a:t>
            </a:r>
            <a:r>
              <a:rPr lang="lv-LV" dirty="0"/>
              <a:t> </a:t>
            </a:r>
            <a:r>
              <a:rPr lang="lv-LV" dirty="0" err="1"/>
              <a:t>with</a:t>
            </a:r>
            <a:r>
              <a:rPr lang="lv-LV" dirty="0"/>
              <a:t> </a:t>
            </a:r>
            <a:r>
              <a:rPr lang="lv-LV" dirty="0" err="1"/>
              <a:t>the</a:t>
            </a:r>
            <a:r>
              <a:rPr lang="lv-LV" dirty="0"/>
              <a:t> process </a:t>
            </a:r>
            <a:r>
              <a:rPr lang="lv-LV" dirty="0" err="1"/>
              <a:t>or</a:t>
            </a:r>
            <a:r>
              <a:rPr lang="lv-LV" dirty="0"/>
              <a:t> </a:t>
            </a:r>
            <a:r>
              <a:rPr lang="lv-LV" dirty="0" err="1"/>
              <a:t>its</a:t>
            </a:r>
            <a:r>
              <a:rPr lang="lv-LV" dirty="0"/>
              <a:t> </a:t>
            </a:r>
            <a:r>
              <a:rPr lang="lv-LV" dirty="0" err="1"/>
              <a:t>result</a:t>
            </a:r>
            <a:r>
              <a:rPr lang="lv-LV" dirty="0"/>
              <a:t> </a:t>
            </a:r>
            <a:r>
              <a:rPr lang="lv-LV" dirty="0" err="1"/>
              <a:t>and</a:t>
            </a:r>
            <a:r>
              <a:rPr lang="lv-LV" dirty="0"/>
              <a:t> </a:t>
            </a:r>
            <a:r>
              <a:rPr lang="lv-LV" dirty="0" err="1"/>
              <a:t>are</a:t>
            </a:r>
            <a:r>
              <a:rPr lang="lv-LV" dirty="0"/>
              <a:t> </a:t>
            </a:r>
            <a:r>
              <a:rPr lang="lv-LV" dirty="0" err="1"/>
              <a:t>affected</a:t>
            </a:r>
            <a:r>
              <a:rPr lang="lv-LV" dirty="0"/>
              <a:t> </a:t>
            </a:r>
            <a:r>
              <a:rPr lang="lv-LV" dirty="0" err="1"/>
              <a:t>by</a:t>
            </a:r>
            <a:r>
              <a:rPr lang="lv-LV" dirty="0"/>
              <a:t> it, students </a:t>
            </a:r>
            <a:r>
              <a:rPr lang="lv-LV" dirty="0" err="1"/>
              <a:t>are</a:t>
            </a:r>
            <a:r>
              <a:rPr lang="lv-LV" dirty="0"/>
              <a:t> </a:t>
            </a:r>
            <a:r>
              <a:rPr lang="lv-LV" dirty="0" err="1"/>
              <a:t>the</a:t>
            </a:r>
            <a:r>
              <a:rPr lang="lv-LV" dirty="0"/>
              <a:t> </a:t>
            </a:r>
            <a:r>
              <a:rPr lang="lv-LV" dirty="0" err="1"/>
              <a:t>ones</a:t>
            </a:r>
            <a:r>
              <a:rPr lang="lv-LV" dirty="0"/>
              <a:t> </a:t>
            </a:r>
            <a:r>
              <a:rPr lang="lv-LV" dirty="0" err="1"/>
              <a:t>affected</a:t>
            </a:r>
            <a:r>
              <a:rPr lang="lv-LV" dirty="0"/>
              <a:t> </a:t>
            </a:r>
            <a:r>
              <a:rPr lang="lv-LV" dirty="0" err="1"/>
              <a:t>crucially</a:t>
            </a:r>
            <a:r>
              <a:rPr lang="lv-LV" dirty="0"/>
              <a:t>, </a:t>
            </a:r>
            <a:r>
              <a:rPr lang="lv-LV" dirty="0" err="1"/>
              <a:t>as</a:t>
            </a:r>
            <a:r>
              <a:rPr lang="lv-LV" dirty="0"/>
              <a:t> </a:t>
            </a:r>
            <a:r>
              <a:rPr lang="lv-LV" dirty="0" err="1"/>
              <a:t>already</a:t>
            </a:r>
            <a:r>
              <a:rPr lang="lv-LV" dirty="0"/>
              <a:t> </a:t>
            </a:r>
            <a:r>
              <a:rPr lang="lv-LV" dirty="0" err="1"/>
              <a:t>mentioned</a:t>
            </a:r>
            <a:r>
              <a:rPr lang="lv-LV" dirty="0"/>
              <a:t>. </a:t>
            </a:r>
            <a:r>
              <a:rPr lang="lv-LV" dirty="0" err="1"/>
              <a:t>Therefore</a:t>
            </a:r>
            <a:r>
              <a:rPr lang="lv-LV" dirty="0"/>
              <a:t> it </a:t>
            </a:r>
            <a:r>
              <a:rPr lang="lv-LV" dirty="0" err="1"/>
              <a:t>is</a:t>
            </a:r>
            <a:r>
              <a:rPr lang="lv-LV" dirty="0"/>
              <a:t> </a:t>
            </a:r>
            <a:r>
              <a:rPr lang="lv-LV" dirty="0" err="1"/>
              <a:t>complicated</a:t>
            </a:r>
            <a:r>
              <a:rPr lang="lv-LV" dirty="0"/>
              <a:t> to </a:t>
            </a:r>
            <a:r>
              <a:rPr lang="lv-LV" dirty="0" err="1"/>
              <a:t>find</a:t>
            </a:r>
            <a:r>
              <a:rPr lang="lv-LV" dirty="0"/>
              <a:t> </a:t>
            </a:r>
            <a:r>
              <a:rPr lang="lv-LV" dirty="0" err="1"/>
              <a:t>out</a:t>
            </a:r>
            <a:r>
              <a:rPr lang="lv-LV" dirty="0"/>
              <a:t> </a:t>
            </a:r>
            <a:r>
              <a:rPr lang="lv-LV" dirty="0" err="1"/>
              <a:t>the</a:t>
            </a:r>
            <a:r>
              <a:rPr lang="lv-LV" dirty="0"/>
              <a:t> ‘</a:t>
            </a:r>
            <a:r>
              <a:rPr lang="lv-LV" dirty="0" err="1"/>
              <a:t>requirements</a:t>
            </a:r>
            <a:r>
              <a:rPr lang="lv-LV" dirty="0"/>
              <a:t> </a:t>
            </a:r>
            <a:r>
              <a:rPr lang="lv-LV" dirty="0" err="1"/>
              <a:t>of</a:t>
            </a:r>
            <a:r>
              <a:rPr lang="lv-LV" dirty="0"/>
              <a:t> </a:t>
            </a:r>
            <a:r>
              <a:rPr lang="lv-LV" dirty="0" err="1"/>
              <a:t>the</a:t>
            </a:r>
            <a:r>
              <a:rPr lang="lv-LV" dirty="0"/>
              <a:t> </a:t>
            </a:r>
            <a:r>
              <a:rPr lang="lv-LV" dirty="0" err="1"/>
              <a:t>client</a:t>
            </a:r>
            <a:r>
              <a:rPr lang="lv-LV" dirty="0"/>
              <a:t>’</a:t>
            </a:r>
          </a:p>
        </p:txBody>
      </p:sp>
      <p:sp>
        <p:nvSpPr>
          <p:cNvPr id="4" name="Slaida numura vietturis 3"/>
          <p:cNvSpPr>
            <a:spLocks noGrp="1"/>
          </p:cNvSpPr>
          <p:nvPr>
            <p:ph type="sldNum" sz="quarter" idx="10"/>
          </p:nvPr>
        </p:nvSpPr>
        <p:spPr/>
        <p:txBody>
          <a:bodyPr/>
          <a:lstStyle/>
          <a:p>
            <a:fld id="{0A95C7B4-F48A-4942-A509-E55995350072}" type="slidenum">
              <a:rPr lang="lv-LV" smtClean="0"/>
              <a:pPr/>
              <a:t>7</a:t>
            </a:fld>
            <a:endParaRPr lang="lv-LV"/>
          </a:p>
        </p:txBody>
      </p:sp>
      <p:sp>
        <p:nvSpPr>
          <p:cNvPr id="5" name="Kājenes vietturis 4"/>
          <p:cNvSpPr>
            <a:spLocks noGrp="1"/>
          </p:cNvSpPr>
          <p:nvPr>
            <p:ph type="ftr" sz="quarter" idx="11"/>
          </p:nvPr>
        </p:nvSpPr>
        <p:spPr/>
        <p:txBody>
          <a:bodyPr/>
          <a:lstStyle/>
          <a:p>
            <a:r>
              <a:rPr lang="lv-LV"/>
              <a:t>Prikulis, UL, Praha, 28.06.2016</a:t>
            </a:r>
          </a:p>
        </p:txBody>
      </p:sp>
    </p:spTree>
    <p:extLst>
      <p:ext uri="{BB962C8B-B14F-4D97-AF65-F5344CB8AC3E}">
        <p14:creationId xmlns:p14="http://schemas.microsoft.com/office/powerpoint/2010/main" val="13044726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dirty="0" err="1"/>
              <a:t>The</a:t>
            </a:r>
            <a:r>
              <a:rPr lang="lv-LV" dirty="0"/>
              <a:t> </a:t>
            </a:r>
            <a:r>
              <a:rPr lang="lv-LV" dirty="0" err="1"/>
              <a:t>solution</a:t>
            </a:r>
            <a:r>
              <a:rPr lang="lv-LV" dirty="0"/>
              <a:t> </a:t>
            </a:r>
            <a:r>
              <a:rPr lang="lv-LV" dirty="0" err="1"/>
              <a:t>in</a:t>
            </a:r>
            <a:r>
              <a:rPr lang="lv-LV" dirty="0"/>
              <a:t> a </a:t>
            </a:r>
            <a:r>
              <a:rPr lang="lv-LV" dirty="0" err="1"/>
              <a:t>multi-client</a:t>
            </a:r>
            <a:r>
              <a:rPr lang="lv-LV" dirty="0"/>
              <a:t> </a:t>
            </a:r>
            <a:r>
              <a:rPr lang="lv-LV" dirty="0" err="1"/>
              <a:t>situation</a:t>
            </a:r>
            <a:r>
              <a:rPr lang="lv-LV" dirty="0"/>
              <a:t> </a:t>
            </a:r>
            <a:r>
              <a:rPr lang="lv-LV" dirty="0" err="1"/>
              <a:t>is</a:t>
            </a:r>
            <a:r>
              <a:rPr lang="lv-LV" dirty="0"/>
              <a:t> </a:t>
            </a:r>
            <a:r>
              <a:rPr lang="lv-LV" dirty="0" err="1"/>
              <a:t>the</a:t>
            </a:r>
            <a:r>
              <a:rPr lang="lv-LV" dirty="0"/>
              <a:t> </a:t>
            </a:r>
            <a:r>
              <a:rPr lang="lv-LV" dirty="0" err="1"/>
              <a:t>requirements</a:t>
            </a:r>
            <a:r>
              <a:rPr lang="lv-LV" dirty="0"/>
              <a:t> </a:t>
            </a:r>
            <a:r>
              <a:rPr lang="lv-LV" dirty="0" err="1"/>
              <a:t>for</a:t>
            </a:r>
            <a:r>
              <a:rPr lang="lv-LV" dirty="0"/>
              <a:t> ‘</a:t>
            </a:r>
            <a:r>
              <a:rPr lang="lv-LV" dirty="0" err="1"/>
              <a:t>products</a:t>
            </a:r>
            <a:r>
              <a:rPr lang="lv-LV" dirty="0"/>
              <a:t>’ </a:t>
            </a:r>
            <a:r>
              <a:rPr lang="lv-LV" dirty="0" err="1"/>
              <a:t>and</a:t>
            </a:r>
            <a:r>
              <a:rPr lang="lv-LV" dirty="0"/>
              <a:t> </a:t>
            </a:r>
            <a:r>
              <a:rPr lang="lv-LV" dirty="0" err="1"/>
              <a:t>for</a:t>
            </a:r>
            <a:r>
              <a:rPr lang="lv-LV" dirty="0"/>
              <a:t> ‘</a:t>
            </a:r>
            <a:r>
              <a:rPr lang="lv-LV" dirty="0" err="1"/>
              <a:t>services</a:t>
            </a:r>
            <a:r>
              <a:rPr lang="lv-LV" dirty="0"/>
              <a:t>’ </a:t>
            </a:r>
            <a:r>
              <a:rPr lang="lv-LV" dirty="0" err="1"/>
              <a:t>have</a:t>
            </a:r>
            <a:r>
              <a:rPr lang="lv-LV" dirty="0"/>
              <a:t> to </a:t>
            </a:r>
            <a:r>
              <a:rPr lang="lv-LV" dirty="0" err="1"/>
              <a:t>be</a:t>
            </a:r>
            <a:r>
              <a:rPr lang="lv-LV" dirty="0"/>
              <a:t> </a:t>
            </a:r>
            <a:r>
              <a:rPr lang="lv-LV" dirty="0" err="1"/>
              <a:t>standardised</a:t>
            </a:r>
            <a:r>
              <a:rPr lang="lv-LV" dirty="0"/>
              <a:t> (</a:t>
            </a:r>
            <a:r>
              <a:rPr lang="lv-LV" dirty="0" err="1"/>
              <a:t>at</a:t>
            </a:r>
            <a:r>
              <a:rPr lang="lv-LV" dirty="0"/>
              <a:t> </a:t>
            </a:r>
            <a:r>
              <a:rPr lang="lv-LV" dirty="0" err="1"/>
              <a:t>National</a:t>
            </a:r>
            <a:r>
              <a:rPr lang="lv-LV" dirty="0"/>
              <a:t> </a:t>
            </a:r>
            <a:r>
              <a:rPr lang="lv-LV" dirty="0" err="1"/>
              <a:t>or</a:t>
            </a:r>
            <a:r>
              <a:rPr lang="lv-LV" dirty="0"/>
              <a:t> </a:t>
            </a:r>
            <a:r>
              <a:rPr lang="lv-LV" dirty="0" err="1"/>
              <a:t>European</a:t>
            </a:r>
            <a:r>
              <a:rPr lang="lv-LV" dirty="0"/>
              <a:t> </a:t>
            </a:r>
            <a:r>
              <a:rPr lang="lv-LV" dirty="0" err="1"/>
              <a:t>level</a:t>
            </a:r>
            <a:r>
              <a:rPr lang="lv-LV" dirty="0"/>
              <a:t>)</a:t>
            </a:r>
          </a:p>
          <a:p>
            <a:r>
              <a:rPr lang="lv-LV" dirty="0" err="1"/>
              <a:t>There</a:t>
            </a:r>
            <a:r>
              <a:rPr lang="lv-LV" dirty="0"/>
              <a:t> </a:t>
            </a:r>
            <a:r>
              <a:rPr lang="lv-LV" dirty="0" err="1"/>
              <a:t>are</a:t>
            </a:r>
            <a:r>
              <a:rPr lang="lv-LV" dirty="0"/>
              <a:t> </a:t>
            </a:r>
            <a:r>
              <a:rPr lang="lv-LV" dirty="0" err="1"/>
              <a:t>National</a:t>
            </a:r>
            <a:r>
              <a:rPr lang="lv-LV" dirty="0"/>
              <a:t> </a:t>
            </a:r>
            <a:r>
              <a:rPr lang="lv-LV" dirty="0" err="1"/>
              <a:t>standards</a:t>
            </a:r>
            <a:r>
              <a:rPr lang="lv-LV" dirty="0"/>
              <a:t> </a:t>
            </a:r>
            <a:r>
              <a:rPr lang="lv-LV" dirty="0" err="1"/>
              <a:t>on</a:t>
            </a:r>
            <a:r>
              <a:rPr lang="lv-LV" dirty="0"/>
              <a:t> </a:t>
            </a:r>
            <a:r>
              <a:rPr lang="lv-LV" dirty="0" err="1"/>
              <a:t>bachelor</a:t>
            </a:r>
            <a:r>
              <a:rPr lang="lv-LV" dirty="0"/>
              <a:t>, </a:t>
            </a:r>
            <a:r>
              <a:rPr lang="lv-LV" dirty="0" err="1"/>
              <a:t>master</a:t>
            </a:r>
            <a:r>
              <a:rPr lang="lv-LV" dirty="0"/>
              <a:t> </a:t>
            </a:r>
            <a:r>
              <a:rPr lang="lv-LV" dirty="0" err="1"/>
              <a:t>and</a:t>
            </a:r>
            <a:r>
              <a:rPr lang="lv-LV" dirty="0"/>
              <a:t> </a:t>
            </a:r>
            <a:r>
              <a:rPr lang="lv-LV" dirty="0" err="1"/>
              <a:t>doctor</a:t>
            </a:r>
            <a:r>
              <a:rPr lang="lv-LV" dirty="0"/>
              <a:t> </a:t>
            </a:r>
            <a:r>
              <a:rPr lang="lv-LV" dirty="0" err="1"/>
              <a:t>studies</a:t>
            </a:r>
            <a:r>
              <a:rPr lang="lv-LV" dirty="0"/>
              <a:t> </a:t>
            </a:r>
            <a:r>
              <a:rPr lang="lv-LV" dirty="0" err="1"/>
              <a:t>as</a:t>
            </a:r>
            <a:r>
              <a:rPr lang="lv-LV" dirty="0"/>
              <a:t> </a:t>
            </a:r>
            <a:r>
              <a:rPr lang="lv-LV" dirty="0" err="1"/>
              <a:t>well</a:t>
            </a:r>
            <a:r>
              <a:rPr lang="lv-LV" dirty="0"/>
              <a:t> </a:t>
            </a:r>
            <a:r>
              <a:rPr lang="lv-LV" dirty="0" err="1"/>
              <a:t>as</a:t>
            </a:r>
            <a:r>
              <a:rPr lang="lv-LV" dirty="0"/>
              <a:t> 1st </a:t>
            </a:r>
            <a:r>
              <a:rPr lang="lv-LV" dirty="0" err="1"/>
              <a:t>and</a:t>
            </a:r>
            <a:r>
              <a:rPr lang="lv-LV" dirty="0"/>
              <a:t> 2nd </a:t>
            </a:r>
            <a:r>
              <a:rPr lang="lv-LV" dirty="0" err="1"/>
              <a:t>level</a:t>
            </a:r>
            <a:r>
              <a:rPr lang="lv-LV" dirty="0"/>
              <a:t> </a:t>
            </a:r>
            <a:r>
              <a:rPr lang="lv-LV" dirty="0" err="1"/>
              <a:t>professional</a:t>
            </a:r>
            <a:r>
              <a:rPr lang="lv-LV" dirty="0"/>
              <a:t> </a:t>
            </a:r>
            <a:r>
              <a:rPr lang="lv-LV" dirty="0" err="1"/>
              <a:t>studies</a:t>
            </a:r>
            <a:r>
              <a:rPr lang="lv-LV" dirty="0"/>
              <a:t> </a:t>
            </a:r>
            <a:r>
              <a:rPr lang="lv-LV" dirty="0" err="1"/>
              <a:t>adopted</a:t>
            </a:r>
            <a:r>
              <a:rPr lang="lv-LV" dirty="0"/>
              <a:t> </a:t>
            </a:r>
            <a:r>
              <a:rPr lang="lv-LV" dirty="0" err="1"/>
              <a:t>by</a:t>
            </a:r>
            <a:r>
              <a:rPr lang="lv-LV" dirty="0"/>
              <a:t> </a:t>
            </a:r>
            <a:r>
              <a:rPr lang="lv-LV" dirty="0" err="1"/>
              <a:t>Cabinet</a:t>
            </a:r>
            <a:r>
              <a:rPr lang="lv-LV" dirty="0"/>
              <a:t> </a:t>
            </a:r>
            <a:r>
              <a:rPr lang="lv-LV" dirty="0" err="1"/>
              <a:t>of</a:t>
            </a:r>
            <a:r>
              <a:rPr lang="lv-LV" dirty="0"/>
              <a:t> </a:t>
            </a:r>
            <a:r>
              <a:rPr lang="lv-LV" dirty="0" err="1"/>
              <a:t>Ministers</a:t>
            </a:r>
            <a:r>
              <a:rPr lang="lv-LV" dirty="0"/>
              <a:t> </a:t>
            </a:r>
            <a:r>
              <a:rPr lang="lv-LV" dirty="0" err="1"/>
              <a:t>between</a:t>
            </a:r>
            <a:r>
              <a:rPr lang="lv-LV" dirty="0"/>
              <a:t> 2000 </a:t>
            </a:r>
            <a:r>
              <a:rPr lang="lv-LV" dirty="0" err="1"/>
              <a:t>and</a:t>
            </a:r>
            <a:r>
              <a:rPr lang="lv-LV" dirty="0"/>
              <a:t> 2014. ESG </a:t>
            </a:r>
            <a:r>
              <a:rPr lang="lv-LV" dirty="0" err="1"/>
              <a:t>have</a:t>
            </a:r>
            <a:r>
              <a:rPr lang="lv-LV" dirty="0"/>
              <a:t> </a:t>
            </a:r>
            <a:r>
              <a:rPr lang="lv-LV" dirty="0" err="1"/>
              <a:t>been</a:t>
            </a:r>
            <a:r>
              <a:rPr lang="lv-LV" dirty="0"/>
              <a:t> </a:t>
            </a:r>
            <a:r>
              <a:rPr lang="lv-LV" dirty="0" err="1"/>
              <a:t>adopted</a:t>
            </a:r>
            <a:r>
              <a:rPr lang="lv-LV" dirty="0"/>
              <a:t> </a:t>
            </a:r>
            <a:r>
              <a:rPr lang="lv-LV" dirty="0" err="1"/>
              <a:t>by</a:t>
            </a:r>
            <a:r>
              <a:rPr lang="lv-LV" dirty="0"/>
              <a:t> </a:t>
            </a:r>
            <a:r>
              <a:rPr lang="lv-LV" dirty="0" err="1"/>
              <a:t>the</a:t>
            </a:r>
            <a:r>
              <a:rPr lang="lv-LV" dirty="0"/>
              <a:t> </a:t>
            </a:r>
            <a:r>
              <a:rPr lang="lv-LV" dirty="0" err="1"/>
              <a:t>Education</a:t>
            </a:r>
            <a:r>
              <a:rPr lang="lv-LV" dirty="0"/>
              <a:t> </a:t>
            </a:r>
            <a:r>
              <a:rPr lang="lv-LV" dirty="0" err="1"/>
              <a:t>Council</a:t>
            </a:r>
            <a:r>
              <a:rPr lang="lv-LV" dirty="0"/>
              <a:t> </a:t>
            </a:r>
            <a:r>
              <a:rPr lang="lv-LV" dirty="0" err="1"/>
              <a:t>of</a:t>
            </a:r>
            <a:r>
              <a:rPr lang="lv-LV" dirty="0"/>
              <a:t> EU </a:t>
            </a:r>
            <a:r>
              <a:rPr lang="lv-LV" dirty="0" err="1"/>
              <a:t>in</a:t>
            </a:r>
            <a:r>
              <a:rPr lang="lv-LV" dirty="0"/>
              <a:t> 2005 </a:t>
            </a:r>
            <a:r>
              <a:rPr lang="lv-LV" dirty="0" err="1"/>
              <a:t>and</a:t>
            </a:r>
            <a:r>
              <a:rPr lang="lv-LV" dirty="0"/>
              <a:t> </a:t>
            </a:r>
            <a:r>
              <a:rPr lang="lv-LV" dirty="0" err="1"/>
              <a:t>revised</a:t>
            </a:r>
            <a:r>
              <a:rPr lang="lv-LV" dirty="0"/>
              <a:t> </a:t>
            </a:r>
            <a:r>
              <a:rPr lang="lv-LV" dirty="0" err="1"/>
              <a:t>in</a:t>
            </a:r>
            <a:r>
              <a:rPr lang="lv-LV" dirty="0"/>
              <a:t> 2014. </a:t>
            </a:r>
            <a:r>
              <a:rPr lang="lv-LV" dirty="0" err="1"/>
              <a:t>And</a:t>
            </a:r>
            <a:r>
              <a:rPr lang="lv-LV" dirty="0"/>
              <a:t> </a:t>
            </a:r>
            <a:r>
              <a:rPr lang="lv-LV" dirty="0" err="1"/>
              <a:t>we</a:t>
            </a:r>
            <a:r>
              <a:rPr lang="lv-LV" dirty="0"/>
              <a:t> </a:t>
            </a:r>
            <a:r>
              <a:rPr lang="lv-LV" dirty="0" err="1"/>
              <a:t>should</a:t>
            </a:r>
            <a:r>
              <a:rPr lang="lv-LV" dirty="0"/>
              <a:t> </a:t>
            </a:r>
            <a:r>
              <a:rPr lang="lv-LV" dirty="0" err="1"/>
              <a:t>notice</a:t>
            </a:r>
            <a:r>
              <a:rPr lang="lv-LV" dirty="0"/>
              <a:t> </a:t>
            </a:r>
            <a:r>
              <a:rPr lang="lv-LV" dirty="0" err="1"/>
              <a:t>that</a:t>
            </a:r>
            <a:r>
              <a:rPr lang="lv-LV" dirty="0"/>
              <a:t> </a:t>
            </a:r>
            <a:r>
              <a:rPr lang="lv-LV" dirty="0" err="1"/>
              <a:t>standards</a:t>
            </a:r>
            <a:r>
              <a:rPr lang="lv-LV" dirty="0"/>
              <a:t> </a:t>
            </a:r>
            <a:r>
              <a:rPr lang="lv-LV" dirty="0" err="1"/>
              <a:t>can</a:t>
            </a:r>
            <a:r>
              <a:rPr lang="lv-LV" dirty="0"/>
              <a:t> </a:t>
            </a:r>
            <a:r>
              <a:rPr lang="lv-LV" dirty="0" err="1"/>
              <a:t>be</a:t>
            </a:r>
            <a:r>
              <a:rPr lang="lv-LV" dirty="0"/>
              <a:t> </a:t>
            </a:r>
            <a:r>
              <a:rPr lang="lv-LV" dirty="0" err="1"/>
              <a:t>developed</a:t>
            </a:r>
            <a:r>
              <a:rPr lang="lv-LV" dirty="0"/>
              <a:t> </a:t>
            </a:r>
            <a:r>
              <a:rPr lang="lv-LV" dirty="0" err="1"/>
              <a:t>both</a:t>
            </a:r>
            <a:r>
              <a:rPr lang="lv-LV" dirty="0"/>
              <a:t> </a:t>
            </a:r>
            <a:r>
              <a:rPr lang="lv-LV" dirty="0" err="1"/>
              <a:t>for</a:t>
            </a:r>
            <a:r>
              <a:rPr lang="lv-LV" dirty="0"/>
              <a:t> </a:t>
            </a:r>
            <a:r>
              <a:rPr lang="lv-LV" dirty="0" err="1"/>
              <a:t>products</a:t>
            </a:r>
            <a:r>
              <a:rPr lang="lv-LV" dirty="0"/>
              <a:t> </a:t>
            </a:r>
            <a:r>
              <a:rPr lang="lv-LV" dirty="0" err="1"/>
              <a:t>and</a:t>
            </a:r>
            <a:r>
              <a:rPr lang="lv-LV" dirty="0"/>
              <a:t> </a:t>
            </a:r>
            <a:r>
              <a:rPr lang="lv-LV" dirty="0" err="1"/>
              <a:t>services</a:t>
            </a:r>
            <a:r>
              <a:rPr lang="lv-LV" dirty="0"/>
              <a:t>. </a:t>
            </a:r>
            <a:r>
              <a:rPr lang="lv-LV" dirty="0" err="1"/>
              <a:t>The</a:t>
            </a:r>
            <a:r>
              <a:rPr lang="lv-LV" dirty="0"/>
              <a:t> </a:t>
            </a:r>
            <a:r>
              <a:rPr lang="lv-LV" dirty="0" err="1"/>
              <a:t>conviction</a:t>
            </a:r>
            <a:r>
              <a:rPr lang="lv-LV" dirty="0"/>
              <a:t> </a:t>
            </a:r>
            <a:r>
              <a:rPr lang="lv-LV" dirty="0" err="1"/>
              <a:t>is</a:t>
            </a:r>
            <a:r>
              <a:rPr lang="lv-LV" dirty="0"/>
              <a:t> </a:t>
            </a:r>
            <a:r>
              <a:rPr lang="lv-LV" dirty="0" err="1"/>
              <a:t>that</a:t>
            </a:r>
            <a:r>
              <a:rPr lang="lv-LV" dirty="0"/>
              <a:t> </a:t>
            </a:r>
            <a:r>
              <a:rPr lang="lv-LV" dirty="0" err="1"/>
              <a:t>having</a:t>
            </a:r>
            <a:r>
              <a:rPr lang="lv-LV" dirty="0"/>
              <a:t> </a:t>
            </a:r>
            <a:r>
              <a:rPr lang="lv-LV" dirty="0" err="1"/>
              <a:t>conformity</a:t>
            </a:r>
            <a:r>
              <a:rPr lang="lv-LV" dirty="0"/>
              <a:t> </a:t>
            </a:r>
            <a:r>
              <a:rPr lang="lv-LV" dirty="0" err="1"/>
              <a:t>with</a:t>
            </a:r>
            <a:r>
              <a:rPr lang="lv-LV" dirty="0"/>
              <a:t> </a:t>
            </a:r>
            <a:r>
              <a:rPr lang="lv-LV" dirty="0" err="1"/>
              <a:t>the</a:t>
            </a:r>
            <a:r>
              <a:rPr lang="lv-LV" dirty="0"/>
              <a:t> </a:t>
            </a:r>
            <a:r>
              <a:rPr lang="lv-LV" dirty="0" err="1"/>
              <a:t>standards</a:t>
            </a:r>
            <a:r>
              <a:rPr lang="lv-LV" dirty="0"/>
              <a:t> </a:t>
            </a:r>
            <a:r>
              <a:rPr lang="lv-LV" dirty="0" err="1"/>
              <a:t>for</a:t>
            </a:r>
            <a:r>
              <a:rPr lang="lv-LV" dirty="0"/>
              <a:t> </a:t>
            </a:r>
            <a:r>
              <a:rPr lang="lv-LV" dirty="0" err="1"/>
              <a:t>the</a:t>
            </a:r>
            <a:r>
              <a:rPr lang="lv-LV" dirty="0"/>
              <a:t> </a:t>
            </a:r>
            <a:r>
              <a:rPr lang="lv-LV" dirty="0" err="1"/>
              <a:t>academic</a:t>
            </a:r>
            <a:r>
              <a:rPr lang="lv-LV" dirty="0"/>
              <a:t> process, </a:t>
            </a:r>
            <a:r>
              <a:rPr lang="lv-LV" dirty="0" err="1"/>
              <a:t>we</a:t>
            </a:r>
            <a:r>
              <a:rPr lang="lv-LV" dirty="0"/>
              <a:t> </a:t>
            </a:r>
            <a:r>
              <a:rPr lang="lv-LV" dirty="0" err="1"/>
              <a:t>stand</a:t>
            </a:r>
            <a:r>
              <a:rPr lang="lv-LV" dirty="0"/>
              <a:t> a </a:t>
            </a:r>
            <a:r>
              <a:rPr lang="lv-LV" dirty="0" err="1"/>
              <a:t>high</a:t>
            </a:r>
            <a:r>
              <a:rPr lang="lv-LV" dirty="0"/>
              <a:t> </a:t>
            </a:r>
            <a:r>
              <a:rPr lang="lv-LV" dirty="0" err="1"/>
              <a:t>chance</a:t>
            </a:r>
            <a:r>
              <a:rPr lang="lv-LV" dirty="0"/>
              <a:t> to ‘</a:t>
            </a:r>
            <a:r>
              <a:rPr lang="lv-LV" dirty="0" err="1"/>
              <a:t>produce</a:t>
            </a:r>
            <a:r>
              <a:rPr lang="lv-LV" dirty="0"/>
              <a:t>’ a </a:t>
            </a:r>
            <a:r>
              <a:rPr lang="lv-LV" dirty="0" err="1"/>
              <a:t>quality</a:t>
            </a:r>
            <a:r>
              <a:rPr lang="lv-LV" dirty="0"/>
              <a:t> ‘</a:t>
            </a:r>
            <a:r>
              <a:rPr lang="lv-LV" dirty="0" err="1"/>
              <a:t>product</a:t>
            </a:r>
            <a:r>
              <a:rPr lang="lv-LV" dirty="0"/>
              <a:t>’.</a:t>
            </a:r>
          </a:p>
        </p:txBody>
      </p:sp>
      <p:sp>
        <p:nvSpPr>
          <p:cNvPr id="4" name="Slaida numura vietturis 3"/>
          <p:cNvSpPr>
            <a:spLocks noGrp="1"/>
          </p:cNvSpPr>
          <p:nvPr>
            <p:ph type="sldNum" sz="quarter" idx="10"/>
          </p:nvPr>
        </p:nvSpPr>
        <p:spPr/>
        <p:txBody>
          <a:bodyPr/>
          <a:lstStyle/>
          <a:p>
            <a:fld id="{0A95C7B4-F48A-4942-A509-E55995350072}" type="slidenum">
              <a:rPr lang="lv-LV" smtClean="0"/>
              <a:pPr/>
              <a:t>8</a:t>
            </a:fld>
            <a:endParaRPr lang="lv-LV"/>
          </a:p>
        </p:txBody>
      </p:sp>
      <p:sp>
        <p:nvSpPr>
          <p:cNvPr id="5" name="Kājenes vietturis 4"/>
          <p:cNvSpPr>
            <a:spLocks noGrp="1"/>
          </p:cNvSpPr>
          <p:nvPr>
            <p:ph type="ftr" sz="quarter" idx="11"/>
          </p:nvPr>
        </p:nvSpPr>
        <p:spPr/>
        <p:txBody>
          <a:bodyPr/>
          <a:lstStyle/>
          <a:p>
            <a:r>
              <a:rPr lang="lv-LV"/>
              <a:t>Prikulis, UL, Praha, 28.06.2016</a:t>
            </a:r>
          </a:p>
        </p:txBody>
      </p:sp>
    </p:spTree>
    <p:extLst>
      <p:ext uri="{BB962C8B-B14F-4D97-AF65-F5344CB8AC3E}">
        <p14:creationId xmlns:p14="http://schemas.microsoft.com/office/powerpoint/2010/main" val="5271338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a:xfrm>
            <a:off x="685800" y="4724956"/>
            <a:ext cx="5767536" cy="4476274"/>
          </a:xfrm>
        </p:spPr>
        <p:txBody>
          <a:bodyPr/>
          <a:lstStyle/>
          <a:p>
            <a:r>
              <a:rPr lang="lv-LV" sz="1000" dirty="0" err="1"/>
              <a:t>Now</a:t>
            </a:r>
            <a:r>
              <a:rPr lang="lv-LV" sz="1000" dirty="0"/>
              <a:t> I </a:t>
            </a:r>
            <a:r>
              <a:rPr lang="lv-LV" sz="1000" dirty="0" err="1"/>
              <a:t>will</a:t>
            </a:r>
            <a:r>
              <a:rPr lang="lv-LV" sz="1000" dirty="0"/>
              <a:t> </a:t>
            </a:r>
            <a:r>
              <a:rPr lang="lv-LV" sz="1000" dirty="0" err="1"/>
              <a:t>try</a:t>
            </a:r>
            <a:r>
              <a:rPr lang="lv-LV" sz="1000" dirty="0"/>
              <a:t> to </a:t>
            </a:r>
            <a:r>
              <a:rPr lang="lv-LV" sz="1000" dirty="0" err="1"/>
              <a:t>illustrate</a:t>
            </a:r>
            <a:r>
              <a:rPr lang="lv-LV" sz="1000" dirty="0"/>
              <a:t> </a:t>
            </a:r>
            <a:r>
              <a:rPr lang="lv-LV" sz="1000" dirty="0" err="1"/>
              <a:t>the</a:t>
            </a:r>
            <a:r>
              <a:rPr lang="lv-LV" sz="1000" dirty="0"/>
              <a:t> </a:t>
            </a:r>
            <a:r>
              <a:rPr lang="lv-LV" sz="1000" dirty="0" err="1"/>
              <a:t>internal</a:t>
            </a:r>
            <a:r>
              <a:rPr lang="lv-LV" sz="1000" dirty="0"/>
              <a:t> QA </a:t>
            </a:r>
            <a:r>
              <a:rPr lang="lv-LV" sz="1000" dirty="0" err="1"/>
              <a:t>in</a:t>
            </a:r>
            <a:r>
              <a:rPr lang="lv-LV" sz="1000" dirty="0"/>
              <a:t> </a:t>
            </a:r>
            <a:r>
              <a:rPr lang="lv-LV" sz="1000" dirty="0" err="1"/>
              <a:t>our</a:t>
            </a:r>
            <a:r>
              <a:rPr lang="lv-LV" sz="1000" dirty="0"/>
              <a:t> </a:t>
            </a:r>
            <a:r>
              <a:rPr lang="lv-LV" sz="1000" dirty="0" err="1"/>
              <a:t>institution</a:t>
            </a:r>
            <a:r>
              <a:rPr lang="lv-LV" sz="1000" dirty="0"/>
              <a:t>.</a:t>
            </a:r>
          </a:p>
          <a:p>
            <a:r>
              <a:rPr lang="lv-LV" sz="1000" dirty="0" err="1"/>
              <a:t>Altogether</a:t>
            </a:r>
            <a:r>
              <a:rPr lang="lv-LV" sz="1000" dirty="0"/>
              <a:t> </a:t>
            </a:r>
            <a:r>
              <a:rPr lang="lv-LV" sz="1000" dirty="0" err="1"/>
              <a:t>there</a:t>
            </a:r>
            <a:r>
              <a:rPr lang="lv-LV" sz="1000" dirty="0"/>
              <a:t> </a:t>
            </a:r>
            <a:r>
              <a:rPr lang="lv-LV" sz="1000" dirty="0" err="1"/>
              <a:t>are</a:t>
            </a:r>
            <a:r>
              <a:rPr lang="lv-LV" sz="1000" dirty="0"/>
              <a:t> </a:t>
            </a:r>
            <a:r>
              <a:rPr lang="lv-LV" sz="1000" dirty="0" err="1"/>
              <a:t>more</a:t>
            </a:r>
            <a:r>
              <a:rPr lang="lv-LV" sz="1000" dirty="0"/>
              <a:t> </a:t>
            </a:r>
            <a:r>
              <a:rPr lang="lv-LV" sz="1000" dirty="0" err="1"/>
              <a:t>than</a:t>
            </a:r>
            <a:r>
              <a:rPr lang="lv-LV" sz="1000" dirty="0"/>
              <a:t> 100 </a:t>
            </a:r>
            <a:r>
              <a:rPr lang="lv-LV" sz="1000" dirty="0" err="1"/>
              <a:t>internal</a:t>
            </a:r>
            <a:r>
              <a:rPr lang="lv-LV" sz="1000" dirty="0"/>
              <a:t> </a:t>
            </a:r>
            <a:r>
              <a:rPr lang="lv-LV" sz="1000" dirty="0" err="1"/>
              <a:t>regulations</a:t>
            </a:r>
            <a:r>
              <a:rPr lang="lv-LV" sz="1000" dirty="0"/>
              <a:t> </a:t>
            </a:r>
            <a:r>
              <a:rPr lang="lv-LV" sz="1000" dirty="0" err="1"/>
              <a:t>concerning</a:t>
            </a:r>
            <a:r>
              <a:rPr lang="lv-LV" sz="1000" dirty="0"/>
              <a:t> </a:t>
            </a:r>
            <a:r>
              <a:rPr lang="lv-LV" sz="1000" dirty="0" err="1"/>
              <a:t>academic</a:t>
            </a:r>
            <a:r>
              <a:rPr lang="lv-LV" sz="1000" dirty="0"/>
              <a:t> process, </a:t>
            </a:r>
            <a:r>
              <a:rPr lang="lv-LV" sz="1000" dirty="0" err="1"/>
              <a:t>and</a:t>
            </a:r>
            <a:r>
              <a:rPr lang="lv-LV" sz="1000" dirty="0"/>
              <a:t> </a:t>
            </a:r>
            <a:r>
              <a:rPr lang="lv-LV" sz="1000" dirty="0" err="1"/>
              <a:t>most</a:t>
            </a:r>
            <a:r>
              <a:rPr lang="lv-LV" sz="1000" dirty="0"/>
              <a:t> </a:t>
            </a:r>
            <a:r>
              <a:rPr lang="lv-LV" sz="1000" dirty="0" err="1"/>
              <a:t>of</a:t>
            </a:r>
            <a:r>
              <a:rPr lang="lv-LV" sz="1000" dirty="0"/>
              <a:t> </a:t>
            </a:r>
            <a:r>
              <a:rPr lang="lv-LV" sz="1000" dirty="0" err="1"/>
              <a:t>them</a:t>
            </a:r>
            <a:r>
              <a:rPr lang="lv-LV" sz="1000" dirty="0"/>
              <a:t> </a:t>
            </a:r>
            <a:r>
              <a:rPr lang="lv-LV" sz="1000" dirty="0" err="1"/>
              <a:t>are</a:t>
            </a:r>
            <a:r>
              <a:rPr lang="lv-LV" sz="1000" dirty="0"/>
              <a:t> </a:t>
            </a:r>
            <a:r>
              <a:rPr lang="lv-LV" sz="1000" dirty="0" err="1"/>
              <a:t>directly</a:t>
            </a:r>
            <a:r>
              <a:rPr lang="lv-LV" sz="1000" dirty="0"/>
              <a:t> </a:t>
            </a:r>
            <a:r>
              <a:rPr lang="lv-LV" sz="1000" dirty="0" err="1"/>
              <a:t>or</a:t>
            </a:r>
            <a:r>
              <a:rPr lang="lv-LV" sz="1000" dirty="0"/>
              <a:t> </a:t>
            </a:r>
            <a:r>
              <a:rPr lang="lv-LV" sz="1000" dirty="0" err="1"/>
              <a:t>indirectly</a:t>
            </a:r>
            <a:r>
              <a:rPr lang="lv-LV" sz="1000" dirty="0"/>
              <a:t> </a:t>
            </a:r>
            <a:r>
              <a:rPr lang="lv-LV" sz="1000" dirty="0" err="1"/>
              <a:t>following</a:t>
            </a:r>
            <a:r>
              <a:rPr lang="lv-LV" sz="1000" dirty="0"/>
              <a:t> </a:t>
            </a:r>
            <a:r>
              <a:rPr lang="lv-LV" sz="1000" dirty="0" err="1"/>
              <a:t>the</a:t>
            </a:r>
            <a:r>
              <a:rPr lang="lv-LV" sz="1000" dirty="0"/>
              <a:t> ESG, </a:t>
            </a:r>
            <a:r>
              <a:rPr lang="lv-LV" sz="1000" dirty="0" err="1"/>
              <a:t>although</a:t>
            </a:r>
            <a:r>
              <a:rPr lang="lv-LV" sz="1000" dirty="0"/>
              <a:t> </a:t>
            </a:r>
            <a:r>
              <a:rPr lang="lv-LV" sz="1000" dirty="0" err="1"/>
              <a:t>not</a:t>
            </a:r>
            <a:r>
              <a:rPr lang="lv-LV" sz="1000" dirty="0"/>
              <a:t> </a:t>
            </a:r>
            <a:r>
              <a:rPr lang="lv-LV" sz="1000" dirty="0" err="1"/>
              <a:t>specifically</a:t>
            </a:r>
            <a:r>
              <a:rPr lang="lv-LV" sz="1000" dirty="0"/>
              <a:t> </a:t>
            </a:r>
            <a:r>
              <a:rPr lang="lv-LV" sz="1000" dirty="0" err="1"/>
              <a:t>referring</a:t>
            </a:r>
            <a:r>
              <a:rPr lang="lv-LV" sz="1000" dirty="0"/>
              <a:t> to it. </a:t>
            </a:r>
            <a:r>
              <a:rPr lang="lv-LV" sz="1000" dirty="0" err="1"/>
              <a:t>And</a:t>
            </a:r>
            <a:r>
              <a:rPr lang="lv-LV" sz="1000" dirty="0"/>
              <a:t> </a:t>
            </a:r>
            <a:r>
              <a:rPr lang="lv-LV" sz="1000" dirty="0" err="1"/>
              <a:t>we</a:t>
            </a:r>
            <a:r>
              <a:rPr lang="lv-LV" sz="1000" dirty="0"/>
              <a:t> </a:t>
            </a:r>
            <a:r>
              <a:rPr lang="lv-LV" sz="1000" dirty="0" err="1"/>
              <a:t>have</a:t>
            </a:r>
            <a:r>
              <a:rPr lang="lv-LV" sz="1000" dirty="0"/>
              <a:t> to </a:t>
            </a:r>
            <a:r>
              <a:rPr lang="lv-LV" sz="1000" dirty="0" err="1"/>
              <a:t>start</a:t>
            </a:r>
            <a:r>
              <a:rPr lang="lv-LV" sz="1000" dirty="0"/>
              <a:t> </a:t>
            </a:r>
            <a:r>
              <a:rPr lang="lv-LV" sz="1000" dirty="0" err="1"/>
              <a:t>with</a:t>
            </a:r>
            <a:r>
              <a:rPr lang="lv-LV" sz="1000" dirty="0"/>
              <a:t> 1.1.</a:t>
            </a:r>
          </a:p>
          <a:p>
            <a:endParaRPr lang="lv-LV" sz="1000" dirty="0"/>
          </a:p>
          <a:p>
            <a:endParaRPr lang="lv-LV" sz="1000" dirty="0"/>
          </a:p>
        </p:txBody>
      </p:sp>
      <p:sp>
        <p:nvSpPr>
          <p:cNvPr id="4" name="Slaida numura vietturis 3"/>
          <p:cNvSpPr>
            <a:spLocks noGrp="1"/>
          </p:cNvSpPr>
          <p:nvPr>
            <p:ph type="sldNum" sz="quarter" idx="10"/>
          </p:nvPr>
        </p:nvSpPr>
        <p:spPr/>
        <p:txBody>
          <a:bodyPr/>
          <a:lstStyle/>
          <a:p>
            <a:fld id="{0A95C7B4-F48A-4942-A509-E55995350072}" type="slidenum">
              <a:rPr lang="lv-LV" smtClean="0"/>
              <a:pPr/>
              <a:t>9</a:t>
            </a:fld>
            <a:endParaRPr lang="lv-LV"/>
          </a:p>
        </p:txBody>
      </p:sp>
      <p:sp>
        <p:nvSpPr>
          <p:cNvPr id="5" name="Kājenes vietturis 4"/>
          <p:cNvSpPr>
            <a:spLocks noGrp="1"/>
          </p:cNvSpPr>
          <p:nvPr>
            <p:ph type="ftr" sz="quarter" idx="11"/>
          </p:nvPr>
        </p:nvSpPr>
        <p:spPr/>
        <p:txBody>
          <a:bodyPr/>
          <a:lstStyle/>
          <a:p>
            <a:r>
              <a:rPr lang="lv-LV"/>
              <a:t>Prikulis, UL, Praha, 28.06.2016</a:t>
            </a:r>
          </a:p>
        </p:txBody>
      </p:sp>
    </p:spTree>
    <p:extLst>
      <p:ext uri="{BB962C8B-B14F-4D97-AF65-F5344CB8AC3E}">
        <p14:creationId xmlns:p14="http://schemas.microsoft.com/office/powerpoint/2010/main" val="19714542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a:t>Kliknutím lze upravit styl.</a:t>
            </a:r>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lze upravit styl předlohy.</a:t>
            </a:r>
          </a:p>
        </p:txBody>
      </p:sp>
      <p:sp>
        <p:nvSpPr>
          <p:cNvPr id="4" name="Zástupný symbol pro datum 3"/>
          <p:cNvSpPr>
            <a:spLocks noGrp="1"/>
          </p:cNvSpPr>
          <p:nvPr>
            <p:ph type="dt" sz="half" idx="10"/>
          </p:nvPr>
        </p:nvSpPr>
        <p:spPr/>
        <p:txBody>
          <a:bodyPr/>
          <a:lstStyle/>
          <a:p>
            <a:fld id="{9B8965F8-71AB-4720-89B5-6FF5B25740E4}" type="datetimeFigureOut">
              <a:rPr lang="cs-CZ" smtClean="0"/>
              <a:t>26.6.2017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94F28A88-6040-4B31-B068-765A628AFDF0}" type="slidenum">
              <a:rPr lang="cs-CZ" smtClean="0"/>
              <a:t>‹#›</a:t>
            </a:fld>
            <a:endParaRPr lang="cs-CZ"/>
          </a:p>
        </p:txBody>
      </p:sp>
    </p:spTree>
    <p:extLst>
      <p:ext uri="{BB962C8B-B14F-4D97-AF65-F5344CB8AC3E}">
        <p14:creationId xmlns:p14="http://schemas.microsoft.com/office/powerpoint/2010/main" val="1239315802"/>
      </p:ext>
    </p:extLst>
  </p:cSld>
  <p:clrMapOvr>
    <a:masterClrMapping/>
  </p:clrMapOvr>
  <mc:AlternateContent xmlns:mc="http://schemas.openxmlformats.org/markup-compatibility/2006" xmlns:p14="http://schemas.microsoft.com/office/powerpoint/2010/main">
    <mc:Choice Requires="p14">
      <p:transition spd="slow" p14:dur="1250">
        <p:wipe/>
      </p:transition>
    </mc:Choice>
    <mc:Fallback xmlns="">
      <p:transition spd="slow">
        <p:wip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9B8965F8-71AB-4720-89B5-6FF5B25740E4}" type="datetimeFigureOut">
              <a:rPr lang="cs-CZ" smtClean="0"/>
              <a:t>26.6.2017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94F28A88-6040-4B31-B068-765A628AFDF0}" type="slidenum">
              <a:rPr lang="cs-CZ" smtClean="0"/>
              <a:t>‹#›</a:t>
            </a:fld>
            <a:endParaRPr lang="cs-CZ"/>
          </a:p>
        </p:txBody>
      </p:sp>
    </p:spTree>
    <p:extLst>
      <p:ext uri="{BB962C8B-B14F-4D97-AF65-F5344CB8AC3E}">
        <p14:creationId xmlns:p14="http://schemas.microsoft.com/office/powerpoint/2010/main" val="4270471230"/>
      </p:ext>
    </p:extLst>
  </p:cSld>
  <p:clrMapOvr>
    <a:masterClrMapping/>
  </p:clrMapOvr>
  <mc:AlternateContent xmlns:mc="http://schemas.openxmlformats.org/markup-compatibility/2006" xmlns:p14="http://schemas.microsoft.com/office/powerpoint/2010/main">
    <mc:Choice Requires="p14">
      <p:transition spd="slow" p14:dur="1250">
        <p:wipe/>
      </p:transition>
    </mc:Choice>
    <mc:Fallback xmlns="">
      <p:transition spd="slow">
        <p:wip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9B8965F8-71AB-4720-89B5-6FF5B25740E4}" type="datetimeFigureOut">
              <a:rPr lang="cs-CZ" smtClean="0"/>
              <a:t>26.6.2017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94F28A88-6040-4B31-B068-765A628AFDF0}" type="slidenum">
              <a:rPr lang="cs-CZ" smtClean="0"/>
              <a:t>‹#›</a:t>
            </a:fld>
            <a:endParaRPr lang="cs-CZ"/>
          </a:p>
        </p:txBody>
      </p:sp>
    </p:spTree>
    <p:extLst>
      <p:ext uri="{BB962C8B-B14F-4D97-AF65-F5344CB8AC3E}">
        <p14:creationId xmlns:p14="http://schemas.microsoft.com/office/powerpoint/2010/main" val="626609816"/>
      </p:ext>
    </p:extLst>
  </p:cSld>
  <p:clrMapOvr>
    <a:masterClrMapping/>
  </p:clrMapOvr>
  <mc:AlternateContent xmlns:mc="http://schemas.openxmlformats.org/markup-compatibility/2006" xmlns:p14="http://schemas.microsoft.com/office/powerpoint/2010/main">
    <mc:Choice Requires="p14">
      <p:transition spd="slow" p14:dur="1250">
        <p:wipe/>
      </p:transition>
    </mc:Choice>
    <mc:Fallback xmlns="">
      <p:transition spd="slow">
        <p:wip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3" name="Date Placeholder 2"/>
          <p:cNvSpPr>
            <a:spLocks noGrp="1"/>
          </p:cNvSpPr>
          <p:nvPr>
            <p:ph type="dt" sz="half" idx="10"/>
          </p:nvPr>
        </p:nvSpPr>
        <p:spPr>
          <a:xfrm>
            <a:off x="457200" y="6245225"/>
            <a:ext cx="2133600" cy="476250"/>
          </a:xfrm>
        </p:spPr>
        <p:txBody>
          <a:bodyPr/>
          <a:lstStyle>
            <a:lvl1pPr>
              <a:defRPr/>
            </a:lvl1pPr>
          </a:lstStyle>
          <a:p>
            <a:pPr>
              <a:defRPr/>
            </a:pPr>
            <a:endParaRPr lang="lv-LV" altLang="lv-LV"/>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pPr>
              <a:defRPr/>
            </a:pPr>
            <a:endParaRPr lang="lv-LV" altLang="lv-LV"/>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4A8ACFA9-BBD5-4D32-8EC0-5A65733174CA}" type="slidenum">
              <a:rPr lang="lv-LV" altLang="lv-LV"/>
              <a:pPr/>
              <a:t>‹#›</a:t>
            </a:fld>
            <a:endParaRPr lang="lv-LV" altLang="lv-LV"/>
          </a:p>
        </p:txBody>
      </p:sp>
    </p:spTree>
    <p:extLst>
      <p:ext uri="{BB962C8B-B14F-4D97-AF65-F5344CB8AC3E}">
        <p14:creationId xmlns:p14="http://schemas.microsoft.com/office/powerpoint/2010/main" val="3278318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9B8965F8-71AB-4720-89B5-6FF5B25740E4}" type="datetimeFigureOut">
              <a:rPr lang="cs-CZ" smtClean="0"/>
              <a:t>26.6.2017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94F28A88-6040-4B31-B068-765A628AFDF0}" type="slidenum">
              <a:rPr lang="cs-CZ" smtClean="0"/>
              <a:t>‹#›</a:t>
            </a:fld>
            <a:endParaRPr lang="cs-CZ"/>
          </a:p>
        </p:txBody>
      </p:sp>
    </p:spTree>
    <p:extLst>
      <p:ext uri="{BB962C8B-B14F-4D97-AF65-F5344CB8AC3E}">
        <p14:creationId xmlns:p14="http://schemas.microsoft.com/office/powerpoint/2010/main" val="237094559"/>
      </p:ext>
    </p:extLst>
  </p:cSld>
  <p:clrMapOvr>
    <a:masterClrMapping/>
  </p:clrMapOvr>
  <mc:AlternateContent xmlns:mc="http://schemas.openxmlformats.org/markup-compatibility/2006" xmlns:p14="http://schemas.microsoft.com/office/powerpoint/2010/main">
    <mc:Choice Requires="p14">
      <p:transition spd="slow" p14:dur="1250">
        <p:wipe/>
      </p:transition>
    </mc:Choice>
    <mc:Fallback xmlns="">
      <p:transition spd="slow">
        <p:wip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a:t>Kliknutím lze upravit styl.</a:t>
            </a:r>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Kliknutím lze upravit styly předlohy textu.</a:t>
            </a:r>
          </a:p>
        </p:txBody>
      </p:sp>
      <p:sp>
        <p:nvSpPr>
          <p:cNvPr id="4" name="Zástupný symbol pro datum 3"/>
          <p:cNvSpPr>
            <a:spLocks noGrp="1"/>
          </p:cNvSpPr>
          <p:nvPr>
            <p:ph type="dt" sz="half" idx="10"/>
          </p:nvPr>
        </p:nvSpPr>
        <p:spPr/>
        <p:txBody>
          <a:bodyPr/>
          <a:lstStyle/>
          <a:p>
            <a:fld id="{9B8965F8-71AB-4720-89B5-6FF5B25740E4}" type="datetimeFigureOut">
              <a:rPr lang="cs-CZ" smtClean="0"/>
              <a:t>26.6.2017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94F28A88-6040-4B31-B068-765A628AFDF0}" type="slidenum">
              <a:rPr lang="cs-CZ" smtClean="0"/>
              <a:t>‹#›</a:t>
            </a:fld>
            <a:endParaRPr lang="cs-CZ"/>
          </a:p>
        </p:txBody>
      </p:sp>
    </p:spTree>
    <p:extLst>
      <p:ext uri="{BB962C8B-B14F-4D97-AF65-F5344CB8AC3E}">
        <p14:creationId xmlns:p14="http://schemas.microsoft.com/office/powerpoint/2010/main" val="660959636"/>
      </p:ext>
    </p:extLst>
  </p:cSld>
  <p:clrMapOvr>
    <a:masterClrMapping/>
  </p:clrMapOvr>
  <mc:AlternateContent xmlns:mc="http://schemas.openxmlformats.org/markup-compatibility/2006" xmlns:p14="http://schemas.microsoft.com/office/powerpoint/2010/main">
    <mc:Choice Requires="p14">
      <p:transition spd="slow" p14:dur="1250">
        <p:wipe/>
      </p:transition>
    </mc:Choice>
    <mc:Fallback xmlns="">
      <p:transition spd="slow">
        <p:wip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9B8965F8-71AB-4720-89B5-6FF5B25740E4}" type="datetimeFigureOut">
              <a:rPr lang="cs-CZ" smtClean="0"/>
              <a:t>26.6.2017</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94F28A88-6040-4B31-B068-765A628AFDF0}" type="slidenum">
              <a:rPr lang="cs-CZ" smtClean="0"/>
              <a:t>‹#›</a:t>
            </a:fld>
            <a:endParaRPr lang="cs-CZ"/>
          </a:p>
        </p:txBody>
      </p:sp>
    </p:spTree>
    <p:extLst>
      <p:ext uri="{BB962C8B-B14F-4D97-AF65-F5344CB8AC3E}">
        <p14:creationId xmlns:p14="http://schemas.microsoft.com/office/powerpoint/2010/main" val="3966653475"/>
      </p:ext>
    </p:extLst>
  </p:cSld>
  <p:clrMapOvr>
    <a:masterClrMapping/>
  </p:clrMapOvr>
  <mc:AlternateContent xmlns:mc="http://schemas.openxmlformats.org/markup-compatibility/2006" xmlns:p14="http://schemas.microsoft.com/office/powerpoint/2010/main">
    <mc:Choice Requires="p14">
      <p:transition spd="slow" p14:dur="1250">
        <p:wipe/>
      </p:transition>
    </mc:Choice>
    <mc:Fallback xmlns="">
      <p:transition spd="slow">
        <p:wip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a:t>Kliknutím lze upravit styl.</a:t>
            </a:r>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9B8965F8-71AB-4720-89B5-6FF5B25740E4}" type="datetimeFigureOut">
              <a:rPr lang="cs-CZ" smtClean="0"/>
              <a:t>26.6.2017</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94F28A88-6040-4B31-B068-765A628AFDF0}" type="slidenum">
              <a:rPr lang="cs-CZ" smtClean="0"/>
              <a:t>‹#›</a:t>
            </a:fld>
            <a:endParaRPr lang="cs-CZ"/>
          </a:p>
        </p:txBody>
      </p:sp>
    </p:spTree>
    <p:extLst>
      <p:ext uri="{BB962C8B-B14F-4D97-AF65-F5344CB8AC3E}">
        <p14:creationId xmlns:p14="http://schemas.microsoft.com/office/powerpoint/2010/main" val="2757666941"/>
      </p:ext>
    </p:extLst>
  </p:cSld>
  <p:clrMapOvr>
    <a:masterClrMapping/>
  </p:clrMapOvr>
  <mc:AlternateContent xmlns:mc="http://schemas.openxmlformats.org/markup-compatibility/2006" xmlns:p14="http://schemas.microsoft.com/office/powerpoint/2010/main">
    <mc:Choice Requires="p14">
      <p:transition spd="slow" p14:dur="1250">
        <p:wipe/>
      </p:transition>
    </mc:Choice>
    <mc:Fallback xmlns="">
      <p:transition spd="slow">
        <p:wip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2"/>
          <p:cNvSpPr>
            <a:spLocks noGrp="1"/>
          </p:cNvSpPr>
          <p:nvPr>
            <p:ph type="dt" sz="half" idx="10"/>
          </p:nvPr>
        </p:nvSpPr>
        <p:spPr/>
        <p:txBody>
          <a:bodyPr/>
          <a:lstStyle/>
          <a:p>
            <a:fld id="{9B8965F8-71AB-4720-89B5-6FF5B25740E4}" type="datetimeFigureOut">
              <a:rPr lang="cs-CZ" smtClean="0"/>
              <a:t>26.6.2017</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94F28A88-6040-4B31-B068-765A628AFDF0}" type="slidenum">
              <a:rPr lang="cs-CZ" smtClean="0"/>
              <a:t>‹#›</a:t>
            </a:fld>
            <a:endParaRPr lang="cs-CZ"/>
          </a:p>
        </p:txBody>
      </p:sp>
    </p:spTree>
    <p:extLst>
      <p:ext uri="{BB962C8B-B14F-4D97-AF65-F5344CB8AC3E}">
        <p14:creationId xmlns:p14="http://schemas.microsoft.com/office/powerpoint/2010/main" val="1085554728"/>
      </p:ext>
    </p:extLst>
  </p:cSld>
  <p:clrMapOvr>
    <a:masterClrMapping/>
  </p:clrMapOvr>
  <mc:AlternateContent xmlns:mc="http://schemas.openxmlformats.org/markup-compatibility/2006" xmlns:p14="http://schemas.microsoft.com/office/powerpoint/2010/main">
    <mc:Choice Requires="p14">
      <p:transition spd="slow" p14:dur="1250">
        <p:wipe/>
      </p:transition>
    </mc:Choice>
    <mc:Fallback xmlns="">
      <p:transition spd="slow">
        <p:wip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9B8965F8-71AB-4720-89B5-6FF5B25740E4}" type="datetimeFigureOut">
              <a:rPr lang="cs-CZ" smtClean="0"/>
              <a:t>26.6.2017</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94F28A88-6040-4B31-B068-765A628AFDF0}" type="slidenum">
              <a:rPr lang="cs-CZ" smtClean="0"/>
              <a:t>‹#›</a:t>
            </a:fld>
            <a:endParaRPr lang="cs-CZ"/>
          </a:p>
        </p:txBody>
      </p:sp>
    </p:spTree>
    <p:extLst>
      <p:ext uri="{BB962C8B-B14F-4D97-AF65-F5344CB8AC3E}">
        <p14:creationId xmlns:p14="http://schemas.microsoft.com/office/powerpoint/2010/main" val="2530266179"/>
      </p:ext>
    </p:extLst>
  </p:cSld>
  <p:clrMapOvr>
    <a:masterClrMapping/>
  </p:clrMapOvr>
  <mc:AlternateContent xmlns:mc="http://schemas.openxmlformats.org/markup-compatibility/2006" xmlns:p14="http://schemas.microsoft.com/office/powerpoint/2010/main">
    <mc:Choice Requires="p14">
      <p:transition spd="slow" p14:dur="1250">
        <p:wipe/>
      </p:transition>
    </mc:Choice>
    <mc:Fallback xmlns="">
      <p:transition spd="slow">
        <p:wip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a:t>Kliknutím lze upravit styl.</a:t>
            </a:r>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9B8965F8-71AB-4720-89B5-6FF5B25740E4}" type="datetimeFigureOut">
              <a:rPr lang="cs-CZ" smtClean="0"/>
              <a:t>26.6.2017</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94F28A88-6040-4B31-B068-765A628AFDF0}" type="slidenum">
              <a:rPr lang="cs-CZ" smtClean="0"/>
              <a:t>‹#›</a:t>
            </a:fld>
            <a:endParaRPr lang="cs-CZ"/>
          </a:p>
        </p:txBody>
      </p:sp>
    </p:spTree>
    <p:extLst>
      <p:ext uri="{BB962C8B-B14F-4D97-AF65-F5344CB8AC3E}">
        <p14:creationId xmlns:p14="http://schemas.microsoft.com/office/powerpoint/2010/main" val="2857271732"/>
      </p:ext>
    </p:extLst>
  </p:cSld>
  <p:clrMapOvr>
    <a:masterClrMapping/>
  </p:clrMapOvr>
  <mc:AlternateContent xmlns:mc="http://schemas.openxmlformats.org/markup-compatibility/2006" xmlns:p14="http://schemas.microsoft.com/office/powerpoint/2010/main">
    <mc:Choice Requires="p14">
      <p:transition spd="slow" p14:dur="1250">
        <p:wipe/>
      </p:transition>
    </mc:Choice>
    <mc:Fallback xmlns="">
      <p:transition spd="slow">
        <p:wip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a:t>Kliknutím lze upravit styl.</a:t>
            </a:r>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9B8965F8-71AB-4720-89B5-6FF5B25740E4}" type="datetimeFigureOut">
              <a:rPr lang="cs-CZ" smtClean="0"/>
              <a:t>26.6.2017</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94F28A88-6040-4B31-B068-765A628AFDF0}" type="slidenum">
              <a:rPr lang="cs-CZ" smtClean="0"/>
              <a:t>‹#›</a:t>
            </a:fld>
            <a:endParaRPr lang="cs-CZ"/>
          </a:p>
        </p:txBody>
      </p:sp>
    </p:spTree>
    <p:extLst>
      <p:ext uri="{BB962C8B-B14F-4D97-AF65-F5344CB8AC3E}">
        <p14:creationId xmlns:p14="http://schemas.microsoft.com/office/powerpoint/2010/main" val="2980368660"/>
      </p:ext>
    </p:extLst>
  </p:cSld>
  <p:clrMapOvr>
    <a:masterClrMapping/>
  </p:clrMapOvr>
  <mc:AlternateContent xmlns:mc="http://schemas.openxmlformats.org/markup-compatibility/2006" xmlns:p14="http://schemas.microsoft.com/office/powerpoint/2010/main">
    <mc:Choice Requires="p14">
      <p:transition spd="slow" p14:dur="1250">
        <p:wipe/>
      </p:transition>
    </mc:Choice>
    <mc:Fallback xmlns="">
      <p:transition spd="slow">
        <p:wip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8965F8-71AB-4720-89B5-6FF5B25740E4}" type="datetimeFigureOut">
              <a:rPr lang="cs-CZ" smtClean="0"/>
              <a:t>26.6.2017</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F28A88-6040-4B31-B068-765A628AFDF0}" type="slidenum">
              <a:rPr lang="cs-CZ" smtClean="0"/>
              <a:t>‹#›</a:t>
            </a:fld>
            <a:endParaRPr lang="cs-CZ"/>
          </a:p>
        </p:txBody>
      </p:sp>
    </p:spTree>
    <p:extLst>
      <p:ext uri="{BB962C8B-B14F-4D97-AF65-F5344CB8AC3E}">
        <p14:creationId xmlns:p14="http://schemas.microsoft.com/office/powerpoint/2010/main" val="4628193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spd="slow" p14:dur="1250">
        <p:wipe/>
      </p:transition>
    </mc:Choice>
    <mc:Fallback xmlns="">
      <p:transition spd="slow">
        <p:wip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Alberts.prikulis@lu.lv"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4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ctrTitle"/>
          </p:nvPr>
        </p:nvSpPr>
        <p:spPr>
          <a:xfrm>
            <a:off x="539552" y="1628800"/>
            <a:ext cx="7772400" cy="1584176"/>
          </a:xfrm>
        </p:spPr>
        <p:txBody>
          <a:bodyPr>
            <a:normAutofit fontScale="90000"/>
          </a:bodyPr>
          <a:lstStyle/>
          <a:p>
            <a:r>
              <a:rPr lang="en-GB" b="1" dirty="0"/>
              <a:t>Internal Quality Assurance in University of Latvia. Features to be Exploited in Partner Countries</a:t>
            </a:r>
          </a:p>
        </p:txBody>
      </p:sp>
      <p:sp>
        <p:nvSpPr>
          <p:cNvPr id="3" name="Apakšvirsraksts 2"/>
          <p:cNvSpPr>
            <a:spLocks noGrp="1"/>
          </p:cNvSpPr>
          <p:nvPr>
            <p:ph type="subTitle" idx="1"/>
          </p:nvPr>
        </p:nvSpPr>
        <p:spPr>
          <a:xfrm>
            <a:off x="1371600" y="3501008"/>
            <a:ext cx="6400800" cy="2808312"/>
          </a:xfrm>
        </p:spPr>
        <p:txBody>
          <a:bodyPr>
            <a:normAutofit/>
          </a:bodyPr>
          <a:lstStyle/>
          <a:p>
            <a:r>
              <a:rPr lang="lv-LV" dirty="0"/>
              <a:t>Dr. Alberts Prikulis</a:t>
            </a:r>
          </a:p>
          <a:p>
            <a:r>
              <a:rPr lang="lv-LV" dirty="0" err="1"/>
              <a:t>University</a:t>
            </a:r>
            <a:r>
              <a:rPr lang="lv-LV" dirty="0"/>
              <a:t> </a:t>
            </a:r>
            <a:r>
              <a:rPr lang="lv-LV" dirty="0" err="1"/>
              <a:t>of</a:t>
            </a:r>
            <a:r>
              <a:rPr lang="lv-LV" dirty="0"/>
              <a:t> Latvia</a:t>
            </a:r>
          </a:p>
          <a:p>
            <a:r>
              <a:rPr lang="lv-LV" dirty="0">
                <a:hlinkClick r:id="rId3"/>
              </a:rPr>
              <a:t>alberts.prikulis@lu.lv</a:t>
            </a:r>
            <a:endParaRPr lang="lv-LV" dirty="0"/>
          </a:p>
          <a:p>
            <a:r>
              <a:rPr lang="lv-LV" dirty="0"/>
              <a:t>Astana, 28.06.2017</a:t>
            </a:r>
          </a:p>
        </p:txBody>
      </p:sp>
      <p:pic>
        <p:nvPicPr>
          <p:cNvPr id="5" name="Attēls 4" descr="LU.jpg"/>
          <p:cNvPicPr>
            <a:picLocks noChangeAspect="1" noChangeArrowheads="1"/>
          </p:cNvPicPr>
          <p:nvPr/>
        </p:nvPicPr>
        <p:blipFill>
          <a:blip r:embed="rId4" cstate="print"/>
          <a:srcRect/>
          <a:stretch>
            <a:fillRect/>
          </a:stretch>
        </p:blipFill>
        <p:spPr bwMode="auto">
          <a:xfrm>
            <a:off x="6300192" y="4905164"/>
            <a:ext cx="2717477" cy="1511300"/>
          </a:xfrm>
          <a:prstGeom prst="rect">
            <a:avLst/>
          </a:prstGeom>
          <a:noFill/>
          <a:ln w="9525">
            <a:noFill/>
            <a:miter lim="800000"/>
            <a:headEnd/>
            <a:tailEnd/>
          </a:ln>
        </p:spPr>
      </p:pic>
    </p:spTree>
    <p:extLst>
      <p:ext uri="{BB962C8B-B14F-4D97-AF65-F5344CB8AC3E}">
        <p14:creationId xmlns:p14="http://schemas.microsoft.com/office/powerpoint/2010/main" val="5937311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ChangeArrowheads="1"/>
          </p:cNvSpPr>
          <p:nvPr/>
        </p:nvSpPr>
        <p:spPr bwMode="auto">
          <a:xfrm>
            <a:off x="107504" y="1340768"/>
            <a:ext cx="9144001" cy="619208"/>
          </a:xfrm>
          <a:prstGeom prst="rect">
            <a:avLst/>
          </a:prstGeom>
          <a:noFill/>
          <a:ln w="9525">
            <a:noFill/>
            <a:miter lim="800000"/>
            <a:headEnd/>
            <a:tailEnd/>
          </a:ln>
        </p:spPr>
        <p:txBody>
          <a:bodyPr>
            <a:spAutoFit/>
          </a:bodyPr>
          <a:lstStyle/>
          <a:p>
            <a:pPr algn="ctr">
              <a:lnSpc>
                <a:spcPct val="107000"/>
              </a:lnSpc>
              <a:spcAft>
                <a:spcPts val="800"/>
              </a:spcAft>
            </a:pPr>
            <a:r>
              <a:rPr lang="lv-LV" altLang="lv-LV" b="1" dirty="0" err="1">
                <a:latin typeface="Times New Roman" pitchFamily="18" charset="0"/>
                <a:ea typeface="Calibri" pitchFamily="34" charset="0"/>
                <a:cs typeface="Times New Roman" pitchFamily="18" charset="0"/>
              </a:rPr>
              <a:t>External</a:t>
            </a:r>
            <a:r>
              <a:rPr lang="lv-LV" altLang="lv-LV" b="1" dirty="0">
                <a:latin typeface="Times New Roman" pitchFamily="18" charset="0"/>
                <a:ea typeface="Calibri" pitchFamily="34" charset="0"/>
                <a:cs typeface="Times New Roman" pitchFamily="18" charset="0"/>
              </a:rPr>
              <a:t> </a:t>
            </a:r>
            <a:r>
              <a:rPr lang="lv-LV" altLang="lv-LV" b="1" dirty="0" err="1">
                <a:latin typeface="Times New Roman" pitchFamily="18" charset="0"/>
                <a:ea typeface="Calibri" pitchFamily="34" charset="0"/>
                <a:cs typeface="Times New Roman" pitchFamily="18" charset="0"/>
              </a:rPr>
              <a:t>requirements</a:t>
            </a:r>
            <a:r>
              <a:rPr lang="lv-LV" altLang="lv-LV" b="1" dirty="0">
                <a:latin typeface="Times New Roman" pitchFamily="18" charset="0"/>
                <a:ea typeface="Calibri" pitchFamily="34" charset="0"/>
                <a:cs typeface="Times New Roman" pitchFamily="18" charset="0"/>
              </a:rPr>
              <a:t>, </a:t>
            </a:r>
            <a:r>
              <a:rPr lang="lv-LV" altLang="lv-LV" b="1" dirty="0" err="1">
                <a:latin typeface="Times New Roman" pitchFamily="18" charset="0"/>
                <a:ea typeface="Calibri" pitchFamily="34" charset="0"/>
                <a:cs typeface="Times New Roman" pitchFamily="18" charset="0"/>
              </a:rPr>
              <a:t>and</a:t>
            </a:r>
            <a:r>
              <a:rPr lang="lv-LV" altLang="lv-LV" b="1" dirty="0">
                <a:latin typeface="Times New Roman" pitchFamily="18" charset="0"/>
                <a:ea typeface="Calibri" pitchFamily="34" charset="0"/>
                <a:cs typeface="Times New Roman" pitchFamily="18" charset="0"/>
              </a:rPr>
              <a:t> </a:t>
            </a:r>
            <a:r>
              <a:rPr lang="lv-LV" altLang="lv-LV" b="1" dirty="0" err="1">
                <a:latin typeface="Times New Roman" pitchFamily="18" charset="0"/>
                <a:ea typeface="Calibri" pitchFamily="34" charset="0"/>
                <a:cs typeface="Times New Roman" pitchFamily="18" charset="0"/>
              </a:rPr>
              <a:t>strategic</a:t>
            </a:r>
            <a:r>
              <a:rPr lang="lv-LV" altLang="lv-LV" b="1" dirty="0">
                <a:latin typeface="Times New Roman" pitchFamily="18" charset="0"/>
                <a:ea typeface="Calibri" pitchFamily="34" charset="0"/>
                <a:cs typeface="Times New Roman" pitchFamily="18" charset="0"/>
              </a:rPr>
              <a:t> </a:t>
            </a:r>
            <a:r>
              <a:rPr lang="lv-LV" altLang="lv-LV" b="1" dirty="0" err="1">
                <a:latin typeface="Times New Roman" pitchFamily="18" charset="0"/>
                <a:ea typeface="Calibri" pitchFamily="34" charset="0"/>
                <a:cs typeface="Times New Roman" pitchFamily="18" charset="0"/>
              </a:rPr>
              <a:t>objectives</a:t>
            </a:r>
            <a:r>
              <a:rPr lang="lv-LV" altLang="lv-LV" b="1" dirty="0">
                <a:latin typeface="Times New Roman" pitchFamily="18" charset="0"/>
                <a:ea typeface="Calibri" pitchFamily="34" charset="0"/>
                <a:cs typeface="Times New Roman" pitchFamily="18" charset="0"/>
              </a:rPr>
              <a:t> </a:t>
            </a:r>
            <a:r>
              <a:rPr lang="lv-LV" altLang="lv-LV" b="1" dirty="0" err="1">
                <a:latin typeface="Times New Roman" pitchFamily="18" charset="0"/>
                <a:ea typeface="Calibri" pitchFamily="34" charset="0"/>
                <a:cs typeface="Times New Roman" pitchFamily="18" charset="0"/>
              </a:rPr>
              <a:t>form</a:t>
            </a:r>
            <a:r>
              <a:rPr lang="lv-LV" altLang="lv-LV" b="1" dirty="0">
                <a:latin typeface="Times New Roman" pitchFamily="18" charset="0"/>
                <a:ea typeface="Calibri" pitchFamily="34" charset="0"/>
                <a:cs typeface="Times New Roman" pitchFamily="18" charset="0"/>
              </a:rPr>
              <a:t> </a:t>
            </a:r>
            <a:r>
              <a:rPr lang="lv-LV" altLang="lv-LV" b="1" dirty="0" err="1">
                <a:latin typeface="Times New Roman" pitchFamily="18" charset="0"/>
                <a:ea typeface="Calibri" pitchFamily="34" charset="0"/>
                <a:cs typeface="Times New Roman" pitchFamily="18" charset="0"/>
              </a:rPr>
              <a:t>the</a:t>
            </a:r>
            <a:r>
              <a:rPr lang="lv-LV" altLang="lv-LV" b="1" dirty="0">
                <a:latin typeface="Times New Roman" pitchFamily="18" charset="0"/>
                <a:ea typeface="Calibri" pitchFamily="34" charset="0"/>
                <a:cs typeface="Times New Roman" pitchFamily="18" charset="0"/>
              </a:rPr>
              <a:t> </a:t>
            </a:r>
            <a:r>
              <a:rPr lang="lv-LV" altLang="lv-LV" b="1" dirty="0" err="1">
                <a:latin typeface="Times New Roman" pitchFamily="18" charset="0"/>
                <a:ea typeface="Calibri" pitchFamily="34" charset="0"/>
                <a:cs typeface="Times New Roman" pitchFamily="18" charset="0"/>
              </a:rPr>
              <a:t>structure</a:t>
            </a:r>
            <a:r>
              <a:rPr lang="lv-LV" altLang="lv-LV" b="1" dirty="0">
                <a:latin typeface="Times New Roman" pitchFamily="18" charset="0"/>
                <a:ea typeface="Calibri" pitchFamily="34" charset="0"/>
                <a:cs typeface="Times New Roman" pitchFamily="18" charset="0"/>
              </a:rPr>
              <a:t> </a:t>
            </a:r>
            <a:r>
              <a:rPr lang="lv-LV" altLang="lv-LV" b="1" dirty="0" err="1">
                <a:latin typeface="Times New Roman" pitchFamily="18" charset="0"/>
                <a:ea typeface="Calibri" pitchFamily="34" charset="0"/>
                <a:cs typeface="Times New Roman" pitchFamily="18" charset="0"/>
              </a:rPr>
              <a:t>of</a:t>
            </a:r>
            <a:r>
              <a:rPr lang="lv-LV" altLang="lv-LV" b="1" dirty="0">
                <a:latin typeface="Times New Roman" pitchFamily="18" charset="0"/>
                <a:ea typeface="Calibri" pitchFamily="34" charset="0"/>
                <a:cs typeface="Times New Roman" pitchFamily="18" charset="0"/>
              </a:rPr>
              <a:t> QMS </a:t>
            </a:r>
            <a:r>
              <a:rPr lang="lv-LV" altLang="lv-LV" b="1" dirty="0" err="1">
                <a:latin typeface="Times New Roman" pitchFamily="18" charset="0"/>
                <a:ea typeface="Calibri" pitchFamily="34" charset="0"/>
                <a:cs typeface="Times New Roman" pitchFamily="18" charset="0"/>
              </a:rPr>
              <a:t>of</a:t>
            </a:r>
            <a:r>
              <a:rPr lang="lv-LV" altLang="lv-LV" b="1" dirty="0">
                <a:latin typeface="Times New Roman" pitchFamily="18" charset="0"/>
                <a:ea typeface="Calibri" pitchFamily="34" charset="0"/>
                <a:cs typeface="Times New Roman" pitchFamily="18" charset="0"/>
              </a:rPr>
              <a:t> UL… </a:t>
            </a:r>
            <a:br>
              <a:rPr lang="lv-LV" altLang="lv-LV" b="1" dirty="0">
                <a:latin typeface="Times New Roman" pitchFamily="18" charset="0"/>
                <a:ea typeface="Calibri" pitchFamily="34" charset="0"/>
                <a:cs typeface="Times New Roman" pitchFamily="18" charset="0"/>
              </a:rPr>
            </a:br>
            <a:r>
              <a:rPr lang="lv-LV" altLang="lv-LV" sz="1200" dirty="0">
                <a:latin typeface="Times New Roman" pitchFamily="18" charset="0"/>
                <a:ea typeface="Calibri" pitchFamily="34" charset="0"/>
                <a:cs typeface="Times New Roman" pitchFamily="18" charset="0"/>
              </a:rPr>
              <a:t>(</a:t>
            </a:r>
            <a:r>
              <a:rPr lang="lv-LV" altLang="lv-LV" sz="1400" dirty="0" err="1">
                <a:latin typeface="Times New Roman" pitchFamily="18" charset="0"/>
                <a:ea typeface="Calibri" pitchFamily="34" charset="0"/>
                <a:cs typeface="Times New Roman" pitchFamily="18" charset="0"/>
              </a:rPr>
              <a:t>from</a:t>
            </a:r>
            <a:r>
              <a:rPr lang="lv-LV" altLang="lv-LV" sz="1400" dirty="0">
                <a:latin typeface="Times New Roman" pitchFamily="18" charset="0"/>
                <a:ea typeface="Calibri" pitchFamily="34" charset="0"/>
                <a:cs typeface="Times New Roman" pitchFamily="18" charset="0"/>
              </a:rPr>
              <a:t> </a:t>
            </a:r>
            <a:r>
              <a:rPr lang="lv-LV" altLang="lv-LV" sz="1400" dirty="0" err="1">
                <a:latin typeface="Times New Roman" pitchFamily="18" charset="0"/>
                <a:ea typeface="Calibri" pitchFamily="34" charset="0"/>
                <a:cs typeface="Times New Roman" pitchFamily="18" charset="0"/>
              </a:rPr>
              <a:t>Order</a:t>
            </a:r>
            <a:r>
              <a:rPr lang="lv-LV" altLang="lv-LV" sz="1400" dirty="0">
                <a:latin typeface="Times New Roman" pitchFamily="18" charset="0"/>
                <a:ea typeface="Calibri" pitchFamily="34" charset="0"/>
                <a:cs typeface="Times New Roman" pitchFamily="18" charset="0"/>
              </a:rPr>
              <a:t> Nr.1/338 </a:t>
            </a:r>
            <a:r>
              <a:rPr lang="lv-LV" altLang="lv-LV" sz="1400" dirty="0" err="1">
                <a:latin typeface="Times New Roman" pitchFamily="18" charset="0"/>
                <a:ea typeface="Calibri" pitchFamily="34" charset="0"/>
                <a:cs typeface="Times New Roman" pitchFamily="18" charset="0"/>
              </a:rPr>
              <a:t>of</a:t>
            </a:r>
            <a:r>
              <a:rPr lang="lv-LV" altLang="lv-LV" sz="1400" dirty="0">
                <a:latin typeface="Times New Roman" pitchFamily="18" charset="0"/>
                <a:ea typeface="Calibri" pitchFamily="34" charset="0"/>
                <a:cs typeface="Times New Roman" pitchFamily="18" charset="0"/>
              </a:rPr>
              <a:t> 19.12.2012. “Process </a:t>
            </a:r>
            <a:r>
              <a:rPr lang="lv-LV" altLang="lv-LV" sz="1400" dirty="0" err="1">
                <a:latin typeface="Times New Roman" pitchFamily="18" charset="0"/>
                <a:ea typeface="Calibri" pitchFamily="34" charset="0"/>
                <a:cs typeface="Times New Roman" pitchFamily="18" charset="0"/>
              </a:rPr>
              <a:t>management</a:t>
            </a:r>
            <a:r>
              <a:rPr lang="lv-LV" altLang="lv-LV" sz="1400" dirty="0">
                <a:latin typeface="Times New Roman" pitchFamily="18" charset="0"/>
                <a:ea typeface="Calibri" pitchFamily="34" charset="0"/>
                <a:cs typeface="Times New Roman" pitchFamily="18" charset="0"/>
              </a:rPr>
              <a:t> </a:t>
            </a:r>
            <a:r>
              <a:rPr lang="lv-LV" altLang="lv-LV" sz="1400" dirty="0" err="1">
                <a:latin typeface="Times New Roman" pitchFamily="18" charset="0"/>
                <a:ea typeface="Calibri" pitchFamily="34" charset="0"/>
                <a:cs typeface="Times New Roman" pitchFamily="18" charset="0"/>
              </a:rPr>
              <a:t>in</a:t>
            </a:r>
            <a:r>
              <a:rPr lang="lv-LV" altLang="lv-LV" sz="1400" dirty="0">
                <a:latin typeface="Times New Roman" pitchFamily="18" charset="0"/>
                <a:ea typeface="Calibri" pitchFamily="34" charset="0"/>
                <a:cs typeface="Times New Roman" pitchFamily="18" charset="0"/>
              </a:rPr>
              <a:t> </a:t>
            </a:r>
            <a:r>
              <a:rPr lang="lv-LV" altLang="lv-LV" sz="1400" dirty="0" err="1">
                <a:latin typeface="Times New Roman" pitchFamily="18" charset="0"/>
                <a:ea typeface="Calibri" pitchFamily="34" charset="0"/>
                <a:cs typeface="Times New Roman" pitchFamily="18" charset="0"/>
              </a:rPr>
              <a:t>University</a:t>
            </a:r>
            <a:r>
              <a:rPr lang="lv-LV" altLang="lv-LV" sz="1400" dirty="0">
                <a:latin typeface="Times New Roman" pitchFamily="18" charset="0"/>
                <a:ea typeface="Calibri" pitchFamily="34" charset="0"/>
                <a:cs typeface="Times New Roman" pitchFamily="18" charset="0"/>
              </a:rPr>
              <a:t> </a:t>
            </a:r>
            <a:r>
              <a:rPr lang="lv-LV" altLang="lv-LV" sz="1400" dirty="0" err="1">
                <a:latin typeface="Times New Roman" pitchFamily="18" charset="0"/>
                <a:ea typeface="Calibri" pitchFamily="34" charset="0"/>
                <a:cs typeface="Times New Roman" pitchFamily="18" charset="0"/>
              </a:rPr>
              <a:t>of</a:t>
            </a:r>
            <a:r>
              <a:rPr lang="lv-LV" altLang="lv-LV" sz="1400" dirty="0">
                <a:latin typeface="Times New Roman" pitchFamily="18" charset="0"/>
                <a:ea typeface="Calibri" pitchFamily="34" charset="0"/>
                <a:cs typeface="Times New Roman" pitchFamily="18" charset="0"/>
              </a:rPr>
              <a:t> </a:t>
            </a:r>
            <a:r>
              <a:rPr lang="lv-LV" altLang="lv-LV" sz="1400" dirty="0" err="1">
                <a:latin typeface="Times New Roman" pitchFamily="18" charset="0"/>
                <a:ea typeface="Calibri" pitchFamily="34" charset="0"/>
                <a:cs typeface="Times New Roman" pitchFamily="18" charset="0"/>
              </a:rPr>
              <a:t>Latvia</a:t>
            </a:r>
            <a:r>
              <a:rPr lang="lv-LV" altLang="lv-LV" sz="1400" dirty="0">
                <a:latin typeface="Times New Roman" pitchFamily="18" charset="0"/>
                <a:ea typeface="Calibri" pitchFamily="34" charset="0"/>
                <a:cs typeface="Times New Roman" pitchFamily="18" charset="0"/>
              </a:rPr>
              <a:t>”)</a:t>
            </a:r>
            <a:endParaRPr lang="lv-LV" altLang="lv-LV" dirty="0">
              <a:latin typeface="Calibri" pitchFamily="34" charset="0"/>
              <a:ea typeface="Calibri" pitchFamily="34" charset="0"/>
              <a:cs typeface="Times New Roman" pitchFamily="18" charset="0"/>
            </a:endParaRPr>
          </a:p>
        </p:txBody>
      </p:sp>
      <p:pic>
        <p:nvPicPr>
          <p:cNvPr id="5" name="Satura vietturis 4" descr="Procesu vadība.png"/>
          <p:cNvPicPr>
            <a:picLocks noGrp="1" noChangeAspect="1"/>
          </p:cNvPicPr>
          <p:nvPr>
            <p:ph/>
          </p:nvPr>
        </p:nvPicPr>
        <p:blipFill>
          <a:blip r:embed="rId3" cstate="print"/>
          <a:stretch>
            <a:fillRect/>
          </a:stretch>
        </p:blipFill>
        <p:spPr>
          <a:xfrm>
            <a:off x="1259632" y="2060848"/>
            <a:ext cx="7162800" cy="4373880"/>
          </a:xfrm>
        </p:spPr>
      </p:pic>
    </p:spTree>
    <p:extLst>
      <p:ext uri="{BB962C8B-B14F-4D97-AF65-F5344CB8AC3E}">
        <p14:creationId xmlns:p14="http://schemas.microsoft.com/office/powerpoint/2010/main" val="4149717973"/>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159371"/>
            <a:ext cx="8256587" cy="649287"/>
          </a:xfrm>
        </p:spPr>
        <p:txBody>
          <a:bodyPr>
            <a:normAutofit fontScale="90000"/>
          </a:bodyPr>
          <a:lstStyle/>
          <a:p>
            <a:pPr>
              <a:defRPr/>
            </a:pPr>
            <a:r>
              <a:rPr lang="lv-LV" b="1" dirty="0">
                <a:effectLst>
                  <a:outerShdw blurRad="38100" dist="38100" dir="2700000" algn="tl">
                    <a:srgbClr val="000000">
                      <a:alpha val="43137"/>
                    </a:srgbClr>
                  </a:outerShdw>
                </a:effectLst>
                <a:latin typeface="Segoe Print" pitchFamily="2" charset="0"/>
              </a:rPr>
              <a:t>  </a:t>
            </a:r>
            <a:br>
              <a:rPr lang="lv-LV" b="1" dirty="0">
                <a:effectLst>
                  <a:outerShdw blurRad="38100" dist="38100" dir="2700000" algn="tl">
                    <a:srgbClr val="000000">
                      <a:alpha val="43137"/>
                    </a:srgbClr>
                  </a:outerShdw>
                </a:effectLst>
                <a:latin typeface="Segoe Print" pitchFamily="2" charset="0"/>
              </a:rPr>
            </a:br>
            <a:r>
              <a:rPr lang="lv-LV"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UL process </a:t>
            </a:r>
            <a:r>
              <a:rPr lang="lv-LV" sz="32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management</a:t>
            </a:r>
            <a:r>
              <a:rPr lang="lv-LV"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lv-LV" sz="32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module</a:t>
            </a:r>
            <a:r>
              <a:rPr lang="lv-LV"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 </a:t>
            </a:r>
            <a:r>
              <a:rPr lang="lv-LV" sz="32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Structure</a:t>
            </a:r>
            <a:r>
              <a:rPr lang="lv-LV"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lv-LV"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br>
              <a:rPr lang="lv-LV"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endParaRPr lang="lv-LV"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46088" y="1988840"/>
            <a:ext cx="4448175" cy="4608512"/>
          </a:xfrm>
        </p:spPr>
        <p:txBody>
          <a:bodyPr/>
          <a:lstStyle/>
          <a:p>
            <a:pPr>
              <a:buFont typeface="Arial" panose="020B0604020202020204" pitchFamily="34" charset="0"/>
              <a:buBlip>
                <a:blip r:embed="rId3"/>
              </a:buBlip>
              <a:defRPr/>
            </a:pPr>
            <a:r>
              <a:rPr lang="lv-LV" altLang="lv-LV" sz="2400" dirty="0">
                <a:latin typeface="Times New Roman" panose="02020603050405020304" pitchFamily="18" charset="0"/>
                <a:cs typeface="Times New Roman" panose="02020603050405020304" pitchFamily="18" charset="0"/>
              </a:rPr>
              <a:t> </a:t>
            </a:r>
            <a:r>
              <a:rPr lang="lv-LV" sz="2400" dirty="0">
                <a:latin typeface="Times New Roman" panose="02020603050405020304" pitchFamily="18" charset="0"/>
                <a:cs typeface="Times New Roman" panose="02020603050405020304" pitchFamily="18" charset="0"/>
              </a:rPr>
              <a:t>UL </a:t>
            </a:r>
            <a:r>
              <a:rPr lang="lv-LV" sz="2400" dirty="0" err="1">
                <a:latin typeface="Times New Roman" panose="02020603050405020304" pitchFamily="18" charset="0"/>
                <a:cs typeface="Times New Roman" panose="02020603050405020304" pitchFamily="18" charset="0"/>
              </a:rPr>
              <a:t>management</a:t>
            </a:r>
            <a:endParaRPr lang="lv-LV" sz="2400" dirty="0">
              <a:latin typeface="Times New Roman" panose="02020603050405020304" pitchFamily="18" charset="0"/>
              <a:cs typeface="Times New Roman" panose="02020603050405020304" pitchFamily="18" charset="0"/>
            </a:endParaRPr>
          </a:p>
          <a:p>
            <a:pPr>
              <a:buFont typeface="Arial" panose="020B0604020202020204" pitchFamily="34" charset="0"/>
              <a:buBlip>
                <a:blip r:embed="rId3"/>
              </a:buBlip>
              <a:defRPr/>
            </a:pPr>
            <a:r>
              <a:rPr lang="lv-LV" sz="2400" dirty="0" err="1">
                <a:latin typeface="Times New Roman" panose="02020603050405020304" pitchFamily="18" charset="0"/>
                <a:cs typeface="Times New Roman" panose="02020603050405020304" pitchFamily="18" charset="0"/>
              </a:rPr>
              <a:t>Strategic</a:t>
            </a:r>
            <a:r>
              <a:rPr lang="lv-LV" sz="2400" dirty="0">
                <a:latin typeface="Times New Roman" panose="02020603050405020304" pitchFamily="18" charset="0"/>
                <a:cs typeface="Times New Roman" panose="02020603050405020304" pitchFamily="18" charset="0"/>
              </a:rPr>
              <a:t> </a:t>
            </a:r>
            <a:r>
              <a:rPr lang="lv-LV" sz="2400" dirty="0" err="1">
                <a:latin typeface="Times New Roman" panose="02020603050405020304" pitchFamily="18" charset="0"/>
                <a:cs typeface="Times New Roman" panose="02020603050405020304" pitchFamily="18" charset="0"/>
              </a:rPr>
              <a:t>planning</a:t>
            </a:r>
            <a:r>
              <a:rPr lang="lv-LV" sz="2400" dirty="0">
                <a:latin typeface="Times New Roman" panose="02020603050405020304" pitchFamily="18" charset="0"/>
                <a:cs typeface="Times New Roman" panose="02020603050405020304" pitchFamily="18" charset="0"/>
              </a:rPr>
              <a:t> </a:t>
            </a:r>
          </a:p>
          <a:p>
            <a:pPr>
              <a:buFont typeface="Arial" panose="020B0604020202020204" pitchFamily="34" charset="0"/>
              <a:buBlip>
                <a:blip r:embed="rId3"/>
              </a:buBlip>
              <a:defRPr/>
            </a:pPr>
            <a:r>
              <a:rPr lang="lv-LV" sz="2400" dirty="0" err="1">
                <a:latin typeface="Times New Roman" panose="02020603050405020304" pitchFamily="18" charset="0"/>
                <a:cs typeface="Times New Roman" panose="02020603050405020304" pitchFamily="18" charset="0"/>
              </a:rPr>
              <a:t>Internal</a:t>
            </a:r>
            <a:r>
              <a:rPr lang="lv-LV" sz="2400" dirty="0">
                <a:latin typeface="Times New Roman" panose="02020603050405020304" pitchFamily="18" charset="0"/>
                <a:cs typeface="Times New Roman" panose="02020603050405020304" pitchFamily="18" charset="0"/>
              </a:rPr>
              <a:t> </a:t>
            </a:r>
            <a:r>
              <a:rPr lang="lv-LV" sz="2400" dirty="0" err="1">
                <a:latin typeface="Times New Roman" panose="02020603050405020304" pitchFamily="18" charset="0"/>
                <a:cs typeface="Times New Roman" panose="02020603050405020304" pitchFamily="18" charset="0"/>
              </a:rPr>
              <a:t>audit</a:t>
            </a:r>
            <a:endParaRPr lang="lv-LV" sz="2400" dirty="0">
              <a:latin typeface="Times New Roman" panose="02020603050405020304" pitchFamily="18" charset="0"/>
              <a:cs typeface="Times New Roman" panose="02020603050405020304" pitchFamily="18" charset="0"/>
            </a:endParaRPr>
          </a:p>
          <a:p>
            <a:pPr>
              <a:buFont typeface="Arial" panose="020B0604020202020204" pitchFamily="34" charset="0"/>
              <a:buBlip>
                <a:blip r:embed="rId3"/>
              </a:buBlip>
              <a:defRPr/>
            </a:pPr>
            <a:r>
              <a:rPr lang="lv-LV" sz="2400" dirty="0" err="1">
                <a:latin typeface="Times New Roman" panose="02020603050405020304" pitchFamily="18" charset="0"/>
                <a:cs typeface="Times New Roman" panose="02020603050405020304" pitchFamily="18" charset="0"/>
              </a:rPr>
              <a:t>Quality</a:t>
            </a:r>
            <a:r>
              <a:rPr lang="lv-LV" sz="2400" dirty="0">
                <a:latin typeface="Times New Roman" panose="02020603050405020304" pitchFamily="18" charset="0"/>
                <a:cs typeface="Times New Roman" panose="02020603050405020304" pitchFamily="18" charset="0"/>
              </a:rPr>
              <a:t> </a:t>
            </a:r>
            <a:r>
              <a:rPr lang="lv-LV" sz="2400" dirty="0" err="1">
                <a:latin typeface="Times New Roman" panose="02020603050405020304" pitchFamily="18" charset="0"/>
                <a:cs typeface="Times New Roman" panose="02020603050405020304" pitchFamily="18" charset="0"/>
              </a:rPr>
              <a:t>management</a:t>
            </a:r>
            <a:endParaRPr lang="lv-LV" sz="2400" dirty="0">
              <a:latin typeface="Times New Roman" panose="02020603050405020304" pitchFamily="18" charset="0"/>
              <a:cs typeface="Times New Roman" panose="02020603050405020304" pitchFamily="18" charset="0"/>
            </a:endParaRPr>
          </a:p>
          <a:p>
            <a:pPr>
              <a:buFont typeface="Arial" panose="020B0604020202020204" pitchFamily="34" charset="0"/>
              <a:buBlip>
                <a:blip r:embed="rId3"/>
              </a:buBlip>
              <a:defRPr/>
            </a:pPr>
            <a:r>
              <a:rPr lang="lv-LV" sz="2400" dirty="0" err="1">
                <a:latin typeface="Times New Roman" panose="02020603050405020304" pitchFamily="18" charset="0"/>
                <a:cs typeface="Times New Roman" panose="02020603050405020304" pitchFamily="18" charset="0"/>
              </a:rPr>
              <a:t>Administration</a:t>
            </a:r>
            <a:r>
              <a:rPr lang="lv-LV" sz="2400" dirty="0">
                <a:latin typeface="Times New Roman" panose="02020603050405020304" pitchFamily="18" charset="0"/>
                <a:cs typeface="Times New Roman" panose="02020603050405020304" pitchFamily="18" charset="0"/>
              </a:rPr>
              <a:t> </a:t>
            </a:r>
            <a:r>
              <a:rPr lang="lv-LV" sz="2400" dirty="0" err="1">
                <a:latin typeface="Times New Roman" panose="02020603050405020304" pitchFamily="18" charset="0"/>
                <a:cs typeface="Times New Roman" panose="02020603050405020304" pitchFamily="18" charset="0"/>
              </a:rPr>
              <a:t>reports</a:t>
            </a:r>
            <a:endParaRPr lang="lv-LV" sz="2400" dirty="0">
              <a:latin typeface="Times New Roman" panose="02020603050405020304" pitchFamily="18" charset="0"/>
              <a:cs typeface="Times New Roman" panose="02020603050405020304" pitchFamily="18" charset="0"/>
            </a:endParaRPr>
          </a:p>
          <a:p>
            <a:pPr>
              <a:buFont typeface="Arial" panose="020B0604020202020204" pitchFamily="34" charset="0"/>
              <a:buBlip>
                <a:blip r:embed="rId3"/>
              </a:buBlip>
              <a:defRPr/>
            </a:pPr>
            <a:r>
              <a:rPr lang="lv-LV" sz="2400" dirty="0">
                <a:latin typeface="Times New Roman" panose="02020603050405020304" pitchFamily="18" charset="0"/>
                <a:cs typeface="Times New Roman" panose="02020603050405020304" pitchFamily="18" charset="0"/>
              </a:rPr>
              <a:t>SCIENCE </a:t>
            </a:r>
          </a:p>
          <a:p>
            <a:pPr>
              <a:buFont typeface="Arial" panose="020B0604020202020204" pitchFamily="34" charset="0"/>
              <a:buBlip>
                <a:blip r:embed="rId3"/>
              </a:buBlip>
              <a:defRPr/>
            </a:pPr>
            <a:r>
              <a:rPr lang="lv-LV" sz="2400" dirty="0">
                <a:latin typeface="Times New Roman" panose="02020603050405020304" pitchFamily="18" charset="0"/>
                <a:cs typeface="Times New Roman" panose="02020603050405020304" pitchFamily="18" charset="0"/>
              </a:rPr>
              <a:t>STUDIES </a:t>
            </a:r>
          </a:p>
          <a:p>
            <a:pPr>
              <a:buFont typeface="Arial" panose="020B0604020202020204" pitchFamily="34" charset="0"/>
              <a:buBlip>
                <a:blip r:embed="rId3"/>
              </a:buBlip>
              <a:defRPr/>
            </a:pPr>
            <a:r>
              <a:rPr lang="lv-LV" sz="2400" dirty="0">
                <a:latin typeface="Times New Roman" panose="02020603050405020304" pitchFamily="18" charset="0"/>
                <a:cs typeface="Times New Roman" panose="02020603050405020304" pitchFamily="18" charset="0"/>
              </a:rPr>
              <a:t>INTERACTION WITH SOCIETY</a:t>
            </a:r>
          </a:p>
          <a:p>
            <a:pPr marL="0" indent="0">
              <a:buFont typeface="Arial" panose="020B0604020202020204" pitchFamily="34" charset="0"/>
              <a:buNone/>
              <a:defRPr/>
            </a:pPr>
            <a:endParaRPr lang="lv-LV" altLang="lv-LV" sz="2400" dirty="0"/>
          </a:p>
          <a:p>
            <a:pPr>
              <a:buFont typeface="Arial" panose="020B0604020202020204" pitchFamily="34" charset="0"/>
              <a:buBlip>
                <a:blip r:embed="rId3"/>
              </a:buBlip>
              <a:defRPr/>
            </a:pPr>
            <a:endParaRPr lang="lv-LV" altLang="lv-LV" sz="2400" dirty="0"/>
          </a:p>
        </p:txBody>
      </p:sp>
      <p:sp>
        <p:nvSpPr>
          <p:cNvPr id="6" name="Content Placeholder 2"/>
          <p:cNvSpPr txBox="1">
            <a:spLocks/>
          </p:cNvSpPr>
          <p:nvPr/>
        </p:nvSpPr>
        <p:spPr bwMode="auto">
          <a:xfrm>
            <a:off x="4894263" y="1988840"/>
            <a:ext cx="4270375" cy="4103687"/>
          </a:xfrm>
          <a:prstGeom prst="rect">
            <a:avLst/>
          </a:prstGeom>
          <a:noFill/>
          <a:ln>
            <a:noFill/>
          </a:ln>
          <a:extLst/>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anose="020B0604020202020204" pitchFamily="34" charset="0"/>
              <a:buBlip>
                <a:blip r:embed="rId3"/>
              </a:buBlip>
              <a:defRPr/>
            </a:pPr>
            <a:r>
              <a:rPr lang="lv-LV" sz="2400" dirty="0" err="1">
                <a:latin typeface="Times New Roman" panose="02020603050405020304" pitchFamily="18" charset="0"/>
                <a:cs typeface="Times New Roman" panose="02020603050405020304" pitchFamily="18" charset="0"/>
              </a:rPr>
              <a:t>International</a:t>
            </a:r>
            <a:r>
              <a:rPr lang="lv-LV" sz="2400" dirty="0">
                <a:latin typeface="Times New Roman" panose="02020603050405020304" pitchFamily="18" charset="0"/>
                <a:cs typeface="Times New Roman" panose="02020603050405020304" pitchFamily="18" charset="0"/>
              </a:rPr>
              <a:t> </a:t>
            </a:r>
            <a:r>
              <a:rPr lang="lv-LV" sz="2400" dirty="0" err="1">
                <a:latin typeface="Times New Roman" panose="02020603050405020304" pitchFamily="18" charset="0"/>
                <a:cs typeface="Times New Roman" panose="02020603050405020304" pitchFamily="18" charset="0"/>
              </a:rPr>
              <a:t>cooperation</a:t>
            </a:r>
            <a:endParaRPr lang="lv-LV" sz="2400" dirty="0">
              <a:latin typeface="Times New Roman" panose="02020603050405020304" pitchFamily="18" charset="0"/>
              <a:cs typeface="Times New Roman" panose="02020603050405020304" pitchFamily="18" charset="0"/>
            </a:endParaRPr>
          </a:p>
          <a:p>
            <a:pPr>
              <a:buFont typeface="Arial" panose="020B0604020202020204" pitchFamily="34" charset="0"/>
              <a:buBlip>
                <a:blip r:embed="rId3"/>
              </a:buBlip>
              <a:defRPr/>
            </a:pPr>
            <a:r>
              <a:rPr lang="lv-LV" sz="2400" dirty="0" err="1">
                <a:latin typeface="Times New Roman" panose="02020603050405020304" pitchFamily="18" charset="0"/>
                <a:cs typeface="Times New Roman" panose="02020603050405020304" pitchFamily="18" charset="0"/>
              </a:rPr>
              <a:t>Purchases</a:t>
            </a:r>
            <a:endParaRPr lang="lv-LV" sz="2400" dirty="0">
              <a:latin typeface="Times New Roman" panose="02020603050405020304" pitchFamily="18" charset="0"/>
              <a:cs typeface="Times New Roman" panose="02020603050405020304" pitchFamily="18" charset="0"/>
            </a:endParaRPr>
          </a:p>
          <a:p>
            <a:pPr>
              <a:buFont typeface="Arial" panose="020B0604020202020204" pitchFamily="34" charset="0"/>
              <a:buBlip>
                <a:blip r:embed="rId3"/>
              </a:buBlip>
              <a:defRPr/>
            </a:pPr>
            <a:r>
              <a:rPr lang="lv-LV" sz="2400" dirty="0" err="1">
                <a:latin typeface="Times New Roman" panose="02020603050405020304" pitchFamily="18" charset="0"/>
                <a:cs typeface="Times New Roman" panose="02020603050405020304" pitchFamily="18" charset="0"/>
              </a:rPr>
              <a:t>Staff</a:t>
            </a:r>
            <a:r>
              <a:rPr lang="lv-LV" sz="2400" dirty="0">
                <a:latin typeface="Times New Roman" panose="02020603050405020304" pitchFamily="18" charset="0"/>
                <a:cs typeface="Times New Roman" panose="02020603050405020304" pitchFamily="18" charset="0"/>
              </a:rPr>
              <a:t> </a:t>
            </a:r>
            <a:r>
              <a:rPr lang="lv-LV" sz="2400" dirty="0" err="1">
                <a:latin typeface="Times New Roman" panose="02020603050405020304" pitchFamily="18" charset="0"/>
                <a:cs typeface="Times New Roman" panose="02020603050405020304" pitchFamily="18" charset="0"/>
              </a:rPr>
              <a:t>management</a:t>
            </a:r>
            <a:endParaRPr lang="lv-LV" sz="2400" dirty="0">
              <a:latin typeface="Times New Roman" panose="02020603050405020304" pitchFamily="18" charset="0"/>
              <a:cs typeface="Times New Roman" panose="02020603050405020304" pitchFamily="18" charset="0"/>
            </a:endParaRPr>
          </a:p>
          <a:p>
            <a:pPr>
              <a:buFont typeface="Arial" panose="020B0604020202020204" pitchFamily="34" charset="0"/>
              <a:buBlip>
                <a:blip r:embed="rId3"/>
              </a:buBlip>
              <a:defRPr/>
            </a:pPr>
            <a:r>
              <a:rPr lang="lv-LV" sz="2400" dirty="0">
                <a:latin typeface="Times New Roman" panose="02020603050405020304" pitchFamily="18" charset="0"/>
                <a:cs typeface="Times New Roman" panose="02020603050405020304" pitchFamily="18" charset="0"/>
              </a:rPr>
              <a:t>Project </a:t>
            </a:r>
            <a:r>
              <a:rPr lang="lv-LV" sz="2400" dirty="0" err="1">
                <a:latin typeface="Times New Roman" panose="02020603050405020304" pitchFamily="18" charset="0"/>
                <a:cs typeface="Times New Roman" panose="02020603050405020304" pitchFamily="18" charset="0"/>
              </a:rPr>
              <a:t>management</a:t>
            </a:r>
            <a:r>
              <a:rPr lang="lv-LV" sz="2400" dirty="0">
                <a:latin typeface="Times New Roman" panose="02020603050405020304" pitchFamily="18" charset="0"/>
                <a:cs typeface="Times New Roman" panose="02020603050405020304" pitchFamily="18" charset="0"/>
              </a:rPr>
              <a:t> </a:t>
            </a:r>
          </a:p>
          <a:p>
            <a:pPr>
              <a:buFont typeface="Arial" panose="020B0604020202020204" pitchFamily="34" charset="0"/>
              <a:buBlip>
                <a:blip r:embed="rId3"/>
              </a:buBlip>
              <a:defRPr/>
            </a:pPr>
            <a:r>
              <a:rPr lang="lv-LV" sz="2400" dirty="0" err="1">
                <a:latin typeface="Times New Roman" panose="02020603050405020304" pitchFamily="18" charset="0"/>
                <a:cs typeface="Times New Roman" panose="02020603050405020304" pitchFamily="18" charset="0"/>
              </a:rPr>
              <a:t>Filing</a:t>
            </a:r>
            <a:r>
              <a:rPr lang="lv-LV" sz="2400" dirty="0">
                <a:latin typeface="Times New Roman" panose="02020603050405020304" pitchFamily="18" charset="0"/>
                <a:cs typeface="Times New Roman" panose="02020603050405020304" pitchFamily="18" charset="0"/>
              </a:rPr>
              <a:t> </a:t>
            </a:r>
          </a:p>
          <a:p>
            <a:pPr>
              <a:buFont typeface="Arial" panose="020B0604020202020204" pitchFamily="34" charset="0"/>
              <a:buBlip>
                <a:blip r:embed="rId3"/>
              </a:buBlip>
              <a:defRPr/>
            </a:pPr>
            <a:r>
              <a:rPr lang="lv-LV" sz="2400" dirty="0" err="1">
                <a:latin typeface="Times New Roman" panose="02020603050405020304" pitchFamily="18" charset="0"/>
                <a:cs typeface="Times New Roman" panose="02020603050405020304" pitchFamily="18" charset="0"/>
              </a:rPr>
              <a:t>Maintenance</a:t>
            </a:r>
            <a:r>
              <a:rPr lang="lv-LV" sz="2400" dirty="0">
                <a:latin typeface="Times New Roman" panose="02020603050405020304" pitchFamily="18" charset="0"/>
                <a:cs typeface="Times New Roman" panose="02020603050405020304" pitchFamily="18" charset="0"/>
              </a:rPr>
              <a:t> </a:t>
            </a:r>
            <a:r>
              <a:rPr lang="lv-LV" sz="2400" dirty="0" err="1">
                <a:latin typeface="Times New Roman" panose="02020603050405020304" pitchFamily="18" charset="0"/>
                <a:cs typeface="Times New Roman" panose="02020603050405020304" pitchFamily="18" charset="0"/>
              </a:rPr>
              <a:t>of</a:t>
            </a:r>
            <a:r>
              <a:rPr lang="lv-LV" sz="2400" dirty="0">
                <a:latin typeface="Times New Roman" panose="02020603050405020304" pitchFamily="18" charset="0"/>
                <a:cs typeface="Times New Roman" panose="02020603050405020304" pitchFamily="18" charset="0"/>
              </a:rPr>
              <a:t> </a:t>
            </a:r>
            <a:r>
              <a:rPr lang="lv-LV" sz="2400" dirty="0" err="1">
                <a:latin typeface="Times New Roman" panose="02020603050405020304" pitchFamily="18" charset="0"/>
                <a:cs typeface="Times New Roman" panose="02020603050405020304" pitchFamily="18" charset="0"/>
              </a:rPr>
              <a:t>infrastructure</a:t>
            </a:r>
            <a:r>
              <a:rPr lang="lv-LV" sz="2400" dirty="0">
                <a:latin typeface="Times New Roman" panose="02020603050405020304" pitchFamily="18" charset="0"/>
                <a:cs typeface="Times New Roman" panose="02020603050405020304" pitchFamily="18" charset="0"/>
              </a:rPr>
              <a:t> </a:t>
            </a:r>
          </a:p>
          <a:p>
            <a:pPr>
              <a:buFont typeface="Arial" panose="020B0604020202020204" pitchFamily="34" charset="0"/>
              <a:buBlip>
                <a:blip r:embed="rId3"/>
              </a:buBlip>
              <a:defRPr/>
            </a:pPr>
            <a:r>
              <a:rPr lang="lv-LV" sz="2400" dirty="0">
                <a:latin typeface="Times New Roman" panose="02020603050405020304" pitchFamily="18" charset="0"/>
                <a:cs typeface="Times New Roman" panose="02020603050405020304" pitchFamily="18" charset="0"/>
              </a:rPr>
              <a:t>IT </a:t>
            </a:r>
            <a:r>
              <a:rPr lang="lv-LV" sz="2400" dirty="0" err="1">
                <a:latin typeface="Times New Roman" panose="02020603050405020304" pitchFamily="18" charset="0"/>
                <a:cs typeface="Times New Roman" panose="02020603050405020304" pitchFamily="18" charset="0"/>
              </a:rPr>
              <a:t>management</a:t>
            </a:r>
            <a:r>
              <a:rPr lang="lv-LV" sz="2400" dirty="0">
                <a:latin typeface="Times New Roman" panose="02020603050405020304" pitchFamily="18" charset="0"/>
                <a:cs typeface="Times New Roman" panose="02020603050405020304" pitchFamily="18" charset="0"/>
              </a:rPr>
              <a:t> </a:t>
            </a:r>
          </a:p>
          <a:p>
            <a:pPr>
              <a:buFont typeface="Arial" panose="020B0604020202020204" pitchFamily="34" charset="0"/>
              <a:buBlip>
                <a:blip r:embed="rId3"/>
              </a:buBlip>
              <a:defRPr/>
            </a:pPr>
            <a:r>
              <a:rPr lang="lv-LV" sz="2400" dirty="0" err="1">
                <a:latin typeface="Times New Roman" panose="02020603050405020304" pitchFamily="18" charset="0"/>
                <a:cs typeface="Times New Roman" panose="02020603050405020304" pitchFamily="18" charset="0"/>
              </a:rPr>
              <a:t>Financial</a:t>
            </a:r>
            <a:r>
              <a:rPr lang="lv-LV" sz="2400" dirty="0">
                <a:latin typeface="Times New Roman" panose="02020603050405020304" pitchFamily="18" charset="0"/>
                <a:cs typeface="Times New Roman" panose="02020603050405020304" pitchFamily="18" charset="0"/>
              </a:rPr>
              <a:t> </a:t>
            </a:r>
            <a:r>
              <a:rPr lang="lv-LV" sz="2400" dirty="0" err="1">
                <a:latin typeface="Times New Roman" panose="02020603050405020304" pitchFamily="18" charset="0"/>
                <a:cs typeface="Times New Roman" panose="02020603050405020304" pitchFamily="18" charset="0"/>
              </a:rPr>
              <a:t>management</a:t>
            </a:r>
            <a:endParaRPr lang="lv-LV" sz="2400" dirty="0">
              <a:latin typeface="Times New Roman" panose="02020603050405020304" pitchFamily="18" charset="0"/>
              <a:cs typeface="Times New Roman" panose="02020603050405020304" pitchFamily="18" charset="0"/>
            </a:endParaRPr>
          </a:p>
          <a:p>
            <a:pPr marL="0" indent="0">
              <a:buFont typeface="Arial" panose="020B0604020202020204" pitchFamily="34" charset="0"/>
              <a:buNone/>
              <a:defRPr/>
            </a:pPr>
            <a:endParaRPr lang="lv-LV" altLang="lv-LV" sz="2400" dirty="0"/>
          </a:p>
        </p:txBody>
      </p:sp>
    </p:spTree>
    <p:extLst>
      <p:ext uri="{BB962C8B-B14F-4D97-AF65-F5344CB8AC3E}">
        <p14:creationId xmlns:p14="http://schemas.microsoft.com/office/powerpoint/2010/main" val="953609394"/>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2000"/>
                                        <p:tgtEl>
                                          <p:spTgt spid="3">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2000"/>
                                        <p:tgtEl>
                                          <p:spTgt spid="3">
                                            <p:txEl>
                                              <p:pRg st="7" end="7"/>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nodeType="clickEffect">
                                  <p:stCondLst>
                                    <p:cond delay="0"/>
                                  </p:stCondLst>
                                  <p:childTnLst>
                                    <p:set>
                                      <p:cBhvr>
                                        <p:cTn id="46" dur="1" fill="hold">
                                          <p:stCondLst>
                                            <p:cond delay="0"/>
                                          </p:stCondLst>
                                        </p:cTn>
                                        <p:tgtEl>
                                          <p:spTgt spid="6">
                                            <p:txEl>
                                              <p:pRg st="2" end="2"/>
                                            </p:txEl>
                                          </p:spTgt>
                                        </p:tgtEl>
                                        <p:attrNameLst>
                                          <p:attrName>style.visibility</p:attrName>
                                        </p:attrNameLst>
                                      </p:cBhvr>
                                      <p:to>
                                        <p:strVal val="visible"/>
                                      </p:to>
                                    </p:set>
                                    <p:animEffect transition="in" filter="fade">
                                      <p:cBhvr>
                                        <p:cTn id="47" dur="2000"/>
                                        <p:tgtEl>
                                          <p:spTgt spid="6">
                                            <p:txEl>
                                              <p:pRg st="2" end="2"/>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nodeType="clickEffect">
                                  <p:stCondLst>
                                    <p:cond delay="0"/>
                                  </p:stCondLst>
                                  <p:childTnLst>
                                    <p:set>
                                      <p:cBhvr>
                                        <p:cTn id="51" dur="1" fill="hold">
                                          <p:stCondLst>
                                            <p:cond delay="0"/>
                                          </p:stCondLst>
                                        </p:cTn>
                                        <p:tgtEl>
                                          <p:spTgt spid="6">
                                            <p:txEl>
                                              <p:pRg st="1" end="1"/>
                                            </p:txEl>
                                          </p:spTgt>
                                        </p:tgtEl>
                                        <p:attrNameLst>
                                          <p:attrName>style.visibility</p:attrName>
                                        </p:attrNameLst>
                                      </p:cBhvr>
                                      <p:to>
                                        <p:strVal val="visible"/>
                                      </p:to>
                                    </p:set>
                                    <p:animEffect transition="in" filter="fade">
                                      <p:cBhvr>
                                        <p:cTn id="52" dur="2000"/>
                                        <p:tgtEl>
                                          <p:spTgt spid="6">
                                            <p:txEl>
                                              <p:pRg st="1" end="1"/>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0" presetClass="entr" presetSubtype="0" fill="hold" nodeType="clickEffect">
                                  <p:stCondLst>
                                    <p:cond delay="0"/>
                                  </p:stCondLst>
                                  <p:childTnLst>
                                    <p:set>
                                      <p:cBhvr>
                                        <p:cTn id="56" dur="1" fill="hold">
                                          <p:stCondLst>
                                            <p:cond delay="0"/>
                                          </p:stCondLst>
                                        </p:cTn>
                                        <p:tgtEl>
                                          <p:spTgt spid="6">
                                            <p:txEl>
                                              <p:pRg st="0" end="0"/>
                                            </p:txEl>
                                          </p:spTgt>
                                        </p:tgtEl>
                                        <p:attrNameLst>
                                          <p:attrName>style.visibility</p:attrName>
                                        </p:attrNameLst>
                                      </p:cBhvr>
                                      <p:to>
                                        <p:strVal val="visible"/>
                                      </p:to>
                                    </p:set>
                                    <p:animEffect transition="in" filter="fade">
                                      <p:cBhvr>
                                        <p:cTn id="57" dur="2000"/>
                                        <p:tgtEl>
                                          <p:spTgt spid="6">
                                            <p:txEl>
                                              <p:pRg st="0" end="0"/>
                                            </p:txEl>
                                          </p:spTgt>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10" presetClass="entr" presetSubtype="0" fill="hold" nodeType="clickEffect">
                                  <p:stCondLst>
                                    <p:cond delay="0"/>
                                  </p:stCondLst>
                                  <p:childTnLst>
                                    <p:set>
                                      <p:cBhvr>
                                        <p:cTn id="61" dur="1" fill="hold">
                                          <p:stCondLst>
                                            <p:cond delay="0"/>
                                          </p:stCondLst>
                                        </p:cTn>
                                        <p:tgtEl>
                                          <p:spTgt spid="6">
                                            <p:txEl>
                                              <p:pRg st="3" end="3"/>
                                            </p:txEl>
                                          </p:spTgt>
                                        </p:tgtEl>
                                        <p:attrNameLst>
                                          <p:attrName>style.visibility</p:attrName>
                                        </p:attrNameLst>
                                      </p:cBhvr>
                                      <p:to>
                                        <p:strVal val="visible"/>
                                      </p:to>
                                    </p:set>
                                    <p:animEffect transition="in" filter="fade">
                                      <p:cBhvr>
                                        <p:cTn id="62" dur="2000"/>
                                        <p:tgtEl>
                                          <p:spTgt spid="6">
                                            <p:txEl>
                                              <p:pRg st="3" end="3"/>
                                            </p:txEl>
                                          </p:spTgt>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10" presetClass="entr" presetSubtype="0" fill="hold" nodeType="clickEffect">
                                  <p:stCondLst>
                                    <p:cond delay="0"/>
                                  </p:stCondLst>
                                  <p:childTnLst>
                                    <p:set>
                                      <p:cBhvr>
                                        <p:cTn id="66" dur="1" fill="hold">
                                          <p:stCondLst>
                                            <p:cond delay="0"/>
                                          </p:stCondLst>
                                        </p:cTn>
                                        <p:tgtEl>
                                          <p:spTgt spid="6">
                                            <p:txEl>
                                              <p:pRg st="4" end="4"/>
                                            </p:txEl>
                                          </p:spTgt>
                                        </p:tgtEl>
                                        <p:attrNameLst>
                                          <p:attrName>style.visibility</p:attrName>
                                        </p:attrNameLst>
                                      </p:cBhvr>
                                      <p:to>
                                        <p:strVal val="visible"/>
                                      </p:to>
                                    </p:set>
                                    <p:animEffect transition="in" filter="fade">
                                      <p:cBhvr>
                                        <p:cTn id="67" dur="2000"/>
                                        <p:tgtEl>
                                          <p:spTgt spid="6">
                                            <p:txEl>
                                              <p:pRg st="4" end="4"/>
                                            </p:txEl>
                                          </p:spTgt>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10" presetClass="entr" presetSubtype="0" fill="hold" nodeType="clickEffect">
                                  <p:stCondLst>
                                    <p:cond delay="0"/>
                                  </p:stCondLst>
                                  <p:childTnLst>
                                    <p:set>
                                      <p:cBhvr>
                                        <p:cTn id="71" dur="1" fill="hold">
                                          <p:stCondLst>
                                            <p:cond delay="0"/>
                                          </p:stCondLst>
                                        </p:cTn>
                                        <p:tgtEl>
                                          <p:spTgt spid="6">
                                            <p:txEl>
                                              <p:pRg st="5" end="5"/>
                                            </p:txEl>
                                          </p:spTgt>
                                        </p:tgtEl>
                                        <p:attrNameLst>
                                          <p:attrName>style.visibility</p:attrName>
                                        </p:attrNameLst>
                                      </p:cBhvr>
                                      <p:to>
                                        <p:strVal val="visible"/>
                                      </p:to>
                                    </p:set>
                                    <p:animEffect transition="in" filter="fade">
                                      <p:cBhvr>
                                        <p:cTn id="72" dur="2000"/>
                                        <p:tgtEl>
                                          <p:spTgt spid="6">
                                            <p:txEl>
                                              <p:pRg st="5" end="5"/>
                                            </p:txEl>
                                          </p:spTgt>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10" presetClass="entr" presetSubtype="0" fill="hold" nodeType="clickEffect">
                                  <p:stCondLst>
                                    <p:cond delay="0"/>
                                  </p:stCondLst>
                                  <p:childTnLst>
                                    <p:set>
                                      <p:cBhvr>
                                        <p:cTn id="76" dur="1" fill="hold">
                                          <p:stCondLst>
                                            <p:cond delay="0"/>
                                          </p:stCondLst>
                                        </p:cTn>
                                        <p:tgtEl>
                                          <p:spTgt spid="6">
                                            <p:txEl>
                                              <p:pRg st="6" end="6"/>
                                            </p:txEl>
                                          </p:spTgt>
                                        </p:tgtEl>
                                        <p:attrNameLst>
                                          <p:attrName>style.visibility</p:attrName>
                                        </p:attrNameLst>
                                      </p:cBhvr>
                                      <p:to>
                                        <p:strVal val="visible"/>
                                      </p:to>
                                    </p:set>
                                    <p:animEffect transition="in" filter="fade">
                                      <p:cBhvr>
                                        <p:cTn id="77" dur="2000"/>
                                        <p:tgtEl>
                                          <p:spTgt spid="6">
                                            <p:txEl>
                                              <p:pRg st="6" end="6"/>
                                            </p:txEl>
                                          </p:spTgt>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10" presetClass="entr" presetSubtype="0" fill="hold" nodeType="clickEffect">
                                  <p:stCondLst>
                                    <p:cond delay="0"/>
                                  </p:stCondLst>
                                  <p:childTnLst>
                                    <p:set>
                                      <p:cBhvr>
                                        <p:cTn id="81" dur="1" fill="hold">
                                          <p:stCondLst>
                                            <p:cond delay="0"/>
                                          </p:stCondLst>
                                        </p:cTn>
                                        <p:tgtEl>
                                          <p:spTgt spid="6">
                                            <p:txEl>
                                              <p:pRg st="7" end="7"/>
                                            </p:txEl>
                                          </p:spTgt>
                                        </p:tgtEl>
                                        <p:attrNameLst>
                                          <p:attrName>style.visibility</p:attrName>
                                        </p:attrNameLst>
                                      </p:cBhvr>
                                      <p:to>
                                        <p:strVal val="visible"/>
                                      </p:to>
                                    </p:set>
                                    <p:animEffect transition="in" filter="fade">
                                      <p:cBhvr>
                                        <p:cTn id="82" dur="20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70593" y="1412776"/>
            <a:ext cx="8218487" cy="1069975"/>
          </a:xfrm>
        </p:spPr>
        <p:txBody>
          <a:bodyPr/>
          <a:lstStyle/>
          <a:p>
            <a:r>
              <a:rPr lang="lv-LV"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UL process </a:t>
            </a:r>
            <a:r>
              <a:rPr lang="lv-LV" sz="32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management</a:t>
            </a:r>
            <a:r>
              <a:rPr lang="lv-LV"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lv-LV" sz="32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module</a:t>
            </a:r>
            <a:r>
              <a:rPr lang="lv-LV"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lv-LV" altLang="lv-LV" sz="3200" b="1" dirty="0">
                <a:latin typeface="Times New Roman" panose="02020603050405020304" pitchFamily="18" charset="0"/>
                <a:cs typeface="Times New Roman" panose="02020603050405020304" pitchFamily="18" charset="0"/>
              </a:rPr>
              <a:t>- </a:t>
            </a:r>
            <a:r>
              <a:rPr lang="es-ES" altLang="lv-LV" sz="3200" b="1" dirty="0">
                <a:latin typeface="Times New Roman" panose="02020603050405020304" pitchFamily="18" charset="0"/>
                <a:cs typeface="Times New Roman" panose="02020603050405020304" pitchFamily="18" charset="0"/>
              </a:rPr>
              <a:t>STUDI</a:t>
            </a:r>
            <a:r>
              <a:rPr lang="lv-LV" altLang="lv-LV" sz="3200" b="1" dirty="0">
                <a:latin typeface="Times New Roman" panose="02020603050405020304" pitchFamily="18" charset="0"/>
                <a:cs typeface="Times New Roman" panose="02020603050405020304" pitchFamily="18" charset="0"/>
              </a:rPr>
              <a:t>E</a:t>
            </a:r>
            <a:r>
              <a:rPr lang="es-ES" altLang="lv-LV" sz="3200" b="1" dirty="0">
                <a:latin typeface="Times New Roman" panose="02020603050405020304" pitchFamily="18" charset="0"/>
                <a:cs typeface="Times New Roman" panose="02020603050405020304" pitchFamily="18" charset="0"/>
              </a:rPr>
              <a:t>S</a:t>
            </a:r>
          </a:p>
        </p:txBody>
      </p:sp>
      <p:pic>
        <p:nvPicPr>
          <p:cNvPr id="2" name="Attēls 1"/>
          <p:cNvPicPr>
            <a:picLocks noChangeAspect="1"/>
          </p:cNvPicPr>
          <p:nvPr/>
        </p:nvPicPr>
        <p:blipFill>
          <a:blip r:embed="rId3"/>
          <a:stretch>
            <a:fillRect/>
          </a:stretch>
        </p:blipFill>
        <p:spPr>
          <a:xfrm>
            <a:off x="468313" y="2708920"/>
            <a:ext cx="8334375" cy="3743325"/>
          </a:xfrm>
          <a:prstGeom prst="rect">
            <a:avLst/>
          </a:prstGeom>
        </p:spPr>
      </p:pic>
    </p:spTree>
    <p:extLst>
      <p:ext uri="{BB962C8B-B14F-4D97-AF65-F5344CB8AC3E}">
        <p14:creationId xmlns:p14="http://schemas.microsoft.com/office/powerpoint/2010/main" val="4284292544"/>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524968" y="1052736"/>
            <a:ext cx="8218487" cy="1069975"/>
          </a:xfrm>
        </p:spPr>
        <p:txBody>
          <a:bodyPr>
            <a:normAutofit fontScale="90000"/>
          </a:bodyPr>
          <a:lstStyle/>
          <a:p>
            <a:br>
              <a:rPr lang="lv-LV" altLang="lv-LV" sz="3200" b="1" dirty="0">
                <a:latin typeface="Times New Roman" panose="02020603050405020304" pitchFamily="18" charset="0"/>
                <a:cs typeface="Times New Roman" panose="02020603050405020304" pitchFamily="18" charset="0"/>
              </a:rPr>
            </a:br>
            <a:r>
              <a:rPr lang="lv-LV"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UL process </a:t>
            </a:r>
            <a:r>
              <a:rPr lang="lv-LV" sz="32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management</a:t>
            </a:r>
            <a:r>
              <a:rPr lang="lv-LV"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lv-LV" sz="32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module</a:t>
            </a:r>
            <a:r>
              <a:rPr lang="lv-LV"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lv-LV" altLang="lv-LV" sz="3200" b="1" dirty="0">
                <a:latin typeface="Times New Roman" panose="02020603050405020304" pitchFamily="18" charset="0"/>
                <a:cs typeface="Times New Roman" panose="02020603050405020304" pitchFamily="18" charset="0"/>
              </a:rPr>
              <a:t>– </a:t>
            </a:r>
            <a:r>
              <a:rPr lang="es-ES" altLang="lv-LV" sz="3200" b="1" dirty="0">
                <a:latin typeface="Times New Roman" panose="02020603050405020304" pitchFamily="18" charset="0"/>
                <a:cs typeface="Times New Roman" panose="02020603050405020304" pitchFamily="18" charset="0"/>
              </a:rPr>
              <a:t>STUDI</a:t>
            </a:r>
            <a:r>
              <a:rPr lang="lv-LV" altLang="lv-LV" sz="3200" b="1" dirty="0">
                <a:latin typeface="Times New Roman" panose="02020603050405020304" pitchFamily="18" charset="0"/>
                <a:cs typeface="Times New Roman" panose="02020603050405020304" pitchFamily="18" charset="0"/>
              </a:rPr>
              <a:t>E</a:t>
            </a:r>
            <a:r>
              <a:rPr lang="es-ES" altLang="lv-LV" sz="3200" b="1" dirty="0">
                <a:latin typeface="Times New Roman" panose="02020603050405020304" pitchFamily="18" charset="0"/>
                <a:cs typeface="Times New Roman" panose="02020603050405020304" pitchFamily="18" charset="0"/>
              </a:rPr>
              <a:t>S</a:t>
            </a:r>
            <a:r>
              <a:rPr lang="lv-LV" altLang="lv-LV" sz="3200" b="1" dirty="0">
                <a:latin typeface="Times New Roman" panose="02020603050405020304" pitchFamily="18" charset="0"/>
                <a:cs typeface="Times New Roman" panose="02020603050405020304" pitchFamily="18" charset="0"/>
              </a:rPr>
              <a:t> : </a:t>
            </a:r>
            <a:r>
              <a:rPr lang="lv-LV" altLang="lv-LV" sz="3200" b="1" dirty="0" err="1">
                <a:latin typeface="Times New Roman" panose="02020603050405020304" pitchFamily="18" charset="0"/>
                <a:cs typeface="Times New Roman" panose="02020603050405020304" pitchFamily="18" charset="0"/>
              </a:rPr>
              <a:t>Teaching</a:t>
            </a:r>
            <a:r>
              <a:rPr lang="lv-LV" altLang="lv-LV" sz="3200" b="1" dirty="0">
                <a:latin typeface="Times New Roman" panose="02020603050405020304" pitchFamily="18" charset="0"/>
                <a:cs typeface="Times New Roman" panose="02020603050405020304" pitchFamily="18" charset="0"/>
              </a:rPr>
              <a:t> </a:t>
            </a:r>
            <a:r>
              <a:rPr lang="lv-LV" altLang="lv-LV" sz="3200" b="1" dirty="0" err="1">
                <a:latin typeface="Times New Roman" panose="02020603050405020304" pitchFamily="18" charset="0"/>
                <a:cs typeface="Times New Roman" panose="02020603050405020304" pitchFamily="18" charset="0"/>
              </a:rPr>
              <a:t>and</a:t>
            </a:r>
            <a:r>
              <a:rPr lang="lv-LV" altLang="lv-LV" sz="3200" b="1" dirty="0">
                <a:latin typeface="Times New Roman" panose="02020603050405020304" pitchFamily="18" charset="0"/>
                <a:cs typeface="Times New Roman" panose="02020603050405020304" pitchFamily="18" charset="0"/>
              </a:rPr>
              <a:t> </a:t>
            </a:r>
            <a:r>
              <a:rPr lang="lv-LV" altLang="lv-LV" sz="3200" b="1" dirty="0" err="1">
                <a:latin typeface="Times New Roman" panose="02020603050405020304" pitchFamily="18" charset="0"/>
                <a:cs typeface="Times New Roman" panose="02020603050405020304" pitchFamily="18" charset="0"/>
              </a:rPr>
              <a:t>learning</a:t>
            </a:r>
            <a:br>
              <a:rPr lang="lv-LV" altLang="lv-LV" sz="3200" b="1" dirty="0"/>
            </a:br>
            <a:endParaRPr lang="lv-LV" altLang="lv-LV" sz="3200" dirty="0">
              <a:latin typeface="Times New Roman" panose="02020603050405020304" pitchFamily="18" charset="0"/>
              <a:cs typeface="Times New Roman" panose="02020603050405020304" pitchFamily="18" charset="0"/>
            </a:endParaRPr>
          </a:p>
        </p:txBody>
      </p:sp>
      <p:pic>
        <p:nvPicPr>
          <p:cNvPr id="12292"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659563" y="4325938"/>
            <a:ext cx="2298700" cy="179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Satura vietturis 2"/>
          <p:cNvPicPr>
            <a:picLocks noGrp="1" noChangeAspect="1"/>
          </p:cNvPicPr>
          <p:nvPr>
            <p:ph idx="1"/>
          </p:nvPr>
        </p:nvPicPr>
        <p:blipFill>
          <a:blip r:embed="rId3"/>
          <a:stretch>
            <a:fillRect/>
          </a:stretch>
        </p:blipFill>
        <p:spPr>
          <a:xfrm>
            <a:off x="503288" y="2276872"/>
            <a:ext cx="8454975" cy="4209331"/>
          </a:xfrm>
          <a:prstGeom prst="rect">
            <a:avLst/>
          </a:prstGeom>
        </p:spPr>
      </p:pic>
    </p:spTree>
    <p:extLst>
      <p:ext uri="{BB962C8B-B14F-4D97-AF65-F5344CB8AC3E}">
        <p14:creationId xmlns:p14="http://schemas.microsoft.com/office/powerpoint/2010/main" val="1135285577"/>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a:xfrm>
            <a:off x="611560" y="1124744"/>
            <a:ext cx="8229600" cy="796950"/>
          </a:xfrm>
        </p:spPr>
        <p:txBody>
          <a:bodyPr/>
          <a:lstStyle/>
          <a:p>
            <a:r>
              <a:rPr lang="lv-LV" dirty="0"/>
              <a:t>QAS (minimum </a:t>
            </a:r>
            <a:r>
              <a:rPr lang="lv-LV" dirty="0" err="1"/>
              <a:t>model</a:t>
            </a:r>
            <a:r>
              <a:rPr lang="lv-LV" dirty="0"/>
              <a:t>)</a:t>
            </a:r>
            <a:endParaRPr lang="en-GB" dirty="0"/>
          </a:p>
        </p:txBody>
      </p:sp>
      <p:sp>
        <p:nvSpPr>
          <p:cNvPr id="3" name="Satura vietturis 2"/>
          <p:cNvSpPr>
            <a:spLocks noGrp="1"/>
          </p:cNvSpPr>
          <p:nvPr>
            <p:ph idx="1"/>
          </p:nvPr>
        </p:nvSpPr>
        <p:spPr/>
        <p:txBody>
          <a:bodyPr/>
          <a:lstStyle/>
          <a:p>
            <a:pPr marL="0" indent="0">
              <a:buNone/>
            </a:pPr>
            <a:r>
              <a:rPr lang="lv-LV" dirty="0"/>
              <a:t>QA </a:t>
            </a:r>
            <a:r>
              <a:rPr lang="lv-LV" dirty="0" err="1"/>
              <a:t>policy</a:t>
            </a:r>
            <a:br>
              <a:rPr lang="lv-LV" dirty="0"/>
            </a:br>
            <a:r>
              <a:rPr lang="lv-LV" dirty="0"/>
              <a:t>	</a:t>
            </a:r>
            <a:r>
              <a:rPr lang="lv-LV" dirty="0" err="1"/>
              <a:t>purpose</a:t>
            </a:r>
            <a:br>
              <a:rPr lang="lv-LV" dirty="0"/>
            </a:br>
            <a:r>
              <a:rPr lang="lv-LV" dirty="0"/>
              <a:t>	</a:t>
            </a:r>
            <a:r>
              <a:rPr lang="lv-LV" dirty="0" err="1"/>
              <a:t>contents</a:t>
            </a:r>
            <a:br>
              <a:rPr lang="lv-LV" dirty="0"/>
            </a:br>
            <a:r>
              <a:rPr lang="lv-LV" dirty="0"/>
              <a:t>	</a:t>
            </a:r>
            <a:r>
              <a:rPr lang="lv-LV" dirty="0" err="1"/>
              <a:t>resposibilities</a:t>
            </a:r>
            <a:endParaRPr lang="lv-LV" dirty="0"/>
          </a:p>
          <a:p>
            <a:pPr marL="0" indent="0">
              <a:buNone/>
            </a:pPr>
            <a:r>
              <a:rPr lang="lv-LV" dirty="0" err="1"/>
              <a:t>Handbook</a:t>
            </a:r>
            <a:r>
              <a:rPr lang="lv-LV" dirty="0"/>
              <a:t> </a:t>
            </a:r>
            <a:r>
              <a:rPr lang="lv-LV" dirty="0" err="1"/>
              <a:t>of</a:t>
            </a:r>
            <a:r>
              <a:rPr lang="lv-LV" dirty="0"/>
              <a:t> </a:t>
            </a:r>
            <a:r>
              <a:rPr lang="lv-LV" dirty="0" err="1"/>
              <a:t>processes</a:t>
            </a:r>
            <a:endParaRPr lang="lv-LV" dirty="0"/>
          </a:p>
          <a:p>
            <a:pPr marL="0" indent="0">
              <a:buNone/>
            </a:pPr>
            <a:r>
              <a:rPr lang="lv-LV" dirty="0"/>
              <a:t>	</a:t>
            </a:r>
            <a:r>
              <a:rPr lang="lv-LV" dirty="0" err="1"/>
              <a:t>Desription</a:t>
            </a:r>
            <a:r>
              <a:rPr lang="lv-LV" dirty="0"/>
              <a:t> </a:t>
            </a:r>
            <a:r>
              <a:rPr lang="lv-LV" dirty="0" err="1"/>
              <a:t>of</a:t>
            </a:r>
            <a:r>
              <a:rPr lang="lv-LV" dirty="0"/>
              <a:t> </a:t>
            </a:r>
            <a:r>
              <a:rPr lang="lv-LV" dirty="0" err="1"/>
              <a:t>each</a:t>
            </a:r>
            <a:r>
              <a:rPr lang="lv-LV" dirty="0"/>
              <a:t> process (</a:t>
            </a:r>
            <a:r>
              <a:rPr lang="lv-LV" dirty="0" err="1"/>
              <a:t>procedures</a:t>
            </a:r>
            <a:r>
              <a:rPr lang="lv-LV" dirty="0"/>
              <a:t>)</a:t>
            </a:r>
          </a:p>
          <a:p>
            <a:pPr marL="0" indent="0">
              <a:buNone/>
            </a:pPr>
            <a:r>
              <a:rPr lang="lv-LV" dirty="0" err="1"/>
              <a:t>Support</a:t>
            </a:r>
            <a:r>
              <a:rPr lang="lv-LV" dirty="0"/>
              <a:t> </a:t>
            </a:r>
            <a:r>
              <a:rPr lang="lv-LV" dirty="0" err="1"/>
              <a:t>material</a:t>
            </a:r>
            <a:endParaRPr lang="en-GB" dirty="0"/>
          </a:p>
        </p:txBody>
      </p:sp>
    </p:spTree>
    <p:extLst>
      <p:ext uri="{BB962C8B-B14F-4D97-AF65-F5344CB8AC3E}">
        <p14:creationId xmlns:p14="http://schemas.microsoft.com/office/powerpoint/2010/main" val="3958805916"/>
      </p:ext>
    </p:extLst>
  </p:cSld>
  <p:clrMapOvr>
    <a:masterClrMapping/>
  </p:clrMapOvr>
  <mc:AlternateContent xmlns:mc="http://schemas.openxmlformats.org/markup-compatibility/2006" xmlns:p14="http://schemas.microsoft.com/office/powerpoint/2010/main">
    <mc:Choice Requires="p14">
      <p:transition spd="slow" p14:dur="1250">
        <p:wipe/>
      </p:transition>
    </mc:Choice>
    <mc:Fallback xmlns="">
      <p:transition spd="slow">
        <p:wip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atura vietturis 1"/>
          <p:cNvSpPr>
            <a:spLocks noGrp="1"/>
          </p:cNvSpPr>
          <p:nvPr>
            <p:ph/>
          </p:nvPr>
        </p:nvSpPr>
        <p:spPr>
          <a:xfrm>
            <a:off x="467544" y="1124744"/>
            <a:ext cx="8229600" cy="5242594"/>
          </a:xfrm>
        </p:spPr>
        <p:txBody>
          <a:bodyPr>
            <a:normAutofit/>
          </a:bodyPr>
          <a:lstStyle/>
          <a:p>
            <a:r>
              <a:rPr lang="en-US" sz="3600" dirty="0"/>
              <a:t>1.2 </a:t>
            </a:r>
            <a:r>
              <a:rPr lang="lv-LV" sz="3600" b="1" dirty="0" err="1"/>
              <a:t>Design</a:t>
            </a:r>
            <a:r>
              <a:rPr lang="lv-LV" sz="3600" b="1" dirty="0"/>
              <a:t> </a:t>
            </a:r>
            <a:r>
              <a:rPr lang="lv-LV" sz="3600" b="1" dirty="0" err="1"/>
              <a:t>and</a:t>
            </a:r>
            <a:r>
              <a:rPr lang="lv-LV" sz="3600" b="1" dirty="0"/>
              <a:t> a</a:t>
            </a:r>
            <a:r>
              <a:rPr lang="en-US" sz="3600" b="1" dirty="0" err="1"/>
              <a:t>pproval</a:t>
            </a:r>
            <a:r>
              <a:rPr lang="en-US" sz="3600" b="1" dirty="0"/>
              <a:t> of </a:t>
            </a:r>
            <a:r>
              <a:rPr lang="en-US" sz="3600" b="1" dirty="0" err="1"/>
              <a:t>programmes</a:t>
            </a:r>
            <a:r>
              <a:rPr lang="en-US" sz="3600" dirty="0"/>
              <a:t>:</a:t>
            </a:r>
          </a:p>
          <a:p>
            <a:r>
              <a:rPr lang="en-US" dirty="0"/>
              <a:t>Institutions</a:t>
            </a:r>
            <a:r>
              <a:rPr lang="en-US" i="1" dirty="0"/>
              <a:t> </a:t>
            </a:r>
            <a:r>
              <a:rPr lang="en-US" dirty="0"/>
              <a:t>should have </a:t>
            </a:r>
            <a:r>
              <a:rPr lang="lv-LV" dirty="0" err="1"/>
              <a:t>processes</a:t>
            </a:r>
            <a:r>
              <a:rPr lang="lv-LV" dirty="0"/>
              <a:t> </a:t>
            </a:r>
            <a:r>
              <a:rPr lang="lv-LV" dirty="0" err="1"/>
              <a:t>for</a:t>
            </a:r>
            <a:r>
              <a:rPr lang="lv-LV" dirty="0"/>
              <a:t> </a:t>
            </a:r>
            <a:r>
              <a:rPr lang="lv-LV" dirty="0" err="1"/>
              <a:t>design</a:t>
            </a:r>
            <a:r>
              <a:rPr lang="lv-LV" dirty="0"/>
              <a:t> </a:t>
            </a:r>
            <a:r>
              <a:rPr lang="lv-LV" dirty="0" err="1"/>
              <a:t>and</a:t>
            </a:r>
            <a:r>
              <a:rPr lang="lv-LV" dirty="0"/>
              <a:t> a</a:t>
            </a:r>
            <a:r>
              <a:rPr lang="en-US" dirty="0" err="1"/>
              <a:t>pproval</a:t>
            </a:r>
            <a:r>
              <a:rPr lang="en-US" dirty="0"/>
              <a:t> of </a:t>
            </a:r>
            <a:r>
              <a:rPr lang="en-US" dirty="0" err="1"/>
              <a:t>programmes</a:t>
            </a:r>
            <a:r>
              <a:rPr lang="lv-LV" dirty="0"/>
              <a:t>.</a:t>
            </a:r>
            <a:r>
              <a:rPr lang="en-US" dirty="0"/>
              <a:t> </a:t>
            </a:r>
            <a:r>
              <a:rPr lang="lv-LV" dirty="0" err="1"/>
              <a:t>The</a:t>
            </a:r>
            <a:r>
              <a:rPr lang="lv-LV" dirty="0"/>
              <a:t> </a:t>
            </a:r>
            <a:r>
              <a:rPr lang="en-US" dirty="0" err="1"/>
              <a:t>programmes</a:t>
            </a:r>
            <a:r>
              <a:rPr lang="en-US" dirty="0"/>
              <a:t> </a:t>
            </a:r>
            <a:r>
              <a:rPr lang="lv-LV" dirty="0" err="1"/>
              <a:t>are</a:t>
            </a:r>
            <a:r>
              <a:rPr lang="lv-LV" dirty="0"/>
              <a:t> </a:t>
            </a:r>
            <a:r>
              <a:rPr lang="lv-LV" dirty="0" err="1"/>
              <a:t>designed</a:t>
            </a:r>
            <a:r>
              <a:rPr lang="lv-LV" dirty="0"/>
              <a:t> </a:t>
            </a:r>
            <a:r>
              <a:rPr lang="lv-LV" dirty="0" err="1"/>
              <a:t>so</a:t>
            </a:r>
            <a:r>
              <a:rPr lang="lv-LV" dirty="0"/>
              <a:t> </a:t>
            </a:r>
            <a:r>
              <a:rPr lang="lv-LV" dirty="0" err="1"/>
              <a:t>that</a:t>
            </a:r>
            <a:r>
              <a:rPr lang="lv-LV" dirty="0"/>
              <a:t> </a:t>
            </a:r>
            <a:r>
              <a:rPr lang="lv-LV" dirty="0" err="1"/>
              <a:t>they</a:t>
            </a:r>
            <a:r>
              <a:rPr lang="lv-LV" dirty="0"/>
              <a:t> </a:t>
            </a:r>
            <a:r>
              <a:rPr lang="lv-LV" dirty="0" err="1"/>
              <a:t>meet</a:t>
            </a:r>
            <a:r>
              <a:rPr lang="lv-LV" dirty="0"/>
              <a:t> </a:t>
            </a:r>
            <a:r>
              <a:rPr lang="lv-LV" dirty="0" err="1"/>
              <a:t>the</a:t>
            </a:r>
            <a:r>
              <a:rPr lang="lv-LV" dirty="0"/>
              <a:t> </a:t>
            </a:r>
            <a:r>
              <a:rPr lang="lv-LV" dirty="0" err="1"/>
              <a:t>objectives</a:t>
            </a:r>
            <a:r>
              <a:rPr lang="lv-LV" dirty="0"/>
              <a:t> </a:t>
            </a:r>
            <a:r>
              <a:rPr lang="lv-LV" dirty="0" err="1"/>
              <a:t>set</a:t>
            </a:r>
            <a:r>
              <a:rPr lang="lv-LV" dirty="0"/>
              <a:t> </a:t>
            </a:r>
            <a:r>
              <a:rPr lang="lv-LV" dirty="0" err="1"/>
              <a:t>for</a:t>
            </a:r>
            <a:r>
              <a:rPr lang="lv-LV" dirty="0"/>
              <a:t> </a:t>
            </a:r>
            <a:r>
              <a:rPr lang="lv-LV" dirty="0" err="1"/>
              <a:t>them</a:t>
            </a:r>
            <a:r>
              <a:rPr lang="lv-LV" dirty="0"/>
              <a:t>, </a:t>
            </a:r>
            <a:r>
              <a:rPr lang="lv-LV" dirty="0" err="1"/>
              <a:t>including</a:t>
            </a:r>
            <a:r>
              <a:rPr lang="lv-LV" dirty="0"/>
              <a:t> </a:t>
            </a:r>
            <a:r>
              <a:rPr lang="lv-LV" dirty="0" err="1"/>
              <a:t>the</a:t>
            </a:r>
            <a:r>
              <a:rPr lang="lv-LV" dirty="0"/>
              <a:t> </a:t>
            </a:r>
            <a:r>
              <a:rPr lang="lv-LV" dirty="0" err="1"/>
              <a:t>intended</a:t>
            </a:r>
            <a:r>
              <a:rPr lang="lv-LV" dirty="0"/>
              <a:t> </a:t>
            </a:r>
            <a:r>
              <a:rPr lang="lv-LV" dirty="0" err="1"/>
              <a:t>learning</a:t>
            </a:r>
            <a:r>
              <a:rPr lang="lv-LV" dirty="0"/>
              <a:t> </a:t>
            </a:r>
            <a:r>
              <a:rPr lang="lv-LV" dirty="0" err="1"/>
              <a:t>outcomes</a:t>
            </a:r>
            <a:r>
              <a:rPr lang="lv-LV" dirty="0"/>
              <a:t>. </a:t>
            </a:r>
            <a:r>
              <a:rPr lang="lv-LV" dirty="0" err="1"/>
              <a:t>The</a:t>
            </a:r>
            <a:r>
              <a:rPr lang="lv-LV" dirty="0"/>
              <a:t> </a:t>
            </a:r>
            <a:r>
              <a:rPr lang="lv-LV" dirty="0" err="1"/>
              <a:t>qualifictaion</a:t>
            </a:r>
            <a:r>
              <a:rPr lang="lv-LV" dirty="0"/>
              <a:t> </a:t>
            </a:r>
            <a:r>
              <a:rPr lang="lv-LV" dirty="0" err="1"/>
              <a:t>resulting</a:t>
            </a:r>
            <a:r>
              <a:rPr lang="lv-LV" dirty="0"/>
              <a:t> </a:t>
            </a:r>
            <a:r>
              <a:rPr lang="lv-LV" dirty="0" err="1"/>
              <a:t>from</a:t>
            </a:r>
            <a:r>
              <a:rPr lang="lv-LV" dirty="0"/>
              <a:t> a </a:t>
            </a:r>
            <a:r>
              <a:rPr lang="en-US" dirty="0" err="1"/>
              <a:t>programme</a:t>
            </a:r>
            <a:r>
              <a:rPr lang="lv-LV" dirty="0"/>
              <a:t> </a:t>
            </a:r>
            <a:r>
              <a:rPr lang="lv-LV" dirty="0" err="1"/>
              <a:t>should</a:t>
            </a:r>
            <a:r>
              <a:rPr lang="lv-LV" dirty="0"/>
              <a:t> </a:t>
            </a:r>
            <a:r>
              <a:rPr lang="lv-LV" dirty="0" err="1"/>
              <a:t>be</a:t>
            </a:r>
            <a:r>
              <a:rPr lang="lv-LV" dirty="0"/>
              <a:t> </a:t>
            </a:r>
            <a:r>
              <a:rPr lang="lv-LV" dirty="0" err="1"/>
              <a:t>clearly</a:t>
            </a:r>
            <a:r>
              <a:rPr lang="lv-LV" dirty="0"/>
              <a:t> </a:t>
            </a:r>
            <a:r>
              <a:rPr lang="lv-LV" dirty="0" err="1"/>
              <a:t>specified</a:t>
            </a:r>
            <a:r>
              <a:rPr lang="lv-LV" dirty="0"/>
              <a:t> </a:t>
            </a:r>
            <a:r>
              <a:rPr lang="lv-LV" dirty="0" err="1"/>
              <a:t>and</a:t>
            </a:r>
            <a:r>
              <a:rPr lang="lv-LV" dirty="0"/>
              <a:t> </a:t>
            </a:r>
            <a:r>
              <a:rPr lang="lv-LV" dirty="0" err="1"/>
              <a:t>communicated</a:t>
            </a:r>
            <a:r>
              <a:rPr lang="lv-LV" dirty="0"/>
              <a:t>, </a:t>
            </a:r>
            <a:r>
              <a:rPr lang="lv-LV" dirty="0" err="1"/>
              <a:t>and</a:t>
            </a:r>
            <a:r>
              <a:rPr lang="lv-LV" dirty="0"/>
              <a:t> </a:t>
            </a:r>
            <a:r>
              <a:rPr lang="lv-LV" dirty="0" err="1"/>
              <a:t>refer</a:t>
            </a:r>
            <a:r>
              <a:rPr lang="lv-LV" dirty="0"/>
              <a:t> to </a:t>
            </a:r>
            <a:r>
              <a:rPr lang="lv-LV" dirty="0" err="1"/>
              <a:t>the</a:t>
            </a:r>
            <a:r>
              <a:rPr lang="lv-LV" dirty="0"/>
              <a:t> </a:t>
            </a:r>
            <a:r>
              <a:rPr lang="lv-LV" dirty="0" err="1"/>
              <a:t>correct</a:t>
            </a:r>
            <a:r>
              <a:rPr lang="lv-LV" dirty="0"/>
              <a:t> </a:t>
            </a:r>
            <a:r>
              <a:rPr lang="lv-LV" dirty="0" err="1"/>
              <a:t>level</a:t>
            </a:r>
            <a:r>
              <a:rPr lang="lv-LV" dirty="0"/>
              <a:t> </a:t>
            </a:r>
            <a:r>
              <a:rPr lang="lv-LV" dirty="0" err="1"/>
              <a:t>of</a:t>
            </a:r>
            <a:r>
              <a:rPr lang="lv-LV" dirty="0"/>
              <a:t> </a:t>
            </a:r>
            <a:r>
              <a:rPr lang="lv-LV" dirty="0" err="1"/>
              <a:t>the</a:t>
            </a:r>
            <a:r>
              <a:rPr lang="lv-LV" dirty="0"/>
              <a:t> NQF, </a:t>
            </a:r>
            <a:r>
              <a:rPr lang="lv-LV" dirty="0" err="1"/>
              <a:t>and</a:t>
            </a:r>
            <a:r>
              <a:rPr lang="lv-LV" dirty="0"/>
              <a:t> </a:t>
            </a:r>
            <a:r>
              <a:rPr lang="lv-LV" dirty="0" err="1"/>
              <a:t>consequently</a:t>
            </a:r>
            <a:r>
              <a:rPr lang="lv-LV" dirty="0"/>
              <a:t> to </a:t>
            </a:r>
            <a:r>
              <a:rPr lang="lv-LV" dirty="0" err="1"/>
              <a:t>the</a:t>
            </a:r>
            <a:r>
              <a:rPr lang="lv-LV" dirty="0"/>
              <a:t> </a:t>
            </a:r>
            <a:r>
              <a:rPr lang="lv-LV" dirty="0" err="1"/>
              <a:t>framework</a:t>
            </a:r>
            <a:r>
              <a:rPr lang="lv-LV" dirty="0"/>
              <a:t> </a:t>
            </a:r>
            <a:r>
              <a:rPr lang="lv-LV" dirty="0" err="1"/>
              <a:t>for</a:t>
            </a:r>
            <a:r>
              <a:rPr lang="lv-LV" dirty="0"/>
              <a:t> </a:t>
            </a:r>
            <a:r>
              <a:rPr lang="lv-LV" dirty="0" err="1"/>
              <a:t>qualifications</a:t>
            </a:r>
            <a:r>
              <a:rPr lang="lv-LV" dirty="0"/>
              <a:t> </a:t>
            </a:r>
            <a:r>
              <a:rPr lang="lv-LV" dirty="0" err="1"/>
              <a:t>of</a:t>
            </a:r>
            <a:r>
              <a:rPr lang="lv-LV" dirty="0"/>
              <a:t> </a:t>
            </a:r>
            <a:r>
              <a:rPr lang="lv-LV" dirty="0" err="1"/>
              <a:t>the</a:t>
            </a:r>
            <a:r>
              <a:rPr lang="lv-LV" dirty="0"/>
              <a:t> EHEA</a:t>
            </a:r>
            <a:r>
              <a:rPr lang="en-US" dirty="0"/>
              <a:t>.</a:t>
            </a:r>
            <a:endParaRPr lang="lv-LV" dirty="0"/>
          </a:p>
        </p:txBody>
      </p:sp>
    </p:spTree>
    <p:extLst>
      <p:ext uri="{BB962C8B-B14F-4D97-AF65-F5344CB8AC3E}">
        <p14:creationId xmlns:p14="http://schemas.microsoft.com/office/powerpoint/2010/main" val="24969302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4"/>
          <p:cNvSpPr>
            <a:spLocks noChangeArrowheads="1"/>
          </p:cNvSpPr>
          <p:nvPr/>
        </p:nvSpPr>
        <p:spPr bwMode="auto">
          <a:xfrm>
            <a:off x="390525" y="-26988"/>
            <a:ext cx="8753475" cy="388696"/>
          </a:xfrm>
          <a:prstGeom prst="rect">
            <a:avLst/>
          </a:prstGeom>
          <a:noFill/>
          <a:ln w="9525">
            <a:noFill/>
            <a:miter lim="800000"/>
            <a:headEnd/>
            <a:tailEnd/>
          </a:ln>
        </p:spPr>
        <p:txBody>
          <a:bodyPr>
            <a:spAutoFit/>
          </a:bodyPr>
          <a:lstStyle/>
          <a:p>
            <a:pPr algn="ctr">
              <a:lnSpc>
                <a:spcPct val="107000"/>
              </a:lnSpc>
              <a:spcAft>
                <a:spcPts val="800"/>
              </a:spcAft>
            </a:pPr>
            <a:r>
              <a:rPr lang="lv-LV" b="1" dirty="0" err="1">
                <a:latin typeface="Times New Roman" pitchFamily="18" charset="0"/>
                <a:ea typeface="Calibri" pitchFamily="34" charset="0"/>
                <a:cs typeface="Times New Roman" pitchFamily="18" charset="0"/>
              </a:rPr>
              <a:t>Evaluation</a:t>
            </a:r>
            <a:r>
              <a:rPr lang="lv-LV" b="1" dirty="0">
                <a:latin typeface="Times New Roman" pitchFamily="18" charset="0"/>
                <a:ea typeface="Calibri" pitchFamily="34" charset="0"/>
                <a:cs typeface="Times New Roman" pitchFamily="18" charset="0"/>
              </a:rPr>
              <a:t> </a:t>
            </a:r>
            <a:r>
              <a:rPr lang="lv-LV" b="1" dirty="0" err="1">
                <a:latin typeface="Times New Roman" pitchFamily="18" charset="0"/>
                <a:ea typeface="Calibri" pitchFamily="34" charset="0"/>
                <a:cs typeface="Times New Roman" pitchFamily="18" charset="0"/>
              </a:rPr>
              <a:t>and</a:t>
            </a:r>
            <a:r>
              <a:rPr lang="lv-LV" b="1" dirty="0">
                <a:latin typeface="Times New Roman" pitchFamily="18" charset="0"/>
                <a:ea typeface="Calibri" pitchFamily="34" charset="0"/>
                <a:cs typeface="Times New Roman" pitchFamily="18" charset="0"/>
              </a:rPr>
              <a:t> </a:t>
            </a:r>
            <a:r>
              <a:rPr lang="lv-LV" b="1" dirty="0" err="1">
                <a:latin typeface="Times New Roman" pitchFamily="18" charset="0"/>
                <a:ea typeface="Calibri" pitchFamily="34" charset="0"/>
                <a:cs typeface="Times New Roman" pitchFamily="18" charset="0"/>
              </a:rPr>
              <a:t>adoption</a:t>
            </a:r>
            <a:r>
              <a:rPr lang="lv-LV" b="1" dirty="0">
                <a:latin typeface="Times New Roman" pitchFamily="18" charset="0"/>
                <a:ea typeface="Calibri" pitchFamily="34" charset="0"/>
                <a:cs typeface="Times New Roman" pitchFamily="18" charset="0"/>
              </a:rPr>
              <a:t> </a:t>
            </a:r>
            <a:r>
              <a:rPr lang="lv-LV" b="1" dirty="0" err="1">
                <a:latin typeface="Times New Roman" pitchFamily="18" charset="0"/>
                <a:ea typeface="Calibri" pitchFamily="34" charset="0"/>
                <a:cs typeface="Times New Roman" pitchFamily="18" charset="0"/>
              </a:rPr>
              <a:t>of</a:t>
            </a:r>
            <a:r>
              <a:rPr lang="lv-LV" b="1" dirty="0">
                <a:latin typeface="Times New Roman" pitchFamily="18" charset="0"/>
                <a:ea typeface="Calibri" pitchFamily="34" charset="0"/>
                <a:cs typeface="Times New Roman" pitchFamily="18" charset="0"/>
              </a:rPr>
              <a:t> a </a:t>
            </a:r>
            <a:r>
              <a:rPr lang="lv-LV" b="1" dirty="0" err="1">
                <a:latin typeface="Times New Roman" pitchFamily="18" charset="0"/>
                <a:ea typeface="Calibri" pitchFamily="34" charset="0"/>
                <a:cs typeface="Times New Roman" pitchFamily="18" charset="0"/>
              </a:rPr>
              <a:t>study</a:t>
            </a:r>
            <a:r>
              <a:rPr lang="lv-LV" b="1" dirty="0">
                <a:latin typeface="Times New Roman" pitchFamily="18" charset="0"/>
                <a:ea typeface="Calibri" pitchFamily="34" charset="0"/>
                <a:cs typeface="Times New Roman" pitchFamily="18" charset="0"/>
              </a:rPr>
              <a:t> </a:t>
            </a:r>
            <a:r>
              <a:rPr lang="lv-LV" b="1" dirty="0" err="1">
                <a:latin typeface="Times New Roman" pitchFamily="18" charset="0"/>
                <a:ea typeface="Calibri" pitchFamily="34" charset="0"/>
                <a:cs typeface="Times New Roman" pitchFamily="18" charset="0"/>
              </a:rPr>
              <a:t>programme</a:t>
            </a:r>
            <a:endParaRPr lang="lv-LV" sz="1600" dirty="0">
              <a:latin typeface="Calibri" pitchFamily="34" charset="0"/>
              <a:ea typeface="Calibri" pitchFamily="34" charset="0"/>
              <a:cs typeface="Times New Roman" pitchFamily="18" charset="0"/>
            </a:endParaRPr>
          </a:p>
        </p:txBody>
      </p:sp>
      <p:pic>
        <p:nvPicPr>
          <p:cNvPr id="5" name="Satura vietturis 4"/>
          <p:cNvPicPr>
            <a:picLocks noGrp="1" noChangeAspect="1"/>
          </p:cNvPicPr>
          <p:nvPr>
            <p:ph/>
          </p:nvPr>
        </p:nvPicPr>
        <p:blipFill>
          <a:blip r:embed="rId3">
            <a:extLst>
              <a:ext uri="{28A0092B-C50C-407E-A947-70E740481C1C}">
                <a14:useLocalDpi xmlns:a14="http://schemas.microsoft.com/office/drawing/2010/main" val="0"/>
              </a:ext>
            </a:extLst>
          </a:blip>
          <a:stretch>
            <a:fillRect/>
          </a:stretch>
        </p:blipFill>
        <p:spPr>
          <a:xfrm>
            <a:off x="457200" y="457200"/>
            <a:ext cx="8229600" cy="5486400"/>
          </a:xfrm>
        </p:spPr>
      </p:pic>
    </p:spTree>
    <p:extLst>
      <p:ext uri="{BB962C8B-B14F-4D97-AF65-F5344CB8AC3E}">
        <p14:creationId xmlns:p14="http://schemas.microsoft.com/office/powerpoint/2010/main" val="4166405880"/>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atura vietturis 1"/>
          <p:cNvSpPr>
            <a:spLocks noGrp="1"/>
          </p:cNvSpPr>
          <p:nvPr>
            <p:ph/>
          </p:nvPr>
        </p:nvSpPr>
        <p:spPr>
          <a:xfrm>
            <a:off x="457200" y="2492896"/>
            <a:ext cx="8229600" cy="3633267"/>
          </a:xfrm>
        </p:spPr>
        <p:txBody>
          <a:bodyPr/>
          <a:lstStyle/>
          <a:p>
            <a:r>
              <a:rPr lang="lv-LV" dirty="0"/>
              <a:t>Process </a:t>
            </a:r>
            <a:r>
              <a:rPr lang="lv-LV" dirty="0" err="1"/>
              <a:t>of</a:t>
            </a:r>
            <a:r>
              <a:rPr lang="lv-LV" dirty="0"/>
              <a:t> </a:t>
            </a:r>
            <a:r>
              <a:rPr lang="lv-LV" dirty="0" err="1"/>
              <a:t>revision</a:t>
            </a:r>
            <a:r>
              <a:rPr lang="lv-LV" dirty="0"/>
              <a:t> </a:t>
            </a:r>
            <a:r>
              <a:rPr lang="lv-LV" dirty="0" err="1"/>
              <a:t>of</a:t>
            </a:r>
            <a:r>
              <a:rPr lang="lv-LV" dirty="0"/>
              <a:t> </a:t>
            </a:r>
            <a:r>
              <a:rPr lang="lv-LV" dirty="0" err="1"/>
              <a:t>individual</a:t>
            </a:r>
            <a:r>
              <a:rPr lang="lv-LV" dirty="0"/>
              <a:t> </a:t>
            </a:r>
            <a:r>
              <a:rPr lang="lv-LV" dirty="0" err="1"/>
              <a:t>courses</a:t>
            </a:r>
            <a:endParaRPr lang="lv-LV" dirty="0"/>
          </a:p>
          <a:p>
            <a:r>
              <a:rPr lang="lv-LV" dirty="0"/>
              <a:t>Process </a:t>
            </a:r>
            <a:r>
              <a:rPr lang="lv-LV" dirty="0" err="1"/>
              <a:t>of</a:t>
            </a:r>
            <a:r>
              <a:rPr lang="lv-LV" dirty="0"/>
              <a:t> </a:t>
            </a:r>
            <a:r>
              <a:rPr lang="lv-LV" dirty="0" err="1"/>
              <a:t>modification</a:t>
            </a:r>
            <a:r>
              <a:rPr lang="lv-LV" dirty="0"/>
              <a:t> </a:t>
            </a:r>
            <a:r>
              <a:rPr lang="lv-LV" dirty="0" err="1"/>
              <a:t>of</a:t>
            </a:r>
            <a:r>
              <a:rPr lang="lv-LV" dirty="0"/>
              <a:t> </a:t>
            </a:r>
            <a:r>
              <a:rPr lang="lv-LV" dirty="0" err="1"/>
              <a:t>study</a:t>
            </a:r>
            <a:r>
              <a:rPr lang="lv-LV" dirty="0"/>
              <a:t> </a:t>
            </a:r>
            <a:r>
              <a:rPr lang="lv-LV" dirty="0" err="1"/>
              <a:t>programmes</a:t>
            </a:r>
            <a:endParaRPr lang="en-GB" dirty="0"/>
          </a:p>
        </p:txBody>
      </p:sp>
    </p:spTree>
    <p:extLst>
      <p:ext uri="{BB962C8B-B14F-4D97-AF65-F5344CB8AC3E}">
        <p14:creationId xmlns:p14="http://schemas.microsoft.com/office/powerpoint/2010/main" val="34654164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atura vietturis 1"/>
          <p:cNvSpPr>
            <a:spLocks noGrp="1"/>
          </p:cNvSpPr>
          <p:nvPr>
            <p:ph/>
          </p:nvPr>
        </p:nvSpPr>
        <p:spPr>
          <a:xfrm>
            <a:off x="457200" y="1988840"/>
            <a:ext cx="8229600" cy="4137323"/>
          </a:xfrm>
        </p:spPr>
        <p:txBody>
          <a:bodyPr/>
          <a:lstStyle/>
          <a:p>
            <a:pPr marL="0" indent="0">
              <a:buNone/>
            </a:pPr>
            <a:r>
              <a:rPr lang="lv-LV" sz="3600" dirty="0"/>
              <a:t>1.3 </a:t>
            </a:r>
            <a:r>
              <a:rPr lang="lv-LV" sz="3600" b="1" dirty="0"/>
              <a:t>Student-</a:t>
            </a:r>
            <a:r>
              <a:rPr lang="lv-LV" sz="3600" b="1" dirty="0" err="1"/>
              <a:t>centered</a:t>
            </a:r>
            <a:r>
              <a:rPr lang="lv-LV" sz="3600" b="1" dirty="0"/>
              <a:t> </a:t>
            </a:r>
            <a:r>
              <a:rPr lang="lv-LV" sz="3600" b="1" dirty="0" err="1"/>
              <a:t>learning</a:t>
            </a:r>
            <a:r>
              <a:rPr lang="lv-LV" sz="3600" b="1" dirty="0"/>
              <a:t>, </a:t>
            </a:r>
            <a:r>
              <a:rPr lang="lv-LV" sz="3600" b="1" dirty="0" err="1"/>
              <a:t>teaching</a:t>
            </a:r>
            <a:r>
              <a:rPr lang="lv-LV" sz="3600" b="1" dirty="0"/>
              <a:t> </a:t>
            </a:r>
            <a:r>
              <a:rPr lang="lv-LV" sz="3600" b="1" dirty="0" err="1"/>
              <a:t>and</a:t>
            </a:r>
            <a:r>
              <a:rPr lang="lv-LV" sz="3600" b="1" dirty="0"/>
              <a:t> </a:t>
            </a:r>
            <a:r>
              <a:rPr lang="lv-LV" sz="3600" b="1" dirty="0" err="1"/>
              <a:t>assessment</a:t>
            </a:r>
            <a:r>
              <a:rPr lang="lv-LV" sz="3600" dirty="0"/>
              <a:t>:</a:t>
            </a:r>
          </a:p>
          <a:p>
            <a:r>
              <a:rPr lang="lv-LV" dirty="0" err="1"/>
              <a:t>Institutions</a:t>
            </a:r>
            <a:r>
              <a:rPr lang="lv-LV" dirty="0"/>
              <a:t> </a:t>
            </a:r>
            <a:r>
              <a:rPr lang="lv-LV" dirty="0" err="1"/>
              <a:t>should</a:t>
            </a:r>
            <a:r>
              <a:rPr lang="lv-LV" dirty="0"/>
              <a:t> </a:t>
            </a:r>
            <a:r>
              <a:rPr lang="lv-LV" dirty="0" err="1"/>
              <a:t>ensure</a:t>
            </a:r>
            <a:r>
              <a:rPr lang="lv-LV" dirty="0"/>
              <a:t> </a:t>
            </a:r>
            <a:r>
              <a:rPr lang="lv-LV" dirty="0" err="1"/>
              <a:t>that</a:t>
            </a:r>
            <a:r>
              <a:rPr lang="lv-LV" dirty="0"/>
              <a:t> </a:t>
            </a:r>
            <a:r>
              <a:rPr lang="lv-LV" dirty="0" err="1"/>
              <a:t>the</a:t>
            </a:r>
            <a:r>
              <a:rPr lang="lv-LV" dirty="0"/>
              <a:t> </a:t>
            </a:r>
            <a:r>
              <a:rPr lang="en-US" dirty="0" err="1"/>
              <a:t>programmes</a:t>
            </a:r>
            <a:r>
              <a:rPr lang="en-US" dirty="0"/>
              <a:t> </a:t>
            </a:r>
            <a:r>
              <a:rPr lang="lv-LV" dirty="0" err="1"/>
              <a:t>are</a:t>
            </a:r>
            <a:r>
              <a:rPr lang="lv-LV" dirty="0"/>
              <a:t> </a:t>
            </a:r>
            <a:r>
              <a:rPr lang="lv-LV" dirty="0" err="1"/>
              <a:t>delivered</a:t>
            </a:r>
            <a:r>
              <a:rPr lang="lv-LV" dirty="0"/>
              <a:t> </a:t>
            </a:r>
            <a:r>
              <a:rPr lang="lv-LV" dirty="0" err="1"/>
              <a:t>in</a:t>
            </a:r>
            <a:r>
              <a:rPr lang="lv-LV" dirty="0"/>
              <a:t> a </a:t>
            </a:r>
            <a:r>
              <a:rPr lang="lv-LV" dirty="0" err="1"/>
              <a:t>way</a:t>
            </a:r>
            <a:r>
              <a:rPr lang="lv-LV" dirty="0"/>
              <a:t> </a:t>
            </a:r>
            <a:r>
              <a:rPr lang="lv-LV" dirty="0" err="1"/>
              <a:t>that</a:t>
            </a:r>
            <a:r>
              <a:rPr lang="lv-LV" dirty="0"/>
              <a:t> </a:t>
            </a:r>
            <a:r>
              <a:rPr lang="lv-LV" dirty="0" err="1"/>
              <a:t>encourages</a:t>
            </a:r>
            <a:r>
              <a:rPr lang="lv-LV" dirty="0"/>
              <a:t> students to </a:t>
            </a:r>
            <a:r>
              <a:rPr lang="lv-LV" dirty="0" err="1"/>
              <a:t>take</a:t>
            </a:r>
            <a:r>
              <a:rPr lang="lv-LV" dirty="0"/>
              <a:t> </a:t>
            </a:r>
            <a:r>
              <a:rPr lang="lv-LV" dirty="0" err="1"/>
              <a:t>an</a:t>
            </a:r>
            <a:r>
              <a:rPr lang="lv-LV" dirty="0"/>
              <a:t> </a:t>
            </a:r>
            <a:r>
              <a:rPr lang="lv-LV" dirty="0" err="1"/>
              <a:t>active</a:t>
            </a:r>
            <a:r>
              <a:rPr lang="lv-LV" dirty="0"/>
              <a:t> </a:t>
            </a:r>
            <a:r>
              <a:rPr lang="lv-LV" dirty="0" err="1"/>
              <a:t>role</a:t>
            </a:r>
            <a:r>
              <a:rPr lang="lv-LV" dirty="0"/>
              <a:t> </a:t>
            </a:r>
            <a:r>
              <a:rPr lang="lv-LV" dirty="0" err="1"/>
              <a:t>in</a:t>
            </a:r>
            <a:r>
              <a:rPr lang="lv-LV" dirty="0"/>
              <a:t> </a:t>
            </a:r>
            <a:r>
              <a:rPr lang="lv-LV" dirty="0" err="1"/>
              <a:t>creating</a:t>
            </a:r>
            <a:r>
              <a:rPr lang="lv-LV" dirty="0"/>
              <a:t> </a:t>
            </a:r>
            <a:r>
              <a:rPr lang="lv-LV" dirty="0" err="1"/>
              <a:t>the</a:t>
            </a:r>
            <a:r>
              <a:rPr lang="lv-LV" dirty="0"/>
              <a:t> </a:t>
            </a:r>
            <a:r>
              <a:rPr lang="lv-LV" dirty="0" err="1"/>
              <a:t>learning</a:t>
            </a:r>
            <a:r>
              <a:rPr lang="lv-LV" dirty="0"/>
              <a:t> process, </a:t>
            </a:r>
            <a:r>
              <a:rPr lang="lv-LV" dirty="0" err="1"/>
              <a:t>and</a:t>
            </a:r>
            <a:r>
              <a:rPr lang="lv-LV" dirty="0"/>
              <a:t> </a:t>
            </a:r>
            <a:r>
              <a:rPr lang="lv-LV" dirty="0" err="1"/>
              <a:t>that</a:t>
            </a:r>
            <a:r>
              <a:rPr lang="lv-LV" dirty="0"/>
              <a:t> </a:t>
            </a:r>
            <a:r>
              <a:rPr lang="lv-LV" dirty="0" err="1"/>
              <a:t>the</a:t>
            </a:r>
            <a:r>
              <a:rPr lang="lv-LV" dirty="0"/>
              <a:t> </a:t>
            </a:r>
            <a:r>
              <a:rPr lang="en-US" dirty="0"/>
              <a:t>assess</a:t>
            </a:r>
            <a:r>
              <a:rPr lang="lv-LV" dirty="0" err="1"/>
              <a:t>ment</a:t>
            </a:r>
            <a:r>
              <a:rPr lang="lv-LV" dirty="0"/>
              <a:t> </a:t>
            </a:r>
            <a:r>
              <a:rPr lang="lv-LV" dirty="0" err="1"/>
              <a:t>of</a:t>
            </a:r>
            <a:r>
              <a:rPr lang="lv-LV" dirty="0"/>
              <a:t> students </a:t>
            </a:r>
            <a:r>
              <a:rPr lang="lv-LV" dirty="0" err="1"/>
              <a:t>reflects</a:t>
            </a:r>
            <a:r>
              <a:rPr lang="lv-LV" dirty="0"/>
              <a:t> </a:t>
            </a:r>
            <a:r>
              <a:rPr lang="lv-LV" dirty="0" err="1"/>
              <a:t>this</a:t>
            </a:r>
            <a:r>
              <a:rPr lang="lv-LV" dirty="0"/>
              <a:t> </a:t>
            </a:r>
            <a:r>
              <a:rPr lang="lv-LV" dirty="0" err="1"/>
              <a:t>approach</a:t>
            </a:r>
            <a:r>
              <a:rPr lang="lv-LV" dirty="0"/>
              <a:t>.</a:t>
            </a:r>
          </a:p>
        </p:txBody>
      </p:sp>
    </p:spTree>
    <p:extLst>
      <p:ext uri="{BB962C8B-B14F-4D97-AF65-F5344CB8AC3E}">
        <p14:creationId xmlns:p14="http://schemas.microsoft.com/office/powerpoint/2010/main" val="40520046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atura vietturis 1"/>
          <p:cNvSpPr>
            <a:spLocks noGrp="1"/>
          </p:cNvSpPr>
          <p:nvPr>
            <p:ph/>
          </p:nvPr>
        </p:nvSpPr>
        <p:spPr/>
        <p:txBody>
          <a:bodyPr>
            <a:normAutofit fontScale="70000" lnSpcReduction="20000"/>
          </a:bodyPr>
          <a:lstStyle/>
          <a:p>
            <a:r>
              <a:rPr lang="en-US" dirty="0"/>
              <a:t>On requirements for preparation and renewal of study courses </a:t>
            </a:r>
            <a:r>
              <a:rPr lang="lv-LV" dirty="0"/>
              <a:t>(</a:t>
            </a:r>
            <a:r>
              <a:rPr lang="lv-LV" dirty="0" err="1"/>
              <a:t>Rector’s</a:t>
            </a:r>
            <a:r>
              <a:rPr lang="lv-LV" dirty="0"/>
              <a:t> </a:t>
            </a:r>
            <a:r>
              <a:rPr lang="lv-LV" dirty="0" err="1"/>
              <a:t>order</a:t>
            </a:r>
            <a:r>
              <a:rPr lang="en-US" dirty="0"/>
              <a:t>)</a:t>
            </a:r>
            <a:endParaRPr lang="lv-LV" dirty="0"/>
          </a:p>
          <a:p>
            <a:r>
              <a:rPr lang="en-US" dirty="0"/>
              <a:t>On types and forms of studies </a:t>
            </a:r>
            <a:r>
              <a:rPr lang="lv-LV" dirty="0"/>
              <a:t>(</a:t>
            </a:r>
            <a:r>
              <a:rPr lang="lv-LV" dirty="0" err="1"/>
              <a:t>Rector’s</a:t>
            </a:r>
            <a:r>
              <a:rPr lang="lv-LV" dirty="0"/>
              <a:t> </a:t>
            </a:r>
            <a:r>
              <a:rPr lang="lv-LV" dirty="0" err="1"/>
              <a:t>order</a:t>
            </a:r>
            <a:r>
              <a:rPr lang="en-US" dirty="0"/>
              <a:t>)</a:t>
            </a:r>
            <a:endParaRPr lang="lv-LV" dirty="0"/>
          </a:p>
          <a:p>
            <a:r>
              <a:rPr lang="en-US" dirty="0"/>
              <a:t>Regulation on individual plans of studies </a:t>
            </a:r>
            <a:r>
              <a:rPr lang="lv-LV" dirty="0"/>
              <a:t>(</a:t>
            </a:r>
            <a:r>
              <a:rPr lang="lv-LV" dirty="0" err="1"/>
              <a:t>Rector’s</a:t>
            </a:r>
            <a:r>
              <a:rPr lang="lv-LV" dirty="0"/>
              <a:t> </a:t>
            </a:r>
            <a:r>
              <a:rPr lang="lv-LV" dirty="0" err="1"/>
              <a:t>order</a:t>
            </a:r>
            <a:r>
              <a:rPr lang="en-US" dirty="0"/>
              <a:t>)</a:t>
            </a:r>
            <a:endParaRPr lang="lv-LV" dirty="0"/>
          </a:p>
          <a:p>
            <a:r>
              <a:rPr lang="lv-LV" dirty="0" err="1"/>
              <a:t>Internal</a:t>
            </a:r>
            <a:r>
              <a:rPr lang="lv-LV" dirty="0"/>
              <a:t> </a:t>
            </a:r>
            <a:r>
              <a:rPr lang="lv-LV" dirty="0" err="1"/>
              <a:t>rules</a:t>
            </a:r>
            <a:r>
              <a:rPr lang="lv-LV" dirty="0"/>
              <a:t> </a:t>
            </a:r>
            <a:r>
              <a:rPr lang="lv-LV" dirty="0" err="1"/>
              <a:t>of</a:t>
            </a:r>
            <a:r>
              <a:rPr lang="lv-LV" dirty="0"/>
              <a:t> </a:t>
            </a:r>
            <a:r>
              <a:rPr lang="lv-LV" dirty="0" err="1"/>
              <a:t>order</a:t>
            </a:r>
            <a:r>
              <a:rPr lang="lv-LV" dirty="0"/>
              <a:t> </a:t>
            </a:r>
            <a:r>
              <a:rPr lang="lv-LV" dirty="0" err="1"/>
              <a:t>for</a:t>
            </a:r>
            <a:r>
              <a:rPr lang="lv-LV" dirty="0"/>
              <a:t> students (</a:t>
            </a:r>
            <a:r>
              <a:rPr lang="lv-LV" dirty="0" err="1"/>
              <a:t>Senate</a:t>
            </a:r>
            <a:r>
              <a:rPr lang="lv-LV" dirty="0"/>
              <a:t>)</a:t>
            </a:r>
          </a:p>
          <a:p>
            <a:r>
              <a:rPr lang="en-US" dirty="0"/>
              <a:t>On organization of studies of foreign languages </a:t>
            </a:r>
            <a:r>
              <a:rPr lang="lv-LV" dirty="0"/>
              <a:t>(</a:t>
            </a:r>
            <a:r>
              <a:rPr lang="lv-LV" dirty="0" err="1"/>
              <a:t>Rector’s</a:t>
            </a:r>
            <a:r>
              <a:rPr lang="lv-LV" dirty="0"/>
              <a:t> </a:t>
            </a:r>
            <a:r>
              <a:rPr lang="lv-LV" dirty="0" err="1"/>
              <a:t>order</a:t>
            </a:r>
            <a:r>
              <a:rPr lang="en-US" dirty="0"/>
              <a:t>)</a:t>
            </a:r>
            <a:endParaRPr lang="lv-LV" dirty="0"/>
          </a:p>
          <a:p>
            <a:r>
              <a:rPr lang="en-US" dirty="0"/>
              <a:t>On organization of e-studies </a:t>
            </a:r>
            <a:r>
              <a:rPr lang="lv-LV" dirty="0"/>
              <a:t>(</a:t>
            </a:r>
            <a:r>
              <a:rPr lang="lv-LV" dirty="0" err="1"/>
              <a:t>Rector’s</a:t>
            </a:r>
            <a:r>
              <a:rPr lang="lv-LV" dirty="0"/>
              <a:t> </a:t>
            </a:r>
            <a:r>
              <a:rPr lang="lv-LV" dirty="0" err="1"/>
              <a:t>order</a:t>
            </a:r>
            <a:r>
              <a:rPr lang="en-US" dirty="0"/>
              <a:t>)</a:t>
            </a:r>
            <a:endParaRPr lang="lv-LV" dirty="0"/>
          </a:p>
          <a:p>
            <a:r>
              <a:rPr lang="en-US" dirty="0"/>
              <a:t>On practical placements in academic study pr. </a:t>
            </a:r>
            <a:r>
              <a:rPr lang="lv-LV" dirty="0"/>
              <a:t>(</a:t>
            </a:r>
            <a:r>
              <a:rPr lang="lv-LV" dirty="0" err="1"/>
              <a:t>Rector’s</a:t>
            </a:r>
            <a:r>
              <a:rPr lang="lv-LV" dirty="0"/>
              <a:t> </a:t>
            </a:r>
            <a:r>
              <a:rPr lang="lv-LV" dirty="0" err="1"/>
              <a:t>order</a:t>
            </a:r>
            <a:r>
              <a:rPr lang="en-US" dirty="0"/>
              <a:t>)</a:t>
            </a:r>
            <a:endParaRPr lang="lv-LV" dirty="0"/>
          </a:p>
          <a:p>
            <a:r>
              <a:rPr lang="en-US" dirty="0"/>
              <a:t>Order of registration and accounting of attendance </a:t>
            </a:r>
            <a:r>
              <a:rPr lang="lv-LV" dirty="0"/>
              <a:t>(</a:t>
            </a:r>
            <a:r>
              <a:rPr lang="lv-LV" dirty="0" err="1"/>
              <a:t>Rector’s</a:t>
            </a:r>
            <a:r>
              <a:rPr lang="lv-LV" dirty="0"/>
              <a:t> </a:t>
            </a:r>
            <a:r>
              <a:rPr lang="lv-LV" dirty="0" err="1"/>
              <a:t>order</a:t>
            </a:r>
            <a:r>
              <a:rPr lang="en-US" dirty="0"/>
              <a:t>)</a:t>
            </a:r>
            <a:endParaRPr lang="lv-LV" dirty="0"/>
          </a:p>
          <a:p>
            <a:r>
              <a:rPr lang="en-US" dirty="0"/>
              <a:t>Regulation of Council of study </a:t>
            </a:r>
            <a:r>
              <a:rPr lang="en-US" dirty="0" err="1"/>
              <a:t>programmes</a:t>
            </a:r>
            <a:r>
              <a:rPr lang="en-US" dirty="0"/>
              <a:t> of UL (Senate)</a:t>
            </a:r>
            <a:endParaRPr lang="lv-LV" dirty="0"/>
          </a:p>
          <a:p>
            <a:r>
              <a:rPr lang="en-US" dirty="0"/>
              <a:t>Regulation on student advisors of UL </a:t>
            </a:r>
            <a:r>
              <a:rPr lang="lv-LV" dirty="0"/>
              <a:t>(</a:t>
            </a:r>
            <a:r>
              <a:rPr lang="lv-LV" dirty="0" err="1"/>
              <a:t>Rector’s</a:t>
            </a:r>
            <a:r>
              <a:rPr lang="lv-LV" dirty="0"/>
              <a:t> </a:t>
            </a:r>
            <a:r>
              <a:rPr lang="lv-LV" dirty="0" err="1"/>
              <a:t>order</a:t>
            </a:r>
            <a:r>
              <a:rPr lang="en-US" dirty="0"/>
              <a:t>)</a:t>
            </a:r>
            <a:endParaRPr lang="lv-LV" dirty="0"/>
          </a:p>
          <a:p>
            <a:r>
              <a:rPr lang="lv-LV" dirty="0" err="1"/>
              <a:t>Order</a:t>
            </a:r>
            <a:r>
              <a:rPr lang="lv-LV" dirty="0"/>
              <a:t> </a:t>
            </a:r>
            <a:r>
              <a:rPr lang="lv-LV" dirty="0" err="1"/>
              <a:t>of</a:t>
            </a:r>
            <a:r>
              <a:rPr lang="lv-LV" dirty="0"/>
              <a:t> </a:t>
            </a:r>
            <a:r>
              <a:rPr lang="lv-LV" dirty="0" err="1"/>
              <a:t>interrupting</a:t>
            </a:r>
            <a:r>
              <a:rPr lang="lv-LV" dirty="0"/>
              <a:t> </a:t>
            </a:r>
            <a:r>
              <a:rPr lang="lv-LV" dirty="0" err="1"/>
              <a:t>of</a:t>
            </a:r>
            <a:r>
              <a:rPr lang="lv-LV" dirty="0"/>
              <a:t> </a:t>
            </a:r>
            <a:r>
              <a:rPr lang="lv-LV" dirty="0" err="1"/>
              <a:t>studies</a:t>
            </a:r>
            <a:r>
              <a:rPr lang="lv-LV" dirty="0"/>
              <a:t> </a:t>
            </a:r>
            <a:r>
              <a:rPr lang="lv-LV" dirty="0" err="1"/>
              <a:t>in</a:t>
            </a:r>
            <a:r>
              <a:rPr lang="lv-LV" dirty="0"/>
              <a:t> UL (</a:t>
            </a:r>
            <a:r>
              <a:rPr lang="lv-LV" dirty="0" err="1"/>
              <a:t>Senate</a:t>
            </a:r>
            <a:r>
              <a:rPr lang="lv-LV" dirty="0"/>
              <a:t>)</a:t>
            </a:r>
          </a:p>
          <a:p>
            <a:r>
              <a:rPr lang="lv-LV" dirty="0" err="1"/>
              <a:t>Order</a:t>
            </a:r>
            <a:r>
              <a:rPr lang="lv-LV" dirty="0"/>
              <a:t> </a:t>
            </a:r>
            <a:r>
              <a:rPr lang="lv-LV" dirty="0" err="1"/>
              <a:t>of</a:t>
            </a:r>
            <a:r>
              <a:rPr lang="lv-LV" dirty="0"/>
              <a:t> </a:t>
            </a:r>
            <a:r>
              <a:rPr lang="lv-LV" dirty="0" err="1"/>
              <a:t>considering</a:t>
            </a:r>
            <a:r>
              <a:rPr lang="lv-LV" dirty="0"/>
              <a:t> </a:t>
            </a:r>
            <a:r>
              <a:rPr lang="lv-LV" dirty="0" err="1"/>
              <a:t>the</a:t>
            </a:r>
            <a:r>
              <a:rPr lang="lv-LV" dirty="0"/>
              <a:t> </a:t>
            </a:r>
            <a:r>
              <a:rPr lang="lv-LV" dirty="0" err="1"/>
              <a:t>proposals</a:t>
            </a:r>
            <a:r>
              <a:rPr lang="lv-LV" dirty="0"/>
              <a:t> </a:t>
            </a:r>
            <a:r>
              <a:rPr lang="lv-LV" dirty="0" err="1"/>
              <a:t>and</a:t>
            </a:r>
            <a:r>
              <a:rPr lang="lv-LV" dirty="0"/>
              <a:t> </a:t>
            </a:r>
            <a:r>
              <a:rPr lang="lv-LV" dirty="0" err="1"/>
              <a:t>complaints</a:t>
            </a:r>
            <a:r>
              <a:rPr lang="lv-LV" dirty="0"/>
              <a:t> </a:t>
            </a:r>
            <a:r>
              <a:rPr lang="lv-LV" dirty="0" err="1"/>
              <a:t>of</a:t>
            </a:r>
            <a:r>
              <a:rPr lang="lv-LV" dirty="0"/>
              <a:t> students (</a:t>
            </a:r>
            <a:r>
              <a:rPr lang="lv-LV" dirty="0" err="1"/>
              <a:t>Rector’s</a:t>
            </a:r>
            <a:r>
              <a:rPr lang="lv-LV" dirty="0"/>
              <a:t> </a:t>
            </a:r>
            <a:r>
              <a:rPr lang="lv-LV" dirty="0" err="1"/>
              <a:t>order</a:t>
            </a:r>
            <a:r>
              <a:rPr lang="lv-LV" dirty="0"/>
              <a:t>)</a:t>
            </a:r>
          </a:p>
          <a:p>
            <a:r>
              <a:rPr lang="lv-LV" dirty="0" err="1"/>
              <a:t>Order</a:t>
            </a:r>
            <a:r>
              <a:rPr lang="lv-LV" dirty="0"/>
              <a:t> </a:t>
            </a:r>
            <a:r>
              <a:rPr lang="lv-LV" dirty="0" err="1"/>
              <a:t>of</a:t>
            </a:r>
            <a:r>
              <a:rPr lang="lv-LV" dirty="0"/>
              <a:t> </a:t>
            </a:r>
            <a:r>
              <a:rPr lang="lv-LV" dirty="0" err="1"/>
              <a:t>organization</a:t>
            </a:r>
            <a:r>
              <a:rPr lang="lv-LV" dirty="0"/>
              <a:t> </a:t>
            </a:r>
            <a:r>
              <a:rPr lang="lv-LV" dirty="0" err="1"/>
              <a:t>of</a:t>
            </a:r>
            <a:r>
              <a:rPr lang="lv-LV" dirty="0"/>
              <a:t> </a:t>
            </a:r>
            <a:r>
              <a:rPr lang="lv-LV" dirty="0" err="1"/>
              <a:t>course</a:t>
            </a:r>
            <a:r>
              <a:rPr lang="lv-LV" dirty="0"/>
              <a:t> </a:t>
            </a:r>
            <a:r>
              <a:rPr lang="lv-LV" dirty="0" err="1"/>
              <a:t>examinations</a:t>
            </a:r>
            <a:r>
              <a:rPr lang="lv-LV" dirty="0"/>
              <a:t> (</a:t>
            </a:r>
            <a:r>
              <a:rPr lang="lv-LV" dirty="0" err="1"/>
              <a:t>Senate</a:t>
            </a:r>
            <a:r>
              <a:rPr lang="lv-LV" dirty="0"/>
              <a:t>)</a:t>
            </a:r>
          </a:p>
        </p:txBody>
      </p:sp>
    </p:spTree>
    <p:extLst>
      <p:ext uri="{BB962C8B-B14F-4D97-AF65-F5344CB8AC3E}">
        <p14:creationId xmlns:p14="http://schemas.microsoft.com/office/powerpoint/2010/main" val="18604913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atura vietturis 2"/>
          <p:cNvSpPr>
            <a:spLocks noGrp="1"/>
          </p:cNvSpPr>
          <p:nvPr>
            <p:ph idx="1"/>
          </p:nvPr>
        </p:nvSpPr>
        <p:spPr/>
        <p:txBody>
          <a:bodyPr>
            <a:normAutofit/>
          </a:bodyPr>
          <a:lstStyle/>
          <a:p>
            <a:r>
              <a:rPr lang="lv-LV" dirty="0" err="1"/>
              <a:t>About</a:t>
            </a:r>
            <a:r>
              <a:rPr lang="lv-LV" dirty="0"/>
              <a:t> LV </a:t>
            </a:r>
            <a:r>
              <a:rPr lang="lv-LV" dirty="0" err="1"/>
              <a:t>and</a:t>
            </a:r>
            <a:r>
              <a:rPr lang="lv-LV" dirty="0"/>
              <a:t> UL</a:t>
            </a:r>
          </a:p>
          <a:p>
            <a:r>
              <a:rPr lang="lv-LV" dirty="0" err="1"/>
              <a:t>General</a:t>
            </a:r>
            <a:r>
              <a:rPr lang="lv-LV" dirty="0"/>
              <a:t> </a:t>
            </a:r>
            <a:r>
              <a:rPr lang="lv-LV" dirty="0" err="1"/>
              <a:t>principles</a:t>
            </a:r>
            <a:endParaRPr lang="lv-LV" dirty="0"/>
          </a:p>
          <a:p>
            <a:r>
              <a:rPr lang="lv-LV" dirty="0" err="1"/>
              <a:t>Observations</a:t>
            </a:r>
            <a:r>
              <a:rPr lang="lv-LV" dirty="0"/>
              <a:t> </a:t>
            </a:r>
            <a:r>
              <a:rPr lang="lv-LV" dirty="0" err="1"/>
              <a:t>about</a:t>
            </a:r>
            <a:r>
              <a:rPr lang="lv-LV" dirty="0"/>
              <a:t> </a:t>
            </a:r>
            <a:r>
              <a:rPr lang="lv-LV" dirty="0" err="1"/>
              <a:t>internal</a:t>
            </a:r>
            <a:r>
              <a:rPr lang="lv-LV" dirty="0"/>
              <a:t> QA </a:t>
            </a:r>
            <a:r>
              <a:rPr lang="lv-LV" dirty="0" err="1"/>
              <a:t>system</a:t>
            </a:r>
            <a:endParaRPr lang="lv-LV" dirty="0"/>
          </a:p>
          <a:p>
            <a:r>
              <a:rPr lang="lv-LV" dirty="0" err="1"/>
              <a:t>Additional</a:t>
            </a:r>
            <a:r>
              <a:rPr lang="lv-LV" dirty="0"/>
              <a:t> reference </a:t>
            </a:r>
            <a:r>
              <a:rPr lang="lv-LV" dirty="0" err="1"/>
              <a:t>material</a:t>
            </a:r>
            <a:endParaRPr lang="lv-LV" dirty="0"/>
          </a:p>
        </p:txBody>
      </p:sp>
    </p:spTree>
    <p:extLst>
      <p:ext uri="{BB962C8B-B14F-4D97-AF65-F5344CB8AC3E}">
        <p14:creationId xmlns:p14="http://schemas.microsoft.com/office/powerpoint/2010/main" val="67136896"/>
      </p:ext>
    </p:extLst>
  </p:cSld>
  <p:clrMapOvr>
    <a:masterClrMapping/>
  </p:clrMapOvr>
  <mc:AlternateContent xmlns:mc="http://schemas.openxmlformats.org/markup-compatibility/2006" xmlns:p14="http://schemas.microsoft.com/office/powerpoint/2010/main">
    <mc:Choice Requires="p14">
      <p:transition spd="slow" p14:dur="1250">
        <p:wipe/>
      </p:transition>
    </mc:Choice>
    <mc:Fallback xmlns="">
      <p:transition spd="slow">
        <p:wip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92125" y="85725"/>
            <a:ext cx="8218488" cy="534988"/>
          </a:xfrm>
        </p:spPr>
        <p:txBody>
          <a:bodyPr/>
          <a:lstStyle/>
          <a:p>
            <a:pPr>
              <a:defRPr/>
            </a:pPr>
            <a:r>
              <a:rPr lang="lv-LV" sz="2000" dirty="0">
                <a:effectLst>
                  <a:outerShdw blurRad="38100" dist="38100" dir="2700000" algn="tl">
                    <a:srgbClr val="000000">
                      <a:alpha val="43137"/>
                    </a:srgbClr>
                  </a:outerShdw>
                </a:effectLst>
              </a:rPr>
              <a:t>                    ORGANIZATION OF FINAL EXAMS </a:t>
            </a:r>
            <a:r>
              <a:rPr lang="lv-LV" sz="1600" dirty="0">
                <a:effectLst>
                  <a:outerShdw blurRad="38100" dist="38100" dir="2700000" algn="tl">
                    <a:srgbClr val="000000">
                      <a:alpha val="43137"/>
                    </a:srgbClr>
                  </a:outerShdw>
                </a:effectLst>
              </a:rPr>
              <a:t>(</a:t>
            </a:r>
            <a:r>
              <a:rPr lang="lv-LV" sz="1600" dirty="0" err="1">
                <a:effectLst>
                  <a:outerShdw blurRad="38100" dist="38100" dir="2700000" algn="tl">
                    <a:srgbClr val="000000">
                      <a:alpha val="43137"/>
                    </a:srgbClr>
                  </a:outerShdw>
                </a:effectLst>
              </a:rPr>
              <a:t>QuPeRs</a:t>
            </a:r>
            <a:r>
              <a:rPr lang="lv-LV" sz="1600" dirty="0">
                <a:effectLst>
                  <a:outerShdw blurRad="38100" dist="38100" dir="2700000" algn="tl">
                    <a:srgbClr val="000000">
                      <a:alpha val="43137"/>
                    </a:srgbClr>
                  </a:outerShdw>
                </a:effectLst>
              </a:rPr>
              <a:t>) </a:t>
            </a:r>
            <a:endParaRPr lang="lv-LV" sz="1600" dirty="0"/>
          </a:p>
        </p:txBody>
      </p:sp>
      <p:pic>
        <p:nvPicPr>
          <p:cNvPr id="5" name="Attēls 4" descr="finalexam.png"/>
          <p:cNvPicPr>
            <a:picLocks noChangeAspect="1"/>
          </p:cNvPicPr>
          <p:nvPr/>
        </p:nvPicPr>
        <p:blipFill>
          <a:blip r:embed="rId3" cstate="print"/>
          <a:stretch>
            <a:fillRect/>
          </a:stretch>
        </p:blipFill>
        <p:spPr>
          <a:xfrm>
            <a:off x="1207770" y="1078230"/>
            <a:ext cx="6728460" cy="4701540"/>
          </a:xfrm>
          <a:prstGeom prst="rect">
            <a:avLst/>
          </a:prstGeom>
        </p:spPr>
      </p:pic>
    </p:spTree>
    <p:extLst>
      <p:ext uri="{BB962C8B-B14F-4D97-AF65-F5344CB8AC3E}">
        <p14:creationId xmlns:p14="http://schemas.microsoft.com/office/powerpoint/2010/main" val="1193815636"/>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0825" y="9525"/>
            <a:ext cx="8893175" cy="539750"/>
          </a:xfrm>
        </p:spPr>
        <p:txBody>
          <a:bodyPr/>
          <a:lstStyle/>
          <a:p>
            <a:pPr>
              <a:defRPr/>
            </a:pPr>
            <a:r>
              <a:rPr lang="lv-LV" sz="2000" dirty="0">
                <a:effectLst>
                  <a:outerShdw blurRad="38100" dist="38100" dir="2700000" algn="tl">
                    <a:srgbClr val="000000">
                      <a:alpha val="43137"/>
                    </a:srgbClr>
                  </a:outerShdw>
                </a:effectLst>
              </a:rPr>
              <a:t>ADOPTION OF THEMES OF GRADUATION WORKS (</a:t>
            </a:r>
            <a:r>
              <a:rPr lang="lv-LV" sz="2000" dirty="0" err="1">
                <a:effectLst>
                  <a:outerShdw blurRad="38100" dist="38100" dir="2700000" algn="tl">
                    <a:srgbClr val="000000">
                      <a:alpha val="43137"/>
                    </a:srgbClr>
                  </a:outerShdw>
                </a:effectLst>
              </a:rPr>
              <a:t>QuPeRs</a:t>
            </a:r>
            <a:r>
              <a:rPr lang="lv-LV" sz="2000" dirty="0">
                <a:effectLst>
                  <a:outerShdw blurRad="38100" dist="38100" dir="2700000" algn="tl">
                    <a:srgbClr val="000000">
                      <a:alpha val="43137"/>
                    </a:srgbClr>
                  </a:outerShdw>
                </a:effectLst>
              </a:rPr>
              <a:t>) </a:t>
            </a:r>
          </a:p>
        </p:txBody>
      </p:sp>
      <p:pic>
        <p:nvPicPr>
          <p:cNvPr id="5" name="Attēls 4" descr="dipldtemas.png"/>
          <p:cNvPicPr>
            <a:picLocks noChangeAspect="1"/>
          </p:cNvPicPr>
          <p:nvPr/>
        </p:nvPicPr>
        <p:blipFill>
          <a:blip r:embed="rId3" cstate="print"/>
          <a:stretch>
            <a:fillRect/>
          </a:stretch>
        </p:blipFill>
        <p:spPr>
          <a:xfrm>
            <a:off x="1280160" y="1344930"/>
            <a:ext cx="6583680" cy="4168140"/>
          </a:xfrm>
          <a:prstGeom prst="rect">
            <a:avLst/>
          </a:prstGeom>
        </p:spPr>
      </p:pic>
    </p:spTree>
    <p:extLst>
      <p:ext uri="{BB962C8B-B14F-4D97-AF65-F5344CB8AC3E}">
        <p14:creationId xmlns:p14="http://schemas.microsoft.com/office/powerpoint/2010/main" val="2208486962"/>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a:xfrm>
            <a:off x="457200" y="274638"/>
            <a:ext cx="8229600" cy="6322714"/>
          </a:xfrm>
        </p:spPr>
        <p:txBody>
          <a:bodyPr/>
          <a:lstStyle/>
          <a:p>
            <a:pPr algn="l"/>
            <a:r>
              <a:rPr lang="lv-LV" dirty="0"/>
              <a:t>Process </a:t>
            </a:r>
            <a:r>
              <a:rPr lang="lv-LV" dirty="0" err="1"/>
              <a:t>of</a:t>
            </a:r>
            <a:r>
              <a:rPr lang="lv-LV" dirty="0"/>
              <a:t> </a:t>
            </a:r>
            <a:r>
              <a:rPr lang="lv-LV" dirty="0" err="1"/>
              <a:t>evaluation</a:t>
            </a:r>
            <a:r>
              <a:rPr lang="lv-LV" dirty="0"/>
              <a:t> </a:t>
            </a:r>
            <a:r>
              <a:rPr lang="lv-LV" dirty="0" err="1"/>
              <a:t>of</a:t>
            </a:r>
            <a:r>
              <a:rPr lang="lv-LV" dirty="0"/>
              <a:t> </a:t>
            </a:r>
            <a:r>
              <a:rPr lang="lv-LV" dirty="0" err="1"/>
              <a:t>course</a:t>
            </a:r>
            <a:r>
              <a:rPr lang="lv-LV" dirty="0"/>
              <a:t> </a:t>
            </a:r>
            <a:r>
              <a:rPr lang="lv-LV" dirty="0" err="1"/>
              <a:t>by</a:t>
            </a:r>
            <a:r>
              <a:rPr lang="lv-LV" dirty="0"/>
              <a:t> students</a:t>
            </a:r>
            <a:br>
              <a:rPr lang="lv-LV" dirty="0"/>
            </a:br>
            <a:br>
              <a:rPr lang="lv-LV" dirty="0"/>
            </a:br>
            <a:r>
              <a:rPr lang="lv-LV" dirty="0"/>
              <a:t>Process </a:t>
            </a:r>
            <a:r>
              <a:rPr lang="lv-LV" dirty="0" err="1"/>
              <a:t>of</a:t>
            </a:r>
            <a:r>
              <a:rPr lang="lv-LV" dirty="0"/>
              <a:t> </a:t>
            </a:r>
            <a:r>
              <a:rPr lang="lv-LV" dirty="0" err="1"/>
              <a:t>evaluation</a:t>
            </a:r>
            <a:r>
              <a:rPr lang="lv-LV" dirty="0"/>
              <a:t> </a:t>
            </a:r>
            <a:r>
              <a:rPr lang="lv-LV" dirty="0" err="1"/>
              <a:t>of</a:t>
            </a:r>
            <a:r>
              <a:rPr lang="lv-LV" dirty="0"/>
              <a:t> </a:t>
            </a:r>
            <a:r>
              <a:rPr lang="lv-LV" dirty="0" err="1"/>
              <a:t>teachers</a:t>
            </a:r>
            <a:r>
              <a:rPr lang="lv-LV" dirty="0"/>
              <a:t> </a:t>
            </a:r>
            <a:r>
              <a:rPr lang="lv-LV" dirty="0" err="1"/>
              <a:t>by</a:t>
            </a:r>
            <a:r>
              <a:rPr lang="lv-LV" dirty="0"/>
              <a:t> students</a:t>
            </a:r>
            <a:endParaRPr lang="en-GB" dirty="0"/>
          </a:p>
        </p:txBody>
      </p:sp>
    </p:spTree>
    <p:extLst>
      <p:ext uri="{BB962C8B-B14F-4D97-AF65-F5344CB8AC3E}">
        <p14:creationId xmlns:p14="http://schemas.microsoft.com/office/powerpoint/2010/main" val="2678263527"/>
      </p:ext>
    </p:extLst>
  </p:cSld>
  <p:clrMapOvr>
    <a:masterClrMapping/>
  </p:clrMapOvr>
  <mc:AlternateContent xmlns:mc="http://schemas.openxmlformats.org/markup-compatibility/2006" xmlns:p14="http://schemas.microsoft.com/office/powerpoint/2010/main">
    <mc:Choice Requires="p14">
      <p:transition spd="slow" p14:dur="1250">
        <p:wipe/>
      </p:transition>
    </mc:Choice>
    <mc:Fallback xmlns="">
      <p:transition spd="slow">
        <p:wip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atura vietturis 1"/>
          <p:cNvSpPr>
            <a:spLocks noGrp="1"/>
          </p:cNvSpPr>
          <p:nvPr>
            <p:ph/>
          </p:nvPr>
        </p:nvSpPr>
        <p:spPr>
          <a:xfrm>
            <a:off x="457200" y="2060848"/>
            <a:ext cx="8229600" cy="4065315"/>
          </a:xfrm>
        </p:spPr>
        <p:txBody>
          <a:bodyPr/>
          <a:lstStyle/>
          <a:p>
            <a:r>
              <a:rPr lang="lv-LV" sz="4000" dirty="0"/>
              <a:t>1.4 </a:t>
            </a:r>
            <a:r>
              <a:rPr lang="lv-LV" sz="4000" b="1" dirty="0"/>
              <a:t>Student </a:t>
            </a:r>
            <a:r>
              <a:rPr lang="lv-LV" sz="4000" b="1" dirty="0" err="1"/>
              <a:t>admission</a:t>
            </a:r>
            <a:r>
              <a:rPr lang="lv-LV" sz="4000" b="1" dirty="0"/>
              <a:t>, </a:t>
            </a:r>
            <a:r>
              <a:rPr lang="lv-LV" sz="4000" b="1" dirty="0" err="1"/>
              <a:t>progression</a:t>
            </a:r>
            <a:r>
              <a:rPr lang="lv-LV" sz="4000" b="1" dirty="0"/>
              <a:t>, </a:t>
            </a:r>
            <a:r>
              <a:rPr lang="lv-LV" sz="4000" b="1" dirty="0" err="1"/>
              <a:t>recognition</a:t>
            </a:r>
            <a:r>
              <a:rPr lang="lv-LV" sz="4000" b="1" dirty="0"/>
              <a:t> </a:t>
            </a:r>
            <a:r>
              <a:rPr lang="lv-LV" sz="4000" b="1" dirty="0" err="1"/>
              <a:t>and</a:t>
            </a:r>
            <a:r>
              <a:rPr lang="lv-LV" sz="4000" b="1" dirty="0"/>
              <a:t> </a:t>
            </a:r>
            <a:r>
              <a:rPr lang="lv-LV" sz="4000" b="1" dirty="0" err="1"/>
              <a:t>certification</a:t>
            </a:r>
            <a:r>
              <a:rPr lang="lv-LV" sz="4000" i="1" dirty="0"/>
              <a:t>:</a:t>
            </a:r>
          </a:p>
          <a:p>
            <a:r>
              <a:rPr lang="lv-LV" dirty="0" err="1"/>
              <a:t>Institutions</a:t>
            </a:r>
            <a:r>
              <a:rPr lang="lv-LV" dirty="0"/>
              <a:t> </a:t>
            </a:r>
            <a:r>
              <a:rPr lang="lv-LV" dirty="0" err="1"/>
              <a:t>should</a:t>
            </a:r>
            <a:r>
              <a:rPr lang="lv-LV" dirty="0"/>
              <a:t> </a:t>
            </a:r>
            <a:r>
              <a:rPr lang="lv-LV" dirty="0" err="1"/>
              <a:t>consistently</a:t>
            </a:r>
            <a:r>
              <a:rPr lang="lv-LV" dirty="0"/>
              <a:t> </a:t>
            </a:r>
            <a:r>
              <a:rPr lang="lv-LV" dirty="0" err="1"/>
              <a:t>apply</a:t>
            </a:r>
            <a:r>
              <a:rPr lang="lv-LV" dirty="0"/>
              <a:t> </a:t>
            </a:r>
            <a:r>
              <a:rPr lang="lv-LV" dirty="0" err="1"/>
              <a:t>pre-defined</a:t>
            </a:r>
            <a:r>
              <a:rPr lang="lv-LV" dirty="0"/>
              <a:t> </a:t>
            </a:r>
            <a:r>
              <a:rPr lang="lv-LV" dirty="0" err="1"/>
              <a:t>and</a:t>
            </a:r>
            <a:r>
              <a:rPr lang="lv-LV" dirty="0"/>
              <a:t> </a:t>
            </a:r>
            <a:r>
              <a:rPr lang="lv-LV" dirty="0" err="1"/>
              <a:t>published</a:t>
            </a:r>
            <a:r>
              <a:rPr lang="lv-LV" dirty="0"/>
              <a:t> </a:t>
            </a:r>
            <a:r>
              <a:rPr lang="lv-LV" dirty="0" err="1"/>
              <a:t>regulations</a:t>
            </a:r>
            <a:r>
              <a:rPr lang="lv-LV" dirty="0"/>
              <a:t> </a:t>
            </a:r>
            <a:r>
              <a:rPr lang="lv-LV" dirty="0" err="1"/>
              <a:t>covering</a:t>
            </a:r>
            <a:r>
              <a:rPr lang="lv-LV" dirty="0"/>
              <a:t> </a:t>
            </a:r>
            <a:r>
              <a:rPr lang="lv-LV" dirty="0" err="1"/>
              <a:t>all</a:t>
            </a:r>
            <a:r>
              <a:rPr lang="lv-LV" dirty="0"/>
              <a:t> </a:t>
            </a:r>
            <a:r>
              <a:rPr lang="lv-LV" dirty="0" err="1"/>
              <a:t>phases</a:t>
            </a:r>
            <a:r>
              <a:rPr lang="lv-LV" dirty="0"/>
              <a:t> </a:t>
            </a:r>
            <a:r>
              <a:rPr lang="lv-LV" dirty="0" err="1"/>
              <a:t>of</a:t>
            </a:r>
            <a:r>
              <a:rPr lang="lv-LV" dirty="0"/>
              <a:t> </a:t>
            </a:r>
            <a:r>
              <a:rPr lang="lv-LV" dirty="0" err="1"/>
              <a:t>the</a:t>
            </a:r>
            <a:r>
              <a:rPr lang="lv-LV" dirty="0"/>
              <a:t> student </a:t>
            </a:r>
            <a:r>
              <a:rPr lang="lv-LV" dirty="0" err="1"/>
              <a:t>life-cycle,</a:t>
            </a:r>
            <a:r>
              <a:rPr lang="lv-LV" dirty="0"/>
              <a:t> </a:t>
            </a:r>
            <a:r>
              <a:rPr lang="lv-LV" dirty="0" err="1"/>
              <a:t>e.g</a:t>
            </a:r>
            <a:r>
              <a:rPr lang="lv-LV" dirty="0"/>
              <a:t>. student </a:t>
            </a:r>
            <a:r>
              <a:rPr lang="lv-LV" dirty="0" err="1"/>
              <a:t>admission</a:t>
            </a:r>
            <a:r>
              <a:rPr lang="lv-LV" dirty="0"/>
              <a:t>, </a:t>
            </a:r>
            <a:r>
              <a:rPr lang="lv-LV" dirty="0" err="1"/>
              <a:t>progression</a:t>
            </a:r>
            <a:r>
              <a:rPr lang="lv-LV" dirty="0"/>
              <a:t>, </a:t>
            </a:r>
            <a:r>
              <a:rPr lang="lv-LV" dirty="0" err="1"/>
              <a:t>recognition</a:t>
            </a:r>
            <a:r>
              <a:rPr lang="lv-LV" dirty="0"/>
              <a:t> </a:t>
            </a:r>
            <a:r>
              <a:rPr lang="lv-LV" dirty="0" err="1"/>
              <a:t>and</a:t>
            </a:r>
            <a:r>
              <a:rPr lang="lv-LV" dirty="0"/>
              <a:t> </a:t>
            </a:r>
            <a:r>
              <a:rPr lang="lv-LV" dirty="0" err="1"/>
              <a:t>certification</a:t>
            </a:r>
            <a:r>
              <a:rPr lang="lv-LV" dirty="0"/>
              <a:t>.</a:t>
            </a:r>
          </a:p>
        </p:txBody>
      </p:sp>
    </p:spTree>
    <p:extLst>
      <p:ext uri="{BB962C8B-B14F-4D97-AF65-F5344CB8AC3E}">
        <p14:creationId xmlns:p14="http://schemas.microsoft.com/office/powerpoint/2010/main" val="34869758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atura vietturis 1"/>
          <p:cNvSpPr>
            <a:spLocks noGrp="1"/>
          </p:cNvSpPr>
          <p:nvPr>
            <p:ph/>
          </p:nvPr>
        </p:nvSpPr>
        <p:spPr/>
        <p:txBody>
          <a:bodyPr>
            <a:normAutofit fontScale="47500" lnSpcReduction="20000"/>
          </a:bodyPr>
          <a:lstStyle/>
          <a:p>
            <a:r>
              <a:rPr lang="lv-LV" dirty="0" err="1"/>
              <a:t>Law</a:t>
            </a:r>
            <a:r>
              <a:rPr lang="lv-LV" dirty="0"/>
              <a:t> </a:t>
            </a:r>
            <a:r>
              <a:rPr lang="lv-LV" dirty="0" err="1"/>
              <a:t>on</a:t>
            </a:r>
            <a:r>
              <a:rPr lang="lv-LV" dirty="0"/>
              <a:t> </a:t>
            </a:r>
            <a:r>
              <a:rPr lang="lv-LV" dirty="0" err="1"/>
              <a:t>HEIs</a:t>
            </a:r>
            <a:r>
              <a:rPr lang="lv-LV" dirty="0"/>
              <a:t> (</a:t>
            </a:r>
            <a:r>
              <a:rPr lang="lv-LV" dirty="0" err="1"/>
              <a:t>Parliament</a:t>
            </a:r>
            <a:r>
              <a:rPr lang="lv-LV" dirty="0"/>
              <a:t>)</a:t>
            </a:r>
          </a:p>
          <a:p>
            <a:r>
              <a:rPr lang="en-GB" dirty="0"/>
              <a:t>Regulation on Enrolment Procedure at the University of Latvia </a:t>
            </a:r>
            <a:r>
              <a:rPr lang="lv-LV" dirty="0"/>
              <a:t>(</a:t>
            </a:r>
            <a:r>
              <a:rPr lang="lv-LV" dirty="0" err="1"/>
              <a:t>Senate</a:t>
            </a:r>
            <a:r>
              <a:rPr lang="en-GB" dirty="0"/>
              <a:t>) </a:t>
            </a:r>
            <a:endParaRPr lang="lv-LV" dirty="0"/>
          </a:p>
          <a:p>
            <a:r>
              <a:rPr lang="lv-LV" dirty="0" err="1"/>
              <a:t>Order</a:t>
            </a:r>
            <a:r>
              <a:rPr lang="lv-LV" dirty="0"/>
              <a:t> </a:t>
            </a:r>
            <a:r>
              <a:rPr lang="lv-LV" dirty="0" err="1"/>
              <a:t>for</a:t>
            </a:r>
            <a:r>
              <a:rPr lang="lv-LV" dirty="0"/>
              <a:t> </a:t>
            </a:r>
            <a:r>
              <a:rPr lang="lv-LV" dirty="0" err="1"/>
              <a:t>admittance</a:t>
            </a:r>
            <a:r>
              <a:rPr lang="lv-LV" dirty="0"/>
              <a:t> </a:t>
            </a:r>
            <a:r>
              <a:rPr lang="lv-LV" dirty="0" err="1"/>
              <a:t>in</a:t>
            </a:r>
            <a:r>
              <a:rPr lang="lv-LV" dirty="0"/>
              <a:t> UL </a:t>
            </a:r>
            <a:r>
              <a:rPr lang="lv-LV" dirty="0" err="1"/>
              <a:t>for</a:t>
            </a:r>
            <a:r>
              <a:rPr lang="lv-LV" dirty="0"/>
              <a:t> </a:t>
            </a:r>
            <a:r>
              <a:rPr lang="lv-LV" dirty="0" err="1"/>
              <a:t>acad.year</a:t>
            </a:r>
            <a:r>
              <a:rPr lang="lv-LV" dirty="0"/>
              <a:t> 2016/2017 (</a:t>
            </a:r>
            <a:r>
              <a:rPr lang="lv-LV" dirty="0" err="1"/>
              <a:t>Rector’s</a:t>
            </a:r>
            <a:r>
              <a:rPr lang="lv-LV" dirty="0"/>
              <a:t> </a:t>
            </a:r>
            <a:r>
              <a:rPr lang="lv-LV" dirty="0" err="1"/>
              <a:t>order</a:t>
            </a:r>
            <a:r>
              <a:rPr lang="lv-LV" dirty="0"/>
              <a:t>)</a:t>
            </a:r>
          </a:p>
          <a:p>
            <a:r>
              <a:rPr lang="lv-LV" dirty="0" err="1"/>
              <a:t>Regulation</a:t>
            </a:r>
            <a:r>
              <a:rPr lang="lv-LV" dirty="0"/>
              <a:t> </a:t>
            </a:r>
            <a:r>
              <a:rPr lang="lv-LV" dirty="0" err="1"/>
              <a:t>of</a:t>
            </a:r>
            <a:r>
              <a:rPr lang="lv-LV" dirty="0"/>
              <a:t> </a:t>
            </a:r>
            <a:r>
              <a:rPr lang="lv-LV" dirty="0" err="1"/>
              <a:t>admittance</a:t>
            </a:r>
            <a:r>
              <a:rPr lang="lv-LV" dirty="0"/>
              <a:t> </a:t>
            </a:r>
            <a:r>
              <a:rPr lang="lv-LV" dirty="0" err="1"/>
              <a:t>committee</a:t>
            </a:r>
            <a:r>
              <a:rPr lang="lv-LV" dirty="0"/>
              <a:t> </a:t>
            </a:r>
            <a:r>
              <a:rPr lang="lv-LV" dirty="0" err="1"/>
              <a:t>of</a:t>
            </a:r>
            <a:r>
              <a:rPr lang="lv-LV" dirty="0"/>
              <a:t> UL (</a:t>
            </a:r>
            <a:r>
              <a:rPr lang="lv-LV" dirty="0" err="1"/>
              <a:t>Rector’s</a:t>
            </a:r>
            <a:r>
              <a:rPr lang="lv-LV" dirty="0"/>
              <a:t> </a:t>
            </a:r>
            <a:r>
              <a:rPr lang="lv-LV" dirty="0" err="1"/>
              <a:t>order</a:t>
            </a:r>
            <a:r>
              <a:rPr lang="lv-LV" dirty="0"/>
              <a:t>)</a:t>
            </a:r>
          </a:p>
          <a:p>
            <a:r>
              <a:rPr lang="lv-LV" dirty="0" err="1"/>
              <a:t>Agreement</a:t>
            </a:r>
            <a:r>
              <a:rPr lang="lv-LV" dirty="0"/>
              <a:t> </a:t>
            </a:r>
            <a:r>
              <a:rPr lang="lv-LV" dirty="0" err="1"/>
              <a:t>on</a:t>
            </a:r>
            <a:r>
              <a:rPr lang="lv-LV" dirty="0"/>
              <a:t> </a:t>
            </a:r>
            <a:r>
              <a:rPr lang="lv-LV" dirty="0" err="1"/>
              <a:t>studies</a:t>
            </a:r>
            <a:r>
              <a:rPr lang="lv-LV" dirty="0"/>
              <a:t> </a:t>
            </a:r>
            <a:r>
              <a:rPr lang="lv-LV" dirty="0" err="1"/>
              <a:t>in</a:t>
            </a:r>
            <a:r>
              <a:rPr lang="lv-LV" dirty="0"/>
              <a:t> UL (</a:t>
            </a:r>
            <a:r>
              <a:rPr lang="lv-LV" dirty="0" err="1"/>
              <a:t>Rector’s</a:t>
            </a:r>
            <a:r>
              <a:rPr lang="lv-LV" dirty="0"/>
              <a:t> </a:t>
            </a:r>
            <a:r>
              <a:rPr lang="lv-LV" dirty="0" err="1"/>
              <a:t>order</a:t>
            </a:r>
            <a:r>
              <a:rPr lang="lv-LV" dirty="0"/>
              <a:t>)</a:t>
            </a:r>
          </a:p>
          <a:p>
            <a:r>
              <a:rPr lang="en-US" dirty="0"/>
              <a:t>Order of organization of course examinations </a:t>
            </a:r>
            <a:r>
              <a:rPr lang="lv-LV" dirty="0"/>
              <a:t>(</a:t>
            </a:r>
            <a:r>
              <a:rPr lang="lv-LV" dirty="0" err="1"/>
              <a:t>Rector’s</a:t>
            </a:r>
            <a:r>
              <a:rPr lang="lv-LV" dirty="0"/>
              <a:t> </a:t>
            </a:r>
            <a:r>
              <a:rPr lang="lv-LV" dirty="0" err="1"/>
              <a:t>order</a:t>
            </a:r>
            <a:r>
              <a:rPr lang="en-US" dirty="0"/>
              <a:t>)</a:t>
            </a:r>
            <a:endParaRPr lang="lv-LV" dirty="0"/>
          </a:p>
          <a:p>
            <a:r>
              <a:rPr lang="en-US" dirty="0"/>
              <a:t>On organization of studies of foreign languages </a:t>
            </a:r>
            <a:r>
              <a:rPr lang="lv-LV" dirty="0"/>
              <a:t>(</a:t>
            </a:r>
            <a:r>
              <a:rPr lang="lv-LV" dirty="0" err="1"/>
              <a:t>Rector’s</a:t>
            </a:r>
            <a:r>
              <a:rPr lang="lv-LV" dirty="0"/>
              <a:t> </a:t>
            </a:r>
            <a:r>
              <a:rPr lang="lv-LV" dirty="0" err="1"/>
              <a:t>order</a:t>
            </a:r>
            <a:r>
              <a:rPr lang="en-US" dirty="0"/>
              <a:t>)</a:t>
            </a:r>
            <a:endParaRPr lang="lv-LV" dirty="0"/>
          </a:p>
          <a:p>
            <a:r>
              <a:rPr lang="en-US" dirty="0"/>
              <a:t>On organization of e-studies (Senate)</a:t>
            </a:r>
            <a:endParaRPr lang="lv-LV" dirty="0"/>
          </a:p>
          <a:p>
            <a:r>
              <a:rPr lang="en-US" dirty="0"/>
              <a:t>On practical placements in academic study pr. </a:t>
            </a:r>
            <a:r>
              <a:rPr lang="lv-LV" dirty="0"/>
              <a:t>(</a:t>
            </a:r>
            <a:r>
              <a:rPr lang="lv-LV" dirty="0" err="1"/>
              <a:t>Rector’s</a:t>
            </a:r>
            <a:r>
              <a:rPr lang="lv-LV" dirty="0"/>
              <a:t> </a:t>
            </a:r>
            <a:r>
              <a:rPr lang="lv-LV" dirty="0" err="1"/>
              <a:t>order</a:t>
            </a:r>
            <a:r>
              <a:rPr lang="en-US" dirty="0"/>
              <a:t>)</a:t>
            </a:r>
            <a:endParaRPr lang="lv-LV" dirty="0"/>
          </a:p>
          <a:p>
            <a:r>
              <a:rPr lang="lv-LV" dirty="0" err="1"/>
              <a:t>On</a:t>
            </a:r>
            <a:r>
              <a:rPr lang="lv-LV" dirty="0"/>
              <a:t> </a:t>
            </a:r>
            <a:r>
              <a:rPr lang="lv-LV" dirty="0" err="1"/>
              <a:t>organization</a:t>
            </a:r>
            <a:r>
              <a:rPr lang="lv-LV" dirty="0"/>
              <a:t> </a:t>
            </a:r>
            <a:r>
              <a:rPr lang="lv-LV" dirty="0" err="1"/>
              <a:t>of</a:t>
            </a:r>
            <a:r>
              <a:rPr lang="lv-LV" dirty="0"/>
              <a:t> </a:t>
            </a:r>
            <a:r>
              <a:rPr lang="lv-LV" dirty="0" err="1"/>
              <a:t>regular</a:t>
            </a:r>
            <a:r>
              <a:rPr lang="lv-LV" dirty="0"/>
              <a:t> </a:t>
            </a:r>
            <a:r>
              <a:rPr lang="lv-LV" dirty="0" err="1"/>
              <a:t>opinion</a:t>
            </a:r>
            <a:r>
              <a:rPr lang="lv-LV" dirty="0"/>
              <a:t> </a:t>
            </a:r>
            <a:r>
              <a:rPr lang="lv-LV" dirty="0" err="1"/>
              <a:t>polls</a:t>
            </a:r>
            <a:r>
              <a:rPr lang="lv-LV" dirty="0"/>
              <a:t> </a:t>
            </a:r>
            <a:r>
              <a:rPr lang="lv-LV" dirty="0" err="1"/>
              <a:t>on</a:t>
            </a:r>
            <a:r>
              <a:rPr lang="lv-LV" dirty="0"/>
              <a:t> </a:t>
            </a:r>
            <a:r>
              <a:rPr lang="lv-LV" dirty="0" err="1"/>
              <a:t>assessment</a:t>
            </a:r>
            <a:r>
              <a:rPr lang="lv-LV" dirty="0"/>
              <a:t> </a:t>
            </a:r>
            <a:r>
              <a:rPr lang="lv-LV" dirty="0" err="1"/>
              <a:t>of</a:t>
            </a:r>
            <a:r>
              <a:rPr lang="lv-LV" dirty="0"/>
              <a:t> </a:t>
            </a:r>
            <a:r>
              <a:rPr lang="lv-LV" dirty="0" err="1"/>
              <a:t>study</a:t>
            </a:r>
            <a:r>
              <a:rPr lang="lv-LV" dirty="0"/>
              <a:t> process (</a:t>
            </a:r>
            <a:r>
              <a:rPr lang="lv-LV" dirty="0" err="1"/>
              <a:t>Rector’s</a:t>
            </a:r>
            <a:r>
              <a:rPr lang="lv-LV" dirty="0"/>
              <a:t> </a:t>
            </a:r>
            <a:r>
              <a:rPr lang="lv-LV" dirty="0" err="1"/>
              <a:t>order</a:t>
            </a:r>
            <a:r>
              <a:rPr lang="lv-LV" dirty="0"/>
              <a:t>)</a:t>
            </a:r>
          </a:p>
          <a:p>
            <a:r>
              <a:rPr lang="lv-LV" dirty="0" err="1"/>
              <a:t>Regulation</a:t>
            </a:r>
            <a:r>
              <a:rPr lang="lv-LV" dirty="0"/>
              <a:t> </a:t>
            </a:r>
            <a:r>
              <a:rPr lang="lv-LV" dirty="0" err="1"/>
              <a:t>on</a:t>
            </a:r>
            <a:r>
              <a:rPr lang="lv-LV" dirty="0"/>
              <a:t> </a:t>
            </a:r>
            <a:r>
              <a:rPr lang="lv-LV" dirty="0" err="1"/>
              <a:t>academic</a:t>
            </a:r>
            <a:r>
              <a:rPr lang="lv-LV" dirty="0"/>
              <a:t> </a:t>
            </a:r>
            <a:r>
              <a:rPr lang="lv-LV" dirty="0" err="1"/>
              <a:t>honesty</a:t>
            </a:r>
            <a:r>
              <a:rPr lang="lv-LV" dirty="0"/>
              <a:t> (</a:t>
            </a:r>
            <a:r>
              <a:rPr lang="lv-LV" dirty="0" err="1"/>
              <a:t>Senate</a:t>
            </a:r>
            <a:r>
              <a:rPr lang="lv-LV" dirty="0"/>
              <a:t>)</a:t>
            </a:r>
          </a:p>
          <a:p>
            <a:r>
              <a:rPr lang="lv-LV" dirty="0" err="1"/>
              <a:t>Internal</a:t>
            </a:r>
            <a:r>
              <a:rPr lang="lv-LV" dirty="0"/>
              <a:t> </a:t>
            </a:r>
            <a:r>
              <a:rPr lang="lv-LV" dirty="0" err="1"/>
              <a:t>rules</a:t>
            </a:r>
            <a:r>
              <a:rPr lang="lv-LV" dirty="0"/>
              <a:t> </a:t>
            </a:r>
            <a:r>
              <a:rPr lang="lv-LV" dirty="0" err="1"/>
              <a:t>of</a:t>
            </a:r>
            <a:r>
              <a:rPr lang="lv-LV" dirty="0"/>
              <a:t> </a:t>
            </a:r>
            <a:r>
              <a:rPr lang="lv-LV" dirty="0" err="1"/>
              <a:t>order</a:t>
            </a:r>
            <a:r>
              <a:rPr lang="lv-LV" dirty="0"/>
              <a:t> </a:t>
            </a:r>
            <a:r>
              <a:rPr lang="lv-LV" dirty="0" err="1"/>
              <a:t>for</a:t>
            </a:r>
            <a:r>
              <a:rPr lang="lv-LV" dirty="0"/>
              <a:t> students (</a:t>
            </a:r>
            <a:r>
              <a:rPr lang="lv-LV" dirty="0" err="1"/>
              <a:t>Senate</a:t>
            </a:r>
            <a:r>
              <a:rPr lang="lv-LV" dirty="0"/>
              <a:t>)</a:t>
            </a:r>
          </a:p>
          <a:p>
            <a:r>
              <a:rPr lang="lv-LV" dirty="0" err="1"/>
              <a:t>On</a:t>
            </a:r>
            <a:r>
              <a:rPr lang="lv-LV" dirty="0"/>
              <a:t> </a:t>
            </a:r>
            <a:r>
              <a:rPr lang="lv-LV" dirty="0" err="1"/>
              <a:t>regulation</a:t>
            </a:r>
            <a:r>
              <a:rPr lang="lv-LV" dirty="0"/>
              <a:t> </a:t>
            </a:r>
            <a:r>
              <a:rPr lang="lv-LV" dirty="0" err="1"/>
              <a:t>of</a:t>
            </a:r>
            <a:r>
              <a:rPr lang="lv-LV" dirty="0"/>
              <a:t> </a:t>
            </a:r>
            <a:r>
              <a:rPr lang="lv-LV" dirty="0" err="1"/>
              <a:t>committee</a:t>
            </a:r>
            <a:r>
              <a:rPr lang="lv-LV" dirty="0"/>
              <a:t> </a:t>
            </a:r>
            <a:r>
              <a:rPr lang="lv-LV" dirty="0" err="1"/>
              <a:t>of</a:t>
            </a:r>
            <a:r>
              <a:rPr lang="lv-LV" dirty="0"/>
              <a:t> </a:t>
            </a:r>
            <a:r>
              <a:rPr lang="lv-LV" dirty="0" err="1"/>
              <a:t>academic</a:t>
            </a:r>
            <a:r>
              <a:rPr lang="lv-LV" dirty="0"/>
              <a:t> </a:t>
            </a:r>
            <a:r>
              <a:rPr lang="lv-LV" dirty="0" err="1"/>
              <a:t>ethics</a:t>
            </a:r>
            <a:r>
              <a:rPr lang="lv-LV" dirty="0"/>
              <a:t> (</a:t>
            </a:r>
            <a:r>
              <a:rPr lang="lv-LV" dirty="0" err="1"/>
              <a:t>Senate</a:t>
            </a:r>
            <a:r>
              <a:rPr lang="lv-LV" dirty="0"/>
              <a:t>)</a:t>
            </a:r>
          </a:p>
          <a:p>
            <a:r>
              <a:rPr lang="lv-LV" dirty="0"/>
              <a:t> </a:t>
            </a:r>
          </a:p>
          <a:p>
            <a:r>
              <a:rPr lang="lv-LV" dirty="0" err="1"/>
              <a:t>Information</a:t>
            </a:r>
            <a:r>
              <a:rPr lang="lv-LV" dirty="0"/>
              <a:t> </a:t>
            </a:r>
            <a:r>
              <a:rPr lang="lv-LV" dirty="0" err="1"/>
              <a:t>on</a:t>
            </a:r>
            <a:r>
              <a:rPr lang="lv-LV" dirty="0"/>
              <a:t> </a:t>
            </a:r>
            <a:r>
              <a:rPr lang="lv-LV" dirty="0" err="1"/>
              <a:t>admittance</a:t>
            </a:r>
            <a:r>
              <a:rPr lang="lv-LV" dirty="0"/>
              <a:t> </a:t>
            </a:r>
            <a:r>
              <a:rPr lang="lv-LV" dirty="0" err="1"/>
              <a:t>at</a:t>
            </a:r>
            <a:r>
              <a:rPr lang="lv-LV" dirty="0"/>
              <a:t> </a:t>
            </a:r>
            <a:r>
              <a:rPr lang="lv-LV" dirty="0" err="1"/>
              <a:t>all</a:t>
            </a:r>
            <a:r>
              <a:rPr lang="lv-LV" dirty="0"/>
              <a:t> </a:t>
            </a:r>
            <a:r>
              <a:rPr lang="lv-LV" dirty="0" err="1"/>
              <a:t>the</a:t>
            </a:r>
            <a:r>
              <a:rPr lang="lv-LV" dirty="0"/>
              <a:t> </a:t>
            </a:r>
            <a:r>
              <a:rPr lang="lv-LV" dirty="0" err="1"/>
              <a:t>cycles</a:t>
            </a:r>
            <a:r>
              <a:rPr lang="lv-LV" dirty="0"/>
              <a:t> </a:t>
            </a:r>
            <a:r>
              <a:rPr lang="lv-LV" dirty="0" err="1"/>
              <a:t>is</a:t>
            </a:r>
            <a:r>
              <a:rPr lang="lv-LV" dirty="0"/>
              <a:t> </a:t>
            </a:r>
            <a:r>
              <a:rPr lang="lv-LV" dirty="0" err="1"/>
              <a:t>published</a:t>
            </a:r>
            <a:r>
              <a:rPr lang="lv-LV" dirty="0"/>
              <a:t> </a:t>
            </a:r>
            <a:r>
              <a:rPr lang="lv-LV" dirty="0" err="1"/>
              <a:t>at</a:t>
            </a:r>
            <a:r>
              <a:rPr lang="lv-LV" dirty="0"/>
              <a:t> </a:t>
            </a:r>
            <a:r>
              <a:rPr lang="lv-LV" dirty="0" err="1"/>
              <a:t>the</a:t>
            </a:r>
            <a:r>
              <a:rPr lang="lv-LV" dirty="0"/>
              <a:t> </a:t>
            </a:r>
            <a:r>
              <a:rPr lang="lv-LV" dirty="0" err="1"/>
              <a:t>internet</a:t>
            </a:r>
            <a:r>
              <a:rPr lang="lv-LV" dirty="0"/>
              <a:t> </a:t>
            </a:r>
            <a:r>
              <a:rPr lang="lv-LV" dirty="0" err="1"/>
              <a:t>site</a:t>
            </a:r>
            <a:r>
              <a:rPr lang="lv-LV" dirty="0"/>
              <a:t> </a:t>
            </a:r>
            <a:r>
              <a:rPr lang="lv-LV" dirty="0" err="1"/>
              <a:t>for</a:t>
            </a:r>
            <a:r>
              <a:rPr lang="lv-LV" dirty="0"/>
              <a:t> </a:t>
            </a:r>
            <a:r>
              <a:rPr lang="lv-LV" dirty="0" err="1"/>
              <a:t>applicants</a:t>
            </a:r>
            <a:endParaRPr lang="lv-LV" dirty="0"/>
          </a:p>
          <a:p>
            <a:r>
              <a:rPr lang="lv-LV" i="1" dirty="0"/>
              <a:t> </a:t>
            </a:r>
            <a:endParaRPr lang="lv-LV" dirty="0"/>
          </a:p>
          <a:p>
            <a:r>
              <a:rPr lang="lv-LV" i="1" dirty="0" err="1"/>
              <a:t>Study</a:t>
            </a:r>
            <a:r>
              <a:rPr lang="lv-LV" i="1" dirty="0"/>
              <a:t> </a:t>
            </a:r>
            <a:r>
              <a:rPr lang="lv-LV" i="1" dirty="0" err="1"/>
              <a:t>results</a:t>
            </a:r>
            <a:r>
              <a:rPr lang="lv-LV" i="1" dirty="0"/>
              <a:t> </a:t>
            </a:r>
            <a:r>
              <a:rPr lang="lv-LV" i="1" dirty="0" err="1"/>
              <a:t>are</a:t>
            </a:r>
            <a:r>
              <a:rPr lang="lv-LV" i="1" dirty="0"/>
              <a:t> </a:t>
            </a:r>
            <a:r>
              <a:rPr lang="lv-LV" i="1" dirty="0" err="1"/>
              <a:t>accounted</a:t>
            </a:r>
            <a:r>
              <a:rPr lang="lv-LV" i="1" dirty="0"/>
              <a:t> </a:t>
            </a:r>
            <a:r>
              <a:rPr lang="lv-LV" i="1" dirty="0" err="1"/>
              <a:t>and</a:t>
            </a:r>
            <a:r>
              <a:rPr lang="lv-LV" i="1" dirty="0"/>
              <a:t> </a:t>
            </a:r>
            <a:r>
              <a:rPr lang="lv-LV" i="1" dirty="0" err="1"/>
              <a:t>maintained</a:t>
            </a:r>
            <a:r>
              <a:rPr lang="lv-LV" i="1" dirty="0"/>
              <a:t> </a:t>
            </a:r>
            <a:r>
              <a:rPr lang="lv-LV" i="1" dirty="0" err="1"/>
              <a:t>in</a:t>
            </a:r>
            <a:r>
              <a:rPr lang="lv-LV" i="1" dirty="0"/>
              <a:t> </a:t>
            </a:r>
            <a:r>
              <a:rPr lang="lv-LV" i="1" dirty="0" err="1"/>
              <a:t>the</a:t>
            </a:r>
            <a:r>
              <a:rPr lang="lv-LV" i="1" dirty="0"/>
              <a:t> </a:t>
            </a:r>
            <a:r>
              <a:rPr lang="lv-LV" i="1" dirty="0" err="1"/>
              <a:t>portal</a:t>
            </a:r>
            <a:r>
              <a:rPr lang="lv-LV" i="1" dirty="0"/>
              <a:t> </a:t>
            </a:r>
            <a:r>
              <a:rPr lang="lv-LV" i="1" dirty="0" err="1"/>
              <a:t>of</a:t>
            </a:r>
            <a:r>
              <a:rPr lang="lv-LV" i="1" dirty="0"/>
              <a:t> e-</a:t>
            </a:r>
            <a:r>
              <a:rPr lang="lv-LV" i="1" dirty="0" err="1"/>
              <a:t>studies</a:t>
            </a:r>
            <a:r>
              <a:rPr lang="lv-LV" i="1" dirty="0"/>
              <a:t>):  </a:t>
            </a:r>
            <a:endParaRPr lang="lv-LV" dirty="0"/>
          </a:p>
          <a:p>
            <a:r>
              <a:rPr lang="lv-LV" dirty="0" err="1"/>
              <a:t>On</a:t>
            </a:r>
            <a:r>
              <a:rPr lang="lv-LV" dirty="0"/>
              <a:t> </a:t>
            </a:r>
            <a:r>
              <a:rPr lang="lv-LV" dirty="0" err="1"/>
              <a:t>change</a:t>
            </a:r>
            <a:r>
              <a:rPr lang="lv-LV" dirty="0"/>
              <a:t> </a:t>
            </a:r>
            <a:r>
              <a:rPr lang="lv-LV" dirty="0" err="1"/>
              <a:t>of</a:t>
            </a:r>
            <a:r>
              <a:rPr lang="lv-LV" dirty="0"/>
              <a:t> </a:t>
            </a:r>
            <a:r>
              <a:rPr lang="lv-LV" dirty="0" err="1"/>
              <a:t>medium</a:t>
            </a:r>
            <a:r>
              <a:rPr lang="lv-LV" dirty="0"/>
              <a:t> </a:t>
            </a:r>
            <a:r>
              <a:rPr lang="lv-LV" dirty="0" err="1"/>
              <a:t>of</a:t>
            </a:r>
            <a:r>
              <a:rPr lang="lv-LV" dirty="0"/>
              <a:t> e-</a:t>
            </a:r>
            <a:r>
              <a:rPr lang="lv-LV" dirty="0" err="1"/>
              <a:t>studies</a:t>
            </a:r>
            <a:r>
              <a:rPr lang="lv-LV" dirty="0"/>
              <a:t> (</a:t>
            </a:r>
            <a:r>
              <a:rPr lang="lv-LV" dirty="0" err="1"/>
              <a:t>Rector’s</a:t>
            </a:r>
            <a:r>
              <a:rPr lang="lv-LV" dirty="0"/>
              <a:t> </a:t>
            </a:r>
            <a:r>
              <a:rPr lang="lv-LV" dirty="0" err="1"/>
              <a:t>order</a:t>
            </a:r>
            <a:r>
              <a:rPr lang="lv-LV" dirty="0"/>
              <a:t>)</a:t>
            </a:r>
          </a:p>
          <a:p>
            <a:r>
              <a:rPr lang="lv-LV" dirty="0" err="1"/>
              <a:t>On</a:t>
            </a:r>
            <a:r>
              <a:rPr lang="lv-LV" dirty="0"/>
              <a:t> </a:t>
            </a:r>
            <a:r>
              <a:rPr lang="lv-LV" dirty="0" err="1"/>
              <a:t>organization</a:t>
            </a:r>
            <a:r>
              <a:rPr lang="lv-LV" dirty="0"/>
              <a:t> </a:t>
            </a:r>
            <a:r>
              <a:rPr lang="lv-LV" dirty="0" err="1"/>
              <a:t>of</a:t>
            </a:r>
            <a:r>
              <a:rPr lang="lv-LV" dirty="0"/>
              <a:t> e-</a:t>
            </a:r>
            <a:r>
              <a:rPr lang="lv-LV" dirty="0" err="1"/>
              <a:t>studies</a:t>
            </a:r>
            <a:r>
              <a:rPr lang="lv-LV" dirty="0"/>
              <a:t> (</a:t>
            </a:r>
            <a:r>
              <a:rPr lang="lv-LV" dirty="0" err="1"/>
              <a:t>Rector’s</a:t>
            </a:r>
            <a:r>
              <a:rPr lang="lv-LV" dirty="0"/>
              <a:t> </a:t>
            </a:r>
            <a:r>
              <a:rPr lang="lv-LV" dirty="0" err="1"/>
              <a:t>order</a:t>
            </a:r>
            <a:r>
              <a:rPr lang="lv-LV" dirty="0"/>
              <a:t>)</a:t>
            </a:r>
          </a:p>
          <a:p>
            <a:r>
              <a:rPr lang="lv-LV" dirty="0" err="1"/>
              <a:t>Regulation</a:t>
            </a:r>
            <a:r>
              <a:rPr lang="lv-LV" dirty="0"/>
              <a:t> </a:t>
            </a:r>
            <a:r>
              <a:rPr lang="lv-LV" dirty="0" err="1"/>
              <a:t>on</a:t>
            </a:r>
            <a:r>
              <a:rPr lang="lv-LV" dirty="0"/>
              <a:t> </a:t>
            </a:r>
            <a:r>
              <a:rPr lang="lv-LV" dirty="0" err="1"/>
              <a:t>assessment</a:t>
            </a:r>
            <a:r>
              <a:rPr lang="lv-LV" dirty="0"/>
              <a:t> </a:t>
            </a:r>
            <a:r>
              <a:rPr lang="lv-LV" dirty="0" err="1"/>
              <a:t>and</a:t>
            </a:r>
            <a:r>
              <a:rPr lang="lv-LV" dirty="0"/>
              <a:t> </a:t>
            </a:r>
            <a:r>
              <a:rPr lang="lv-LV" dirty="0" err="1"/>
              <a:t>recognition</a:t>
            </a:r>
            <a:r>
              <a:rPr lang="lv-LV" dirty="0"/>
              <a:t> </a:t>
            </a:r>
            <a:r>
              <a:rPr lang="lv-LV" dirty="0" err="1"/>
              <a:t>of</a:t>
            </a:r>
            <a:r>
              <a:rPr lang="lv-LV" dirty="0"/>
              <a:t> </a:t>
            </a:r>
            <a:r>
              <a:rPr lang="lv-LV" dirty="0" err="1"/>
              <a:t>previous</a:t>
            </a:r>
            <a:r>
              <a:rPr lang="lv-LV" dirty="0"/>
              <a:t> </a:t>
            </a:r>
            <a:r>
              <a:rPr lang="lv-LV" dirty="0" err="1"/>
              <a:t>study</a:t>
            </a:r>
            <a:r>
              <a:rPr lang="lv-LV" dirty="0"/>
              <a:t> </a:t>
            </a:r>
            <a:r>
              <a:rPr lang="lv-LV" dirty="0" err="1"/>
              <a:t>achievements</a:t>
            </a:r>
            <a:r>
              <a:rPr lang="lv-LV" dirty="0"/>
              <a:t> </a:t>
            </a:r>
            <a:r>
              <a:rPr lang="lv-LV" dirty="0" err="1"/>
              <a:t>based</a:t>
            </a:r>
            <a:r>
              <a:rPr lang="lv-LV" dirty="0"/>
              <a:t> </a:t>
            </a:r>
            <a:r>
              <a:rPr lang="lv-LV" dirty="0" err="1"/>
              <a:t>in</a:t>
            </a:r>
            <a:r>
              <a:rPr lang="lv-LV" dirty="0"/>
              <a:t> </a:t>
            </a:r>
            <a:r>
              <a:rPr lang="lv-LV" dirty="0" err="1"/>
              <a:t>previous</a:t>
            </a:r>
            <a:r>
              <a:rPr lang="lv-LV" dirty="0"/>
              <a:t> </a:t>
            </a:r>
            <a:r>
              <a:rPr lang="lv-LV" dirty="0" err="1"/>
              <a:t>studies</a:t>
            </a:r>
            <a:r>
              <a:rPr lang="lv-LV" dirty="0"/>
              <a:t> </a:t>
            </a:r>
            <a:r>
              <a:rPr lang="lv-LV" dirty="0" err="1"/>
              <a:t>or</a:t>
            </a:r>
            <a:r>
              <a:rPr lang="lv-LV" dirty="0"/>
              <a:t> </a:t>
            </a:r>
            <a:r>
              <a:rPr lang="lv-LV" dirty="0" err="1"/>
              <a:t>practical</a:t>
            </a:r>
            <a:r>
              <a:rPr lang="lv-LV" dirty="0"/>
              <a:t> </a:t>
            </a:r>
            <a:r>
              <a:rPr lang="lv-LV" dirty="0" err="1"/>
              <a:t>work</a:t>
            </a:r>
            <a:r>
              <a:rPr lang="lv-LV" dirty="0"/>
              <a:t> (</a:t>
            </a:r>
            <a:r>
              <a:rPr lang="lv-LV" dirty="0" err="1"/>
              <a:t>Senate</a:t>
            </a:r>
            <a:r>
              <a:rPr lang="lv-LV" dirty="0"/>
              <a:t>)</a:t>
            </a:r>
          </a:p>
          <a:p>
            <a:r>
              <a:rPr lang="lv-LV" dirty="0" err="1"/>
              <a:t>Order</a:t>
            </a:r>
            <a:r>
              <a:rPr lang="lv-LV" dirty="0"/>
              <a:t> </a:t>
            </a:r>
            <a:r>
              <a:rPr lang="lv-LV" dirty="0" err="1"/>
              <a:t>of</a:t>
            </a:r>
            <a:r>
              <a:rPr lang="lv-LV" dirty="0"/>
              <a:t> </a:t>
            </a:r>
            <a:r>
              <a:rPr lang="lv-LV" dirty="0" err="1"/>
              <a:t>organization</a:t>
            </a:r>
            <a:r>
              <a:rPr lang="lv-LV" dirty="0"/>
              <a:t> </a:t>
            </a:r>
            <a:r>
              <a:rPr lang="lv-LV" dirty="0" err="1"/>
              <a:t>of</a:t>
            </a:r>
            <a:r>
              <a:rPr lang="lv-LV" dirty="0"/>
              <a:t> </a:t>
            </a:r>
            <a:r>
              <a:rPr lang="lv-LV" dirty="0" err="1"/>
              <a:t>mobility</a:t>
            </a:r>
            <a:r>
              <a:rPr lang="lv-LV" dirty="0"/>
              <a:t> </a:t>
            </a:r>
            <a:r>
              <a:rPr lang="lv-LV" dirty="0" err="1"/>
              <a:t>funded</a:t>
            </a:r>
            <a:r>
              <a:rPr lang="lv-LV" dirty="0"/>
              <a:t> </a:t>
            </a:r>
            <a:r>
              <a:rPr lang="lv-LV" dirty="0" err="1"/>
              <a:t>from</a:t>
            </a:r>
            <a:r>
              <a:rPr lang="lv-LV" dirty="0"/>
              <a:t> </a:t>
            </a:r>
            <a:r>
              <a:rPr lang="lv-LV" dirty="0" err="1"/>
              <a:t>financial</a:t>
            </a:r>
            <a:r>
              <a:rPr lang="lv-LV" dirty="0"/>
              <a:t> instruments </a:t>
            </a:r>
            <a:r>
              <a:rPr lang="lv-LV" dirty="0" err="1"/>
              <a:t>of</a:t>
            </a:r>
            <a:r>
              <a:rPr lang="lv-LV" dirty="0"/>
              <a:t> </a:t>
            </a:r>
            <a:r>
              <a:rPr lang="lv-LV" dirty="0" err="1"/>
              <a:t>European</a:t>
            </a:r>
            <a:r>
              <a:rPr lang="lv-LV" dirty="0"/>
              <a:t> </a:t>
            </a:r>
            <a:r>
              <a:rPr lang="lv-LV" dirty="0" err="1"/>
              <a:t>Economic</a:t>
            </a:r>
            <a:r>
              <a:rPr lang="lv-LV" dirty="0"/>
              <a:t> </a:t>
            </a:r>
            <a:r>
              <a:rPr lang="lv-LV" dirty="0" err="1"/>
              <a:t>Area</a:t>
            </a:r>
            <a:r>
              <a:rPr lang="lv-LV" dirty="0"/>
              <a:t> </a:t>
            </a:r>
            <a:r>
              <a:rPr lang="lv-LV" dirty="0" err="1"/>
              <a:t>and</a:t>
            </a:r>
            <a:r>
              <a:rPr lang="lv-LV" dirty="0"/>
              <a:t> </a:t>
            </a:r>
            <a:r>
              <a:rPr lang="lv-LV" dirty="0" err="1"/>
              <a:t>Norway</a:t>
            </a:r>
            <a:r>
              <a:rPr lang="lv-LV" dirty="0"/>
              <a:t> (</a:t>
            </a:r>
            <a:r>
              <a:rPr lang="lv-LV" dirty="0" err="1"/>
              <a:t>Rector’s</a:t>
            </a:r>
            <a:r>
              <a:rPr lang="lv-LV" dirty="0"/>
              <a:t> </a:t>
            </a:r>
            <a:r>
              <a:rPr lang="lv-LV" dirty="0" err="1"/>
              <a:t>order</a:t>
            </a:r>
            <a:r>
              <a:rPr lang="lv-LV" dirty="0"/>
              <a:t>)</a:t>
            </a:r>
          </a:p>
          <a:p>
            <a:r>
              <a:rPr lang="lv-LV" dirty="0" err="1"/>
              <a:t>Order</a:t>
            </a:r>
            <a:r>
              <a:rPr lang="lv-LV" dirty="0"/>
              <a:t> </a:t>
            </a:r>
            <a:r>
              <a:rPr lang="lv-LV" dirty="0" err="1"/>
              <a:t>of</a:t>
            </a:r>
            <a:r>
              <a:rPr lang="lv-LV" dirty="0"/>
              <a:t> </a:t>
            </a:r>
            <a:r>
              <a:rPr lang="lv-LV" dirty="0" err="1"/>
              <a:t>interrupting</a:t>
            </a:r>
            <a:r>
              <a:rPr lang="lv-LV" dirty="0"/>
              <a:t> </a:t>
            </a:r>
            <a:r>
              <a:rPr lang="lv-LV" dirty="0" err="1"/>
              <a:t>the</a:t>
            </a:r>
            <a:r>
              <a:rPr lang="lv-LV" dirty="0"/>
              <a:t> </a:t>
            </a:r>
            <a:r>
              <a:rPr lang="lv-LV" dirty="0" err="1"/>
              <a:t>studies</a:t>
            </a:r>
            <a:r>
              <a:rPr lang="lv-LV" dirty="0"/>
              <a:t> </a:t>
            </a:r>
            <a:r>
              <a:rPr lang="lv-LV" dirty="0" err="1"/>
              <a:t>in</a:t>
            </a:r>
            <a:r>
              <a:rPr lang="lv-LV" dirty="0"/>
              <a:t> UL (</a:t>
            </a:r>
            <a:r>
              <a:rPr lang="lv-LV" dirty="0" err="1"/>
              <a:t>Senate</a:t>
            </a:r>
            <a:r>
              <a:rPr lang="lv-LV" dirty="0"/>
              <a:t>)</a:t>
            </a:r>
          </a:p>
          <a:p>
            <a:r>
              <a:rPr lang="lv-LV" dirty="0" err="1"/>
              <a:t>On</a:t>
            </a:r>
            <a:r>
              <a:rPr lang="lv-LV" dirty="0"/>
              <a:t> </a:t>
            </a:r>
            <a:r>
              <a:rPr lang="lv-LV" dirty="0" err="1"/>
              <a:t>collecting</a:t>
            </a:r>
            <a:r>
              <a:rPr lang="lv-LV" dirty="0"/>
              <a:t> </a:t>
            </a:r>
            <a:r>
              <a:rPr lang="lv-LV" dirty="0" err="1"/>
              <a:t>of</a:t>
            </a:r>
            <a:r>
              <a:rPr lang="lv-LV" dirty="0"/>
              <a:t> </a:t>
            </a:r>
            <a:r>
              <a:rPr lang="lv-LV" dirty="0" err="1"/>
              <a:t>questionnaires</a:t>
            </a:r>
            <a:r>
              <a:rPr lang="lv-LV" dirty="0"/>
              <a:t> </a:t>
            </a:r>
            <a:r>
              <a:rPr lang="lv-LV" dirty="0" err="1"/>
              <a:t>from</a:t>
            </a:r>
            <a:r>
              <a:rPr lang="lv-LV" dirty="0"/>
              <a:t> </a:t>
            </a:r>
            <a:r>
              <a:rPr lang="lv-LV" dirty="0" err="1"/>
              <a:t>those</a:t>
            </a:r>
            <a:r>
              <a:rPr lang="lv-LV" dirty="0"/>
              <a:t> </a:t>
            </a:r>
            <a:r>
              <a:rPr lang="lv-LV" dirty="0" err="1"/>
              <a:t>who</a:t>
            </a:r>
            <a:r>
              <a:rPr lang="lv-LV" dirty="0"/>
              <a:t> </a:t>
            </a:r>
            <a:r>
              <a:rPr lang="lv-LV" dirty="0" err="1"/>
              <a:t>proposed</a:t>
            </a:r>
            <a:r>
              <a:rPr lang="lv-LV" dirty="0"/>
              <a:t> to </a:t>
            </a:r>
            <a:r>
              <a:rPr lang="lv-LV" dirty="0" err="1"/>
              <a:t>interrupt</a:t>
            </a:r>
            <a:r>
              <a:rPr lang="lv-LV" dirty="0"/>
              <a:t> </a:t>
            </a:r>
            <a:r>
              <a:rPr lang="lv-LV" dirty="0" err="1"/>
              <a:t>their</a:t>
            </a:r>
            <a:r>
              <a:rPr lang="lv-LV" dirty="0"/>
              <a:t> </a:t>
            </a:r>
            <a:r>
              <a:rPr lang="lv-LV" dirty="0" err="1"/>
              <a:t>studies</a:t>
            </a:r>
            <a:r>
              <a:rPr lang="lv-LV" dirty="0"/>
              <a:t> (</a:t>
            </a:r>
            <a:r>
              <a:rPr lang="lv-LV" dirty="0" err="1"/>
              <a:t>Rector’s</a:t>
            </a:r>
            <a:r>
              <a:rPr lang="lv-LV" dirty="0"/>
              <a:t> </a:t>
            </a:r>
            <a:r>
              <a:rPr lang="lv-LV" dirty="0" err="1"/>
              <a:t>order</a:t>
            </a:r>
            <a:r>
              <a:rPr lang="lv-LV" dirty="0"/>
              <a:t>)</a:t>
            </a:r>
          </a:p>
        </p:txBody>
      </p:sp>
    </p:spTree>
    <p:extLst>
      <p:ext uri="{BB962C8B-B14F-4D97-AF65-F5344CB8AC3E}">
        <p14:creationId xmlns:p14="http://schemas.microsoft.com/office/powerpoint/2010/main" val="28997532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a:xfrm>
            <a:off x="457200" y="1412776"/>
            <a:ext cx="8229600" cy="4464496"/>
          </a:xfrm>
        </p:spPr>
        <p:txBody>
          <a:bodyPr>
            <a:normAutofit fontScale="90000"/>
          </a:bodyPr>
          <a:lstStyle/>
          <a:p>
            <a:pPr algn="l"/>
            <a:r>
              <a:rPr lang="en-US" dirty="0"/>
              <a:t>1.</a:t>
            </a:r>
            <a:r>
              <a:rPr lang="lv-LV" dirty="0"/>
              <a:t>5</a:t>
            </a:r>
            <a:r>
              <a:rPr lang="en-US" dirty="0"/>
              <a:t> </a:t>
            </a:r>
            <a:r>
              <a:rPr lang="lv-LV" b="1" dirty="0"/>
              <a:t>T</a:t>
            </a:r>
            <a:r>
              <a:rPr lang="en-US" b="1" dirty="0" err="1"/>
              <a:t>eaching</a:t>
            </a:r>
            <a:r>
              <a:rPr lang="en-US" b="1" dirty="0"/>
              <a:t> staff</a:t>
            </a:r>
            <a:r>
              <a:rPr lang="en-US" i="1" dirty="0"/>
              <a:t>:</a:t>
            </a:r>
            <a:br>
              <a:rPr lang="lv-LV" i="1" dirty="0"/>
            </a:br>
            <a:r>
              <a:rPr lang="en-US" dirty="0"/>
              <a:t>Institutions should </a:t>
            </a:r>
            <a:r>
              <a:rPr lang="lv-LV" dirty="0" err="1"/>
              <a:t>assure</a:t>
            </a:r>
            <a:r>
              <a:rPr lang="lv-LV" dirty="0"/>
              <a:t> </a:t>
            </a:r>
            <a:r>
              <a:rPr lang="lv-LV" dirty="0" err="1"/>
              <a:t>themselves</a:t>
            </a:r>
            <a:r>
              <a:rPr lang="en-US" dirty="0"/>
              <a:t> </a:t>
            </a:r>
            <a:r>
              <a:rPr lang="lv-LV" dirty="0" err="1"/>
              <a:t>of</a:t>
            </a:r>
            <a:r>
              <a:rPr lang="lv-LV" dirty="0"/>
              <a:t> </a:t>
            </a:r>
            <a:r>
              <a:rPr lang="lv-LV" dirty="0" err="1"/>
              <a:t>the</a:t>
            </a:r>
            <a:r>
              <a:rPr lang="lv-LV" dirty="0"/>
              <a:t> </a:t>
            </a:r>
            <a:r>
              <a:rPr lang="lv-LV" dirty="0" err="1"/>
              <a:t>competence</a:t>
            </a:r>
            <a:r>
              <a:rPr lang="lv-LV" dirty="0"/>
              <a:t> </a:t>
            </a:r>
            <a:r>
              <a:rPr lang="lv-LV" dirty="0" err="1"/>
              <a:t>of</a:t>
            </a:r>
            <a:r>
              <a:rPr lang="lv-LV" dirty="0"/>
              <a:t> </a:t>
            </a:r>
            <a:r>
              <a:rPr lang="lv-LV" dirty="0" err="1"/>
              <a:t>their</a:t>
            </a:r>
            <a:r>
              <a:rPr lang="en-US" dirty="0"/>
              <a:t> teach</a:t>
            </a:r>
            <a:r>
              <a:rPr lang="lv-LV" dirty="0" err="1"/>
              <a:t>ers</a:t>
            </a:r>
            <a:r>
              <a:rPr lang="lv-LV" dirty="0"/>
              <a:t>. </a:t>
            </a:r>
            <a:r>
              <a:rPr lang="lv-LV" dirty="0" err="1"/>
              <a:t>They</a:t>
            </a:r>
            <a:r>
              <a:rPr lang="lv-LV" dirty="0"/>
              <a:t> </a:t>
            </a:r>
            <a:r>
              <a:rPr lang="lv-LV" dirty="0" err="1"/>
              <a:t>should</a:t>
            </a:r>
            <a:r>
              <a:rPr lang="lv-LV" dirty="0"/>
              <a:t> </a:t>
            </a:r>
            <a:r>
              <a:rPr lang="lv-LV" dirty="0" err="1"/>
              <a:t>apply</a:t>
            </a:r>
            <a:r>
              <a:rPr lang="lv-LV" dirty="0"/>
              <a:t> </a:t>
            </a:r>
            <a:r>
              <a:rPr lang="en-US" dirty="0"/>
              <a:t> </a:t>
            </a:r>
            <a:r>
              <a:rPr lang="lv-LV" dirty="0" err="1"/>
              <a:t>fair</a:t>
            </a:r>
            <a:r>
              <a:rPr lang="lv-LV" dirty="0"/>
              <a:t> </a:t>
            </a:r>
            <a:r>
              <a:rPr lang="lv-LV" dirty="0" err="1"/>
              <a:t>and</a:t>
            </a:r>
            <a:r>
              <a:rPr lang="lv-LV" dirty="0"/>
              <a:t> transparent </a:t>
            </a:r>
            <a:r>
              <a:rPr lang="lv-LV" dirty="0" err="1"/>
              <a:t>processes</a:t>
            </a:r>
            <a:r>
              <a:rPr lang="lv-LV" dirty="0"/>
              <a:t> </a:t>
            </a:r>
            <a:r>
              <a:rPr lang="lv-LV" dirty="0" err="1"/>
              <a:t>for</a:t>
            </a:r>
            <a:r>
              <a:rPr lang="lv-LV" dirty="0"/>
              <a:t> </a:t>
            </a:r>
            <a:r>
              <a:rPr lang="lv-LV" dirty="0" err="1"/>
              <a:t>the</a:t>
            </a:r>
            <a:r>
              <a:rPr lang="lv-LV" dirty="0"/>
              <a:t> </a:t>
            </a:r>
            <a:r>
              <a:rPr lang="lv-LV" dirty="0" err="1"/>
              <a:t>recruitment</a:t>
            </a:r>
            <a:r>
              <a:rPr lang="lv-LV" dirty="0"/>
              <a:t> </a:t>
            </a:r>
            <a:r>
              <a:rPr lang="en-US" dirty="0"/>
              <a:t>and </a:t>
            </a:r>
            <a:r>
              <a:rPr lang="lv-LV" dirty="0" err="1"/>
              <a:t>developm</a:t>
            </a:r>
            <a:r>
              <a:rPr lang="en-US" dirty="0" err="1"/>
              <a:t>ent</a:t>
            </a:r>
            <a:r>
              <a:rPr lang="en-US" dirty="0"/>
              <a:t> </a:t>
            </a:r>
            <a:r>
              <a:rPr lang="lv-LV" dirty="0" err="1"/>
              <a:t>of</a:t>
            </a:r>
            <a:r>
              <a:rPr lang="lv-LV" dirty="0"/>
              <a:t> </a:t>
            </a:r>
            <a:r>
              <a:rPr lang="lv-LV" dirty="0" err="1"/>
              <a:t>the</a:t>
            </a:r>
            <a:r>
              <a:rPr lang="lv-LV" dirty="0"/>
              <a:t> </a:t>
            </a:r>
            <a:r>
              <a:rPr lang="lv-LV" dirty="0" err="1"/>
              <a:t>staff</a:t>
            </a:r>
            <a:r>
              <a:rPr lang="en-US" dirty="0"/>
              <a:t>.</a:t>
            </a:r>
            <a:endParaRPr lang="lv-LV" dirty="0"/>
          </a:p>
        </p:txBody>
      </p:sp>
    </p:spTree>
    <p:extLst>
      <p:ext uri="{BB962C8B-B14F-4D97-AF65-F5344CB8AC3E}">
        <p14:creationId xmlns:p14="http://schemas.microsoft.com/office/powerpoint/2010/main" val="2518919925"/>
      </p:ext>
    </p:extLst>
  </p:cSld>
  <p:clrMapOvr>
    <a:masterClrMapping/>
  </p:clrMapOvr>
  <mc:AlternateContent xmlns:mc="http://schemas.openxmlformats.org/markup-compatibility/2006" xmlns:p14="http://schemas.microsoft.com/office/powerpoint/2010/main">
    <mc:Choice Requires="p14">
      <p:transition spd="slow" p14:dur="1250">
        <p:wipe/>
      </p:transition>
    </mc:Choice>
    <mc:Fallback xmlns="">
      <p:transition spd="slow">
        <p:wip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a:xfrm>
            <a:off x="457200" y="836712"/>
            <a:ext cx="8229600" cy="5832648"/>
          </a:xfrm>
        </p:spPr>
        <p:txBody>
          <a:bodyPr>
            <a:noAutofit/>
          </a:bodyPr>
          <a:lstStyle/>
          <a:p>
            <a:pPr algn="l"/>
            <a:r>
              <a:rPr lang="lv-LV" sz="2400" dirty="0" err="1"/>
              <a:t>Basic</a:t>
            </a:r>
            <a:r>
              <a:rPr lang="lv-LV" sz="2400" dirty="0"/>
              <a:t> </a:t>
            </a:r>
            <a:r>
              <a:rPr lang="lv-LV" sz="2400" dirty="0" err="1"/>
              <a:t>strategic</a:t>
            </a:r>
            <a:r>
              <a:rPr lang="lv-LV" sz="2400" dirty="0"/>
              <a:t> </a:t>
            </a:r>
            <a:r>
              <a:rPr lang="lv-LV" sz="2400" dirty="0" err="1"/>
              <a:t>directions</a:t>
            </a:r>
            <a:r>
              <a:rPr lang="lv-LV" sz="2400" dirty="0"/>
              <a:t> </a:t>
            </a:r>
            <a:r>
              <a:rPr lang="lv-LV" sz="2400" dirty="0" err="1"/>
              <a:t>of</a:t>
            </a:r>
            <a:r>
              <a:rPr lang="lv-LV" sz="2400" dirty="0"/>
              <a:t> UL </a:t>
            </a:r>
            <a:r>
              <a:rPr lang="en-US" sz="2400" dirty="0"/>
              <a:t>(Senate</a:t>
            </a:r>
            <a:r>
              <a:rPr lang="lv-LV" sz="2400" dirty="0"/>
              <a:t>)</a:t>
            </a:r>
            <a:br>
              <a:rPr lang="lv-LV" sz="2400" dirty="0"/>
            </a:br>
            <a:r>
              <a:rPr lang="lv-LV" sz="2400" dirty="0" err="1"/>
              <a:t>On</a:t>
            </a:r>
            <a:r>
              <a:rPr lang="lv-LV" sz="2400" dirty="0"/>
              <a:t> </a:t>
            </a:r>
            <a:r>
              <a:rPr lang="lv-LV" sz="2400" dirty="0" err="1"/>
              <a:t>Regulation</a:t>
            </a:r>
            <a:r>
              <a:rPr lang="lv-LV" sz="2400" dirty="0"/>
              <a:t> </a:t>
            </a:r>
            <a:r>
              <a:rPr lang="lv-LV" sz="2400" dirty="0" err="1"/>
              <a:t>for</a:t>
            </a:r>
            <a:r>
              <a:rPr lang="lv-LV" sz="2400" dirty="0"/>
              <a:t> </a:t>
            </a:r>
            <a:r>
              <a:rPr lang="lv-LV" sz="2400" dirty="0" err="1"/>
              <a:t>academic</a:t>
            </a:r>
            <a:r>
              <a:rPr lang="lv-LV" sz="2400" dirty="0"/>
              <a:t> </a:t>
            </a:r>
            <a:r>
              <a:rPr lang="lv-LV" sz="2400" dirty="0" err="1"/>
              <a:t>and</a:t>
            </a:r>
            <a:r>
              <a:rPr lang="lv-LV" sz="2400" dirty="0"/>
              <a:t> </a:t>
            </a:r>
            <a:r>
              <a:rPr lang="lv-LV" sz="2400" dirty="0" err="1"/>
              <a:t>administrative</a:t>
            </a:r>
            <a:r>
              <a:rPr lang="lv-LV" sz="2400" dirty="0"/>
              <a:t> </a:t>
            </a:r>
            <a:r>
              <a:rPr lang="lv-LV" sz="2400" dirty="0" err="1"/>
              <a:t>staff</a:t>
            </a:r>
            <a:r>
              <a:rPr lang="lv-LV" sz="2400" dirty="0"/>
              <a:t> </a:t>
            </a:r>
            <a:r>
              <a:rPr lang="lv-LV" sz="2400" dirty="0" err="1"/>
              <a:t>positions</a:t>
            </a:r>
            <a:r>
              <a:rPr lang="lv-LV" sz="2400" dirty="0"/>
              <a:t> </a:t>
            </a:r>
            <a:r>
              <a:rPr lang="en-US" sz="2400" dirty="0"/>
              <a:t>(Senate</a:t>
            </a:r>
            <a:r>
              <a:rPr lang="lv-LV" sz="2400" dirty="0"/>
              <a:t>)</a:t>
            </a:r>
            <a:br>
              <a:rPr lang="lv-LV" sz="2400" dirty="0"/>
            </a:br>
            <a:r>
              <a:rPr lang="lv-LV" sz="2400" dirty="0" err="1"/>
              <a:t>Regulation</a:t>
            </a:r>
            <a:r>
              <a:rPr lang="lv-LV" sz="2400" dirty="0"/>
              <a:t> </a:t>
            </a:r>
            <a:r>
              <a:rPr lang="lv-LV" sz="2400" dirty="0" err="1"/>
              <a:t>for</a:t>
            </a:r>
            <a:r>
              <a:rPr lang="lv-LV" sz="2400" dirty="0"/>
              <a:t> </a:t>
            </a:r>
            <a:r>
              <a:rPr lang="lv-LV" sz="2400" dirty="0" err="1"/>
              <a:t>payment</a:t>
            </a:r>
            <a:r>
              <a:rPr lang="lv-LV" sz="2400" dirty="0"/>
              <a:t> </a:t>
            </a:r>
            <a:r>
              <a:rPr lang="lv-LV" sz="2400" dirty="0" err="1"/>
              <a:t>for</a:t>
            </a:r>
            <a:r>
              <a:rPr lang="lv-LV" sz="2400" dirty="0"/>
              <a:t> </a:t>
            </a:r>
            <a:r>
              <a:rPr lang="lv-LV" sz="2400" dirty="0" err="1"/>
              <a:t>academic</a:t>
            </a:r>
            <a:r>
              <a:rPr lang="lv-LV" sz="2400" dirty="0"/>
              <a:t> </a:t>
            </a:r>
            <a:r>
              <a:rPr lang="lv-LV" sz="2400" dirty="0" err="1"/>
              <a:t>labour</a:t>
            </a:r>
            <a:r>
              <a:rPr lang="lv-LV" sz="2400" dirty="0"/>
              <a:t> </a:t>
            </a:r>
            <a:r>
              <a:rPr lang="en-US" sz="2400" dirty="0"/>
              <a:t>(Senate</a:t>
            </a:r>
            <a:r>
              <a:rPr lang="lv-LV" sz="2400" dirty="0"/>
              <a:t>)</a:t>
            </a:r>
            <a:br>
              <a:rPr lang="lv-LV" sz="2400" dirty="0"/>
            </a:br>
            <a:r>
              <a:rPr lang="lv-LV" sz="2400" dirty="0" err="1"/>
              <a:t>Regulation</a:t>
            </a:r>
            <a:r>
              <a:rPr lang="lv-LV" sz="2400" dirty="0"/>
              <a:t> </a:t>
            </a:r>
            <a:r>
              <a:rPr lang="lv-LV" sz="2400" dirty="0" err="1"/>
              <a:t>on</a:t>
            </a:r>
            <a:r>
              <a:rPr lang="lv-LV" sz="2400" dirty="0"/>
              <a:t> </a:t>
            </a:r>
            <a:r>
              <a:rPr lang="lv-LV" sz="2400" dirty="0" err="1"/>
              <a:t>Direcors</a:t>
            </a:r>
            <a:r>
              <a:rPr lang="lv-LV" sz="2400" dirty="0"/>
              <a:t> </a:t>
            </a:r>
            <a:r>
              <a:rPr lang="lv-LV" sz="2400" dirty="0" err="1"/>
              <a:t>of</a:t>
            </a:r>
            <a:r>
              <a:rPr lang="lv-LV" sz="2400" dirty="0"/>
              <a:t> </a:t>
            </a:r>
            <a:r>
              <a:rPr lang="lv-LV" sz="2400" dirty="0" err="1"/>
              <a:t>study</a:t>
            </a:r>
            <a:r>
              <a:rPr lang="lv-LV" sz="2400" dirty="0"/>
              <a:t> </a:t>
            </a:r>
            <a:r>
              <a:rPr lang="lv-LV" sz="2400" dirty="0" err="1"/>
              <a:t>programmes</a:t>
            </a:r>
            <a:r>
              <a:rPr lang="lv-LV" sz="2400" dirty="0"/>
              <a:t> </a:t>
            </a:r>
            <a:r>
              <a:rPr lang="en-US" sz="2400" dirty="0"/>
              <a:t>(Senate</a:t>
            </a:r>
            <a:r>
              <a:rPr lang="lv-LV" sz="2400" dirty="0"/>
              <a:t>)</a:t>
            </a:r>
            <a:br>
              <a:rPr lang="lv-LV" sz="2400" dirty="0"/>
            </a:br>
            <a:r>
              <a:rPr lang="en-US" sz="2400" dirty="0"/>
              <a:t>Duties and rights of Head of subprogram of a Study </a:t>
            </a:r>
            <a:r>
              <a:rPr lang="en-US" sz="2400" dirty="0" err="1"/>
              <a:t>programme</a:t>
            </a:r>
            <a:r>
              <a:rPr lang="en-US" sz="2400" dirty="0"/>
              <a:t> </a:t>
            </a:r>
            <a:r>
              <a:rPr lang="lv-LV" sz="2400" dirty="0"/>
              <a:t>(</a:t>
            </a:r>
            <a:r>
              <a:rPr lang="lv-LV" sz="2400" dirty="0" err="1"/>
              <a:t>Rector’s</a:t>
            </a:r>
            <a:r>
              <a:rPr lang="lv-LV" sz="2400" dirty="0"/>
              <a:t> </a:t>
            </a:r>
            <a:r>
              <a:rPr lang="lv-LV" sz="2400" dirty="0" err="1"/>
              <a:t>order</a:t>
            </a:r>
            <a:r>
              <a:rPr lang="en-US" sz="2400" dirty="0"/>
              <a:t>)</a:t>
            </a:r>
            <a:br>
              <a:rPr lang="lv-LV" sz="2400" dirty="0"/>
            </a:br>
            <a:r>
              <a:rPr lang="en-US" sz="2400" dirty="0"/>
              <a:t>On descriptions of staff positions </a:t>
            </a:r>
            <a:r>
              <a:rPr lang="lv-LV" sz="2400" dirty="0"/>
              <a:t>(</a:t>
            </a:r>
            <a:r>
              <a:rPr lang="lv-LV" sz="2400" dirty="0" err="1"/>
              <a:t>Rector’s</a:t>
            </a:r>
            <a:r>
              <a:rPr lang="lv-LV" sz="2400" dirty="0"/>
              <a:t> </a:t>
            </a:r>
            <a:r>
              <a:rPr lang="lv-LV" sz="2400" dirty="0" err="1"/>
              <a:t>order</a:t>
            </a:r>
            <a:r>
              <a:rPr lang="en-US" sz="2400" dirty="0"/>
              <a:t>)</a:t>
            </a:r>
            <a:br>
              <a:rPr lang="lv-LV" sz="2400" dirty="0"/>
            </a:br>
            <a:r>
              <a:rPr lang="lv-LV" sz="2400" dirty="0" err="1"/>
              <a:t>Regulation</a:t>
            </a:r>
            <a:r>
              <a:rPr lang="lv-LV" sz="2400" dirty="0"/>
              <a:t> </a:t>
            </a:r>
            <a:r>
              <a:rPr lang="lv-LV" sz="2400" dirty="0" err="1"/>
              <a:t>on</a:t>
            </a:r>
            <a:r>
              <a:rPr lang="lv-LV" sz="2400" dirty="0"/>
              <a:t> </a:t>
            </a:r>
            <a:r>
              <a:rPr lang="lv-LV" sz="2400" dirty="0" err="1"/>
              <a:t>Administration</a:t>
            </a:r>
            <a:r>
              <a:rPr lang="lv-LV" sz="2400" dirty="0"/>
              <a:t> </a:t>
            </a:r>
            <a:r>
              <a:rPr lang="lv-LV" sz="2400" dirty="0" err="1"/>
              <a:t>of</a:t>
            </a:r>
            <a:r>
              <a:rPr lang="lv-LV" sz="2400" dirty="0"/>
              <a:t> UL </a:t>
            </a:r>
            <a:r>
              <a:rPr lang="en-US" sz="2400" dirty="0"/>
              <a:t>(Senate</a:t>
            </a:r>
            <a:r>
              <a:rPr lang="lv-LV" sz="2400" dirty="0"/>
              <a:t>)</a:t>
            </a:r>
            <a:br>
              <a:rPr lang="lv-LV" sz="2400" dirty="0"/>
            </a:br>
            <a:r>
              <a:rPr lang="en-US" sz="2400" dirty="0"/>
              <a:t>Research </a:t>
            </a:r>
            <a:r>
              <a:rPr lang="en-US" sz="2400" dirty="0" err="1"/>
              <a:t>programme</a:t>
            </a:r>
            <a:r>
              <a:rPr lang="en-US" sz="2400" dirty="0"/>
              <a:t> 2015–2020 (Senate)</a:t>
            </a:r>
            <a:br>
              <a:rPr lang="lv-LV" sz="2400" dirty="0"/>
            </a:br>
            <a:r>
              <a:rPr lang="lv-LV" sz="2400" dirty="0" err="1"/>
              <a:t>On</a:t>
            </a:r>
            <a:r>
              <a:rPr lang="lv-LV" sz="2400" dirty="0"/>
              <a:t> </a:t>
            </a:r>
            <a:r>
              <a:rPr lang="lv-LV" sz="2400" dirty="0" err="1"/>
              <a:t>organization</a:t>
            </a:r>
            <a:r>
              <a:rPr lang="lv-LV" sz="2400" dirty="0"/>
              <a:t> </a:t>
            </a:r>
            <a:r>
              <a:rPr lang="lv-LV" sz="2400" dirty="0" err="1"/>
              <a:t>of</a:t>
            </a:r>
            <a:r>
              <a:rPr lang="lv-LV" sz="2400" dirty="0"/>
              <a:t> </a:t>
            </a:r>
            <a:r>
              <a:rPr lang="lv-LV" sz="2400" dirty="0" err="1"/>
              <a:t>mobility</a:t>
            </a:r>
            <a:r>
              <a:rPr lang="lv-LV" sz="2400" dirty="0"/>
              <a:t> </a:t>
            </a:r>
            <a:r>
              <a:rPr lang="lv-LV" sz="2400" dirty="0" err="1"/>
              <a:t>funded</a:t>
            </a:r>
            <a:r>
              <a:rPr lang="lv-LV" sz="2400" dirty="0"/>
              <a:t> </a:t>
            </a:r>
            <a:r>
              <a:rPr lang="lv-LV" sz="2400" dirty="0" err="1"/>
              <a:t>from</a:t>
            </a:r>
            <a:r>
              <a:rPr lang="lv-LV" sz="2400" dirty="0"/>
              <a:t> </a:t>
            </a:r>
            <a:r>
              <a:rPr lang="lv-LV" sz="2400" dirty="0" err="1"/>
              <a:t>financial</a:t>
            </a:r>
            <a:r>
              <a:rPr lang="lv-LV" sz="2400" dirty="0"/>
              <a:t> instruments </a:t>
            </a:r>
            <a:r>
              <a:rPr lang="lv-LV" sz="2400" dirty="0" err="1"/>
              <a:t>of</a:t>
            </a:r>
            <a:r>
              <a:rPr lang="lv-LV" sz="2400" dirty="0"/>
              <a:t> EEA </a:t>
            </a:r>
            <a:r>
              <a:rPr lang="lv-LV" sz="2400" dirty="0" err="1"/>
              <a:t>and</a:t>
            </a:r>
            <a:r>
              <a:rPr lang="lv-LV" sz="2400" dirty="0"/>
              <a:t> </a:t>
            </a:r>
            <a:r>
              <a:rPr lang="lv-LV" sz="2400" dirty="0" err="1"/>
              <a:t>Norway</a:t>
            </a:r>
            <a:r>
              <a:rPr lang="lv-LV" sz="2400" dirty="0"/>
              <a:t> (</a:t>
            </a:r>
            <a:r>
              <a:rPr lang="lv-LV" sz="2400" dirty="0" err="1"/>
              <a:t>Rector’s</a:t>
            </a:r>
            <a:r>
              <a:rPr lang="lv-LV" sz="2400" dirty="0"/>
              <a:t> </a:t>
            </a:r>
            <a:r>
              <a:rPr lang="lv-LV" sz="2400" dirty="0" err="1"/>
              <a:t>order</a:t>
            </a:r>
            <a:r>
              <a:rPr lang="lv-LV" sz="2400" dirty="0"/>
              <a:t>)</a:t>
            </a:r>
          </a:p>
        </p:txBody>
      </p:sp>
    </p:spTree>
    <p:extLst>
      <p:ext uri="{BB962C8B-B14F-4D97-AF65-F5344CB8AC3E}">
        <p14:creationId xmlns:p14="http://schemas.microsoft.com/office/powerpoint/2010/main" val="2194096045"/>
      </p:ext>
    </p:extLst>
  </p:cSld>
  <p:clrMapOvr>
    <a:masterClrMapping/>
  </p:clrMapOvr>
  <mc:AlternateContent xmlns:mc="http://schemas.openxmlformats.org/markup-compatibility/2006" xmlns:p14="http://schemas.microsoft.com/office/powerpoint/2010/main">
    <mc:Choice Requires="p14">
      <p:transition spd="slow" p14:dur="1250">
        <p:wipe/>
      </p:transition>
    </mc:Choice>
    <mc:Fallback xmlns="">
      <p:transition spd="slow">
        <p:wip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19672" y="1556792"/>
            <a:ext cx="7089775" cy="692150"/>
          </a:xfrm>
        </p:spPr>
        <p:txBody>
          <a:bodyPr/>
          <a:lstStyle/>
          <a:p>
            <a:pPr>
              <a:defRPr/>
            </a:pPr>
            <a:r>
              <a:rPr lang="lv-LV" sz="2000" dirty="0">
                <a:effectLst>
                  <a:outerShdw blurRad="38100" dist="38100" dir="2700000" algn="tl">
                    <a:srgbClr val="000000">
                      <a:alpha val="43137"/>
                    </a:srgbClr>
                  </a:outerShdw>
                </a:effectLst>
              </a:rPr>
              <a:t>ORGANIZATION OF STAFF ELECTIONS </a:t>
            </a:r>
            <a:r>
              <a:rPr lang="lv-LV" sz="1600" dirty="0">
                <a:effectLst>
                  <a:outerShdw blurRad="38100" dist="38100" dir="2700000" algn="tl">
                    <a:srgbClr val="000000">
                      <a:alpha val="43137"/>
                    </a:srgbClr>
                  </a:outerShdw>
                </a:effectLst>
              </a:rPr>
              <a:t>(</a:t>
            </a:r>
            <a:r>
              <a:rPr lang="lv-LV" sz="1600" dirty="0" err="1">
                <a:effectLst>
                  <a:outerShdw blurRad="38100" dist="38100" dir="2700000" algn="tl">
                    <a:srgbClr val="000000">
                      <a:alpha val="43137"/>
                    </a:srgbClr>
                  </a:outerShdw>
                </a:effectLst>
              </a:rPr>
              <a:t>QuPeRs</a:t>
            </a:r>
            <a:r>
              <a:rPr lang="lv-LV" sz="1600" dirty="0">
                <a:effectLst>
                  <a:outerShdw blurRad="38100" dist="38100" dir="2700000" algn="tl">
                    <a:srgbClr val="000000">
                      <a:alpha val="43137"/>
                    </a:srgbClr>
                  </a:outerShdw>
                </a:effectLst>
              </a:rPr>
              <a:t>) </a:t>
            </a:r>
          </a:p>
        </p:txBody>
      </p:sp>
      <p:pic>
        <p:nvPicPr>
          <p:cNvPr id="5" name="Attēls 4" descr="vēlēšanas.png"/>
          <p:cNvPicPr>
            <a:picLocks noChangeAspect="1"/>
          </p:cNvPicPr>
          <p:nvPr/>
        </p:nvPicPr>
        <p:blipFill>
          <a:blip r:embed="rId3" cstate="print"/>
          <a:stretch>
            <a:fillRect/>
          </a:stretch>
        </p:blipFill>
        <p:spPr>
          <a:xfrm>
            <a:off x="2051720" y="2708920"/>
            <a:ext cx="5105400" cy="3749040"/>
          </a:xfrm>
          <a:prstGeom prst="rect">
            <a:avLst/>
          </a:prstGeom>
        </p:spPr>
      </p:pic>
    </p:spTree>
    <p:extLst>
      <p:ext uri="{BB962C8B-B14F-4D97-AF65-F5344CB8AC3E}">
        <p14:creationId xmlns:p14="http://schemas.microsoft.com/office/powerpoint/2010/main" val="2661743474"/>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a:xfrm>
            <a:off x="457200" y="274638"/>
            <a:ext cx="8229600" cy="5674642"/>
          </a:xfrm>
        </p:spPr>
        <p:txBody>
          <a:bodyPr/>
          <a:lstStyle/>
          <a:p>
            <a:pPr algn="l"/>
            <a:r>
              <a:rPr lang="lv-LV" dirty="0" err="1"/>
              <a:t>Evaluation</a:t>
            </a:r>
            <a:r>
              <a:rPr lang="lv-LV" dirty="0"/>
              <a:t> </a:t>
            </a:r>
            <a:r>
              <a:rPr lang="lv-LV" dirty="0" err="1"/>
              <a:t>of</a:t>
            </a:r>
            <a:r>
              <a:rPr lang="lv-LV" dirty="0"/>
              <a:t> </a:t>
            </a:r>
            <a:r>
              <a:rPr lang="lv-LV" dirty="0" err="1"/>
              <a:t>staff</a:t>
            </a:r>
            <a:r>
              <a:rPr lang="lv-LV" dirty="0"/>
              <a:t> </a:t>
            </a:r>
            <a:r>
              <a:rPr lang="lv-LV" dirty="0" err="1"/>
              <a:t>by</a:t>
            </a:r>
            <a:r>
              <a:rPr lang="lv-LV" dirty="0"/>
              <a:t> </a:t>
            </a:r>
            <a:r>
              <a:rPr lang="lv-LV" dirty="0" err="1"/>
              <a:t>colleagues</a:t>
            </a:r>
            <a:br>
              <a:rPr lang="lv-LV" dirty="0"/>
            </a:br>
            <a:br>
              <a:rPr lang="lv-LV" dirty="0"/>
            </a:br>
            <a:r>
              <a:rPr lang="lv-LV" dirty="0" err="1"/>
              <a:t>Evaluation</a:t>
            </a:r>
            <a:r>
              <a:rPr lang="lv-LV" dirty="0"/>
              <a:t> </a:t>
            </a:r>
            <a:r>
              <a:rPr lang="lv-LV" dirty="0" err="1"/>
              <a:t>of</a:t>
            </a:r>
            <a:r>
              <a:rPr lang="lv-LV" dirty="0"/>
              <a:t> </a:t>
            </a:r>
            <a:r>
              <a:rPr lang="lv-LV" dirty="0" err="1"/>
              <a:t>staff</a:t>
            </a:r>
            <a:r>
              <a:rPr lang="lv-LV" dirty="0"/>
              <a:t> </a:t>
            </a:r>
            <a:r>
              <a:rPr lang="lv-LV" dirty="0" err="1"/>
              <a:t>by</a:t>
            </a:r>
            <a:r>
              <a:rPr lang="lv-LV" dirty="0"/>
              <a:t> students</a:t>
            </a:r>
            <a:endParaRPr lang="en-GB" dirty="0"/>
          </a:p>
        </p:txBody>
      </p:sp>
    </p:spTree>
    <p:extLst>
      <p:ext uri="{BB962C8B-B14F-4D97-AF65-F5344CB8AC3E}">
        <p14:creationId xmlns:p14="http://schemas.microsoft.com/office/powerpoint/2010/main" val="2507987432"/>
      </p:ext>
    </p:extLst>
  </p:cSld>
  <p:clrMapOvr>
    <a:masterClrMapping/>
  </p:clrMapOvr>
  <mc:AlternateContent xmlns:mc="http://schemas.openxmlformats.org/markup-compatibility/2006" xmlns:p14="http://schemas.microsoft.com/office/powerpoint/2010/main">
    <mc:Choice Requires="p14">
      <p:transition spd="slow" p14:dur="1250">
        <p:wipe/>
      </p:transition>
    </mc:Choice>
    <mc:Fallback xmlns="">
      <p:transition spd="slow">
        <p:wip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a:xfrm>
            <a:off x="457200" y="1772816"/>
            <a:ext cx="8229600" cy="4680520"/>
          </a:xfrm>
        </p:spPr>
        <p:txBody>
          <a:bodyPr>
            <a:normAutofit fontScale="90000"/>
          </a:bodyPr>
          <a:lstStyle/>
          <a:p>
            <a:pPr algn="l"/>
            <a:r>
              <a:rPr lang="en-US" dirty="0"/>
              <a:t>1.</a:t>
            </a:r>
            <a:r>
              <a:rPr lang="lv-LV" dirty="0"/>
              <a:t>6</a:t>
            </a:r>
            <a:r>
              <a:rPr lang="en-US" dirty="0"/>
              <a:t> </a:t>
            </a:r>
            <a:r>
              <a:rPr lang="en-US" b="1" dirty="0"/>
              <a:t>Learning resources and student support</a:t>
            </a:r>
            <a:r>
              <a:rPr lang="en-US" i="1" dirty="0"/>
              <a:t>:</a:t>
            </a:r>
            <a:br>
              <a:rPr lang="en-US" i="1" dirty="0"/>
            </a:br>
            <a:r>
              <a:rPr lang="en-US" dirty="0"/>
              <a:t>Institutions should </a:t>
            </a:r>
            <a:r>
              <a:rPr lang="lv-LV" dirty="0" err="1"/>
              <a:t>have</a:t>
            </a:r>
            <a:r>
              <a:rPr lang="lv-LV" dirty="0"/>
              <a:t> </a:t>
            </a:r>
            <a:r>
              <a:rPr lang="lv-LV" dirty="0" err="1"/>
              <a:t>appropriate</a:t>
            </a:r>
            <a:r>
              <a:rPr lang="lv-LV" dirty="0"/>
              <a:t> </a:t>
            </a:r>
            <a:r>
              <a:rPr lang="lv-LV" dirty="0" err="1"/>
              <a:t>funding</a:t>
            </a:r>
            <a:r>
              <a:rPr lang="lv-LV" dirty="0"/>
              <a:t> </a:t>
            </a:r>
            <a:r>
              <a:rPr lang="lv-LV" dirty="0" err="1"/>
              <a:t>for</a:t>
            </a:r>
            <a:r>
              <a:rPr lang="lv-LV" dirty="0"/>
              <a:t> </a:t>
            </a:r>
            <a:r>
              <a:rPr lang="en-US" dirty="0"/>
              <a:t>learning and </a:t>
            </a:r>
            <a:r>
              <a:rPr lang="lv-LV" dirty="0" err="1"/>
              <a:t>teaching</a:t>
            </a:r>
            <a:r>
              <a:rPr lang="lv-LV" dirty="0"/>
              <a:t> </a:t>
            </a:r>
            <a:r>
              <a:rPr lang="lv-LV" dirty="0" err="1"/>
              <a:t>activities</a:t>
            </a:r>
            <a:r>
              <a:rPr lang="lv-LV" dirty="0"/>
              <a:t> </a:t>
            </a:r>
            <a:r>
              <a:rPr lang="lv-LV" dirty="0" err="1"/>
              <a:t>and</a:t>
            </a:r>
            <a:r>
              <a:rPr lang="lv-LV" dirty="0"/>
              <a:t> </a:t>
            </a:r>
            <a:r>
              <a:rPr lang="en-US" dirty="0"/>
              <a:t>ensure that adequate </a:t>
            </a:r>
            <a:r>
              <a:rPr lang="lv-LV" dirty="0" err="1"/>
              <a:t>and</a:t>
            </a:r>
            <a:r>
              <a:rPr lang="lv-LV" dirty="0"/>
              <a:t> </a:t>
            </a:r>
            <a:r>
              <a:rPr lang="lv-LV" dirty="0" err="1"/>
              <a:t>readily</a:t>
            </a:r>
            <a:r>
              <a:rPr lang="lv-LV" dirty="0"/>
              <a:t> </a:t>
            </a:r>
            <a:r>
              <a:rPr lang="lv-LV" dirty="0" err="1"/>
              <a:t>accessible</a:t>
            </a:r>
            <a:r>
              <a:rPr lang="lv-LV" dirty="0"/>
              <a:t> </a:t>
            </a:r>
            <a:r>
              <a:rPr lang="en-US" dirty="0"/>
              <a:t>learning and student support</a:t>
            </a:r>
            <a:r>
              <a:rPr lang="lv-LV" dirty="0"/>
              <a:t> </a:t>
            </a:r>
            <a:r>
              <a:rPr lang="en-US" dirty="0"/>
              <a:t>are </a:t>
            </a:r>
            <a:r>
              <a:rPr lang="lv-LV" dirty="0" err="1"/>
              <a:t>provid</a:t>
            </a:r>
            <a:r>
              <a:rPr lang="en-US" dirty="0"/>
              <a:t>ed.</a:t>
            </a:r>
            <a:endParaRPr lang="lv-LV" dirty="0"/>
          </a:p>
        </p:txBody>
      </p:sp>
    </p:spTree>
    <p:extLst>
      <p:ext uri="{BB962C8B-B14F-4D97-AF65-F5344CB8AC3E}">
        <p14:creationId xmlns:p14="http://schemas.microsoft.com/office/powerpoint/2010/main" val="2045553646"/>
      </p:ext>
    </p:extLst>
  </p:cSld>
  <p:clrMapOvr>
    <a:masterClrMapping/>
  </p:clrMapOvr>
  <mc:AlternateContent xmlns:mc="http://schemas.openxmlformats.org/markup-compatibility/2006" xmlns:p14="http://schemas.microsoft.com/office/powerpoint/2010/main">
    <mc:Choice Requires="p14">
      <p:transition spd="slow" p14:dur="1250">
        <p:wipe/>
      </p:transition>
    </mc:Choice>
    <mc:Fallback xmlns="">
      <p:transition spd="slow">
        <p:wip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ctrTitle"/>
          </p:nvPr>
        </p:nvSpPr>
        <p:spPr>
          <a:xfrm>
            <a:off x="683568" y="1340768"/>
            <a:ext cx="8064500" cy="1296988"/>
          </a:xfrm>
        </p:spPr>
        <p:txBody>
          <a:bodyPr/>
          <a:lstStyle/>
          <a:p>
            <a:pPr eaLnBrk="1" hangingPunct="1"/>
            <a:r>
              <a:rPr lang="lv-LV" altLang="lv-LV" sz="3500" dirty="0">
                <a:latin typeface="Arial" charset="0"/>
              </a:rPr>
              <a:t>Latvia</a:t>
            </a:r>
          </a:p>
        </p:txBody>
      </p:sp>
      <p:sp>
        <p:nvSpPr>
          <p:cNvPr id="4100" name="Subtitle 2"/>
          <p:cNvSpPr>
            <a:spLocks noGrp="1"/>
          </p:cNvSpPr>
          <p:nvPr>
            <p:ph type="subTitle" idx="1"/>
          </p:nvPr>
        </p:nvSpPr>
        <p:spPr>
          <a:xfrm>
            <a:off x="539750" y="2897982"/>
            <a:ext cx="8064500" cy="2824162"/>
          </a:xfrm>
        </p:spPr>
        <p:txBody>
          <a:bodyPr>
            <a:normAutofit fontScale="85000" lnSpcReduction="10000"/>
          </a:bodyPr>
          <a:lstStyle/>
          <a:p>
            <a:pPr algn="l" eaLnBrk="1" hangingPunct="1">
              <a:lnSpc>
                <a:spcPct val="80000"/>
              </a:lnSpc>
              <a:spcBef>
                <a:spcPct val="60000"/>
              </a:spcBef>
              <a:buFont typeface="Arial" panose="020B0604020202020204" pitchFamily="34" charset="0"/>
              <a:buNone/>
              <a:defRPr/>
            </a:pPr>
            <a:r>
              <a:rPr lang="en-US" altLang="lv-LV" sz="1800" dirty="0">
                <a:solidFill>
                  <a:srgbClr val="B5121B"/>
                </a:solidFill>
              </a:rPr>
              <a:t>Situated in Northern Europe</a:t>
            </a:r>
            <a:r>
              <a:rPr lang="en-US" altLang="lv-LV" sz="1800" dirty="0">
                <a:solidFill>
                  <a:srgbClr val="807F83"/>
                </a:solidFill>
              </a:rPr>
              <a:t>,</a:t>
            </a:r>
            <a:r>
              <a:rPr lang="lv-LV" altLang="lv-LV" sz="1800" dirty="0">
                <a:solidFill>
                  <a:srgbClr val="807F83"/>
                </a:solidFill>
              </a:rPr>
              <a:t> </a:t>
            </a:r>
            <a:r>
              <a:rPr lang="en-US" altLang="lv-LV" sz="1800" dirty="0">
                <a:solidFill>
                  <a:srgbClr val="807F83"/>
                </a:solidFill>
              </a:rPr>
              <a:t>on the coast of Baltic Sea</a:t>
            </a:r>
            <a:r>
              <a:rPr lang="lv-LV" altLang="lv-LV" sz="1800" dirty="0">
                <a:solidFill>
                  <a:srgbClr val="807F83"/>
                </a:solidFill>
              </a:rPr>
              <a:t>; </a:t>
            </a:r>
            <a:r>
              <a:rPr lang="lv-LV" altLang="lv-LV" sz="1800" dirty="0" err="1">
                <a:solidFill>
                  <a:srgbClr val="B5121B"/>
                </a:solidFill>
              </a:rPr>
              <a:t>Capital</a:t>
            </a:r>
            <a:r>
              <a:rPr lang="lv-LV" altLang="lv-LV" sz="1800" dirty="0">
                <a:solidFill>
                  <a:srgbClr val="B5121B"/>
                </a:solidFill>
              </a:rPr>
              <a:t>:</a:t>
            </a:r>
            <a:r>
              <a:rPr lang="lv-LV" altLang="lv-LV" sz="1800" dirty="0">
                <a:solidFill>
                  <a:srgbClr val="807F83"/>
                </a:solidFill>
              </a:rPr>
              <a:t> </a:t>
            </a:r>
            <a:r>
              <a:rPr lang="lv-LV" altLang="lv-LV" sz="1800" dirty="0" err="1">
                <a:solidFill>
                  <a:srgbClr val="807F83"/>
                </a:solidFill>
              </a:rPr>
              <a:t>Riga</a:t>
            </a:r>
            <a:endParaRPr lang="lv-LV" altLang="lv-LV" sz="1800" dirty="0">
              <a:solidFill>
                <a:srgbClr val="807F83"/>
              </a:solidFill>
            </a:endParaRPr>
          </a:p>
          <a:p>
            <a:pPr algn="l" eaLnBrk="1" hangingPunct="1">
              <a:lnSpc>
                <a:spcPct val="80000"/>
              </a:lnSpc>
              <a:spcBef>
                <a:spcPct val="60000"/>
              </a:spcBef>
              <a:buFont typeface="Arial" panose="020B0604020202020204" pitchFamily="34" charset="0"/>
              <a:buNone/>
              <a:defRPr/>
            </a:pPr>
            <a:r>
              <a:rPr lang="lv-LV" altLang="lv-LV" sz="1800" dirty="0" err="1">
                <a:solidFill>
                  <a:srgbClr val="B5121B"/>
                </a:solidFill>
              </a:rPr>
              <a:t>Founded</a:t>
            </a:r>
            <a:r>
              <a:rPr lang="lv-LV" altLang="lv-LV" sz="1800" dirty="0">
                <a:solidFill>
                  <a:srgbClr val="B5121B"/>
                </a:solidFill>
              </a:rPr>
              <a:t>:</a:t>
            </a:r>
            <a:r>
              <a:rPr lang="lv-LV" altLang="lv-LV" sz="1800" dirty="0">
                <a:solidFill>
                  <a:srgbClr val="807F83"/>
                </a:solidFill>
              </a:rPr>
              <a:t> </a:t>
            </a:r>
            <a:r>
              <a:rPr lang="lv-LV" altLang="lv-LV" sz="1800" dirty="0" err="1">
                <a:solidFill>
                  <a:srgbClr val="807F83"/>
                </a:solidFill>
              </a:rPr>
              <a:t>November</a:t>
            </a:r>
            <a:r>
              <a:rPr lang="lv-LV" altLang="lv-LV" sz="1800" dirty="0">
                <a:solidFill>
                  <a:srgbClr val="807F83"/>
                </a:solidFill>
              </a:rPr>
              <a:t> 18, 1918;</a:t>
            </a:r>
          </a:p>
          <a:p>
            <a:pPr algn="l" eaLnBrk="1" hangingPunct="1">
              <a:lnSpc>
                <a:spcPct val="80000"/>
              </a:lnSpc>
              <a:spcBef>
                <a:spcPct val="60000"/>
              </a:spcBef>
              <a:buFont typeface="Arial" panose="020B0604020202020204" pitchFamily="34" charset="0"/>
              <a:buNone/>
              <a:defRPr/>
            </a:pPr>
            <a:r>
              <a:rPr lang="lv-LV" altLang="lv-LV" sz="1800" dirty="0" err="1">
                <a:solidFill>
                  <a:srgbClr val="B5121B"/>
                </a:solidFill>
              </a:rPr>
              <a:t>European</a:t>
            </a:r>
            <a:r>
              <a:rPr lang="lv-LV" altLang="lv-LV" sz="1800" dirty="0">
                <a:solidFill>
                  <a:srgbClr val="B5121B"/>
                </a:solidFill>
              </a:rPr>
              <a:t> </a:t>
            </a:r>
            <a:r>
              <a:rPr lang="lv-LV" altLang="lv-LV" sz="1800" dirty="0" err="1">
                <a:solidFill>
                  <a:srgbClr val="B5121B"/>
                </a:solidFill>
              </a:rPr>
              <a:t>Union</a:t>
            </a:r>
            <a:r>
              <a:rPr lang="en-US" altLang="lv-LV" sz="1800" dirty="0">
                <a:solidFill>
                  <a:srgbClr val="B5121B"/>
                </a:solidFill>
              </a:rPr>
              <a:t>:</a:t>
            </a:r>
            <a:r>
              <a:rPr lang="lv-LV" altLang="lv-LV" sz="1800" dirty="0">
                <a:solidFill>
                  <a:srgbClr val="807F83"/>
                </a:solidFill>
              </a:rPr>
              <a:t> </a:t>
            </a:r>
            <a:r>
              <a:rPr lang="lv-LV" altLang="lv-LV" sz="1800" dirty="0" err="1">
                <a:solidFill>
                  <a:srgbClr val="807F83"/>
                </a:solidFill>
              </a:rPr>
              <a:t>since</a:t>
            </a:r>
            <a:r>
              <a:rPr lang="en-US" altLang="lv-LV" sz="1800" dirty="0">
                <a:solidFill>
                  <a:srgbClr val="807F83"/>
                </a:solidFill>
              </a:rPr>
              <a:t> 2004</a:t>
            </a:r>
            <a:r>
              <a:rPr lang="lv-LV" altLang="lv-LV" sz="1800" dirty="0">
                <a:solidFill>
                  <a:srgbClr val="807F83"/>
                </a:solidFill>
              </a:rPr>
              <a:t>; </a:t>
            </a:r>
            <a:r>
              <a:rPr lang="en-US" altLang="lv-LV" sz="1800" dirty="0">
                <a:solidFill>
                  <a:srgbClr val="B5121B"/>
                </a:solidFill>
              </a:rPr>
              <a:t>E</a:t>
            </a:r>
            <a:r>
              <a:rPr lang="lv-LV" altLang="lv-LV" sz="1800" dirty="0" err="1">
                <a:solidFill>
                  <a:srgbClr val="B5121B"/>
                </a:solidFill>
              </a:rPr>
              <a:t>urozone</a:t>
            </a:r>
            <a:r>
              <a:rPr lang="en-US" altLang="lv-LV" sz="1800" dirty="0">
                <a:solidFill>
                  <a:srgbClr val="B5121B"/>
                </a:solidFill>
              </a:rPr>
              <a:t>:</a:t>
            </a:r>
            <a:r>
              <a:rPr lang="lv-LV" altLang="lv-LV" sz="1800" dirty="0">
                <a:solidFill>
                  <a:srgbClr val="B5121B"/>
                </a:solidFill>
              </a:rPr>
              <a:t> </a:t>
            </a:r>
            <a:r>
              <a:rPr lang="lv-LV" altLang="lv-LV" sz="1800" dirty="0" err="1">
                <a:solidFill>
                  <a:srgbClr val="807F83"/>
                </a:solidFill>
              </a:rPr>
              <a:t>since</a:t>
            </a:r>
            <a:r>
              <a:rPr lang="en-US" altLang="lv-LV" sz="1800" dirty="0">
                <a:solidFill>
                  <a:srgbClr val="807F83"/>
                </a:solidFill>
              </a:rPr>
              <a:t> 2014</a:t>
            </a:r>
            <a:r>
              <a:rPr lang="lv-LV" altLang="lv-LV" sz="1800" dirty="0">
                <a:solidFill>
                  <a:srgbClr val="807F83"/>
                </a:solidFill>
              </a:rPr>
              <a:t>;</a:t>
            </a:r>
          </a:p>
          <a:p>
            <a:pPr algn="l" eaLnBrk="1" hangingPunct="1">
              <a:lnSpc>
                <a:spcPct val="80000"/>
              </a:lnSpc>
              <a:spcBef>
                <a:spcPct val="60000"/>
              </a:spcBef>
              <a:buFont typeface="Arial" panose="020B0604020202020204" pitchFamily="34" charset="0"/>
              <a:buNone/>
              <a:defRPr/>
            </a:pPr>
            <a:r>
              <a:rPr lang="lv-LV" altLang="lv-LV" sz="1800" dirty="0">
                <a:solidFill>
                  <a:srgbClr val="B5121B"/>
                </a:solidFill>
              </a:rPr>
              <a:t>P</a:t>
            </a:r>
            <a:r>
              <a:rPr lang="en-US" altLang="lv-LV" sz="1800" dirty="0">
                <a:solidFill>
                  <a:srgbClr val="B5121B"/>
                </a:solidFill>
              </a:rPr>
              <a:t>residency of the Council </a:t>
            </a:r>
            <a:r>
              <a:rPr lang="en-US" altLang="lv-LV" sz="1800" dirty="0">
                <a:solidFill>
                  <a:schemeClr val="accent2"/>
                </a:solidFill>
              </a:rPr>
              <a:t>of the </a:t>
            </a:r>
            <a:r>
              <a:rPr lang="lv-LV" altLang="lv-LV" sz="1800" dirty="0" err="1">
                <a:solidFill>
                  <a:schemeClr val="accent2"/>
                </a:solidFill>
              </a:rPr>
              <a:t>European</a:t>
            </a:r>
            <a:r>
              <a:rPr lang="lv-LV" altLang="lv-LV" sz="1800" dirty="0">
                <a:solidFill>
                  <a:schemeClr val="accent2"/>
                </a:solidFill>
              </a:rPr>
              <a:t> </a:t>
            </a:r>
            <a:r>
              <a:rPr lang="lv-LV" altLang="lv-LV" sz="1800" dirty="0" err="1">
                <a:solidFill>
                  <a:schemeClr val="accent2"/>
                </a:solidFill>
              </a:rPr>
              <a:t>Union</a:t>
            </a:r>
            <a:r>
              <a:rPr lang="lv-LV" altLang="lv-LV" sz="1800" dirty="0">
                <a:solidFill>
                  <a:schemeClr val="accent2"/>
                </a:solidFill>
              </a:rPr>
              <a:t> </a:t>
            </a:r>
            <a:r>
              <a:rPr lang="lv-LV" altLang="lv-LV" sz="1800" dirty="0" err="1">
                <a:solidFill>
                  <a:srgbClr val="807F83"/>
                </a:solidFill>
              </a:rPr>
              <a:t>in</a:t>
            </a:r>
            <a:r>
              <a:rPr lang="lv-LV" altLang="lv-LV" sz="1800" dirty="0">
                <a:solidFill>
                  <a:srgbClr val="807F83"/>
                </a:solidFill>
              </a:rPr>
              <a:t> 2015;</a:t>
            </a:r>
          </a:p>
          <a:p>
            <a:pPr algn="l" eaLnBrk="1" hangingPunct="1">
              <a:lnSpc>
                <a:spcPct val="80000"/>
              </a:lnSpc>
              <a:spcBef>
                <a:spcPct val="60000"/>
              </a:spcBef>
              <a:buFont typeface="Arial" panose="020B0604020202020204" pitchFamily="34" charset="0"/>
              <a:buNone/>
              <a:defRPr/>
            </a:pPr>
            <a:r>
              <a:rPr lang="en-US" altLang="lv-LV" sz="1800" dirty="0">
                <a:solidFill>
                  <a:srgbClr val="B5121B"/>
                </a:solidFill>
              </a:rPr>
              <a:t>Annual GDP growth</a:t>
            </a:r>
            <a:r>
              <a:rPr lang="en-US" altLang="lv-LV" sz="1800" dirty="0">
                <a:solidFill>
                  <a:srgbClr val="807F83"/>
                </a:solidFill>
              </a:rPr>
              <a:t> up to 4,5%</a:t>
            </a:r>
            <a:r>
              <a:rPr lang="lv-LV" altLang="lv-LV" sz="1800" dirty="0">
                <a:solidFill>
                  <a:srgbClr val="807F83"/>
                </a:solidFill>
              </a:rPr>
              <a:t>;</a:t>
            </a:r>
          </a:p>
          <a:p>
            <a:pPr algn="l" eaLnBrk="1" hangingPunct="1">
              <a:lnSpc>
                <a:spcPct val="80000"/>
              </a:lnSpc>
              <a:spcBef>
                <a:spcPct val="60000"/>
              </a:spcBef>
              <a:buFont typeface="Arial" panose="020B0604020202020204" pitchFamily="34" charset="0"/>
              <a:buNone/>
              <a:defRPr/>
            </a:pPr>
            <a:r>
              <a:rPr lang="lv-LV" altLang="lv-LV" sz="1800" dirty="0" err="1">
                <a:solidFill>
                  <a:srgbClr val="B5121B"/>
                </a:solidFill>
              </a:rPr>
              <a:t>Economy</a:t>
            </a:r>
            <a:r>
              <a:rPr lang="lv-LV" altLang="lv-LV" sz="1800" dirty="0">
                <a:solidFill>
                  <a:srgbClr val="B5121B"/>
                </a:solidFill>
              </a:rPr>
              <a:t> </a:t>
            </a:r>
            <a:r>
              <a:rPr lang="lv-LV" altLang="lv-LV" sz="1800" dirty="0" err="1">
                <a:solidFill>
                  <a:srgbClr val="B5121B"/>
                </a:solidFill>
              </a:rPr>
              <a:t>and</a:t>
            </a:r>
            <a:r>
              <a:rPr lang="lv-LV" altLang="lv-LV" sz="1800" dirty="0">
                <a:solidFill>
                  <a:srgbClr val="B5121B"/>
                </a:solidFill>
              </a:rPr>
              <a:t> </a:t>
            </a:r>
            <a:r>
              <a:rPr lang="lv-LV" altLang="lv-LV" sz="1800" dirty="0" err="1">
                <a:solidFill>
                  <a:srgbClr val="B5121B"/>
                </a:solidFill>
              </a:rPr>
              <a:t>exports</a:t>
            </a:r>
            <a:r>
              <a:rPr lang="lv-LV" altLang="lv-LV" sz="1800" dirty="0">
                <a:solidFill>
                  <a:srgbClr val="B5121B"/>
                </a:solidFill>
              </a:rPr>
              <a:t>:</a:t>
            </a:r>
            <a:r>
              <a:rPr lang="lv-LV" altLang="lv-LV" sz="1800" dirty="0">
                <a:solidFill>
                  <a:srgbClr val="807F83"/>
                </a:solidFill>
              </a:rPr>
              <a:t> l</a:t>
            </a:r>
            <a:r>
              <a:rPr lang="en-US" altLang="lv-LV" sz="1800" dirty="0" err="1">
                <a:solidFill>
                  <a:srgbClr val="807F83"/>
                </a:solidFill>
              </a:rPr>
              <a:t>ogistics</a:t>
            </a:r>
            <a:r>
              <a:rPr lang="lv-LV" altLang="lv-LV" sz="1800" dirty="0">
                <a:solidFill>
                  <a:srgbClr val="807F83"/>
                </a:solidFill>
              </a:rPr>
              <a:t>, h</a:t>
            </a:r>
            <a:r>
              <a:rPr lang="en-US" altLang="lv-LV" sz="1800" dirty="0" err="1">
                <a:solidFill>
                  <a:srgbClr val="807F83"/>
                </a:solidFill>
              </a:rPr>
              <a:t>igh</a:t>
            </a:r>
            <a:r>
              <a:rPr lang="en-US" altLang="lv-LV" sz="1800" dirty="0">
                <a:solidFill>
                  <a:srgbClr val="807F83"/>
                </a:solidFill>
              </a:rPr>
              <a:t>-tech</a:t>
            </a:r>
            <a:r>
              <a:rPr lang="lv-LV" altLang="lv-LV" sz="1800" dirty="0">
                <a:solidFill>
                  <a:srgbClr val="807F83"/>
                </a:solidFill>
              </a:rPr>
              <a:t>, c</a:t>
            </a:r>
            <a:r>
              <a:rPr lang="en-US" altLang="lv-LV" sz="1800" dirty="0" err="1">
                <a:solidFill>
                  <a:srgbClr val="807F83"/>
                </a:solidFill>
              </a:rPr>
              <a:t>hemicals</a:t>
            </a:r>
            <a:r>
              <a:rPr lang="lv-LV" altLang="lv-LV" sz="1800" dirty="0">
                <a:solidFill>
                  <a:srgbClr val="807F83"/>
                </a:solidFill>
              </a:rPr>
              <a:t>, </a:t>
            </a:r>
            <a:r>
              <a:rPr lang="lv-LV" altLang="lv-LV" sz="1800" dirty="0" err="1">
                <a:solidFill>
                  <a:srgbClr val="807F83"/>
                </a:solidFill>
              </a:rPr>
              <a:t>pharmacy</a:t>
            </a:r>
            <a:r>
              <a:rPr lang="lv-LV" altLang="lv-LV" sz="1800" dirty="0">
                <a:solidFill>
                  <a:srgbClr val="807F83"/>
                </a:solidFill>
              </a:rPr>
              <a:t>, a</a:t>
            </a:r>
            <a:r>
              <a:rPr lang="en-US" altLang="lv-LV" sz="1800" dirty="0" err="1">
                <a:solidFill>
                  <a:srgbClr val="807F83"/>
                </a:solidFill>
              </a:rPr>
              <a:t>griculture</a:t>
            </a:r>
            <a:r>
              <a:rPr lang="lv-LV" altLang="lv-LV" sz="1800" dirty="0">
                <a:solidFill>
                  <a:srgbClr val="807F83"/>
                </a:solidFill>
              </a:rPr>
              <a:t>, w</a:t>
            </a:r>
            <a:r>
              <a:rPr lang="en-US" altLang="lv-LV" sz="1800" dirty="0" err="1">
                <a:solidFill>
                  <a:srgbClr val="807F83"/>
                </a:solidFill>
              </a:rPr>
              <a:t>oodwork</a:t>
            </a:r>
            <a:endParaRPr lang="lv-LV" altLang="lv-LV" sz="1800" dirty="0">
              <a:solidFill>
                <a:srgbClr val="807F83"/>
              </a:solidFill>
            </a:endParaRPr>
          </a:p>
          <a:p>
            <a:pPr algn="l" eaLnBrk="1" hangingPunct="1">
              <a:lnSpc>
                <a:spcPct val="80000"/>
              </a:lnSpc>
              <a:spcBef>
                <a:spcPct val="60000"/>
              </a:spcBef>
              <a:buFont typeface="Arial" panose="020B0604020202020204" pitchFamily="34" charset="0"/>
              <a:buNone/>
              <a:defRPr/>
            </a:pPr>
            <a:r>
              <a:rPr lang="lv-LV" altLang="lv-LV" sz="1800" dirty="0" err="1">
                <a:solidFill>
                  <a:srgbClr val="B5121B"/>
                </a:solidFill>
              </a:rPr>
              <a:t>Population</a:t>
            </a:r>
            <a:r>
              <a:rPr lang="lv-LV" altLang="lv-LV" sz="1800" dirty="0">
                <a:solidFill>
                  <a:srgbClr val="B5121B"/>
                </a:solidFill>
              </a:rPr>
              <a:t>: </a:t>
            </a:r>
            <a:r>
              <a:rPr lang="lv-LV" altLang="lv-LV" sz="1800" dirty="0">
                <a:solidFill>
                  <a:srgbClr val="807F83"/>
                </a:solidFill>
              </a:rPr>
              <a:t>1 984 887 </a:t>
            </a:r>
            <a:r>
              <a:rPr lang="lv-LV" altLang="lv-LV" sz="1800" dirty="0" err="1">
                <a:solidFill>
                  <a:srgbClr val="807F83"/>
                </a:solidFill>
              </a:rPr>
              <a:t>in</a:t>
            </a:r>
            <a:r>
              <a:rPr lang="lv-LV" altLang="lv-LV" sz="1800" dirty="0">
                <a:solidFill>
                  <a:srgbClr val="807F83"/>
                </a:solidFill>
              </a:rPr>
              <a:t> 2016;  </a:t>
            </a:r>
          </a:p>
          <a:p>
            <a:pPr algn="l" eaLnBrk="1" hangingPunct="1">
              <a:lnSpc>
                <a:spcPct val="80000"/>
              </a:lnSpc>
              <a:spcBef>
                <a:spcPct val="60000"/>
              </a:spcBef>
              <a:buFont typeface="Arial" panose="020B0604020202020204" pitchFamily="34" charset="0"/>
              <a:buNone/>
              <a:defRPr/>
            </a:pPr>
            <a:r>
              <a:rPr lang="lv-LV" altLang="lv-LV" sz="1800" dirty="0" err="1">
                <a:solidFill>
                  <a:srgbClr val="B5121B"/>
                </a:solidFill>
              </a:rPr>
              <a:t>Ethnic</a:t>
            </a:r>
            <a:r>
              <a:rPr lang="lv-LV" altLang="lv-LV" sz="1800" dirty="0">
                <a:solidFill>
                  <a:srgbClr val="B5121B"/>
                </a:solidFill>
              </a:rPr>
              <a:t> </a:t>
            </a:r>
            <a:r>
              <a:rPr lang="lv-LV" altLang="lv-LV" sz="1800" dirty="0" err="1">
                <a:solidFill>
                  <a:srgbClr val="B5121B"/>
                </a:solidFill>
              </a:rPr>
              <a:t>composition</a:t>
            </a:r>
            <a:r>
              <a:rPr lang="lv-LV" altLang="lv-LV" sz="1800" dirty="0">
                <a:solidFill>
                  <a:srgbClr val="B5121B"/>
                </a:solidFill>
              </a:rPr>
              <a:t>:</a:t>
            </a:r>
            <a:r>
              <a:rPr lang="lv-LV" altLang="lv-LV" sz="1800" dirty="0">
                <a:solidFill>
                  <a:srgbClr val="807F83"/>
                </a:solidFill>
              </a:rPr>
              <a:t> </a:t>
            </a:r>
            <a:r>
              <a:rPr lang="lv-LV" altLang="lv-LV" sz="1800" dirty="0" err="1">
                <a:solidFill>
                  <a:srgbClr val="807F83"/>
                </a:solidFill>
              </a:rPr>
              <a:t>latvians</a:t>
            </a:r>
            <a:r>
              <a:rPr lang="lv-LV" altLang="lv-LV" sz="1800" dirty="0">
                <a:solidFill>
                  <a:srgbClr val="807F83"/>
                </a:solidFill>
              </a:rPr>
              <a:t> 61.4%, </a:t>
            </a:r>
            <a:r>
              <a:rPr lang="lv-LV" altLang="lv-LV" sz="1800" dirty="0" err="1">
                <a:solidFill>
                  <a:srgbClr val="807F83"/>
                </a:solidFill>
              </a:rPr>
              <a:t>russians</a:t>
            </a:r>
            <a:r>
              <a:rPr lang="lv-LV" altLang="lv-LV" sz="1800" dirty="0">
                <a:solidFill>
                  <a:srgbClr val="807F83"/>
                </a:solidFill>
              </a:rPr>
              <a:t> 26%, </a:t>
            </a:r>
            <a:r>
              <a:rPr lang="lv-LV" altLang="lv-LV" sz="1800" dirty="0" err="1">
                <a:solidFill>
                  <a:srgbClr val="807F83"/>
                </a:solidFill>
              </a:rPr>
              <a:t>belarusians</a:t>
            </a:r>
            <a:r>
              <a:rPr lang="lv-LV" altLang="lv-LV" sz="1800" dirty="0">
                <a:solidFill>
                  <a:srgbClr val="807F83"/>
                </a:solidFill>
              </a:rPr>
              <a:t> 3.4%, </a:t>
            </a:r>
            <a:r>
              <a:rPr lang="lv-LV" altLang="lv-LV" sz="1800" dirty="0" err="1">
                <a:solidFill>
                  <a:srgbClr val="807F83"/>
                </a:solidFill>
              </a:rPr>
              <a:t>ukrainians</a:t>
            </a:r>
            <a:r>
              <a:rPr lang="lv-LV" altLang="lv-LV" sz="1800" dirty="0">
                <a:solidFill>
                  <a:srgbClr val="807F83"/>
                </a:solidFill>
              </a:rPr>
              <a:t> 2.3%, </a:t>
            </a:r>
            <a:r>
              <a:rPr lang="lv-LV" altLang="lv-LV" sz="1800" dirty="0" err="1">
                <a:solidFill>
                  <a:srgbClr val="807F83"/>
                </a:solidFill>
              </a:rPr>
              <a:t>others</a:t>
            </a:r>
            <a:r>
              <a:rPr lang="lv-LV" altLang="lv-LV" sz="1800" dirty="0">
                <a:solidFill>
                  <a:srgbClr val="807F83"/>
                </a:solidFill>
              </a:rPr>
              <a:t>;</a:t>
            </a:r>
          </a:p>
          <a:p>
            <a:pPr algn="l" eaLnBrk="1" hangingPunct="1">
              <a:lnSpc>
                <a:spcPct val="80000"/>
              </a:lnSpc>
              <a:spcBef>
                <a:spcPct val="60000"/>
              </a:spcBef>
              <a:buFont typeface="Arial" panose="020B0604020202020204" pitchFamily="34" charset="0"/>
              <a:buNone/>
              <a:defRPr/>
            </a:pPr>
            <a:r>
              <a:rPr lang="lv-LV" altLang="lv-LV" sz="1800" dirty="0">
                <a:solidFill>
                  <a:srgbClr val="B5121B"/>
                </a:solidFill>
              </a:rPr>
              <a:t>Students:</a:t>
            </a:r>
            <a:r>
              <a:rPr lang="lv-LV" altLang="lv-LV" sz="1800" dirty="0">
                <a:solidFill>
                  <a:srgbClr val="807F83"/>
                </a:solidFill>
              </a:rPr>
              <a:t> </a:t>
            </a:r>
            <a:r>
              <a:rPr lang="lv-LV" sz="1800" dirty="0"/>
              <a:t>85.9 </a:t>
            </a:r>
            <a:r>
              <a:rPr lang="lv-LV" sz="1800" dirty="0" err="1"/>
              <a:t>thsd</a:t>
            </a:r>
            <a:r>
              <a:rPr lang="lv-LV" altLang="lv-LV" sz="1800" dirty="0">
                <a:solidFill>
                  <a:srgbClr val="807F83"/>
                </a:solidFill>
              </a:rPr>
              <a:t> </a:t>
            </a:r>
            <a:r>
              <a:rPr lang="lv-LV" altLang="lv-LV" sz="1800" dirty="0" err="1">
                <a:solidFill>
                  <a:srgbClr val="807F83"/>
                </a:solidFill>
              </a:rPr>
              <a:t>in</a:t>
            </a:r>
            <a:r>
              <a:rPr lang="lv-LV" altLang="lv-LV" sz="1800" dirty="0">
                <a:solidFill>
                  <a:srgbClr val="807F83"/>
                </a:solidFill>
              </a:rPr>
              <a:t> 2015; </a:t>
            </a:r>
            <a:r>
              <a:rPr lang="lv-LV" altLang="lv-LV" sz="1800" dirty="0" err="1">
                <a:solidFill>
                  <a:srgbClr val="B5121B"/>
                </a:solidFill>
              </a:rPr>
              <a:t>Higher</a:t>
            </a:r>
            <a:r>
              <a:rPr lang="lv-LV" altLang="lv-LV" sz="1800" dirty="0">
                <a:solidFill>
                  <a:srgbClr val="B5121B"/>
                </a:solidFill>
              </a:rPr>
              <a:t> </a:t>
            </a:r>
            <a:r>
              <a:rPr lang="lv-LV" altLang="lv-LV" sz="1800" dirty="0" err="1">
                <a:solidFill>
                  <a:srgbClr val="B5121B"/>
                </a:solidFill>
              </a:rPr>
              <a:t>education</a:t>
            </a:r>
            <a:r>
              <a:rPr lang="lv-LV" altLang="lv-LV" sz="1800" dirty="0">
                <a:solidFill>
                  <a:srgbClr val="B5121B"/>
                </a:solidFill>
              </a:rPr>
              <a:t> </a:t>
            </a:r>
            <a:r>
              <a:rPr lang="lv-LV" altLang="lv-LV" sz="1800" dirty="0" err="1">
                <a:solidFill>
                  <a:srgbClr val="B5121B"/>
                </a:solidFill>
              </a:rPr>
              <a:t>institutions</a:t>
            </a:r>
            <a:r>
              <a:rPr lang="lv-LV" altLang="lv-LV" sz="1800" dirty="0">
                <a:solidFill>
                  <a:srgbClr val="B5121B"/>
                </a:solidFill>
              </a:rPr>
              <a:t>:</a:t>
            </a:r>
            <a:r>
              <a:rPr lang="lv-LV" altLang="lv-LV" sz="1800" dirty="0">
                <a:solidFill>
                  <a:srgbClr val="807F83"/>
                </a:solidFill>
              </a:rPr>
              <a:t> 60</a:t>
            </a:r>
          </a:p>
        </p:txBody>
      </p:sp>
    </p:spTree>
    <p:extLst>
      <p:ext uri="{BB962C8B-B14F-4D97-AF65-F5344CB8AC3E}">
        <p14:creationId xmlns:p14="http://schemas.microsoft.com/office/powerpoint/2010/main" val="2656720632"/>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a:xfrm>
            <a:off x="467544" y="260648"/>
            <a:ext cx="8229600" cy="6480720"/>
          </a:xfrm>
        </p:spPr>
        <p:txBody>
          <a:bodyPr>
            <a:normAutofit/>
          </a:bodyPr>
          <a:lstStyle/>
          <a:p>
            <a:pPr algn="l"/>
            <a:r>
              <a:rPr lang="lv-LV" sz="3600" dirty="0" err="1"/>
              <a:t>Basic</a:t>
            </a:r>
            <a:r>
              <a:rPr lang="lv-LV" sz="3600" dirty="0"/>
              <a:t> </a:t>
            </a:r>
            <a:r>
              <a:rPr lang="lv-LV" sz="3600" dirty="0" err="1"/>
              <a:t>strategic</a:t>
            </a:r>
            <a:r>
              <a:rPr lang="lv-LV" sz="3600" dirty="0"/>
              <a:t> </a:t>
            </a:r>
            <a:r>
              <a:rPr lang="lv-LV" sz="3600" dirty="0" err="1"/>
              <a:t>directions</a:t>
            </a:r>
            <a:r>
              <a:rPr lang="lv-LV" sz="3600" dirty="0"/>
              <a:t> </a:t>
            </a:r>
            <a:r>
              <a:rPr lang="lv-LV" sz="3600" dirty="0" err="1"/>
              <a:t>of</a:t>
            </a:r>
            <a:r>
              <a:rPr lang="lv-LV" sz="3600" dirty="0"/>
              <a:t> UL (</a:t>
            </a:r>
            <a:r>
              <a:rPr lang="lv-LV" sz="3600" dirty="0" err="1"/>
              <a:t>Senate</a:t>
            </a:r>
            <a:r>
              <a:rPr lang="lv-LV" sz="3600" dirty="0"/>
              <a:t>)</a:t>
            </a:r>
            <a:br>
              <a:rPr lang="lv-LV" sz="3600" dirty="0"/>
            </a:br>
            <a:r>
              <a:rPr lang="lv-LV" sz="3600" dirty="0" err="1"/>
              <a:t>Language</a:t>
            </a:r>
            <a:r>
              <a:rPr lang="lv-LV" sz="3600" dirty="0"/>
              <a:t> </a:t>
            </a:r>
            <a:r>
              <a:rPr lang="lv-LV" sz="3600" dirty="0" err="1"/>
              <a:t>policy</a:t>
            </a:r>
            <a:r>
              <a:rPr lang="lv-LV" sz="3600" dirty="0"/>
              <a:t> </a:t>
            </a:r>
            <a:r>
              <a:rPr lang="lv-LV" sz="3600" dirty="0" err="1"/>
              <a:t>of</a:t>
            </a:r>
            <a:r>
              <a:rPr lang="lv-LV" sz="3600" dirty="0"/>
              <a:t> UL (</a:t>
            </a:r>
            <a:r>
              <a:rPr lang="lv-LV" sz="3600" dirty="0" err="1"/>
              <a:t>Senate</a:t>
            </a:r>
            <a:r>
              <a:rPr lang="lv-LV" sz="3600" dirty="0"/>
              <a:t>)</a:t>
            </a:r>
            <a:br>
              <a:rPr lang="lv-LV" sz="3600" dirty="0"/>
            </a:br>
            <a:r>
              <a:rPr lang="en-US" sz="3600" dirty="0"/>
              <a:t>Regulation on Sports games of UL </a:t>
            </a:r>
            <a:r>
              <a:rPr lang="lv-LV" sz="3600" dirty="0"/>
              <a:t>(</a:t>
            </a:r>
            <a:r>
              <a:rPr lang="lv-LV" sz="3600" dirty="0" err="1"/>
              <a:t>Rector’s</a:t>
            </a:r>
            <a:r>
              <a:rPr lang="lv-LV" sz="3600" dirty="0"/>
              <a:t> </a:t>
            </a:r>
            <a:r>
              <a:rPr lang="lv-LV" sz="3600" dirty="0" err="1"/>
              <a:t>order</a:t>
            </a:r>
            <a:r>
              <a:rPr lang="en-US" sz="3600" dirty="0"/>
              <a:t>)</a:t>
            </a:r>
            <a:br>
              <a:rPr lang="lv-LV" sz="3600" dirty="0"/>
            </a:br>
            <a:r>
              <a:rPr lang="en-US" sz="3600" dirty="0"/>
              <a:t>Research </a:t>
            </a:r>
            <a:r>
              <a:rPr lang="en-US" sz="3600" dirty="0" err="1"/>
              <a:t>programme</a:t>
            </a:r>
            <a:r>
              <a:rPr lang="en-US" sz="3600" dirty="0"/>
              <a:t> 2015–2020 (Senate)</a:t>
            </a:r>
            <a:br>
              <a:rPr lang="lv-LV" sz="3600" dirty="0"/>
            </a:br>
            <a:r>
              <a:rPr lang="lv-LV" sz="3600" dirty="0" err="1"/>
              <a:t>Library</a:t>
            </a:r>
            <a:r>
              <a:rPr lang="lv-LV" sz="3600" dirty="0"/>
              <a:t> (…)</a:t>
            </a:r>
          </a:p>
        </p:txBody>
      </p:sp>
    </p:spTree>
    <p:extLst>
      <p:ext uri="{BB962C8B-B14F-4D97-AF65-F5344CB8AC3E}">
        <p14:creationId xmlns:p14="http://schemas.microsoft.com/office/powerpoint/2010/main" val="2704174995"/>
      </p:ext>
    </p:extLst>
  </p:cSld>
  <p:clrMapOvr>
    <a:masterClrMapping/>
  </p:clrMapOvr>
  <mc:AlternateContent xmlns:mc="http://schemas.openxmlformats.org/markup-compatibility/2006" xmlns:p14="http://schemas.microsoft.com/office/powerpoint/2010/main">
    <mc:Choice Requires="p14">
      <p:transition spd="slow" p14:dur="1250">
        <p:wipe/>
      </p:transition>
    </mc:Choice>
    <mc:Fallback xmlns="">
      <p:transition spd="slow">
        <p:wip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Satura vietturis 2" descr="Ķīmija.png"/>
          <p:cNvPicPr>
            <a:picLocks noGrp="1" noChangeAspect="1"/>
          </p:cNvPicPr>
          <p:nvPr>
            <p:ph/>
          </p:nvPr>
        </p:nvPicPr>
        <p:blipFill>
          <a:blip r:embed="rId3" cstate="print"/>
          <a:stretch>
            <a:fillRect/>
          </a:stretch>
        </p:blipFill>
        <p:spPr>
          <a:xfrm>
            <a:off x="2154904" y="274638"/>
            <a:ext cx="4834191" cy="5851525"/>
          </a:xfrm>
        </p:spPr>
      </p:pic>
    </p:spTree>
    <p:extLst>
      <p:ext uri="{BB962C8B-B14F-4D97-AF65-F5344CB8AC3E}">
        <p14:creationId xmlns:p14="http://schemas.microsoft.com/office/powerpoint/2010/main" val="40872415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atura vietturis 1"/>
          <p:cNvSpPr>
            <a:spLocks noGrp="1"/>
          </p:cNvSpPr>
          <p:nvPr>
            <p:ph/>
          </p:nvPr>
        </p:nvSpPr>
        <p:spPr/>
        <p:txBody>
          <a:bodyPr/>
          <a:lstStyle/>
          <a:p>
            <a:endParaRPr lang="lv-LV" dirty="0"/>
          </a:p>
          <a:p>
            <a:endParaRPr lang="lv-LV" dirty="0"/>
          </a:p>
          <a:p>
            <a:endParaRPr lang="lv-LV" dirty="0"/>
          </a:p>
          <a:p>
            <a:r>
              <a:rPr lang="lv-LV" dirty="0" err="1"/>
              <a:t>Overview</a:t>
            </a:r>
            <a:r>
              <a:rPr lang="lv-LV" dirty="0"/>
              <a:t> </a:t>
            </a:r>
            <a:r>
              <a:rPr lang="lv-LV" dirty="0" err="1"/>
              <a:t>of</a:t>
            </a:r>
            <a:r>
              <a:rPr lang="lv-LV" dirty="0"/>
              <a:t> student </a:t>
            </a:r>
            <a:r>
              <a:rPr lang="lv-LV" dirty="0" err="1"/>
              <a:t>support</a:t>
            </a:r>
            <a:r>
              <a:rPr lang="lv-LV" dirty="0"/>
              <a:t> </a:t>
            </a:r>
            <a:r>
              <a:rPr lang="lv-LV" dirty="0" err="1"/>
              <a:t>forms</a:t>
            </a:r>
            <a:endParaRPr lang="en-GB" dirty="0"/>
          </a:p>
        </p:txBody>
      </p:sp>
    </p:spTree>
    <p:extLst>
      <p:ext uri="{BB962C8B-B14F-4D97-AF65-F5344CB8AC3E}">
        <p14:creationId xmlns:p14="http://schemas.microsoft.com/office/powerpoint/2010/main" val="35033178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atura vietturis 1"/>
          <p:cNvSpPr>
            <a:spLocks noGrp="1"/>
          </p:cNvSpPr>
          <p:nvPr>
            <p:ph/>
          </p:nvPr>
        </p:nvSpPr>
        <p:spPr>
          <a:xfrm>
            <a:off x="457200" y="1340768"/>
            <a:ext cx="8229600" cy="4785395"/>
          </a:xfrm>
        </p:spPr>
        <p:txBody>
          <a:bodyPr>
            <a:normAutofit fontScale="92500" lnSpcReduction="20000"/>
          </a:bodyPr>
          <a:lstStyle/>
          <a:p>
            <a:r>
              <a:rPr lang="lv-LV" dirty="0"/>
              <a:t>1.7 </a:t>
            </a:r>
            <a:r>
              <a:rPr lang="lv-LV" b="1" dirty="0" err="1"/>
              <a:t>Information</a:t>
            </a:r>
            <a:r>
              <a:rPr lang="lv-LV" b="1" dirty="0"/>
              <a:t> </a:t>
            </a:r>
            <a:r>
              <a:rPr lang="lv-LV" b="1" dirty="0" err="1"/>
              <a:t>management</a:t>
            </a:r>
            <a:r>
              <a:rPr lang="lv-LV" i="1" dirty="0"/>
              <a:t>:</a:t>
            </a:r>
          </a:p>
          <a:p>
            <a:r>
              <a:rPr lang="en-US" dirty="0"/>
              <a:t>Institutions should ensure that they collect, </a:t>
            </a:r>
            <a:r>
              <a:rPr lang="en-US" dirty="0" err="1"/>
              <a:t>analyse</a:t>
            </a:r>
            <a:r>
              <a:rPr lang="en-US" dirty="0"/>
              <a:t> and use relevant information</a:t>
            </a:r>
            <a:r>
              <a:rPr lang="lv-LV" dirty="0"/>
              <a:t> </a:t>
            </a:r>
            <a:r>
              <a:rPr lang="en-US" dirty="0"/>
              <a:t>for the effective management of their </a:t>
            </a:r>
            <a:r>
              <a:rPr lang="en-US" dirty="0" err="1"/>
              <a:t>programmes</a:t>
            </a:r>
            <a:r>
              <a:rPr lang="en-US" dirty="0"/>
              <a:t> and other activities.</a:t>
            </a:r>
            <a:endParaRPr lang="lv-LV" dirty="0"/>
          </a:p>
          <a:p>
            <a:r>
              <a:rPr lang="lv-LV" dirty="0" err="1"/>
              <a:t>The</a:t>
            </a:r>
            <a:r>
              <a:rPr lang="lv-LV" dirty="0"/>
              <a:t> </a:t>
            </a:r>
            <a:r>
              <a:rPr lang="lv-LV" dirty="0" err="1"/>
              <a:t>information</a:t>
            </a:r>
            <a:r>
              <a:rPr lang="lv-LV" dirty="0"/>
              <a:t> </a:t>
            </a:r>
            <a:r>
              <a:rPr lang="lv-LV" dirty="0" err="1"/>
              <a:t>gathered</a:t>
            </a:r>
            <a:r>
              <a:rPr lang="lv-LV" dirty="0"/>
              <a:t>…:</a:t>
            </a:r>
            <a:br>
              <a:rPr lang="lv-LV" dirty="0"/>
            </a:br>
            <a:r>
              <a:rPr lang="lv-LV" dirty="0" err="1"/>
              <a:t>Key</a:t>
            </a:r>
            <a:r>
              <a:rPr lang="lv-LV" dirty="0"/>
              <a:t> performance </a:t>
            </a:r>
            <a:r>
              <a:rPr lang="lv-LV" dirty="0" err="1"/>
              <a:t>indicators</a:t>
            </a:r>
            <a:br>
              <a:rPr lang="lv-LV" dirty="0"/>
            </a:br>
            <a:r>
              <a:rPr lang="lv-LV" dirty="0" err="1"/>
              <a:t>Profile</a:t>
            </a:r>
            <a:r>
              <a:rPr lang="lv-LV" dirty="0"/>
              <a:t> </a:t>
            </a:r>
            <a:r>
              <a:rPr lang="lv-LV" dirty="0" err="1"/>
              <a:t>of</a:t>
            </a:r>
            <a:r>
              <a:rPr lang="lv-LV" dirty="0"/>
              <a:t> </a:t>
            </a:r>
            <a:r>
              <a:rPr lang="lv-LV" dirty="0" err="1"/>
              <a:t>the</a:t>
            </a:r>
            <a:r>
              <a:rPr lang="lv-LV" dirty="0"/>
              <a:t> student </a:t>
            </a:r>
            <a:r>
              <a:rPr lang="lv-LV" dirty="0" err="1"/>
              <a:t>population</a:t>
            </a:r>
            <a:br>
              <a:rPr lang="lv-LV" dirty="0"/>
            </a:br>
            <a:r>
              <a:rPr lang="lv-LV" dirty="0"/>
              <a:t>Student </a:t>
            </a:r>
            <a:r>
              <a:rPr lang="lv-LV" dirty="0" err="1"/>
              <a:t>progression</a:t>
            </a:r>
            <a:r>
              <a:rPr lang="lv-LV" dirty="0"/>
              <a:t>, </a:t>
            </a:r>
            <a:r>
              <a:rPr lang="lv-LV" dirty="0" err="1"/>
              <a:t>success</a:t>
            </a:r>
            <a:r>
              <a:rPr lang="lv-LV" dirty="0"/>
              <a:t> </a:t>
            </a:r>
            <a:r>
              <a:rPr lang="lv-LV" dirty="0" err="1"/>
              <a:t>and</a:t>
            </a:r>
            <a:r>
              <a:rPr lang="lv-LV" dirty="0"/>
              <a:t> </a:t>
            </a:r>
            <a:r>
              <a:rPr lang="lv-LV" dirty="0" err="1"/>
              <a:t>drop-out</a:t>
            </a:r>
            <a:r>
              <a:rPr lang="lv-LV" dirty="0"/>
              <a:t> </a:t>
            </a:r>
            <a:r>
              <a:rPr lang="lv-LV" dirty="0" err="1"/>
              <a:t>rates</a:t>
            </a:r>
            <a:br>
              <a:rPr lang="lv-LV" dirty="0"/>
            </a:br>
            <a:r>
              <a:rPr lang="lv-LV" dirty="0"/>
              <a:t>Students’ </a:t>
            </a:r>
            <a:r>
              <a:rPr lang="lv-LV" dirty="0" err="1"/>
              <a:t>satisfaction</a:t>
            </a:r>
            <a:r>
              <a:rPr lang="lv-LV" dirty="0"/>
              <a:t> </a:t>
            </a:r>
            <a:r>
              <a:rPr lang="lv-LV" dirty="0" err="1"/>
              <a:t>with</a:t>
            </a:r>
            <a:r>
              <a:rPr lang="lv-LV" dirty="0"/>
              <a:t> </a:t>
            </a:r>
            <a:r>
              <a:rPr lang="lv-LV" dirty="0" err="1"/>
              <a:t>their</a:t>
            </a:r>
            <a:r>
              <a:rPr lang="lv-LV" dirty="0"/>
              <a:t> </a:t>
            </a:r>
            <a:r>
              <a:rPr lang="lv-LV" dirty="0" err="1"/>
              <a:t>programmes</a:t>
            </a:r>
            <a:br>
              <a:rPr lang="lv-LV" dirty="0"/>
            </a:br>
            <a:r>
              <a:rPr lang="lv-LV" dirty="0" err="1"/>
              <a:t>Learning</a:t>
            </a:r>
            <a:r>
              <a:rPr lang="lv-LV" dirty="0"/>
              <a:t> </a:t>
            </a:r>
            <a:r>
              <a:rPr lang="lv-LV" dirty="0" err="1"/>
              <a:t>resources</a:t>
            </a:r>
            <a:r>
              <a:rPr lang="lv-LV" dirty="0"/>
              <a:t> </a:t>
            </a:r>
            <a:r>
              <a:rPr lang="lv-LV" dirty="0" err="1"/>
              <a:t>and</a:t>
            </a:r>
            <a:r>
              <a:rPr lang="lv-LV" dirty="0"/>
              <a:t> student </a:t>
            </a:r>
            <a:r>
              <a:rPr lang="lv-LV" dirty="0" err="1"/>
              <a:t>support</a:t>
            </a:r>
            <a:r>
              <a:rPr lang="lv-LV" dirty="0"/>
              <a:t> </a:t>
            </a:r>
            <a:r>
              <a:rPr lang="lv-LV" dirty="0" err="1"/>
              <a:t>available</a:t>
            </a:r>
            <a:br>
              <a:rPr lang="lv-LV" dirty="0"/>
            </a:br>
            <a:r>
              <a:rPr lang="lv-LV" dirty="0" err="1"/>
              <a:t>Career</a:t>
            </a:r>
            <a:r>
              <a:rPr lang="lv-LV" dirty="0"/>
              <a:t> </a:t>
            </a:r>
            <a:r>
              <a:rPr lang="lv-LV" dirty="0" err="1"/>
              <a:t>paths</a:t>
            </a:r>
            <a:r>
              <a:rPr lang="lv-LV" dirty="0"/>
              <a:t> </a:t>
            </a:r>
            <a:r>
              <a:rPr lang="lv-LV" dirty="0" err="1"/>
              <a:t>of</a:t>
            </a:r>
            <a:r>
              <a:rPr lang="lv-LV" dirty="0"/>
              <a:t> </a:t>
            </a:r>
            <a:r>
              <a:rPr lang="lv-LV" dirty="0" err="1"/>
              <a:t>graduates</a:t>
            </a:r>
            <a:endParaRPr lang="lv-LV" dirty="0"/>
          </a:p>
        </p:txBody>
      </p:sp>
    </p:spTree>
    <p:extLst>
      <p:ext uri="{BB962C8B-B14F-4D97-AF65-F5344CB8AC3E}">
        <p14:creationId xmlns:p14="http://schemas.microsoft.com/office/powerpoint/2010/main" val="19923667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ChangeArrowheads="1"/>
          </p:cNvSpPr>
          <p:nvPr/>
        </p:nvSpPr>
        <p:spPr bwMode="auto">
          <a:xfrm>
            <a:off x="-14288" y="30163"/>
            <a:ext cx="9144001" cy="619208"/>
          </a:xfrm>
          <a:prstGeom prst="rect">
            <a:avLst/>
          </a:prstGeom>
          <a:noFill/>
          <a:ln w="9525">
            <a:noFill/>
            <a:miter lim="800000"/>
            <a:headEnd/>
            <a:tailEnd/>
          </a:ln>
        </p:spPr>
        <p:txBody>
          <a:bodyPr>
            <a:spAutoFit/>
          </a:bodyPr>
          <a:lstStyle/>
          <a:p>
            <a:pPr algn="ctr">
              <a:lnSpc>
                <a:spcPct val="107000"/>
              </a:lnSpc>
              <a:spcAft>
                <a:spcPts val="800"/>
              </a:spcAft>
            </a:pPr>
            <a:r>
              <a:rPr lang="lv-LV" altLang="lv-LV" b="1" dirty="0" err="1">
                <a:latin typeface="Times New Roman" pitchFamily="18" charset="0"/>
                <a:ea typeface="Calibri" pitchFamily="34" charset="0"/>
                <a:cs typeface="Times New Roman" pitchFamily="18" charset="0"/>
              </a:rPr>
              <a:t>External</a:t>
            </a:r>
            <a:r>
              <a:rPr lang="lv-LV" altLang="lv-LV" b="1" dirty="0">
                <a:latin typeface="Times New Roman" pitchFamily="18" charset="0"/>
                <a:ea typeface="Calibri" pitchFamily="34" charset="0"/>
                <a:cs typeface="Times New Roman" pitchFamily="18" charset="0"/>
              </a:rPr>
              <a:t> </a:t>
            </a:r>
            <a:r>
              <a:rPr lang="lv-LV" altLang="lv-LV" b="1" dirty="0" err="1">
                <a:latin typeface="Times New Roman" pitchFamily="18" charset="0"/>
                <a:ea typeface="Calibri" pitchFamily="34" charset="0"/>
                <a:cs typeface="Times New Roman" pitchFamily="18" charset="0"/>
              </a:rPr>
              <a:t>requirements</a:t>
            </a:r>
            <a:r>
              <a:rPr lang="lv-LV" altLang="lv-LV" b="1" dirty="0">
                <a:latin typeface="Times New Roman" pitchFamily="18" charset="0"/>
                <a:ea typeface="Calibri" pitchFamily="34" charset="0"/>
                <a:cs typeface="Times New Roman" pitchFamily="18" charset="0"/>
              </a:rPr>
              <a:t>, </a:t>
            </a:r>
            <a:r>
              <a:rPr lang="lv-LV" altLang="lv-LV" b="1" dirty="0" err="1">
                <a:latin typeface="Times New Roman" pitchFamily="18" charset="0"/>
                <a:ea typeface="Calibri" pitchFamily="34" charset="0"/>
                <a:cs typeface="Times New Roman" pitchFamily="18" charset="0"/>
              </a:rPr>
              <a:t>and</a:t>
            </a:r>
            <a:r>
              <a:rPr lang="lv-LV" altLang="lv-LV" b="1" dirty="0">
                <a:latin typeface="Times New Roman" pitchFamily="18" charset="0"/>
                <a:ea typeface="Calibri" pitchFamily="34" charset="0"/>
                <a:cs typeface="Times New Roman" pitchFamily="18" charset="0"/>
              </a:rPr>
              <a:t> </a:t>
            </a:r>
            <a:r>
              <a:rPr lang="lv-LV" altLang="lv-LV" b="1" dirty="0" err="1">
                <a:latin typeface="Times New Roman" pitchFamily="18" charset="0"/>
                <a:ea typeface="Calibri" pitchFamily="34" charset="0"/>
                <a:cs typeface="Times New Roman" pitchFamily="18" charset="0"/>
              </a:rPr>
              <a:t>strategic</a:t>
            </a:r>
            <a:r>
              <a:rPr lang="lv-LV" altLang="lv-LV" b="1" dirty="0">
                <a:latin typeface="Times New Roman" pitchFamily="18" charset="0"/>
                <a:ea typeface="Calibri" pitchFamily="34" charset="0"/>
                <a:cs typeface="Times New Roman" pitchFamily="18" charset="0"/>
              </a:rPr>
              <a:t> </a:t>
            </a:r>
            <a:r>
              <a:rPr lang="lv-LV" altLang="lv-LV" b="1" dirty="0" err="1">
                <a:latin typeface="Times New Roman" pitchFamily="18" charset="0"/>
                <a:ea typeface="Calibri" pitchFamily="34" charset="0"/>
                <a:cs typeface="Times New Roman" pitchFamily="18" charset="0"/>
              </a:rPr>
              <a:t>objectives</a:t>
            </a:r>
            <a:r>
              <a:rPr lang="lv-LV" altLang="lv-LV" b="1" dirty="0">
                <a:latin typeface="Times New Roman" pitchFamily="18" charset="0"/>
                <a:ea typeface="Calibri" pitchFamily="34" charset="0"/>
                <a:cs typeface="Times New Roman" pitchFamily="18" charset="0"/>
              </a:rPr>
              <a:t> </a:t>
            </a:r>
            <a:r>
              <a:rPr lang="lv-LV" altLang="lv-LV" b="1" dirty="0" err="1">
                <a:latin typeface="Times New Roman" pitchFamily="18" charset="0"/>
                <a:ea typeface="Calibri" pitchFamily="34" charset="0"/>
                <a:cs typeface="Times New Roman" pitchFamily="18" charset="0"/>
              </a:rPr>
              <a:t>form</a:t>
            </a:r>
            <a:r>
              <a:rPr lang="lv-LV" altLang="lv-LV" b="1" dirty="0">
                <a:latin typeface="Times New Roman" pitchFamily="18" charset="0"/>
                <a:ea typeface="Calibri" pitchFamily="34" charset="0"/>
                <a:cs typeface="Times New Roman" pitchFamily="18" charset="0"/>
              </a:rPr>
              <a:t> </a:t>
            </a:r>
            <a:r>
              <a:rPr lang="lv-LV" altLang="lv-LV" b="1" dirty="0" err="1">
                <a:latin typeface="Times New Roman" pitchFamily="18" charset="0"/>
                <a:ea typeface="Calibri" pitchFamily="34" charset="0"/>
                <a:cs typeface="Times New Roman" pitchFamily="18" charset="0"/>
              </a:rPr>
              <a:t>the</a:t>
            </a:r>
            <a:r>
              <a:rPr lang="lv-LV" altLang="lv-LV" b="1" dirty="0">
                <a:latin typeface="Times New Roman" pitchFamily="18" charset="0"/>
                <a:ea typeface="Calibri" pitchFamily="34" charset="0"/>
                <a:cs typeface="Times New Roman" pitchFamily="18" charset="0"/>
              </a:rPr>
              <a:t> </a:t>
            </a:r>
            <a:r>
              <a:rPr lang="lv-LV" altLang="lv-LV" b="1" dirty="0" err="1">
                <a:latin typeface="Times New Roman" pitchFamily="18" charset="0"/>
                <a:ea typeface="Calibri" pitchFamily="34" charset="0"/>
                <a:cs typeface="Times New Roman" pitchFamily="18" charset="0"/>
              </a:rPr>
              <a:t>structure</a:t>
            </a:r>
            <a:r>
              <a:rPr lang="lv-LV" altLang="lv-LV" b="1" dirty="0">
                <a:latin typeface="Times New Roman" pitchFamily="18" charset="0"/>
                <a:ea typeface="Calibri" pitchFamily="34" charset="0"/>
                <a:cs typeface="Times New Roman" pitchFamily="18" charset="0"/>
              </a:rPr>
              <a:t> </a:t>
            </a:r>
            <a:r>
              <a:rPr lang="lv-LV" altLang="lv-LV" b="1" dirty="0" err="1">
                <a:latin typeface="Times New Roman" pitchFamily="18" charset="0"/>
                <a:ea typeface="Calibri" pitchFamily="34" charset="0"/>
                <a:cs typeface="Times New Roman" pitchFamily="18" charset="0"/>
              </a:rPr>
              <a:t>of</a:t>
            </a:r>
            <a:r>
              <a:rPr lang="lv-LV" altLang="lv-LV" b="1" dirty="0">
                <a:latin typeface="Times New Roman" pitchFamily="18" charset="0"/>
                <a:ea typeface="Calibri" pitchFamily="34" charset="0"/>
                <a:cs typeface="Times New Roman" pitchFamily="18" charset="0"/>
              </a:rPr>
              <a:t> QMS </a:t>
            </a:r>
            <a:r>
              <a:rPr lang="lv-LV" altLang="lv-LV" b="1" dirty="0" err="1">
                <a:latin typeface="Times New Roman" pitchFamily="18" charset="0"/>
                <a:ea typeface="Calibri" pitchFamily="34" charset="0"/>
                <a:cs typeface="Times New Roman" pitchFamily="18" charset="0"/>
              </a:rPr>
              <a:t>of</a:t>
            </a:r>
            <a:r>
              <a:rPr lang="lv-LV" altLang="lv-LV" b="1" dirty="0">
                <a:latin typeface="Times New Roman" pitchFamily="18" charset="0"/>
                <a:ea typeface="Calibri" pitchFamily="34" charset="0"/>
                <a:cs typeface="Times New Roman" pitchFamily="18" charset="0"/>
              </a:rPr>
              <a:t> UL… </a:t>
            </a:r>
            <a:br>
              <a:rPr lang="lv-LV" altLang="lv-LV" b="1" dirty="0">
                <a:latin typeface="Times New Roman" pitchFamily="18" charset="0"/>
                <a:ea typeface="Calibri" pitchFamily="34" charset="0"/>
                <a:cs typeface="Times New Roman" pitchFamily="18" charset="0"/>
              </a:rPr>
            </a:br>
            <a:r>
              <a:rPr lang="lv-LV" altLang="lv-LV" sz="1200" dirty="0">
                <a:latin typeface="Times New Roman" pitchFamily="18" charset="0"/>
                <a:ea typeface="Calibri" pitchFamily="34" charset="0"/>
                <a:cs typeface="Times New Roman" pitchFamily="18" charset="0"/>
              </a:rPr>
              <a:t>(</a:t>
            </a:r>
            <a:r>
              <a:rPr lang="lv-LV" altLang="lv-LV" sz="1400" dirty="0" err="1">
                <a:latin typeface="Times New Roman" pitchFamily="18" charset="0"/>
                <a:ea typeface="Calibri" pitchFamily="34" charset="0"/>
                <a:cs typeface="Times New Roman" pitchFamily="18" charset="0"/>
              </a:rPr>
              <a:t>from</a:t>
            </a:r>
            <a:r>
              <a:rPr lang="lv-LV" altLang="lv-LV" sz="1400" dirty="0">
                <a:latin typeface="Times New Roman" pitchFamily="18" charset="0"/>
                <a:ea typeface="Calibri" pitchFamily="34" charset="0"/>
                <a:cs typeface="Times New Roman" pitchFamily="18" charset="0"/>
              </a:rPr>
              <a:t> </a:t>
            </a:r>
            <a:r>
              <a:rPr lang="lv-LV" altLang="lv-LV" sz="1400" dirty="0" err="1">
                <a:latin typeface="Times New Roman" pitchFamily="18" charset="0"/>
                <a:ea typeface="Calibri" pitchFamily="34" charset="0"/>
                <a:cs typeface="Times New Roman" pitchFamily="18" charset="0"/>
              </a:rPr>
              <a:t>Order</a:t>
            </a:r>
            <a:r>
              <a:rPr lang="lv-LV" altLang="lv-LV" sz="1400" dirty="0">
                <a:latin typeface="Times New Roman" pitchFamily="18" charset="0"/>
                <a:ea typeface="Calibri" pitchFamily="34" charset="0"/>
                <a:cs typeface="Times New Roman" pitchFamily="18" charset="0"/>
              </a:rPr>
              <a:t> Nr.1/338 </a:t>
            </a:r>
            <a:r>
              <a:rPr lang="lv-LV" altLang="lv-LV" sz="1400" dirty="0" err="1">
                <a:latin typeface="Times New Roman" pitchFamily="18" charset="0"/>
                <a:ea typeface="Calibri" pitchFamily="34" charset="0"/>
                <a:cs typeface="Times New Roman" pitchFamily="18" charset="0"/>
              </a:rPr>
              <a:t>of</a:t>
            </a:r>
            <a:r>
              <a:rPr lang="lv-LV" altLang="lv-LV" sz="1400" dirty="0">
                <a:latin typeface="Times New Roman" pitchFamily="18" charset="0"/>
                <a:ea typeface="Calibri" pitchFamily="34" charset="0"/>
                <a:cs typeface="Times New Roman" pitchFamily="18" charset="0"/>
              </a:rPr>
              <a:t> 19.12.2012. “Process </a:t>
            </a:r>
            <a:r>
              <a:rPr lang="lv-LV" altLang="lv-LV" sz="1400" dirty="0" err="1">
                <a:latin typeface="Times New Roman" pitchFamily="18" charset="0"/>
                <a:ea typeface="Calibri" pitchFamily="34" charset="0"/>
                <a:cs typeface="Times New Roman" pitchFamily="18" charset="0"/>
              </a:rPr>
              <a:t>management</a:t>
            </a:r>
            <a:r>
              <a:rPr lang="lv-LV" altLang="lv-LV" sz="1400" dirty="0">
                <a:latin typeface="Times New Roman" pitchFamily="18" charset="0"/>
                <a:ea typeface="Calibri" pitchFamily="34" charset="0"/>
                <a:cs typeface="Times New Roman" pitchFamily="18" charset="0"/>
              </a:rPr>
              <a:t> </a:t>
            </a:r>
            <a:r>
              <a:rPr lang="lv-LV" altLang="lv-LV" sz="1400" dirty="0" err="1">
                <a:latin typeface="Times New Roman" pitchFamily="18" charset="0"/>
                <a:ea typeface="Calibri" pitchFamily="34" charset="0"/>
                <a:cs typeface="Times New Roman" pitchFamily="18" charset="0"/>
              </a:rPr>
              <a:t>in</a:t>
            </a:r>
            <a:r>
              <a:rPr lang="lv-LV" altLang="lv-LV" sz="1400" dirty="0">
                <a:latin typeface="Times New Roman" pitchFamily="18" charset="0"/>
                <a:ea typeface="Calibri" pitchFamily="34" charset="0"/>
                <a:cs typeface="Times New Roman" pitchFamily="18" charset="0"/>
              </a:rPr>
              <a:t> </a:t>
            </a:r>
            <a:r>
              <a:rPr lang="lv-LV" altLang="lv-LV" sz="1400" dirty="0" err="1">
                <a:latin typeface="Times New Roman" pitchFamily="18" charset="0"/>
                <a:ea typeface="Calibri" pitchFamily="34" charset="0"/>
                <a:cs typeface="Times New Roman" pitchFamily="18" charset="0"/>
              </a:rPr>
              <a:t>University</a:t>
            </a:r>
            <a:r>
              <a:rPr lang="lv-LV" altLang="lv-LV" sz="1400" dirty="0">
                <a:latin typeface="Times New Roman" pitchFamily="18" charset="0"/>
                <a:ea typeface="Calibri" pitchFamily="34" charset="0"/>
                <a:cs typeface="Times New Roman" pitchFamily="18" charset="0"/>
              </a:rPr>
              <a:t> </a:t>
            </a:r>
            <a:r>
              <a:rPr lang="lv-LV" altLang="lv-LV" sz="1400" dirty="0" err="1">
                <a:latin typeface="Times New Roman" pitchFamily="18" charset="0"/>
                <a:ea typeface="Calibri" pitchFamily="34" charset="0"/>
                <a:cs typeface="Times New Roman" pitchFamily="18" charset="0"/>
              </a:rPr>
              <a:t>of</a:t>
            </a:r>
            <a:r>
              <a:rPr lang="lv-LV" altLang="lv-LV" sz="1400" dirty="0">
                <a:latin typeface="Times New Roman" pitchFamily="18" charset="0"/>
                <a:ea typeface="Calibri" pitchFamily="34" charset="0"/>
                <a:cs typeface="Times New Roman" pitchFamily="18" charset="0"/>
              </a:rPr>
              <a:t> </a:t>
            </a:r>
            <a:r>
              <a:rPr lang="lv-LV" altLang="lv-LV" sz="1400" dirty="0" err="1">
                <a:latin typeface="Times New Roman" pitchFamily="18" charset="0"/>
                <a:ea typeface="Calibri" pitchFamily="34" charset="0"/>
                <a:cs typeface="Times New Roman" pitchFamily="18" charset="0"/>
              </a:rPr>
              <a:t>Latvia</a:t>
            </a:r>
            <a:r>
              <a:rPr lang="lv-LV" altLang="lv-LV" sz="1400" dirty="0">
                <a:latin typeface="Times New Roman" pitchFamily="18" charset="0"/>
                <a:ea typeface="Calibri" pitchFamily="34" charset="0"/>
                <a:cs typeface="Times New Roman" pitchFamily="18" charset="0"/>
              </a:rPr>
              <a:t>”)</a:t>
            </a:r>
            <a:endParaRPr lang="lv-LV" altLang="lv-LV" dirty="0">
              <a:latin typeface="Calibri" pitchFamily="34" charset="0"/>
              <a:ea typeface="Calibri" pitchFamily="34" charset="0"/>
              <a:cs typeface="Times New Roman" pitchFamily="18" charset="0"/>
            </a:endParaRPr>
          </a:p>
        </p:txBody>
      </p:sp>
      <p:pic>
        <p:nvPicPr>
          <p:cNvPr id="5" name="Satura vietturis 4" descr="Procesu vadība.png"/>
          <p:cNvPicPr>
            <a:picLocks noGrp="1" noChangeAspect="1"/>
          </p:cNvPicPr>
          <p:nvPr>
            <p:ph/>
          </p:nvPr>
        </p:nvPicPr>
        <p:blipFill>
          <a:blip r:embed="rId3" cstate="print"/>
          <a:stretch>
            <a:fillRect/>
          </a:stretch>
        </p:blipFill>
        <p:spPr>
          <a:xfrm>
            <a:off x="990600" y="1013460"/>
            <a:ext cx="7162800" cy="4373880"/>
          </a:xfrm>
        </p:spPr>
      </p:pic>
    </p:spTree>
    <p:extLst>
      <p:ext uri="{BB962C8B-B14F-4D97-AF65-F5344CB8AC3E}">
        <p14:creationId xmlns:p14="http://schemas.microsoft.com/office/powerpoint/2010/main" val="3829136022"/>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atura vietturis 1"/>
          <p:cNvSpPr>
            <a:spLocks noGrp="1"/>
          </p:cNvSpPr>
          <p:nvPr>
            <p:ph/>
          </p:nvPr>
        </p:nvSpPr>
        <p:spPr>
          <a:xfrm>
            <a:off x="457200" y="1484784"/>
            <a:ext cx="8229600" cy="4641379"/>
          </a:xfrm>
        </p:spPr>
        <p:txBody>
          <a:bodyPr/>
          <a:lstStyle/>
          <a:p>
            <a:endParaRPr lang="lv-LV" dirty="0"/>
          </a:p>
          <a:p>
            <a:r>
              <a:rPr lang="lv-LV" dirty="0" err="1"/>
              <a:t>Information</a:t>
            </a:r>
            <a:r>
              <a:rPr lang="lv-LV" dirty="0"/>
              <a:t> </a:t>
            </a:r>
            <a:r>
              <a:rPr lang="lv-LV" dirty="0" err="1"/>
              <a:t>is</a:t>
            </a:r>
            <a:r>
              <a:rPr lang="lv-LV" dirty="0"/>
              <a:t> </a:t>
            </a:r>
            <a:r>
              <a:rPr lang="lv-LV" dirty="0" err="1"/>
              <a:t>accumulated</a:t>
            </a:r>
            <a:r>
              <a:rPr lang="lv-LV" dirty="0"/>
              <a:t>, </a:t>
            </a:r>
            <a:r>
              <a:rPr lang="lv-LV" dirty="0" err="1"/>
              <a:t>maintained</a:t>
            </a:r>
            <a:r>
              <a:rPr lang="lv-LV" dirty="0"/>
              <a:t> </a:t>
            </a:r>
            <a:r>
              <a:rPr lang="lv-LV" dirty="0" err="1"/>
              <a:t>and</a:t>
            </a:r>
            <a:r>
              <a:rPr lang="lv-LV" dirty="0"/>
              <a:t> </a:t>
            </a:r>
            <a:r>
              <a:rPr lang="lv-LV" dirty="0" err="1"/>
              <a:t>processed</a:t>
            </a:r>
            <a:r>
              <a:rPr lang="lv-LV" dirty="0"/>
              <a:t> </a:t>
            </a:r>
            <a:r>
              <a:rPr lang="lv-LV" dirty="0" err="1"/>
              <a:t>in</a:t>
            </a:r>
            <a:r>
              <a:rPr lang="lv-LV" dirty="0"/>
              <a:t> LUIS. </a:t>
            </a:r>
            <a:r>
              <a:rPr lang="lv-LV" dirty="0" err="1"/>
              <a:t>Information</a:t>
            </a:r>
            <a:r>
              <a:rPr lang="lv-LV" dirty="0"/>
              <a:t> </a:t>
            </a:r>
            <a:r>
              <a:rPr lang="lv-LV" dirty="0" err="1"/>
              <a:t>is</a:t>
            </a:r>
            <a:r>
              <a:rPr lang="lv-LV" dirty="0"/>
              <a:t> </a:t>
            </a:r>
            <a:r>
              <a:rPr lang="lv-LV" dirty="0" err="1"/>
              <a:t>stored</a:t>
            </a:r>
            <a:r>
              <a:rPr lang="lv-LV" dirty="0"/>
              <a:t> </a:t>
            </a:r>
            <a:r>
              <a:rPr lang="lv-LV" dirty="0" err="1"/>
              <a:t>and</a:t>
            </a:r>
            <a:r>
              <a:rPr lang="lv-LV" dirty="0"/>
              <a:t> </a:t>
            </a:r>
            <a:r>
              <a:rPr lang="lv-LV" dirty="0" err="1"/>
              <a:t>treated</a:t>
            </a:r>
            <a:r>
              <a:rPr lang="lv-LV" dirty="0"/>
              <a:t> </a:t>
            </a:r>
            <a:r>
              <a:rPr lang="lv-LV" dirty="0" err="1"/>
              <a:t>by</a:t>
            </a:r>
            <a:r>
              <a:rPr lang="lv-LV" dirty="0"/>
              <a:t> </a:t>
            </a:r>
            <a:r>
              <a:rPr lang="lv-LV" dirty="0" err="1"/>
              <a:t>Data</a:t>
            </a:r>
            <a:r>
              <a:rPr lang="lv-LV" dirty="0"/>
              <a:t> </a:t>
            </a:r>
            <a:r>
              <a:rPr lang="lv-LV" dirty="0" err="1"/>
              <a:t>storage</a:t>
            </a:r>
            <a:r>
              <a:rPr lang="lv-LV" dirty="0"/>
              <a:t> </a:t>
            </a:r>
            <a:r>
              <a:rPr lang="lv-LV" dirty="0" err="1"/>
              <a:t>unit</a:t>
            </a:r>
            <a:endParaRPr lang="lv-LV" dirty="0"/>
          </a:p>
          <a:p>
            <a:r>
              <a:rPr lang="lv-LV" dirty="0" err="1"/>
              <a:t>Basic</a:t>
            </a:r>
            <a:r>
              <a:rPr lang="lv-LV" dirty="0"/>
              <a:t> </a:t>
            </a:r>
            <a:r>
              <a:rPr lang="lv-LV" dirty="0" err="1"/>
              <a:t>strategic</a:t>
            </a:r>
            <a:r>
              <a:rPr lang="lv-LV" dirty="0"/>
              <a:t> </a:t>
            </a:r>
            <a:r>
              <a:rPr lang="lv-LV" dirty="0" err="1"/>
              <a:t>directions</a:t>
            </a:r>
            <a:r>
              <a:rPr lang="lv-LV" dirty="0"/>
              <a:t> </a:t>
            </a:r>
            <a:r>
              <a:rPr lang="lv-LV" dirty="0" err="1"/>
              <a:t>of</a:t>
            </a:r>
            <a:r>
              <a:rPr lang="lv-LV" dirty="0"/>
              <a:t> UL </a:t>
            </a:r>
            <a:r>
              <a:rPr lang="en-US" dirty="0"/>
              <a:t>(Senate</a:t>
            </a:r>
            <a:r>
              <a:rPr lang="lv-LV" dirty="0"/>
              <a:t>)</a:t>
            </a:r>
          </a:p>
          <a:p>
            <a:r>
              <a:rPr lang="en-US" dirty="0"/>
              <a:t>Research </a:t>
            </a:r>
            <a:r>
              <a:rPr lang="en-US" dirty="0" err="1"/>
              <a:t>programme</a:t>
            </a:r>
            <a:r>
              <a:rPr lang="en-US" dirty="0"/>
              <a:t> 2015–2020 (Senate)</a:t>
            </a:r>
            <a:endParaRPr lang="lv-LV" dirty="0"/>
          </a:p>
          <a:p>
            <a:r>
              <a:rPr lang="en-US" dirty="0"/>
              <a:t>Annual public reports</a:t>
            </a:r>
            <a:endParaRPr lang="lv-LV" dirty="0"/>
          </a:p>
          <a:p>
            <a:endParaRPr lang="lv-LV" dirty="0"/>
          </a:p>
        </p:txBody>
      </p:sp>
    </p:spTree>
    <p:extLst>
      <p:ext uri="{BB962C8B-B14F-4D97-AF65-F5344CB8AC3E}">
        <p14:creationId xmlns:p14="http://schemas.microsoft.com/office/powerpoint/2010/main" val="27705745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atura vietturis 1"/>
          <p:cNvSpPr>
            <a:spLocks noGrp="1"/>
          </p:cNvSpPr>
          <p:nvPr>
            <p:ph/>
          </p:nvPr>
        </p:nvSpPr>
        <p:spPr/>
        <p:txBody>
          <a:bodyPr/>
          <a:lstStyle/>
          <a:p>
            <a:pPr marL="0" indent="0">
              <a:buNone/>
            </a:pPr>
            <a:endParaRPr lang="lv-LV" dirty="0"/>
          </a:p>
          <a:p>
            <a:pPr marL="0" indent="0">
              <a:buNone/>
            </a:pPr>
            <a:endParaRPr lang="lv-LV" dirty="0"/>
          </a:p>
          <a:p>
            <a:pPr marL="0" indent="0">
              <a:buNone/>
            </a:pPr>
            <a:endParaRPr lang="lv-LV" dirty="0"/>
          </a:p>
          <a:p>
            <a:pPr marL="0" indent="0">
              <a:buNone/>
            </a:pPr>
            <a:r>
              <a:rPr lang="lv-LV" dirty="0" err="1"/>
              <a:t>Procedures</a:t>
            </a:r>
            <a:r>
              <a:rPr lang="lv-LV" dirty="0"/>
              <a:t> </a:t>
            </a:r>
            <a:r>
              <a:rPr lang="lv-LV" dirty="0" err="1"/>
              <a:t>concerning</a:t>
            </a:r>
            <a:r>
              <a:rPr lang="lv-LV" dirty="0"/>
              <a:t> </a:t>
            </a:r>
            <a:r>
              <a:rPr lang="lv-LV" dirty="0" err="1"/>
              <a:t>analyses</a:t>
            </a:r>
            <a:r>
              <a:rPr lang="lv-LV" dirty="0"/>
              <a:t> </a:t>
            </a:r>
            <a:r>
              <a:rPr lang="lv-LV" dirty="0" err="1"/>
              <a:t>of</a:t>
            </a:r>
            <a:r>
              <a:rPr lang="lv-LV" dirty="0"/>
              <a:t> </a:t>
            </a:r>
            <a:r>
              <a:rPr lang="lv-LV" dirty="0" err="1"/>
              <a:t>data</a:t>
            </a:r>
            <a:r>
              <a:rPr lang="lv-LV" dirty="0"/>
              <a:t> </a:t>
            </a:r>
            <a:r>
              <a:rPr lang="lv-LV" dirty="0" err="1"/>
              <a:t>received</a:t>
            </a:r>
            <a:r>
              <a:rPr lang="lv-LV" dirty="0"/>
              <a:t> </a:t>
            </a:r>
            <a:r>
              <a:rPr lang="lv-LV" dirty="0" err="1"/>
              <a:t>in</a:t>
            </a:r>
            <a:r>
              <a:rPr lang="lv-LV" dirty="0"/>
              <a:t> </a:t>
            </a:r>
            <a:r>
              <a:rPr lang="lv-LV" dirty="0" err="1"/>
              <a:t>questionnaires</a:t>
            </a:r>
            <a:r>
              <a:rPr lang="lv-LV" dirty="0"/>
              <a:t> (students, </a:t>
            </a:r>
            <a:r>
              <a:rPr lang="lv-LV" dirty="0" err="1"/>
              <a:t>staff</a:t>
            </a:r>
            <a:r>
              <a:rPr lang="lv-LV" dirty="0"/>
              <a:t>, </a:t>
            </a:r>
            <a:r>
              <a:rPr lang="lv-LV" dirty="0" err="1"/>
              <a:t>employesr</a:t>
            </a:r>
            <a:r>
              <a:rPr lang="lv-LV" dirty="0"/>
              <a:t>)</a:t>
            </a:r>
            <a:endParaRPr lang="en-GB" dirty="0"/>
          </a:p>
        </p:txBody>
      </p:sp>
    </p:spTree>
    <p:extLst>
      <p:ext uri="{BB962C8B-B14F-4D97-AF65-F5344CB8AC3E}">
        <p14:creationId xmlns:p14="http://schemas.microsoft.com/office/powerpoint/2010/main" val="38118455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atura vietturis 1"/>
          <p:cNvSpPr>
            <a:spLocks noGrp="1"/>
          </p:cNvSpPr>
          <p:nvPr>
            <p:ph/>
          </p:nvPr>
        </p:nvSpPr>
        <p:spPr>
          <a:xfrm>
            <a:off x="457200" y="2276872"/>
            <a:ext cx="8229600" cy="3849291"/>
          </a:xfrm>
        </p:spPr>
        <p:txBody>
          <a:bodyPr/>
          <a:lstStyle/>
          <a:p>
            <a:r>
              <a:rPr lang="lv-LV" dirty="0"/>
              <a:t>1.8 </a:t>
            </a:r>
            <a:r>
              <a:rPr lang="lv-LV" b="1" dirty="0" err="1"/>
              <a:t>Public</a:t>
            </a:r>
            <a:r>
              <a:rPr lang="lv-LV" b="1" dirty="0"/>
              <a:t> </a:t>
            </a:r>
            <a:r>
              <a:rPr lang="lv-LV" b="1" dirty="0" err="1"/>
              <a:t>information</a:t>
            </a:r>
            <a:r>
              <a:rPr lang="lv-LV" i="1" dirty="0"/>
              <a:t>:</a:t>
            </a:r>
          </a:p>
          <a:p>
            <a:r>
              <a:rPr lang="en-US" dirty="0"/>
              <a:t>Institutions should publish information</a:t>
            </a:r>
            <a:r>
              <a:rPr lang="lv-LV" dirty="0"/>
              <a:t> </a:t>
            </a:r>
            <a:r>
              <a:rPr lang="en-US" dirty="0"/>
              <a:t>about the</a:t>
            </a:r>
            <a:r>
              <a:rPr lang="lv-LV" dirty="0"/>
              <a:t>ir </a:t>
            </a:r>
            <a:r>
              <a:rPr lang="lv-LV" dirty="0" err="1"/>
              <a:t>activities</a:t>
            </a:r>
            <a:r>
              <a:rPr lang="lv-LV" dirty="0"/>
              <a:t>, </a:t>
            </a:r>
            <a:r>
              <a:rPr lang="lv-LV" dirty="0" err="1"/>
              <a:t>including</a:t>
            </a:r>
            <a:r>
              <a:rPr lang="lv-LV" dirty="0"/>
              <a:t> </a:t>
            </a:r>
            <a:r>
              <a:rPr lang="en-US" dirty="0"/>
              <a:t> </a:t>
            </a:r>
            <a:r>
              <a:rPr lang="en-US" dirty="0" err="1"/>
              <a:t>programmes</a:t>
            </a:r>
            <a:r>
              <a:rPr lang="lv-LV" dirty="0"/>
              <a:t>, </a:t>
            </a:r>
            <a:r>
              <a:rPr lang="lv-LV" dirty="0" err="1"/>
              <a:t>which</a:t>
            </a:r>
            <a:r>
              <a:rPr lang="lv-LV" dirty="0"/>
              <a:t> </a:t>
            </a:r>
            <a:r>
              <a:rPr lang="lv-LV" dirty="0" err="1"/>
              <a:t>is</a:t>
            </a:r>
            <a:r>
              <a:rPr lang="lv-LV" dirty="0"/>
              <a:t> </a:t>
            </a:r>
            <a:r>
              <a:rPr lang="lv-LV" dirty="0" err="1"/>
              <a:t>clear</a:t>
            </a:r>
            <a:r>
              <a:rPr lang="lv-LV" dirty="0"/>
              <a:t>, </a:t>
            </a:r>
            <a:r>
              <a:rPr lang="lv-LV" dirty="0" err="1"/>
              <a:t>accurate</a:t>
            </a:r>
            <a:r>
              <a:rPr lang="lv-LV" dirty="0"/>
              <a:t>,</a:t>
            </a:r>
            <a:r>
              <a:rPr lang="en-US" dirty="0"/>
              <a:t> objective</a:t>
            </a:r>
            <a:r>
              <a:rPr lang="lv-LV" dirty="0"/>
              <a:t>, </a:t>
            </a:r>
            <a:r>
              <a:rPr lang="en-US" dirty="0"/>
              <a:t>up to date, and </a:t>
            </a:r>
            <a:r>
              <a:rPr lang="lv-LV" dirty="0" err="1"/>
              <a:t>readily</a:t>
            </a:r>
            <a:r>
              <a:rPr lang="lv-LV" dirty="0"/>
              <a:t> </a:t>
            </a:r>
            <a:r>
              <a:rPr lang="lv-LV" dirty="0" err="1"/>
              <a:t>accessible</a:t>
            </a:r>
            <a:r>
              <a:rPr lang="lv-LV" dirty="0"/>
              <a:t>.</a:t>
            </a:r>
          </a:p>
        </p:txBody>
      </p:sp>
    </p:spTree>
    <p:extLst>
      <p:ext uri="{BB962C8B-B14F-4D97-AF65-F5344CB8AC3E}">
        <p14:creationId xmlns:p14="http://schemas.microsoft.com/office/powerpoint/2010/main" val="23023823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Satura vietturis 2"/>
          <p:cNvGraphicFramePr>
            <a:graphicFrameLocks noGrp="1"/>
          </p:cNvGraphicFramePr>
          <p:nvPr>
            <p:ph/>
            <p:extLst>
              <p:ext uri="{D42A27DB-BD31-4B8C-83A1-F6EECF244321}">
                <p14:modId xmlns:p14="http://schemas.microsoft.com/office/powerpoint/2010/main" val="477311906"/>
              </p:ext>
            </p:extLst>
          </p:nvPr>
        </p:nvGraphicFramePr>
        <p:xfrm>
          <a:off x="457200" y="1404704"/>
          <a:ext cx="8229600" cy="5120640"/>
        </p:xfrm>
        <a:graphic>
          <a:graphicData uri="http://schemas.openxmlformats.org/drawingml/2006/table">
            <a:tbl>
              <a:tblPr>
                <a:tableStyleId>{5C22544A-7EE6-4342-B048-85BDC9FD1C3A}</a:tableStyleId>
              </a:tblPr>
              <a:tblGrid>
                <a:gridCol w="8229600">
                  <a:extLst>
                    <a:ext uri="{9D8B030D-6E8A-4147-A177-3AD203B41FA5}">
                      <a16:colId xmlns:a16="http://schemas.microsoft.com/office/drawing/2014/main" val="20000"/>
                    </a:ext>
                  </a:extLst>
                </a:gridCol>
              </a:tblGrid>
              <a:tr h="4896544">
                <a:tc>
                  <a:txBody>
                    <a:bodyPr/>
                    <a:lstStyle/>
                    <a:p>
                      <a:pPr marL="228600" algn="l">
                        <a:spcAft>
                          <a:spcPts val="0"/>
                        </a:spcAft>
                      </a:pPr>
                      <a:r>
                        <a:rPr lang="en-US" sz="2800" dirty="0">
                          <a:effectLst/>
                          <a:latin typeface="+mj-lt"/>
                        </a:rPr>
                        <a:t>Internet site in 3 languages</a:t>
                      </a:r>
                      <a:endParaRPr lang="lv-LV" sz="2800" dirty="0">
                        <a:effectLst/>
                        <a:latin typeface="+mj-lt"/>
                      </a:endParaRPr>
                    </a:p>
                    <a:p>
                      <a:pPr marL="228600" algn="l">
                        <a:spcAft>
                          <a:spcPts val="0"/>
                        </a:spcAft>
                      </a:pPr>
                      <a:r>
                        <a:rPr lang="en-US" sz="2800" dirty="0">
                          <a:effectLst/>
                          <a:latin typeface="+mj-lt"/>
                        </a:rPr>
                        <a:t>Law on HEIs =&gt; Annual public reports</a:t>
                      </a:r>
                      <a:endParaRPr lang="lv-LV" sz="2800" dirty="0">
                        <a:effectLst/>
                        <a:latin typeface="+mj-lt"/>
                      </a:endParaRPr>
                    </a:p>
                    <a:p>
                      <a:pPr marL="228600" algn="l">
                        <a:spcAft>
                          <a:spcPts val="0"/>
                        </a:spcAft>
                      </a:pPr>
                      <a:r>
                        <a:rPr lang="en-US" sz="2800" dirty="0">
                          <a:effectLst/>
                          <a:latin typeface="+mj-lt"/>
                        </a:rPr>
                        <a:t>Information published at Faculty web-sites on study </a:t>
                      </a:r>
                      <a:r>
                        <a:rPr lang="en-US" sz="2800" dirty="0" err="1">
                          <a:effectLst/>
                          <a:latin typeface="+mj-lt"/>
                        </a:rPr>
                        <a:t>programmes</a:t>
                      </a:r>
                      <a:r>
                        <a:rPr lang="en-US" sz="2800" dirty="0">
                          <a:effectLst/>
                          <a:latin typeface="+mj-lt"/>
                        </a:rPr>
                        <a:t> and also annual self-evaluation reports </a:t>
                      </a:r>
                      <a:endParaRPr lang="lv-LV" sz="2800" dirty="0">
                        <a:effectLst/>
                        <a:latin typeface="+mj-lt"/>
                      </a:endParaRPr>
                    </a:p>
                    <a:p>
                      <a:pPr marL="228600" algn="l">
                        <a:spcAft>
                          <a:spcPts val="0"/>
                        </a:spcAft>
                      </a:pPr>
                      <a:r>
                        <a:rPr lang="en-US" sz="2800" dirty="0" err="1">
                          <a:effectLst/>
                          <a:latin typeface="+mj-lt"/>
                        </a:rPr>
                        <a:t>Carriere</a:t>
                      </a:r>
                      <a:r>
                        <a:rPr lang="en-US" sz="2800" dirty="0">
                          <a:effectLst/>
                          <a:latin typeface="+mj-lt"/>
                        </a:rPr>
                        <a:t> days organized by </a:t>
                      </a:r>
                      <a:r>
                        <a:rPr lang="en-US" sz="2800" dirty="0" err="1">
                          <a:effectLst/>
                          <a:latin typeface="+mj-lt"/>
                        </a:rPr>
                        <a:t>Carriere</a:t>
                      </a:r>
                      <a:r>
                        <a:rPr lang="en-US" sz="2800" dirty="0">
                          <a:effectLst/>
                          <a:latin typeface="+mj-lt"/>
                        </a:rPr>
                        <a:t> </a:t>
                      </a:r>
                      <a:r>
                        <a:rPr lang="en-US" sz="2800" dirty="0" err="1">
                          <a:effectLst/>
                          <a:latin typeface="+mj-lt"/>
                        </a:rPr>
                        <a:t>centre</a:t>
                      </a:r>
                      <a:endParaRPr lang="lv-LV" sz="2800" dirty="0">
                        <a:effectLst/>
                        <a:latin typeface="+mj-lt"/>
                      </a:endParaRPr>
                    </a:p>
                    <a:p>
                      <a:pPr marL="228600" algn="l">
                        <a:spcAft>
                          <a:spcPts val="0"/>
                        </a:spcAft>
                      </a:pPr>
                      <a:r>
                        <a:rPr lang="en-US" sz="2800" dirty="0">
                          <a:effectLst/>
                          <a:latin typeface="+mj-lt"/>
                        </a:rPr>
                        <a:t>Portal </a:t>
                      </a:r>
                      <a:r>
                        <a:rPr lang="lv-LV" sz="2800" dirty="0">
                          <a:effectLst/>
                          <a:latin typeface="+mj-lt"/>
                        </a:rPr>
                        <a:t>«</a:t>
                      </a:r>
                      <a:r>
                        <a:rPr lang="en-US" sz="2800" dirty="0">
                          <a:effectLst/>
                          <a:latin typeface="+mj-lt"/>
                        </a:rPr>
                        <a:t>Alumni of UL</a:t>
                      </a:r>
                      <a:r>
                        <a:rPr lang="lv-LV" sz="2800" dirty="0">
                          <a:effectLst/>
                          <a:latin typeface="+mj-lt"/>
                        </a:rPr>
                        <a:t>»</a:t>
                      </a:r>
                    </a:p>
                    <a:p>
                      <a:pPr marL="228600" algn="l">
                        <a:spcAft>
                          <a:spcPts val="0"/>
                        </a:spcAft>
                      </a:pPr>
                      <a:r>
                        <a:rPr lang="en-US" sz="2800" dirty="0">
                          <a:effectLst/>
                          <a:latin typeface="+mj-lt"/>
                        </a:rPr>
                        <a:t>Center for media and marketing (up-to date information)</a:t>
                      </a:r>
                      <a:endParaRPr lang="lv-LV" sz="2800" dirty="0">
                        <a:effectLst/>
                        <a:latin typeface="+mj-lt"/>
                      </a:endParaRPr>
                    </a:p>
                    <a:p>
                      <a:pPr marL="228600" algn="l">
                        <a:spcAft>
                          <a:spcPts val="0"/>
                        </a:spcAft>
                      </a:pPr>
                      <a:r>
                        <a:rPr lang="lv-LV" sz="2800" dirty="0" err="1">
                          <a:effectLst/>
                          <a:latin typeface="+mj-lt"/>
                        </a:rPr>
                        <a:t>Basic</a:t>
                      </a:r>
                      <a:r>
                        <a:rPr lang="lv-LV" sz="2800" dirty="0">
                          <a:effectLst/>
                          <a:latin typeface="+mj-lt"/>
                        </a:rPr>
                        <a:t> </a:t>
                      </a:r>
                      <a:r>
                        <a:rPr lang="lv-LV" sz="2800" dirty="0" err="1">
                          <a:effectLst/>
                          <a:latin typeface="+mj-lt"/>
                        </a:rPr>
                        <a:t>strategic</a:t>
                      </a:r>
                      <a:r>
                        <a:rPr lang="lv-LV" sz="2800" dirty="0">
                          <a:effectLst/>
                          <a:latin typeface="+mj-lt"/>
                        </a:rPr>
                        <a:t> </a:t>
                      </a:r>
                      <a:r>
                        <a:rPr lang="lv-LV" sz="2800" dirty="0" err="1">
                          <a:effectLst/>
                          <a:latin typeface="+mj-lt"/>
                        </a:rPr>
                        <a:t>directions</a:t>
                      </a:r>
                      <a:r>
                        <a:rPr lang="lv-LV" sz="2800" dirty="0">
                          <a:effectLst/>
                          <a:latin typeface="+mj-lt"/>
                        </a:rPr>
                        <a:t> (</a:t>
                      </a:r>
                      <a:r>
                        <a:rPr lang="lv-LV" sz="2800" dirty="0" err="1">
                          <a:effectLst/>
                          <a:latin typeface="+mj-lt"/>
                        </a:rPr>
                        <a:t>Senate</a:t>
                      </a:r>
                      <a:r>
                        <a:rPr lang="lv-LV" sz="2800" dirty="0">
                          <a:effectLst/>
                          <a:latin typeface="+mj-lt"/>
                        </a:rPr>
                        <a:t>)</a:t>
                      </a:r>
                    </a:p>
                    <a:p>
                      <a:pPr marL="228600" algn="l">
                        <a:spcAft>
                          <a:spcPts val="0"/>
                        </a:spcAft>
                      </a:pPr>
                      <a:r>
                        <a:rPr lang="en-US" sz="2800" dirty="0">
                          <a:effectLst/>
                          <a:latin typeface="+mj-lt"/>
                        </a:rPr>
                        <a:t>Research </a:t>
                      </a:r>
                      <a:r>
                        <a:rPr lang="en-US" sz="2800" dirty="0" err="1">
                          <a:effectLst/>
                          <a:latin typeface="+mj-lt"/>
                        </a:rPr>
                        <a:t>programme</a:t>
                      </a:r>
                      <a:r>
                        <a:rPr lang="en-US" sz="2800" dirty="0">
                          <a:effectLst/>
                          <a:latin typeface="+mj-lt"/>
                        </a:rPr>
                        <a:t> 2015–2020 (Senate)</a:t>
                      </a:r>
                      <a:endParaRPr lang="lv-LV" sz="2800" dirty="0">
                        <a:effectLst/>
                        <a:latin typeface="+mj-lt"/>
                      </a:endParaRPr>
                    </a:p>
                    <a:p>
                      <a:pPr marL="228600" algn="l">
                        <a:spcAft>
                          <a:spcPts val="0"/>
                        </a:spcAft>
                      </a:pPr>
                      <a:r>
                        <a:rPr kumimoji="0" lang="lv-LV" altLang="lv-LV" sz="2800" b="0" i="0" u="none" strike="noStrike" cap="none" normalizeH="0" baseline="0" dirty="0" err="1">
                          <a:ln>
                            <a:noFill/>
                          </a:ln>
                          <a:solidFill>
                            <a:schemeClr val="tx1"/>
                          </a:solidFill>
                          <a:effectLst/>
                          <a:latin typeface="+mj-lt"/>
                          <a:ea typeface="Calibri" pitchFamily="34" charset="0"/>
                          <a:cs typeface="Mangal" pitchFamily="18" charset="0"/>
                        </a:rPr>
                        <a:t>Order</a:t>
                      </a:r>
                      <a:r>
                        <a:rPr kumimoji="0" lang="lv-LV" altLang="lv-LV" sz="2800" b="0" i="0" u="none" strike="noStrike" cap="none" normalizeH="0" baseline="0" dirty="0">
                          <a:ln>
                            <a:noFill/>
                          </a:ln>
                          <a:solidFill>
                            <a:schemeClr val="tx1"/>
                          </a:solidFill>
                          <a:effectLst/>
                          <a:latin typeface="+mj-lt"/>
                          <a:ea typeface="Calibri" pitchFamily="34" charset="0"/>
                          <a:cs typeface="Mangal" pitchFamily="18" charset="0"/>
                        </a:rPr>
                        <a:t> </a:t>
                      </a:r>
                      <a:r>
                        <a:rPr kumimoji="0" lang="lv-LV" altLang="lv-LV" sz="2800" b="0" i="0" u="none" strike="noStrike" cap="none" normalizeH="0" baseline="0" dirty="0" err="1">
                          <a:ln>
                            <a:noFill/>
                          </a:ln>
                          <a:solidFill>
                            <a:schemeClr val="tx1"/>
                          </a:solidFill>
                          <a:effectLst/>
                          <a:latin typeface="+mj-lt"/>
                          <a:ea typeface="Calibri" pitchFamily="34" charset="0"/>
                          <a:cs typeface="Mangal" pitchFamily="18" charset="0"/>
                        </a:rPr>
                        <a:t>on</a:t>
                      </a:r>
                      <a:r>
                        <a:rPr kumimoji="0" lang="lv-LV" altLang="lv-LV" sz="2800" b="0" i="0" u="none" strike="noStrike" cap="none" normalizeH="0" baseline="0" dirty="0">
                          <a:ln>
                            <a:noFill/>
                          </a:ln>
                          <a:solidFill>
                            <a:schemeClr val="tx1"/>
                          </a:solidFill>
                          <a:effectLst/>
                          <a:latin typeface="+mj-lt"/>
                          <a:ea typeface="Calibri" pitchFamily="34" charset="0"/>
                          <a:cs typeface="Mangal" pitchFamily="18" charset="0"/>
                        </a:rPr>
                        <a:t> </a:t>
                      </a:r>
                      <a:r>
                        <a:rPr kumimoji="0" lang="lv-LV" altLang="lv-LV" sz="2800" b="0" i="0" u="none" strike="noStrike" cap="none" normalizeH="0" baseline="0" dirty="0" err="1">
                          <a:ln>
                            <a:noFill/>
                          </a:ln>
                          <a:solidFill>
                            <a:schemeClr val="tx1"/>
                          </a:solidFill>
                          <a:effectLst/>
                          <a:latin typeface="+mj-lt"/>
                          <a:ea typeface="Calibri" pitchFamily="34" charset="0"/>
                          <a:cs typeface="Mangal" pitchFamily="18" charset="0"/>
                        </a:rPr>
                        <a:t>registration</a:t>
                      </a:r>
                      <a:r>
                        <a:rPr kumimoji="0" lang="lv-LV" altLang="lv-LV" sz="2800" b="0" i="0" u="none" strike="noStrike" cap="none" normalizeH="0" baseline="0" dirty="0">
                          <a:ln>
                            <a:noFill/>
                          </a:ln>
                          <a:solidFill>
                            <a:schemeClr val="tx1"/>
                          </a:solidFill>
                          <a:effectLst/>
                          <a:latin typeface="+mj-lt"/>
                          <a:ea typeface="Calibri" pitchFamily="34" charset="0"/>
                          <a:cs typeface="Mangal" pitchFamily="18" charset="0"/>
                        </a:rPr>
                        <a:t> </a:t>
                      </a:r>
                      <a:r>
                        <a:rPr kumimoji="0" lang="lv-LV" altLang="lv-LV" sz="2800" b="0" i="0" u="none" strike="noStrike" cap="none" normalizeH="0" baseline="0" dirty="0" err="1">
                          <a:ln>
                            <a:noFill/>
                          </a:ln>
                          <a:solidFill>
                            <a:schemeClr val="tx1"/>
                          </a:solidFill>
                          <a:effectLst/>
                          <a:latin typeface="+mj-lt"/>
                          <a:ea typeface="Calibri" pitchFamily="34" charset="0"/>
                          <a:cs typeface="Mangal" pitchFamily="18" charset="0"/>
                        </a:rPr>
                        <a:t>and</a:t>
                      </a:r>
                      <a:r>
                        <a:rPr kumimoji="0" lang="lv-LV" altLang="lv-LV" sz="2800" b="0" i="0" u="none" strike="noStrike" cap="none" normalizeH="0" baseline="0" dirty="0">
                          <a:ln>
                            <a:noFill/>
                          </a:ln>
                          <a:solidFill>
                            <a:schemeClr val="tx1"/>
                          </a:solidFill>
                          <a:effectLst/>
                          <a:latin typeface="+mj-lt"/>
                          <a:ea typeface="Calibri" pitchFamily="34" charset="0"/>
                          <a:cs typeface="Mangal" pitchFamily="18" charset="0"/>
                        </a:rPr>
                        <a:t> </a:t>
                      </a:r>
                      <a:r>
                        <a:rPr kumimoji="0" lang="lv-LV" altLang="lv-LV" sz="2800" b="0" i="0" u="none" strike="noStrike" cap="none" normalizeH="0" baseline="0" dirty="0" err="1">
                          <a:ln>
                            <a:noFill/>
                          </a:ln>
                          <a:solidFill>
                            <a:schemeClr val="tx1"/>
                          </a:solidFill>
                          <a:effectLst/>
                          <a:latin typeface="+mj-lt"/>
                          <a:ea typeface="Calibri" pitchFamily="34" charset="0"/>
                          <a:cs typeface="Mangal" pitchFamily="18" charset="0"/>
                        </a:rPr>
                        <a:t>accounting</a:t>
                      </a:r>
                      <a:r>
                        <a:rPr kumimoji="0" lang="lv-LV" altLang="lv-LV" sz="2800" b="0" i="0" u="none" strike="noStrike" cap="none" normalizeH="0" baseline="0" dirty="0">
                          <a:ln>
                            <a:noFill/>
                          </a:ln>
                          <a:solidFill>
                            <a:schemeClr val="tx1"/>
                          </a:solidFill>
                          <a:effectLst/>
                          <a:latin typeface="+mj-lt"/>
                          <a:ea typeface="Calibri" pitchFamily="34" charset="0"/>
                          <a:cs typeface="Mangal" pitchFamily="18" charset="0"/>
                        </a:rPr>
                        <a:t> </a:t>
                      </a:r>
                      <a:r>
                        <a:rPr kumimoji="0" lang="lv-LV" altLang="lv-LV" sz="2800" b="0" i="0" u="none" strike="noStrike" cap="none" normalizeH="0" baseline="0" dirty="0" err="1">
                          <a:ln>
                            <a:noFill/>
                          </a:ln>
                          <a:solidFill>
                            <a:schemeClr val="tx1"/>
                          </a:solidFill>
                          <a:effectLst/>
                          <a:latin typeface="+mj-lt"/>
                          <a:ea typeface="Calibri" pitchFamily="34" charset="0"/>
                          <a:cs typeface="Mangal" pitchFamily="18" charset="0"/>
                        </a:rPr>
                        <a:t>of</a:t>
                      </a:r>
                      <a:r>
                        <a:rPr kumimoji="0" lang="lv-LV" altLang="lv-LV" sz="2800" b="0" i="0" u="none" strike="noStrike" cap="none" normalizeH="0" baseline="0" dirty="0">
                          <a:ln>
                            <a:noFill/>
                          </a:ln>
                          <a:solidFill>
                            <a:schemeClr val="tx1"/>
                          </a:solidFill>
                          <a:effectLst/>
                          <a:latin typeface="+mj-lt"/>
                          <a:ea typeface="Calibri" pitchFamily="34" charset="0"/>
                          <a:cs typeface="Mangal" pitchFamily="18" charset="0"/>
                        </a:rPr>
                        <a:t> </a:t>
                      </a:r>
                      <a:r>
                        <a:rPr kumimoji="0" lang="lv-LV" altLang="lv-LV" sz="2800" b="0" i="0" u="none" strike="noStrike" cap="none" normalizeH="0" baseline="0" dirty="0" err="1">
                          <a:ln>
                            <a:noFill/>
                          </a:ln>
                          <a:solidFill>
                            <a:schemeClr val="tx1"/>
                          </a:solidFill>
                          <a:effectLst/>
                          <a:latin typeface="+mj-lt"/>
                          <a:ea typeface="Calibri" pitchFamily="34" charset="0"/>
                          <a:cs typeface="Mangal" pitchFamily="18" charset="0"/>
                        </a:rPr>
                        <a:t>attendance</a:t>
                      </a:r>
                      <a:r>
                        <a:rPr kumimoji="0" lang="lv-LV" altLang="lv-LV" sz="2800" b="0" i="0" u="none" strike="noStrike" cap="none" normalizeH="0" baseline="0" dirty="0">
                          <a:ln>
                            <a:noFill/>
                          </a:ln>
                          <a:solidFill>
                            <a:schemeClr val="tx1"/>
                          </a:solidFill>
                          <a:effectLst/>
                          <a:latin typeface="+mj-lt"/>
                          <a:ea typeface="Calibri" pitchFamily="34" charset="0"/>
                          <a:cs typeface="Mangal" pitchFamily="18" charset="0"/>
                        </a:rPr>
                        <a:t> (</a:t>
                      </a:r>
                      <a:r>
                        <a:rPr kumimoji="0" lang="lv-LV" altLang="lv-LV" sz="2800" b="0" i="0" u="none" strike="noStrike" cap="none" normalizeH="0" baseline="0" dirty="0" err="1">
                          <a:ln>
                            <a:noFill/>
                          </a:ln>
                          <a:solidFill>
                            <a:schemeClr val="tx1"/>
                          </a:solidFill>
                          <a:effectLst/>
                          <a:latin typeface="+mj-lt"/>
                          <a:ea typeface="Calibri" pitchFamily="34" charset="0"/>
                          <a:cs typeface="Mangal" pitchFamily="18" charset="0"/>
                        </a:rPr>
                        <a:t>Rector’s</a:t>
                      </a:r>
                      <a:r>
                        <a:rPr kumimoji="0" lang="lv-LV" altLang="lv-LV" sz="2800" b="0" i="0" u="none" strike="noStrike" cap="none" normalizeH="0" baseline="0" dirty="0">
                          <a:ln>
                            <a:noFill/>
                          </a:ln>
                          <a:solidFill>
                            <a:schemeClr val="tx1"/>
                          </a:solidFill>
                          <a:effectLst/>
                          <a:latin typeface="+mj-lt"/>
                          <a:ea typeface="Calibri" pitchFamily="34" charset="0"/>
                          <a:cs typeface="Mangal" pitchFamily="18" charset="0"/>
                        </a:rPr>
                        <a:t> </a:t>
                      </a:r>
                      <a:r>
                        <a:rPr kumimoji="0" lang="lv-LV" altLang="lv-LV" sz="2800" b="0" i="0" u="none" strike="noStrike" cap="none" normalizeH="0" baseline="0" dirty="0" err="1">
                          <a:ln>
                            <a:noFill/>
                          </a:ln>
                          <a:solidFill>
                            <a:schemeClr val="tx1"/>
                          </a:solidFill>
                          <a:effectLst/>
                          <a:latin typeface="+mj-lt"/>
                          <a:ea typeface="Calibri" pitchFamily="34" charset="0"/>
                          <a:cs typeface="Mangal" pitchFamily="18" charset="0"/>
                        </a:rPr>
                        <a:t>order</a:t>
                      </a:r>
                      <a:r>
                        <a:rPr kumimoji="0" lang="lv-LV" altLang="lv-LV" sz="2800" b="0" i="0" u="none" strike="noStrike" cap="none" normalizeH="0" baseline="0" dirty="0">
                          <a:ln>
                            <a:noFill/>
                          </a:ln>
                          <a:solidFill>
                            <a:schemeClr val="tx1"/>
                          </a:solidFill>
                          <a:effectLst/>
                          <a:latin typeface="+mj-lt"/>
                          <a:ea typeface="Calibri" pitchFamily="34" charset="0"/>
                          <a:cs typeface="Mangal" pitchFamily="18" charset="0"/>
                        </a:rPr>
                        <a:t>)</a:t>
                      </a:r>
                      <a:endParaRPr lang="lv-LV" sz="2800" dirty="0">
                        <a:effectLst/>
                        <a:latin typeface="+mj-lt"/>
                        <a:ea typeface="Times New Roman"/>
                      </a:endParaRPr>
                    </a:p>
                  </a:txBody>
                  <a:tcPr marL="114300" marR="114300" marT="0" marB="0"/>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6992386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Satura vietturis 2" descr="Programmu_katalogs.png"/>
          <p:cNvPicPr>
            <a:picLocks noGrp="1" noChangeAspect="1"/>
          </p:cNvPicPr>
          <p:nvPr>
            <p:ph/>
          </p:nvPr>
        </p:nvPicPr>
        <p:blipFill>
          <a:blip r:embed="rId3" cstate="print"/>
          <a:stretch>
            <a:fillRect/>
          </a:stretch>
        </p:blipFill>
        <p:spPr>
          <a:xfrm>
            <a:off x="559892" y="274638"/>
            <a:ext cx="8024216" cy="5851525"/>
          </a:xfrm>
        </p:spPr>
      </p:pic>
    </p:spTree>
    <p:extLst>
      <p:ext uri="{BB962C8B-B14F-4D97-AF65-F5344CB8AC3E}">
        <p14:creationId xmlns:p14="http://schemas.microsoft.com/office/powerpoint/2010/main" val="17959192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ctrTitle" idx="4294967295"/>
          </p:nvPr>
        </p:nvSpPr>
        <p:spPr>
          <a:xfrm>
            <a:off x="643837" y="1528998"/>
            <a:ext cx="4849932" cy="432346"/>
          </a:xfrm>
        </p:spPr>
        <p:txBody>
          <a:bodyPr>
            <a:normAutofit fontScale="90000"/>
          </a:bodyPr>
          <a:lstStyle/>
          <a:p>
            <a:pPr eaLnBrk="1" hangingPunct="1"/>
            <a:r>
              <a:rPr lang="lv-LV" altLang="lv-LV" sz="3500" dirty="0" err="1">
                <a:latin typeface="Arial" charset="0"/>
              </a:rPr>
              <a:t>University</a:t>
            </a:r>
            <a:r>
              <a:rPr lang="lv-LV" altLang="lv-LV" sz="3500" dirty="0">
                <a:latin typeface="Arial" charset="0"/>
              </a:rPr>
              <a:t> </a:t>
            </a:r>
            <a:r>
              <a:rPr lang="lv-LV" altLang="lv-LV" sz="3500" dirty="0" err="1">
                <a:latin typeface="Arial" charset="0"/>
              </a:rPr>
              <a:t>of</a:t>
            </a:r>
            <a:r>
              <a:rPr lang="lv-LV" altLang="lv-LV" sz="3500" dirty="0">
                <a:latin typeface="Arial" charset="0"/>
              </a:rPr>
              <a:t> Latvia</a:t>
            </a:r>
          </a:p>
        </p:txBody>
      </p:sp>
      <p:sp>
        <p:nvSpPr>
          <p:cNvPr id="7171" name="Subtitle 2"/>
          <p:cNvSpPr>
            <a:spLocks noGrp="1"/>
          </p:cNvSpPr>
          <p:nvPr>
            <p:ph type="subTitle" idx="4294967295"/>
          </p:nvPr>
        </p:nvSpPr>
        <p:spPr>
          <a:xfrm>
            <a:off x="426843" y="2306320"/>
            <a:ext cx="8239125" cy="3149600"/>
          </a:xfrm>
        </p:spPr>
        <p:txBody>
          <a:bodyPr/>
          <a:lstStyle/>
          <a:p>
            <a:pPr marL="0" indent="0" eaLnBrk="1" hangingPunct="1">
              <a:lnSpc>
                <a:spcPct val="80000"/>
              </a:lnSpc>
              <a:spcBef>
                <a:spcPct val="60000"/>
              </a:spcBef>
              <a:buFont typeface="Arial" charset="0"/>
              <a:buNone/>
            </a:pPr>
            <a:r>
              <a:rPr lang="lv-LV" altLang="lv-LV" sz="1800" dirty="0" err="1">
                <a:solidFill>
                  <a:srgbClr val="B5121B"/>
                </a:solidFill>
                <a:latin typeface="Arial" charset="0"/>
              </a:rPr>
              <a:t>Founded</a:t>
            </a:r>
            <a:r>
              <a:rPr lang="lv-LV" altLang="lv-LV" sz="1800" dirty="0">
                <a:solidFill>
                  <a:srgbClr val="B5121B"/>
                </a:solidFill>
                <a:latin typeface="Arial" charset="0"/>
              </a:rPr>
              <a:t>:</a:t>
            </a:r>
            <a:r>
              <a:rPr lang="lv-LV" altLang="lv-LV" sz="1800" dirty="0">
                <a:solidFill>
                  <a:srgbClr val="807F83"/>
                </a:solidFill>
                <a:latin typeface="Arial" charset="0"/>
              </a:rPr>
              <a:t> </a:t>
            </a:r>
            <a:r>
              <a:rPr lang="lv-LV" altLang="lv-LV" sz="1800" dirty="0" err="1">
                <a:solidFill>
                  <a:srgbClr val="807F83"/>
                </a:solidFill>
                <a:latin typeface="Arial" charset="0"/>
              </a:rPr>
              <a:t>September</a:t>
            </a:r>
            <a:r>
              <a:rPr lang="lv-LV" altLang="lv-LV" sz="1800" dirty="0">
                <a:solidFill>
                  <a:srgbClr val="807F83"/>
                </a:solidFill>
                <a:latin typeface="Arial" charset="0"/>
              </a:rPr>
              <a:t> 28, 1919</a:t>
            </a:r>
          </a:p>
          <a:p>
            <a:pPr marL="0" indent="0" eaLnBrk="1" hangingPunct="1">
              <a:lnSpc>
                <a:spcPct val="80000"/>
              </a:lnSpc>
              <a:spcBef>
                <a:spcPct val="60000"/>
              </a:spcBef>
              <a:buFont typeface="Arial" charset="0"/>
              <a:buNone/>
            </a:pPr>
            <a:r>
              <a:rPr lang="lv-LV" altLang="lv-LV" sz="1800" dirty="0">
                <a:solidFill>
                  <a:srgbClr val="B5121B"/>
                </a:solidFill>
                <a:latin typeface="Arial" charset="0"/>
              </a:rPr>
              <a:t>Students</a:t>
            </a:r>
            <a:r>
              <a:rPr lang="en-US" altLang="lv-LV" sz="1800" dirty="0">
                <a:solidFill>
                  <a:srgbClr val="B5121B"/>
                </a:solidFill>
                <a:latin typeface="Arial" charset="0"/>
              </a:rPr>
              <a:t>:</a:t>
            </a:r>
            <a:r>
              <a:rPr lang="lv-LV" altLang="lv-LV" sz="1800" dirty="0">
                <a:solidFill>
                  <a:srgbClr val="807F83"/>
                </a:solidFill>
                <a:latin typeface="Arial" charset="0"/>
              </a:rPr>
              <a:t> 13 055, 2016</a:t>
            </a:r>
          </a:p>
          <a:p>
            <a:pPr marL="0" indent="0" eaLnBrk="1" hangingPunct="1">
              <a:lnSpc>
                <a:spcPct val="80000"/>
              </a:lnSpc>
              <a:spcBef>
                <a:spcPct val="60000"/>
              </a:spcBef>
              <a:buFont typeface="Arial" charset="0"/>
              <a:buNone/>
            </a:pPr>
            <a:r>
              <a:rPr lang="lv-LV" altLang="lv-LV" sz="1800" dirty="0">
                <a:solidFill>
                  <a:srgbClr val="B5121B"/>
                </a:solidFill>
                <a:latin typeface="Arial" charset="0"/>
              </a:rPr>
              <a:t>QS </a:t>
            </a:r>
            <a:r>
              <a:rPr lang="lv-LV" altLang="lv-LV" sz="1800" dirty="0" err="1">
                <a:solidFill>
                  <a:srgbClr val="B5121B"/>
                </a:solidFill>
                <a:latin typeface="Arial" charset="0"/>
              </a:rPr>
              <a:t>World</a:t>
            </a:r>
            <a:r>
              <a:rPr lang="lv-LV" altLang="lv-LV" sz="1800" dirty="0">
                <a:solidFill>
                  <a:srgbClr val="B5121B"/>
                </a:solidFill>
                <a:latin typeface="Arial" charset="0"/>
              </a:rPr>
              <a:t> </a:t>
            </a:r>
            <a:r>
              <a:rPr lang="lv-LV" altLang="lv-LV" sz="1800" dirty="0" err="1">
                <a:solidFill>
                  <a:srgbClr val="B5121B"/>
                </a:solidFill>
                <a:latin typeface="Arial" charset="0"/>
              </a:rPr>
              <a:t>University</a:t>
            </a:r>
            <a:r>
              <a:rPr lang="lv-LV" altLang="lv-LV" sz="1800" dirty="0">
                <a:solidFill>
                  <a:srgbClr val="B5121B"/>
                </a:solidFill>
                <a:latin typeface="Arial" charset="0"/>
              </a:rPr>
              <a:t> </a:t>
            </a:r>
            <a:r>
              <a:rPr lang="lv-LV" altLang="lv-LV" sz="1800" dirty="0" err="1">
                <a:solidFill>
                  <a:srgbClr val="B5121B"/>
                </a:solidFill>
                <a:latin typeface="Arial" charset="0"/>
              </a:rPr>
              <a:t>Rankings</a:t>
            </a:r>
            <a:r>
              <a:rPr lang="lv-LV" altLang="lv-LV" sz="1800" dirty="0">
                <a:solidFill>
                  <a:srgbClr val="B5121B"/>
                </a:solidFill>
                <a:latin typeface="Arial" charset="0"/>
              </a:rPr>
              <a:t> 15/16:</a:t>
            </a:r>
            <a:r>
              <a:rPr lang="en-US" altLang="lv-LV" sz="1800" dirty="0">
                <a:solidFill>
                  <a:srgbClr val="B5121B"/>
                </a:solidFill>
                <a:latin typeface="Arial" charset="0"/>
              </a:rPr>
              <a:t> </a:t>
            </a:r>
            <a:r>
              <a:rPr lang="lv-LV" altLang="lv-LV" sz="1800" dirty="0">
                <a:solidFill>
                  <a:srgbClr val="807F83"/>
                </a:solidFill>
                <a:latin typeface="Arial" charset="0"/>
              </a:rPr>
              <a:t>651-700</a:t>
            </a:r>
          </a:p>
          <a:p>
            <a:pPr marL="0" indent="0" eaLnBrk="1" hangingPunct="1">
              <a:lnSpc>
                <a:spcPct val="80000"/>
              </a:lnSpc>
              <a:spcBef>
                <a:spcPct val="60000"/>
              </a:spcBef>
              <a:buFont typeface="Arial" charset="0"/>
              <a:buNone/>
            </a:pPr>
            <a:r>
              <a:rPr lang="lv-LV" altLang="lv-LV" sz="1800" dirty="0" err="1">
                <a:solidFill>
                  <a:srgbClr val="B5121B"/>
                </a:solidFill>
                <a:latin typeface="Arial" charset="0"/>
              </a:rPr>
              <a:t>Faculties</a:t>
            </a:r>
            <a:r>
              <a:rPr lang="lv-LV" altLang="lv-LV" sz="1800" dirty="0">
                <a:solidFill>
                  <a:srgbClr val="B5121B"/>
                </a:solidFill>
                <a:latin typeface="Arial" charset="0"/>
              </a:rPr>
              <a:t>:</a:t>
            </a:r>
            <a:r>
              <a:rPr lang="lv-LV" altLang="lv-LV" sz="1800" dirty="0">
                <a:solidFill>
                  <a:srgbClr val="807F83"/>
                </a:solidFill>
                <a:latin typeface="Arial" charset="0"/>
              </a:rPr>
              <a:t> 13</a:t>
            </a:r>
          </a:p>
          <a:p>
            <a:pPr marL="0" indent="0" eaLnBrk="1" hangingPunct="1">
              <a:lnSpc>
                <a:spcPct val="80000"/>
              </a:lnSpc>
              <a:spcBef>
                <a:spcPct val="60000"/>
              </a:spcBef>
              <a:buFont typeface="Arial" charset="0"/>
              <a:buNone/>
            </a:pPr>
            <a:r>
              <a:rPr lang="lv-LV" altLang="lv-LV" sz="1800" dirty="0" err="1">
                <a:solidFill>
                  <a:srgbClr val="B5121B"/>
                </a:solidFill>
                <a:latin typeface="Arial" charset="0"/>
              </a:rPr>
              <a:t>Institutes</a:t>
            </a:r>
            <a:r>
              <a:rPr lang="lv-LV" altLang="lv-LV" sz="1800" dirty="0">
                <a:solidFill>
                  <a:srgbClr val="B5121B"/>
                </a:solidFill>
                <a:latin typeface="Arial" charset="0"/>
              </a:rPr>
              <a:t>:</a:t>
            </a:r>
            <a:r>
              <a:rPr lang="lv-LV" altLang="lv-LV" sz="1800" dirty="0">
                <a:solidFill>
                  <a:srgbClr val="807F83"/>
                </a:solidFill>
                <a:latin typeface="Arial" charset="0"/>
              </a:rPr>
              <a:t> 12+3</a:t>
            </a:r>
          </a:p>
          <a:p>
            <a:pPr marL="0" indent="0" eaLnBrk="1" hangingPunct="1">
              <a:lnSpc>
                <a:spcPct val="80000"/>
              </a:lnSpc>
              <a:spcBef>
                <a:spcPct val="60000"/>
              </a:spcBef>
              <a:buFont typeface="Arial" charset="0"/>
              <a:buNone/>
            </a:pPr>
            <a:r>
              <a:rPr lang="lv-LV" altLang="lv-LV" sz="1800" dirty="0" err="1">
                <a:solidFill>
                  <a:srgbClr val="B5121B"/>
                </a:solidFill>
                <a:latin typeface="Arial" charset="0"/>
              </a:rPr>
              <a:t>Study</a:t>
            </a:r>
            <a:r>
              <a:rPr lang="lv-LV" altLang="lv-LV" sz="1800" dirty="0">
                <a:solidFill>
                  <a:srgbClr val="B5121B"/>
                </a:solidFill>
                <a:latin typeface="Arial" charset="0"/>
              </a:rPr>
              <a:t> </a:t>
            </a:r>
            <a:r>
              <a:rPr lang="lv-LV" altLang="lv-LV" sz="1800" dirty="0" err="1">
                <a:solidFill>
                  <a:srgbClr val="B5121B"/>
                </a:solidFill>
                <a:latin typeface="Arial" charset="0"/>
              </a:rPr>
              <a:t>programmes</a:t>
            </a:r>
            <a:r>
              <a:rPr lang="lv-LV" altLang="lv-LV" sz="1800" dirty="0">
                <a:solidFill>
                  <a:srgbClr val="B5121B"/>
                </a:solidFill>
                <a:latin typeface="Arial" charset="0"/>
              </a:rPr>
              <a:t>:</a:t>
            </a:r>
            <a:r>
              <a:rPr lang="lv-LV" altLang="lv-LV" sz="1800" dirty="0">
                <a:solidFill>
                  <a:srgbClr val="807F83"/>
                </a:solidFill>
                <a:latin typeface="Arial" charset="0"/>
              </a:rPr>
              <a:t> 130 (</a:t>
            </a:r>
            <a:r>
              <a:rPr lang="lv-LV" altLang="lv-LV" sz="1800" dirty="0" err="1">
                <a:solidFill>
                  <a:srgbClr val="807F83"/>
                </a:solidFill>
                <a:latin typeface="Arial" charset="0"/>
              </a:rPr>
              <a:t>undergraduate</a:t>
            </a:r>
            <a:r>
              <a:rPr lang="lv-LV" altLang="lv-LV" sz="1800" dirty="0">
                <a:solidFill>
                  <a:srgbClr val="807F83"/>
                </a:solidFill>
                <a:latin typeface="Arial" charset="0"/>
              </a:rPr>
              <a:t> 53, </a:t>
            </a:r>
            <a:r>
              <a:rPr lang="lv-LV" altLang="lv-LV" sz="1800" dirty="0" err="1">
                <a:solidFill>
                  <a:srgbClr val="807F83"/>
                </a:solidFill>
                <a:latin typeface="Arial" charset="0"/>
              </a:rPr>
              <a:t>postgraduate</a:t>
            </a:r>
            <a:r>
              <a:rPr lang="lv-LV" altLang="lv-LV" sz="1800" dirty="0">
                <a:solidFill>
                  <a:srgbClr val="807F83"/>
                </a:solidFill>
                <a:latin typeface="Arial" charset="0"/>
              </a:rPr>
              <a:t> 53, </a:t>
            </a:r>
            <a:r>
              <a:rPr lang="lv-LV" altLang="lv-LV" sz="1800" dirty="0" err="1">
                <a:solidFill>
                  <a:srgbClr val="807F83"/>
                </a:solidFill>
                <a:latin typeface="Arial" charset="0"/>
              </a:rPr>
              <a:t>doctoral</a:t>
            </a:r>
            <a:r>
              <a:rPr lang="lv-LV" altLang="lv-LV" sz="1800" dirty="0">
                <a:solidFill>
                  <a:srgbClr val="807F83"/>
                </a:solidFill>
                <a:latin typeface="Arial" charset="0"/>
              </a:rPr>
              <a:t> 24)</a:t>
            </a:r>
          </a:p>
          <a:p>
            <a:pPr marL="0" indent="0" eaLnBrk="1" hangingPunct="1">
              <a:lnSpc>
                <a:spcPct val="80000"/>
              </a:lnSpc>
              <a:spcBef>
                <a:spcPct val="60000"/>
              </a:spcBef>
              <a:buFont typeface="Arial" charset="0"/>
              <a:buNone/>
            </a:pPr>
            <a:r>
              <a:rPr lang="lv-LV" altLang="lv-LV" sz="1800" dirty="0" err="1">
                <a:solidFill>
                  <a:srgbClr val="B5121B"/>
                </a:solidFill>
                <a:latin typeface="Arial" charset="0"/>
              </a:rPr>
              <a:t>Staff</a:t>
            </a:r>
            <a:r>
              <a:rPr lang="lv-LV" altLang="lv-LV" sz="1800" dirty="0">
                <a:solidFill>
                  <a:srgbClr val="B5121B"/>
                </a:solidFill>
                <a:latin typeface="Arial" charset="0"/>
              </a:rPr>
              <a:t>:</a:t>
            </a:r>
            <a:r>
              <a:rPr lang="lv-LV" altLang="lv-LV" sz="1800" dirty="0">
                <a:solidFill>
                  <a:srgbClr val="807F83"/>
                </a:solidFill>
                <a:latin typeface="Arial" charset="0"/>
              </a:rPr>
              <a:t> 2283</a:t>
            </a:r>
            <a:r>
              <a:rPr lang="lv-LV" altLang="lv-LV" sz="1800" dirty="0">
                <a:latin typeface="Arial" charset="0"/>
              </a:rPr>
              <a:t> </a:t>
            </a:r>
            <a:r>
              <a:rPr lang="lv-LV" altLang="lv-LV" sz="1800" dirty="0">
                <a:solidFill>
                  <a:srgbClr val="807F83"/>
                </a:solidFill>
                <a:latin typeface="Arial" charset="0"/>
              </a:rPr>
              <a:t>(</a:t>
            </a:r>
            <a:r>
              <a:rPr lang="lv-LV" altLang="lv-LV" sz="1800" dirty="0" err="1">
                <a:solidFill>
                  <a:srgbClr val="807F83"/>
                </a:solidFill>
                <a:latin typeface="Arial" charset="0"/>
              </a:rPr>
              <a:t>academic</a:t>
            </a:r>
            <a:r>
              <a:rPr lang="lv-LV" altLang="lv-LV" sz="1800" dirty="0">
                <a:solidFill>
                  <a:srgbClr val="807F83"/>
                </a:solidFill>
                <a:latin typeface="Arial" charset="0"/>
              </a:rPr>
              <a:t> 1151, </a:t>
            </a:r>
            <a:r>
              <a:rPr lang="lv-LV" altLang="lv-LV" sz="1800" dirty="0" err="1">
                <a:solidFill>
                  <a:srgbClr val="807F83"/>
                </a:solidFill>
                <a:latin typeface="Arial" charset="0"/>
              </a:rPr>
              <a:t>other</a:t>
            </a:r>
            <a:r>
              <a:rPr lang="lv-LV" altLang="lv-LV" sz="1800" dirty="0">
                <a:solidFill>
                  <a:srgbClr val="807F83"/>
                </a:solidFill>
                <a:latin typeface="Arial" charset="0"/>
              </a:rPr>
              <a:t> 1132)</a:t>
            </a:r>
          </a:p>
          <a:p>
            <a:pPr marL="0" indent="0" eaLnBrk="1" hangingPunct="1">
              <a:lnSpc>
                <a:spcPct val="80000"/>
              </a:lnSpc>
              <a:spcBef>
                <a:spcPct val="60000"/>
              </a:spcBef>
              <a:buFont typeface="Arial" charset="0"/>
              <a:buNone/>
            </a:pPr>
            <a:endParaRPr lang="lv-LV" altLang="lv-LV" sz="1800" dirty="0">
              <a:solidFill>
                <a:srgbClr val="807F83"/>
              </a:solidFill>
              <a:latin typeface="Arial" charset="0"/>
            </a:endParaRPr>
          </a:p>
          <a:p>
            <a:pPr marL="0" indent="0" eaLnBrk="1" hangingPunct="1">
              <a:lnSpc>
                <a:spcPct val="80000"/>
              </a:lnSpc>
              <a:spcBef>
                <a:spcPct val="60000"/>
              </a:spcBef>
              <a:buFont typeface="Arial" charset="0"/>
              <a:buNone/>
            </a:pPr>
            <a:endParaRPr lang="lv-LV" altLang="lv-LV" sz="1800" dirty="0">
              <a:solidFill>
                <a:srgbClr val="807F83"/>
              </a:solidFill>
              <a:latin typeface="Arial" charset="0"/>
            </a:endParaRPr>
          </a:p>
        </p:txBody>
      </p:sp>
      <p:pic>
        <p:nvPicPr>
          <p:cNvPr id="7172" name="Picture 7" descr="CRW_236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08625" y="1504950"/>
            <a:ext cx="2663825" cy="177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8" descr="campu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84713" y="4581525"/>
            <a:ext cx="3487737" cy="184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58067062"/>
      </p:ext>
    </p:extLst>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Satura vietturis 2" descr="admission.png"/>
          <p:cNvPicPr>
            <a:picLocks noGrp="1" noChangeAspect="1"/>
          </p:cNvPicPr>
          <p:nvPr>
            <p:ph/>
          </p:nvPr>
        </p:nvPicPr>
        <p:blipFill>
          <a:blip r:embed="rId3" cstate="print"/>
          <a:stretch>
            <a:fillRect/>
          </a:stretch>
        </p:blipFill>
        <p:spPr>
          <a:xfrm>
            <a:off x="457200" y="385864"/>
            <a:ext cx="8229600" cy="5629072"/>
          </a:xfrm>
        </p:spPr>
      </p:pic>
    </p:spTree>
    <p:extLst>
      <p:ext uri="{BB962C8B-B14F-4D97-AF65-F5344CB8AC3E}">
        <p14:creationId xmlns:p14="http://schemas.microsoft.com/office/powerpoint/2010/main" val="23873979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Satura vietturis 2" descr="Eurobachelor.png"/>
          <p:cNvPicPr>
            <a:picLocks noGrp="1" noChangeAspect="1"/>
          </p:cNvPicPr>
          <p:nvPr>
            <p:ph/>
          </p:nvPr>
        </p:nvPicPr>
        <p:blipFill>
          <a:blip r:embed="rId3" cstate="print"/>
          <a:stretch>
            <a:fillRect/>
          </a:stretch>
        </p:blipFill>
        <p:spPr>
          <a:xfrm>
            <a:off x="570683" y="274638"/>
            <a:ext cx="8002633" cy="5851525"/>
          </a:xfrm>
        </p:spPr>
      </p:pic>
    </p:spTree>
    <p:extLst>
      <p:ext uri="{BB962C8B-B14F-4D97-AF65-F5344CB8AC3E}">
        <p14:creationId xmlns:p14="http://schemas.microsoft.com/office/powerpoint/2010/main" val="34838189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atura vietturis 1"/>
          <p:cNvSpPr>
            <a:spLocks noGrp="1"/>
          </p:cNvSpPr>
          <p:nvPr>
            <p:ph/>
          </p:nvPr>
        </p:nvSpPr>
        <p:spPr>
          <a:xfrm>
            <a:off x="457200" y="2492896"/>
            <a:ext cx="8229600" cy="3633267"/>
          </a:xfrm>
        </p:spPr>
        <p:txBody>
          <a:bodyPr/>
          <a:lstStyle/>
          <a:p>
            <a:r>
              <a:rPr lang="lv-LV" dirty="0"/>
              <a:t>S</a:t>
            </a:r>
            <a:r>
              <a:rPr lang="en-GB" dirty="0" err="1"/>
              <a:t>hort</a:t>
            </a:r>
            <a:r>
              <a:rPr lang="en-GB" dirty="0"/>
              <a:t> </a:t>
            </a:r>
            <a:r>
              <a:rPr lang="en-GB" dirty="0" err="1"/>
              <a:t>desriptions</a:t>
            </a:r>
            <a:r>
              <a:rPr lang="en-GB" dirty="0"/>
              <a:t> of study programmes </a:t>
            </a:r>
            <a:r>
              <a:rPr lang="lv-LV" dirty="0" err="1"/>
              <a:t>in</a:t>
            </a:r>
            <a:r>
              <a:rPr lang="lv-LV" dirty="0"/>
              <a:t> </a:t>
            </a:r>
            <a:r>
              <a:rPr lang="lv-LV" dirty="0" err="1"/>
              <a:t>the</a:t>
            </a:r>
            <a:r>
              <a:rPr lang="lv-LV" dirty="0"/>
              <a:t> internet (</a:t>
            </a:r>
            <a:r>
              <a:rPr lang="lv-LV" dirty="0" err="1"/>
              <a:t>in</a:t>
            </a:r>
            <a:r>
              <a:rPr lang="lv-LV" dirty="0"/>
              <a:t> 3 </a:t>
            </a:r>
            <a:r>
              <a:rPr lang="lv-LV" dirty="0" err="1"/>
              <a:t>languages</a:t>
            </a:r>
            <a:r>
              <a:rPr lang="lv-LV" dirty="0"/>
              <a:t>)</a:t>
            </a:r>
          </a:p>
          <a:p>
            <a:r>
              <a:rPr lang="lv-LV" dirty="0"/>
              <a:t>P</a:t>
            </a:r>
            <a:r>
              <a:rPr lang="en-GB" dirty="0" err="1"/>
              <a:t>ublish</a:t>
            </a:r>
            <a:r>
              <a:rPr lang="lv-LV" dirty="0" err="1"/>
              <a:t>ing</a:t>
            </a:r>
            <a:r>
              <a:rPr lang="en-GB" dirty="0"/>
              <a:t> certain parts of annual institutional reports</a:t>
            </a:r>
          </a:p>
        </p:txBody>
      </p:sp>
    </p:spTree>
    <p:extLst>
      <p:ext uri="{BB962C8B-B14F-4D97-AF65-F5344CB8AC3E}">
        <p14:creationId xmlns:p14="http://schemas.microsoft.com/office/powerpoint/2010/main" val="327929464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atura vietturis 1"/>
          <p:cNvSpPr>
            <a:spLocks noGrp="1"/>
          </p:cNvSpPr>
          <p:nvPr>
            <p:ph/>
          </p:nvPr>
        </p:nvSpPr>
        <p:spPr>
          <a:xfrm>
            <a:off x="457200" y="1340768"/>
            <a:ext cx="8229600" cy="4785395"/>
          </a:xfrm>
        </p:spPr>
        <p:txBody>
          <a:bodyPr>
            <a:normAutofit lnSpcReduction="10000"/>
          </a:bodyPr>
          <a:lstStyle/>
          <a:p>
            <a:r>
              <a:rPr lang="lv-LV" dirty="0"/>
              <a:t>1.9 </a:t>
            </a:r>
            <a:r>
              <a:rPr lang="lv-LV" b="1" dirty="0" err="1"/>
              <a:t>On-going</a:t>
            </a:r>
            <a:r>
              <a:rPr lang="lv-LV" b="1" dirty="0"/>
              <a:t> </a:t>
            </a:r>
            <a:r>
              <a:rPr lang="lv-LV" b="1" dirty="0" err="1"/>
              <a:t>monitoring</a:t>
            </a:r>
            <a:r>
              <a:rPr lang="lv-LV" b="1" dirty="0"/>
              <a:t> </a:t>
            </a:r>
            <a:r>
              <a:rPr lang="lv-LV" b="1" dirty="0" err="1"/>
              <a:t>and</a:t>
            </a:r>
            <a:r>
              <a:rPr lang="lv-LV" b="1" dirty="0"/>
              <a:t> </a:t>
            </a:r>
            <a:r>
              <a:rPr lang="lv-LV" b="1" dirty="0" err="1"/>
              <a:t>periodic</a:t>
            </a:r>
            <a:r>
              <a:rPr lang="lv-LV" b="1" dirty="0"/>
              <a:t> </a:t>
            </a:r>
            <a:r>
              <a:rPr lang="lv-LV" b="1" dirty="0" err="1"/>
              <a:t>review</a:t>
            </a:r>
            <a:r>
              <a:rPr lang="lv-LV" b="1" dirty="0"/>
              <a:t> </a:t>
            </a:r>
            <a:r>
              <a:rPr lang="lv-LV" b="1" dirty="0" err="1"/>
              <a:t>of</a:t>
            </a:r>
            <a:r>
              <a:rPr lang="lv-LV" b="1" dirty="0"/>
              <a:t> </a:t>
            </a:r>
            <a:r>
              <a:rPr lang="lv-LV" b="1" dirty="0" err="1"/>
              <a:t>programmes</a:t>
            </a:r>
            <a:r>
              <a:rPr lang="lv-LV" i="1" dirty="0"/>
              <a:t>:</a:t>
            </a:r>
          </a:p>
          <a:p>
            <a:r>
              <a:rPr lang="en-US" dirty="0"/>
              <a:t>Institutions should </a:t>
            </a:r>
            <a:r>
              <a:rPr lang="lv-LV" dirty="0" err="1"/>
              <a:t>monitor</a:t>
            </a:r>
            <a:r>
              <a:rPr lang="lv-LV" dirty="0"/>
              <a:t> </a:t>
            </a:r>
            <a:r>
              <a:rPr lang="lv-LV" dirty="0" err="1"/>
              <a:t>and</a:t>
            </a:r>
            <a:r>
              <a:rPr lang="lv-LV" dirty="0"/>
              <a:t> </a:t>
            </a:r>
            <a:r>
              <a:rPr lang="lv-LV" dirty="0" err="1"/>
              <a:t>periodically</a:t>
            </a:r>
            <a:r>
              <a:rPr lang="lv-LV" dirty="0"/>
              <a:t> </a:t>
            </a:r>
            <a:r>
              <a:rPr lang="lv-LV" dirty="0" err="1"/>
              <a:t>review</a:t>
            </a:r>
            <a:r>
              <a:rPr lang="lv-LV" dirty="0"/>
              <a:t> </a:t>
            </a:r>
            <a:r>
              <a:rPr lang="lv-LV" dirty="0" err="1"/>
              <a:t>their</a:t>
            </a:r>
            <a:r>
              <a:rPr lang="lv-LV" dirty="0"/>
              <a:t> </a:t>
            </a:r>
            <a:r>
              <a:rPr lang="lv-LV" dirty="0" err="1"/>
              <a:t>programmes</a:t>
            </a:r>
            <a:r>
              <a:rPr lang="lv-LV" dirty="0"/>
              <a:t> to </a:t>
            </a:r>
            <a:r>
              <a:rPr lang="lv-LV" dirty="0" err="1"/>
              <a:t>ensure</a:t>
            </a:r>
            <a:r>
              <a:rPr lang="lv-LV" dirty="0"/>
              <a:t> </a:t>
            </a:r>
            <a:r>
              <a:rPr lang="lv-LV" dirty="0" err="1"/>
              <a:t>that</a:t>
            </a:r>
            <a:r>
              <a:rPr lang="lv-LV" dirty="0"/>
              <a:t> </a:t>
            </a:r>
            <a:r>
              <a:rPr lang="lv-LV" dirty="0" err="1"/>
              <a:t>they</a:t>
            </a:r>
            <a:r>
              <a:rPr lang="lv-LV" dirty="0"/>
              <a:t> </a:t>
            </a:r>
            <a:r>
              <a:rPr lang="lv-LV" dirty="0" err="1"/>
              <a:t>achieve</a:t>
            </a:r>
            <a:r>
              <a:rPr lang="lv-LV" dirty="0"/>
              <a:t> </a:t>
            </a:r>
            <a:r>
              <a:rPr lang="lv-LV" dirty="0" err="1"/>
              <a:t>the</a:t>
            </a:r>
            <a:r>
              <a:rPr lang="lv-LV" dirty="0"/>
              <a:t> </a:t>
            </a:r>
            <a:r>
              <a:rPr lang="lv-LV" dirty="0" err="1"/>
              <a:t>objectives</a:t>
            </a:r>
            <a:r>
              <a:rPr lang="lv-LV" dirty="0"/>
              <a:t> </a:t>
            </a:r>
            <a:r>
              <a:rPr lang="lv-LV" dirty="0" err="1"/>
              <a:t>set</a:t>
            </a:r>
            <a:r>
              <a:rPr lang="lv-LV" dirty="0"/>
              <a:t> </a:t>
            </a:r>
            <a:r>
              <a:rPr lang="lv-LV" dirty="0" err="1"/>
              <a:t>for</a:t>
            </a:r>
            <a:r>
              <a:rPr lang="lv-LV" dirty="0"/>
              <a:t> </a:t>
            </a:r>
            <a:r>
              <a:rPr lang="lv-LV" dirty="0" err="1"/>
              <a:t>them</a:t>
            </a:r>
            <a:r>
              <a:rPr lang="lv-LV" dirty="0"/>
              <a:t> </a:t>
            </a:r>
            <a:r>
              <a:rPr lang="lv-LV" dirty="0" err="1"/>
              <a:t>and</a:t>
            </a:r>
            <a:r>
              <a:rPr lang="lv-LV" dirty="0"/>
              <a:t> </a:t>
            </a:r>
            <a:r>
              <a:rPr lang="lv-LV" dirty="0" err="1"/>
              <a:t>respond</a:t>
            </a:r>
            <a:r>
              <a:rPr lang="lv-LV" dirty="0"/>
              <a:t> to </a:t>
            </a:r>
            <a:r>
              <a:rPr lang="lv-LV" dirty="0" err="1"/>
              <a:t>the</a:t>
            </a:r>
            <a:r>
              <a:rPr lang="lv-LV" dirty="0"/>
              <a:t> </a:t>
            </a:r>
            <a:r>
              <a:rPr lang="lv-LV" dirty="0" err="1"/>
              <a:t>needs</a:t>
            </a:r>
            <a:r>
              <a:rPr lang="lv-LV" dirty="0"/>
              <a:t> </a:t>
            </a:r>
            <a:r>
              <a:rPr lang="lv-LV" dirty="0" err="1"/>
              <a:t>of</a:t>
            </a:r>
            <a:r>
              <a:rPr lang="lv-LV" dirty="0"/>
              <a:t> students </a:t>
            </a:r>
            <a:r>
              <a:rPr lang="lv-LV" dirty="0" err="1"/>
              <a:t>and</a:t>
            </a:r>
            <a:r>
              <a:rPr lang="lv-LV" dirty="0"/>
              <a:t> </a:t>
            </a:r>
            <a:r>
              <a:rPr lang="lv-LV" dirty="0" err="1"/>
              <a:t>society</a:t>
            </a:r>
            <a:r>
              <a:rPr lang="lv-LV" dirty="0"/>
              <a:t>. </a:t>
            </a:r>
            <a:r>
              <a:rPr lang="lv-LV" dirty="0" err="1"/>
              <a:t>These</a:t>
            </a:r>
            <a:r>
              <a:rPr lang="lv-LV" dirty="0"/>
              <a:t> </a:t>
            </a:r>
            <a:r>
              <a:rPr lang="lv-LV" dirty="0" err="1"/>
              <a:t>reviews</a:t>
            </a:r>
            <a:r>
              <a:rPr lang="lv-LV" dirty="0"/>
              <a:t> </a:t>
            </a:r>
            <a:r>
              <a:rPr lang="lv-LV" dirty="0" err="1"/>
              <a:t>should</a:t>
            </a:r>
            <a:r>
              <a:rPr lang="lv-LV" dirty="0"/>
              <a:t> </a:t>
            </a:r>
            <a:r>
              <a:rPr lang="lv-LV" dirty="0" err="1"/>
              <a:t>lead</a:t>
            </a:r>
            <a:r>
              <a:rPr lang="lv-LV" dirty="0"/>
              <a:t> to </a:t>
            </a:r>
            <a:r>
              <a:rPr lang="lv-LV" dirty="0" err="1"/>
              <a:t>continuous</a:t>
            </a:r>
            <a:r>
              <a:rPr lang="lv-LV" dirty="0"/>
              <a:t> </a:t>
            </a:r>
            <a:r>
              <a:rPr lang="lv-LV" dirty="0" err="1"/>
              <a:t>improvement</a:t>
            </a:r>
            <a:r>
              <a:rPr lang="lv-LV" dirty="0"/>
              <a:t> </a:t>
            </a:r>
            <a:r>
              <a:rPr lang="lv-LV" dirty="0" err="1"/>
              <a:t>of</a:t>
            </a:r>
            <a:r>
              <a:rPr lang="lv-LV" dirty="0"/>
              <a:t> </a:t>
            </a:r>
            <a:r>
              <a:rPr lang="lv-LV" dirty="0" err="1"/>
              <a:t>the</a:t>
            </a:r>
            <a:r>
              <a:rPr lang="lv-LV" dirty="0"/>
              <a:t> </a:t>
            </a:r>
            <a:r>
              <a:rPr lang="lv-LV" dirty="0" err="1"/>
              <a:t>programme</a:t>
            </a:r>
            <a:r>
              <a:rPr lang="lv-LV" dirty="0"/>
              <a:t>. </a:t>
            </a:r>
            <a:r>
              <a:rPr lang="lv-LV" dirty="0" err="1"/>
              <a:t>Any</a:t>
            </a:r>
            <a:r>
              <a:rPr lang="lv-LV" dirty="0"/>
              <a:t> </a:t>
            </a:r>
            <a:r>
              <a:rPr lang="lv-LV" dirty="0" err="1"/>
              <a:t>action</a:t>
            </a:r>
            <a:r>
              <a:rPr lang="lv-LV" dirty="0"/>
              <a:t> </a:t>
            </a:r>
            <a:r>
              <a:rPr lang="lv-LV" dirty="0" err="1"/>
              <a:t>planned</a:t>
            </a:r>
            <a:r>
              <a:rPr lang="lv-LV" dirty="0"/>
              <a:t> </a:t>
            </a:r>
            <a:r>
              <a:rPr lang="lv-LV" dirty="0" err="1"/>
              <a:t>or</a:t>
            </a:r>
            <a:r>
              <a:rPr lang="lv-LV" dirty="0"/>
              <a:t> </a:t>
            </a:r>
            <a:r>
              <a:rPr lang="lv-LV" dirty="0" err="1"/>
              <a:t>taken</a:t>
            </a:r>
            <a:r>
              <a:rPr lang="lv-LV" dirty="0"/>
              <a:t> </a:t>
            </a:r>
            <a:r>
              <a:rPr lang="lv-LV" dirty="0" err="1"/>
              <a:t>as</a:t>
            </a:r>
            <a:r>
              <a:rPr lang="lv-LV" dirty="0"/>
              <a:t> a </a:t>
            </a:r>
            <a:r>
              <a:rPr lang="lv-LV" dirty="0" err="1"/>
              <a:t>result</a:t>
            </a:r>
            <a:r>
              <a:rPr lang="lv-LV" dirty="0"/>
              <a:t> </a:t>
            </a:r>
            <a:r>
              <a:rPr lang="lv-LV" dirty="0" err="1"/>
              <a:t>should</a:t>
            </a:r>
            <a:r>
              <a:rPr lang="lv-LV" dirty="0"/>
              <a:t> </a:t>
            </a:r>
            <a:r>
              <a:rPr lang="lv-LV" dirty="0" err="1"/>
              <a:t>be</a:t>
            </a:r>
            <a:r>
              <a:rPr lang="lv-LV" dirty="0"/>
              <a:t> </a:t>
            </a:r>
            <a:r>
              <a:rPr lang="lv-LV" dirty="0" err="1"/>
              <a:t>communicated</a:t>
            </a:r>
            <a:r>
              <a:rPr lang="lv-LV" dirty="0"/>
              <a:t> to </a:t>
            </a:r>
            <a:r>
              <a:rPr lang="lv-LV" dirty="0" err="1"/>
              <a:t>all</a:t>
            </a:r>
            <a:r>
              <a:rPr lang="lv-LV" dirty="0"/>
              <a:t> </a:t>
            </a:r>
            <a:r>
              <a:rPr lang="lv-LV" dirty="0" err="1"/>
              <a:t>those</a:t>
            </a:r>
            <a:r>
              <a:rPr lang="lv-LV" dirty="0"/>
              <a:t> </a:t>
            </a:r>
            <a:r>
              <a:rPr lang="lv-LV" dirty="0" err="1"/>
              <a:t>concerned</a:t>
            </a:r>
            <a:endParaRPr lang="lv-LV" dirty="0"/>
          </a:p>
        </p:txBody>
      </p:sp>
    </p:spTree>
    <p:extLst>
      <p:ext uri="{BB962C8B-B14F-4D97-AF65-F5344CB8AC3E}">
        <p14:creationId xmlns:p14="http://schemas.microsoft.com/office/powerpoint/2010/main" val="422917744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atura vietturis 1"/>
          <p:cNvSpPr>
            <a:spLocks noGrp="1"/>
          </p:cNvSpPr>
          <p:nvPr>
            <p:ph/>
          </p:nvPr>
        </p:nvSpPr>
        <p:spPr>
          <a:xfrm>
            <a:off x="457200" y="1628800"/>
            <a:ext cx="8229600" cy="4497363"/>
          </a:xfrm>
        </p:spPr>
        <p:txBody>
          <a:bodyPr>
            <a:normAutofit fontScale="92500" lnSpcReduction="10000"/>
          </a:bodyPr>
          <a:lstStyle/>
          <a:p>
            <a:r>
              <a:rPr lang="en-US" dirty="0"/>
              <a:t>On evaluation and adoption of SP (Senate)</a:t>
            </a:r>
            <a:endParaRPr lang="lv-LV" dirty="0"/>
          </a:p>
          <a:p>
            <a:r>
              <a:rPr lang="lv-LV" dirty="0" err="1"/>
              <a:t>Regulation</a:t>
            </a:r>
            <a:r>
              <a:rPr lang="lv-LV" dirty="0"/>
              <a:t> </a:t>
            </a:r>
            <a:r>
              <a:rPr lang="lv-LV" dirty="0" err="1"/>
              <a:t>on</a:t>
            </a:r>
            <a:r>
              <a:rPr lang="lv-LV" dirty="0"/>
              <a:t> </a:t>
            </a:r>
            <a:r>
              <a:rPr lang="lv-LV" dirty="0" err="1"/>
              <a:t>Committee</a:t>
            </a:r>
            <a:r>
              <a:rPr lang="lv-LV" dirty="0"/>
              <a:t> </a:t>
            </a:r>
            <a:r>
              <a:rPr lang="lv-LV" dirty="0" err="1"/>
              <a:t>of</a:t>
            </a:r>
            <a:r>
              <a:rPr lang="lv-LV" dirty="0"/>
              <a:t> </a:t>
            </a:r>
            <a:r>
              <a:rPr lang="lv-LV" dirty="0" err="1"/>
              <a:t>evaluation</a:t>
            </a:r>
            <a:r>
              <a:rPr lang="lv-LV" dirty="0"/>
              <a:t> </a:t>
            </a:r>
            <a:r>
              <a:rPr lang="lv-LV" dirty="0" err="1"/>
              <a:t>of</a:t>
            </a:r>
            <a:r>
              <a:rPr lang="lv-LV" dirty="0"/>
              <a:t> </a:t>
            </a:r>
            <a:r>
              <a:rPr lang="lv-LV" dirty="0" err="1"/>
              <a:t>quality</a:t>
            </a:r>
            <a:r>
              <a:rPr lang="lv-LV" dirty="0"/>
              <a:t> </a:t>
            </a:r>
            <a:r>
              <a:rPr lang="lv-LV" dirty="0" err="1"/>
              <a:t>of</a:t>
            </a:r>
            <a:r>
              <a:rPr lang="lv-LV" dirty="0"/>
              <a:t> SP (</a:t>
            </a:r>
            <a:r>
              <a:rPr lang="lv-LV" dirty="0" err="1"/>
              <a:t>Rector’s</a:t>
            </a:r>
            <a:r>
              <a:rPr lang="lv-LV" dirty="0"/>
              <a:t> </a:t>
            </a:r>
            <a:r>
              <a:rPr lang="lv-LV" dirty="0" err="1"/>
              <a:t>order</a:t>
            </a:r>
            <a:r>
              <a:rPr lang="lv-LV" dirty="0"/>
              <a:t>)</a:t>
            </a:r>
          </a:p>
          <a:p>
            <a:r>
              <a:rPr lang="en-US" dirty="0"/>
              <a:t>On requirements for preparation of annual reports of study domains </a:t>
            </a:r>
            <a:r>
              <a:rPr lang="lv-LV" dirty="0"/>
              <a:t>(</a:t>
            </a:r>
            <a:r>
              <a:rPr lang="lv-LV" dirty="0" err="1"/>
              <a:t>Rector’s</a:t>
            </a:r>
            <a:r>
              <a:rPr lang="lv-LV" dirty="0"/>
              <a:t> </a:t>
            </a:r>
            <a:r>
              <a:rPr lang="lv-LV" dirty="0" err="1"/>
              <a:t>order</a:t>
            </a:r>
            <a:r>
              <a:rPr lang="en-US" dirty="0"/>
              <a:t>)</a:t>
            </a:r>
            <a:endParaRPr lang="lv-LV" dirty="0"/>
          </a:p>
          <a:p>
            <a:r>
              <a:rPr lang="en-US" dirty="0"/>
              <a:t>Plan of action for improvement of processes after the audit </a:t>
            </a:r>
            <a:r>
              <a:rPr lang="lv-LV" dirty="0"/>
              <a:t>(</a:t>
            </a:r>
            <a:r>
              <a:rPr lang="lv-LV" dirty="0" err="1"/>
              <a:t>Rector’s</a:t>
            </a:r>
            <a:r>
              <a:rPr lang="lv-LV" dirty="0"/>
              <a:t> </a:t>
            </a:r>
            <a:r>
              <a:rPr lang="lv-LV" dirty="0" err="1"/>
              <a:t>order</a:t>
            </a:r>
            <a:r>
              <a:rPr lang="en-US" dirty="0"/>
              <a:t>)</a:t>
            </a:r>
            <a:endParaRPr lang="lv-LV" dirty="0"/>
          </a:p>
          <a:p>
            <a:r>
              <a:rPr lang="lv-LV" dirty="0" err="1"/>
              <a:t>On</a:t>
            </a:r>
            <a:r>
              <a:rPr lang="lv-LV" dirty="0"/>
              <a:t> </a:t>
            </a:r>
            <a:r>
              <a:rPr lang="lv-LV" dirty="0" err="1"/>
              <a:t>collecting</a:t>
            </a:r>
            <a:r>
              <a:rPr lang="lv-LV" dirty="0"/>
              <a:t> </a:t>
            </a:r>
            <a:r>
              <a:rPr lang="lv-LV" dirty="0" err="1"/>
              <a:t>the</a:t>
            </a:r>
            <a:r>
              <a:rPr lang="lv-LV" dirty="0"/>
              <a:t> </a:t>
            </a:r>
            <a:r>
              <a:rPr lang="lv-LV" dirty="0" err="1"/>
              <a:t>questionnaires</a:t>
            </a:r>
            <a:r>
              <a:rPr lang="lv-LV" dirty="0"/>
              <a:t> </a:t>
            </a:r>
            <a:r>
              <a:rPr lang="lv-LV" dirty="0" err="1"/>
              <a:t>from</a:t>
            </a:r>
            <a:r>
              <a:rPr lang="lv-LV" dirty="0"/>
              <a:t> </a:t>
            </a:r>
            <a:r>
              <a:rPr lang="lv-LV" dirty="0" err="1"/>
              <a:t>those</a:t>
            </a:r>
            <a:r>
              <a:rPr lang="lv-LV" dirty="0"/>
              <a:t> </a:t>
            </a:r>
            <a:r>
              <a:rPr lang="lv-LV" dirty="0" err="1"/>
              <a:t>who</a:t>
            </a:r>
            <a:r>
              <a:rPr lang="lv-LV" dirty="0"/>
              <a:t> </a:t>
            </a:r>
            <a:r>
              <a:rPr lang="lv-LV" dirty="0" err="1"/>
              <a:t>propose</a:t>
            </a:r>
            <a:r>
              <a:rPr lang="lv-LV" dirty="0"/>
              <a:t> </a:t>
            </a:r>
            <a:r>
              <a:rPr lang="lv-LV" dirty="0" err="1"/>
              <a:t>interrupting</a:t>
            </a:r>
            <a:r>
              <a:rPr lang="lv-LV" dirty="0"/>
              <a:t> </a:t>
            </a:r>
            <a:r>
              <a:rPr lang="lv-LV" dirty="0" err="1"/>
              <a:t>of</a:t>
            </a:r>
            <a:r>
              <a:rPr lang="lv-LV" dirty="0"/>
              <a:t> </a:t>
            </a:r>
            <a:r>
              <a:rPr lang="lv-LV" dirty="0" err="1"/>
              <a:t>studies</a:t>
            </a:r>
            <a:r>
              <a:rPr lang="lv-LV" dirty="0"/>
              <a:t> (</a:t>
            </a:r>
            <a:r>
              <a:rPr lang="lv-LV" dirty="0" err="1"/>
              <a:t>Rector’s</a:t>
            </a:r>
            <a:r>
              <a:rPr lang="lv-LV" dirty="0"/>
              <a:t> </a:t>
            </a:r>
            <a:r>
              <a:rPr lang="lv-LV" dirty="0" err="1"/>
              <a:t>order</a:t>
            </a:r>
            <a:r>
              <a:rPr lang="lv-LV" dirty="0"/>
              <a:t>)</a:t>
            </a:r>
          </a:p>
        </p:txBody>
      </p:sp>
    </p:spTree>
    <p:extLst>
      <p:ext uri="{BB962C8B-B14F-4D97-AF65-F5344CB8AC3E}">
        <p14:creationId xmlns:p14="http://schemas.microsoft.com/office/powerpoint/2010/main" val="183454540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atura vietturis 1"/>
          <p:cNvSpPr>
            <a:spLocks noGrp="1"/>
          </p:cNvSpPr>
          <p:nvPr>
            <p:ph/>
          </p:nvPr>
        </p:nvSpPr>
        <p:spPr>
          <a:xfrm>
            <a:off x="457200" y="2348880"/>
            <a:ext cx="8229600" cy="3777283"/>
          </a:xfrm>
        </p:spPr>
        <p:txBody>
          <a:bodyPr/>
          <a:lstStyle/>
          <a:p>
            <a:r>
              <a:rPr lang="lv-LV" dirty="0"/>
              <a:t>R</a:t>
            </a:r>
            <a:r>
              <a:rPr lang="en-GB" dirty="0" err="1"/>
              <a:t>egular</a:t>
            </a:r>
            <a:r>
              <a:rPr lang="en-GB" dirty="0"/>
              <a:t> evaluation of programmes and courses </a:t>
            </a:r>
            <a:endParaRPr lang="lv-LV" dirty="0"/>
          </a:p>
          <a:p>
            <a:r>
              <a:rPr lang="lv-LV" dirty="0" err="1"/>
              <a:t>Procedures</a:t>
            </a:r>
            <a:r>
              <a:rPr lang="lv-LV" dirty="0"/>
              <a:t> </a:t>
            </a:r>
            <a:r>
              <a:rPr lang="lv-LV" dirty="0" err="1"/>
              <a:t>concerning</a:t>
            </a:r>
            <a:r>
              <a:rPr lang="lv-LV" dirty="0"/>
              <a:t> </a:t>
            </a:r>
            <a:r>
              <a:rPr lang="lv-LV" dirty="0" err="1"/>
              <a:t>industrial</a:t>
            </a:r>
            <a:r>
              <a:rPr lang="lv-LV" dirty="0"/>
              <a:t> </a:t>
            </a:r>
            <a:r>
              <a:rPr lang="lv-LV" dirty="0" err="1"/>
              <a:t>placements</a:t>
            </a:r>
            <a:endParaRPr lang="en-GB" dirty="0"/>
          </a:p>
        </p:txBody>
      </p:sp>
    </p:spTree>
    <p:extLst>
      <p:ext uri="{BB962C8B-B14F-4D97-AF65-F5344CB8AC3E}">
        <p14:creationId xmlns:p14="http://schemas.microsoft.com/office/powerpoint/2010/main" val="392039342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atura vietturis 1"/>
          <p:cNvSpPr>
            <a:spLocks noGrp="1"/>
          </p:cNvSpPr>
          <p:nvPr>
            <p:ph/>
          </p:nvPr>
        </p:nvSpPr>
        <p:spPr>
          <a:xfrm>
            <a:off x="457200" y="2132856"/>
            <a:ext cx="8229600" cy="3993307"/>
          </a:xfrm>
        </p:spPr>
        <p:txBody>
          <a:bodyPr/>
          <a:lstStyle/>
          <a:p>
            <a:r>
              <a:rPr lang="lv-LV" dirty="0"/>
              <a:t>1.10 </a:t>
            </a:r>
            <a:r>
              <a:rPr lang="lv-LV" b="1" dirty="0" err="1"/>
              <a:t>Cyclic</a:t>
            </a:r>
            <a:r>
              <a:rPr lang="lv-LV" b="1" dirty="0"/>
              <a:t> </a:t>
            </a:r>
            <a:r>
              <a:rPr lang="lv-LV" b="1" dirty="0" err="1"/>
              <a:t>external</a:t>
            </a:r>
            <a:r>
              <a:rPr lang="lv-LV" b="1" dirty="0"/>
              <a:t> </a:t>
            </a:r>
            <a:r>
              <a:rPr lang="lv-LV" b="1" dirty="0" err="1"/>
              <a:t>quality</a:t>
            </a:r>
            <a:r>
              <a:rPr lang="lv-LV" b="1" dirty="0"/>
              <a:t> </a:t>
            </a:r>
            <a:r>
              <a:rPr lang="lv-LV" b="1" dirty="0" err="1"/>
              <a:t>assurance</a:t>
            </a:r>
            <a:r>
              <a:rPr lang="lv-LV" b="1" dirty="0"/>
              <a:t>:</a:t>
            </a:r>
          </a:p>
          <a:p>
            <a:r>
              <a:rPr lang="en-US" dirty="0"/>
              <a:t>Institutions should </a:t>
            </a:r>
            <a:r>
              <a:rPr lang="lv-LV" dirty="0" err="1"/>
              <a:t>undergo</a:t>
            </a:r>
            <a:r>
              <a:rPr lang="lv-LV" dirty="0"/>
              <a:t> </a:t>
            </a:r>
            <a:r>
              <a:rPr lang="lv-LV" dirty="0" err="1"/>
              <a:t>external</a:t>
            </a:r>
            <a:r>
              <a:rPr lang="lv-LV" dirty="0"/>
              <a:t> </a:t>
            </a:r>
            <a:r>
              <a:rPr lang="lv-LV" dirty="0" err="1"/>
              <a:t>quality</a:t>
            </a:r>
            <a:r>
              <a:rPr lang="lv-LV" dirty="0"/>
              <a:t> </a:t>
            </a:r>
            <a:r>
              <a:rPr lang="lv-LV" dirty="0" err="1"/>
              <a:t>assurance</a:t>
            </a:r>
            <a:r>
              <a:rPr lang="lv-LV" dirty="0"/>
              <a:t> </a:t>
            </a:r>
            <a:r>
              <a:rPr lang="lv-LV" dirty="0" err="1"/>
              <a:t>in</a:t>
            </a:r>
            <a:r>
              <a:rPr lang="lv-LV" dirty="0"/>
              <a:t> </a:t>
            </a:r>
            <a:r>
              <a:rPr lang="lv-LV" dirty="0" err="1"/>
              <a:t>line</a:t>
            </a:r>
            <a:r>
              <a:rPr lang="lv-LV" dirty="0"/>
              <a:t> </a:t>
            </a:r>
            <a:r>
              <a:rPr lang="lv-LV" dirty="0" err="1"/>
              <a:t>with</a:t>
            </a:r>
            <a:r>
              <a:rPr lang="lv-LV" dirty="0"/>
              <a:t> </a:t>
            </a:r>
            <a:r>
              <a:rPr lang="lv-LV" dirty="0" err="1"/>
              <a:t>the</a:t>
            </a:r>
            <a:r>
              <a:rPr lang="lv-LV" dirty="0"/>
              <a:t> ESG </a:t>
            </a:r>
            <a:r>
              <a:rPr lang="lv-LV" dirty="0" err="1"/>
              <a:t>on</a:t>
            </a:r>
            <a:r>
              <a:rPr lang="lv-LV" dirty="0"/>
              <a:t> a </a:t>
            </a:r>
            <a:r>
              <a:rPr lang="lv-LV" dirty="0" err="1"/>
              <a:t>cyclic</a:t>
            </a:r>
            <a:r>
              <a:rPr lang="lv-LV" dirty="0"/>
              <a:t> </a:t>
            </a:r>
            <a:r>
              <a:rPr lang="lv-LV" dirty="0" err="1"/>
              <a:t>basis</a:t>
            </a:r>
            <a:endParaRPr lang="lv-LV" dirty="0"/>
          </a:p>
          <a:p>
            <a:r>
              <a:rPr lang="lv-LV" dirty="0"/>
              <a:t>…</a:t>
            </a:r>
            <a:r>
              <a:rPr lang="lv-LV" dirty="0" err="1"/>
              <a:t>institutions</a:t>
            </a:r>
            <a:r>
              <a:rPr lang="lv-LV" dirty="0"/>
              <a:t> </a:t>
            </a:r>
            <a:r>
              <a:rPr lang="lv-LV" dirty="0" err="1"/>
              <a:t>ensure</a:t>
            </a:r>
            <a:r>
              <a:rPr lang="lv-LV" dirty="0"/>
              <a:t> </a:t>
            </a:r>
            <a:r>
              <a:rPr lang="lv-LV" dirty="0" err="1"/>
              <a:t>that</a:t>
            </a:r>
            <a:r>
              <a:rPr lang="lv-LV" dirty="0"/>
              <a:t> </a:t>
            </a:r>
            <a:r>
              <a:rPr lang="lv-LV" dirty="0" err="1"/>
              <a:t>the</a:t>
            </a:r>
            <a:r>
              <a:rPr lang="lv-LV" dirty="0"/>
              <a:t> progress </a:t>
            </a:r>
            <a:r>
              <a:rPr lang="lv-LV" dirty="0" err="1"/>
              <a:t>made</a:t>
            </a:r>
            <a:r>
              <a:rPr lang="lv-LV" dirty="0"/>
              <a:t> </a:t>
            </a:r>
            <a:r>
              <a:rPr lang="lv-LV" dirty="0" err="1"/>
              <a:t>since</a:t>
            </a:r>
            <a:r>
              <a:rPr lang="lv-LV" dirty="0"/>
              <a:t> </a:t>
            </a:r>
            <a:r>
              <a:rPr lang="lv-LV" dirty="0" err="1"/>
              <a:t>the</a:t>
            </a:r>
            <a:r>
              <a:rPr lang="lv-LV" dirty="0"/>
              <a:t> </a:t>
            </a:r>
            <a:r>
              <a:rPr lang="lv-LV" dirty="0" err="1"/>
              <a:t>last</a:t>
            </a:r>
            <a:r>
              <a:rPr lang="lv-LV" dirty="0"/>
              <a:t> </a:t>
            </a:r>
            <a:r>
              <a:rPr lang="lv-LV" dirty="0" err="1"/>
              <a:t>external</a:t>
            </a:r>
            <a:r>
              <a:rPr lang="lv-LV" dirty="0"/>
              <a:t> QA </a:t>
            </a:r>
            <a:r>
              <a:rPr lang="lv-LV" dirty="0" err="1"/>
              <a:t>activity</a:t>
            </a:r>
            <a:r>
              <a:rPr lang="lv-LV" dirty="0"/>
              <a:t> </a:t>
            </a:r>
            <a:r>
              <a:rPr lang="lv-LV" dirty="0" err="1"/>
              <a:t>is</a:t>
            </a:r>
            <a:r>
              <a:rPr lang="lv-LV" dirty="0"/>
              <a:t> </a:t>
            </a:r>
            <a:r>
              <a:rPr lang="lv-LV" dirty="0" err="1"/>
              <a:t>taken</a:t>
            </a:r>
            <a:r>
              <a:rPr lang="lv-LV" dirty="0"/>
              <a:t> </a:t>
            </a:r>
            <a:r>
              <a:rPr lang="lv-LV" dirty="0" err="1"/>
              <a:t>into</a:t>
            </a:r>
            <a:r>
              <a:rPr lang="lv-LV" dirty="0"/>
              <a:t> </a:t>
            </a:r>
            <a:r>
              <a:rPr lang="lv-LV" dirty="0" err="1"/>
              <a:t>consideration</a:t>
            </a:r>
            <a:r>
              <a:rPr lang="lv-LV" dirty="0"/>
              <a:t> </a:t>
            </a:r>
            <a:r>
              <a:rPr lang="lv-LV" dirty="0" err="1"/>
              <a:t>when</a:t>
            </a:r>
            <a:r>
              <a:rPr lang="lv-LV" dirty="0"/>
              <a:t> </a:t>
            </a:r>
            <a:r>
              <a:rPr lang="lv-LV" dirty="0" err="1"/>
              <a:t>preparing</a:t>
            </a:r>
            <a:r>
              <a:rPr lang="lv-LV" dirty="0"/>
              <a:t> </a:t>
            </a:r>
            <a:r>
              <a:rPr lang="lv-LV" dirty="0" err="1"/>
              <a:t>for</a:t>
            </a:r>
            <a:r>
              <a:rPr lang="lv-LV" dirty="0"/>
              <a:t> </a:t>
            </a:r>
            <a:r>
              <a:rPr lang="lv-LV" dirty="0" err="1"/>
              <a:t>the</a:t>
            </a:r>
            <a:r>
              <a:rPr lang="lv-LV" dirty="0"/>
              <a:t> </a:t>
            </a:r>
            <a:r>
              <a:rPr lang="lv-LV" dirty="0" err="1"/>
              <a:t>next</a:t>
            </a:r>
            <a:r>
              <a:rPr lang="lv-LV" dirty="0"/>
              <a:t> </a:t>
            </a:r>
            <a:r>
              <a:rPr lang="lv-LV" dirty="0" err="1"/>
              <a:t>one</a:t>
            </a:r>
            <a:endParaRPr lang="lv-LV" dirty="0"/>
          </a:p>
        </p:txBody>
      </p:sp>
    </p:spTree>
    <p:extLst>
      <p:ext uri="{BB962C8B-B14F-4D97-AF65-F5344CB8AC3E}">
        <p14:creationId xmlns:p14="http://schemas.microsoft.com/office/powerpoint/2010/main" val="369500649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Satura vietturis 2"/>
          <p:cNvGraphicFramePr>
            <a:graphicFrameLocks noGrp="1"/>
          </p:cNvGraphicFramePr>
          <p:nvPr>
            <p:ph/>
            <p:extLst>
              <p:ext uri="{D42A27DB-BD31-4B8C-83A1-F6EECF244321}">
                <p14:modId xmlns:p14="http://schemas.microsoft.com/office/powerpoint/2010/main" val="4086870189"/>
              </p:ext>
            </p:extLst>
          </p:nvPr>
        </p:nvGraphicFramePr>
        <p:xfrm>
          <a:off x="914400" y="1628800"/>
          <a:ext cx="8229600" cy="4693920"/>
        </p:xfrm>
        <a:graphic>
          <a:graphicData uri="http://schemas.openxmlformats.org/drawingml/2006/table">
            <a:tbl>
              <a:tblPr>
                <a:tableStyleId>{5C22544A-7EE6-4342-B048-85BDC9FD1C3A}</a:tableStyleId>
              </a:tblPr>
              <a:tblGrid>
                <a:gridCol w="8229600">
                  <a:extLst>
                    <a:ext uri="{9D8B030D-6E8A-4147-A177-3AD203B41FA5}">
                      <a16:colId xmlns:a16="http://schemas.microsoft.com/office/drawing/2014/main" val="20000"/>
                    </a:ext>
                  </a:extLst>
                </a:gridCol>
              </a:tblGrid>
              <a:tr h="4320480">
                <a:tc>
                  <a:txBody>
                    <a:bodyPr/>
                    <a:lstStyle/>
                    <a:p>
                      <a:pPr marL="228600" algn="l">
                        <a:spcAft>
                          <a:spcPts val="0"/>
                        </a:spcAft>
                      </a:pPr>
                      <a:r>
                        <a:rPr lang="en-US" sz="2800" dirty="0">
                          <a:effectLst/>
                        </a:rPr>
                        <a:t>Regulation on accreditation (Cabinet of Ministers) =&gt; annual reports of study domains are prepared</a:t>
                      </a:r>
                      <a:endParaRPr lang="lv-LV" sz="1800" dirty="0">
                        <a:effectLst/>
                      </a:endParaRPr>
                    </a:p>
                    <a:p>
                      <a:pPr marL="228600" algn="l">
                        <a:spcAft>
                          <a:spcPts val="0"/>
                        </a:spcAft>
                      </a:pPr>
                      <a:r>
                        <a:rPr lang="en-US" sz="2800" dirty="0">
                          <a:effectLst/>
                        </a:rPr>
                        <a:t>On requirements for preparation of annual reports of study domains </a:t>
                      </a:r>
                      <a:r>
                        <a:rPr lang="lv-LV" sz="2800" dirty="0">
                          <a:effectLst/>
                        </a:rPr>
                        <a:t>(</a:t>
                      </a:r>
                      <a:r>
                        <a:rPr lang="lv-LV" sz="2800" dirty="0" err="1">
                          <a:effectLst/>
                        </a:rPr>
                        <a:t>Rector’s</a:t>
                      </a:r>
                      <a:r>
                        <a:rPr lang="lv-LV" sz="2800" dirty="0">
                          <a:effectLst/>
                        </a:rPr>
                        <a:t> </a:t>
                      </a:r>
                      <a:r>
                        <a:rPr lang="lv-LV" sz="2800" dirty="0" err="1">
                          <a:effectLst/>
                        </a:rPr>
                        <a:t>order</a:t>
                      </a:r>
                      <a:r>
                        <a:rPr lang="lv-LV" sz="2800" dirty="0">
                          <a:effectLst/>
                        </a:rPr>
                        <a:t>)</a:t>
                      </a:r>
                      <a:endParaRPr lang="lv-LV" sz="1800" dirty="0">
                        <a:effectLst/>
                      </a:endParaRPr>
                    </a:p>
                    <a:p>
                      <a:pPr marL="228600" algn="l">
                        <a:spcAft>
                          <a:spcPts val="0"/>
                        </a:spcAft>
                      </a:pPr>
                      <a:r>
                        <a:rPr lang="en-US" sz="2800" dirty="0">
                          <a:effectLst/>
                        </a:rPr>
                        <a:t>Order of evaluation and adoption of study </a:t>
                      </a:r>
                      <a:r>
                        <a:rPr lang="en-US" sz="2800" dirty="0" err="1">
                          <a:effectLst/>
                        </a:rPr>
                        <a:t>programmes</a:t>
                      </a:r>
                      <a:r>
                        <a:rPr lang="en-US" sz="2800" dirty="0">
                          <a:effectLst/>
                        </a:rPr>
                        <a:t> (Senate)</a:t>
                      </a:r>
                      <a:endParaRPr lang="lv-LV" sz="1800" dirty="0">
                        <a:effectLst/>
                      </a:endParaRPr>
                    </a:p>
                    <a:p>
                      <a:pPr marL="228600" algn="l">
                        <a:spcAft>
                          <a:spcPts val="0"/>
                        </a:spcAft>
                      </a:pPr>
                      <a:r>
                        <a:rPr lang="lv-LV" sz="2800" dirty="0" err="1">
                          <a:effectLst/>
                        </a:rPr>
                        <a:t>On</a:t>
                      </a:r>
                      <a:r>
                        <a:rPr lang="lv-LV" sz="2800" dirty="0">
                          <a:effectLst/>
                        </a:rPr>
                        <a:t> </a:t>
                      </a:r>
                      <a:r>
                        <a:rPr lang="lv-LV" sz="2800" dirty="0" err="1">
                          <a:effectLst/>
                        </a:rPr>
                        <a:t>Committee</a:t>
                      </a:r>
                      <a:r>
                        <a:rPr lang="lv-LV" sz="2800" dirty="0">
                          <a:effectLst/>
                        </a:rPr>
                        <a:t> </a:t>
                      </a:r>
                      <a:r>
                        <a:rPr lang="lv-LV" sz="2800" dirty="0" err="1">
                          <a:effectLst/>
                        </a:rPr>
                        <a:t>of</a:t>
                      </a:r>
                      <a:r>
                        <a:rPr lang="lv-LV" sz="2800" dirty="0">
                          <a:effectLst/>
                        </a:rPr>
                        <a:t> </a:t>
                      </a:r>
                      <a:r>
                        <a:rPr lang="lv-LV" sz="2800" dirty="0" err="1">
                          <a:effectLst/>
                        </a:rPr>
                        <a:t>evaluation</a:t>
                      </a:r>
                      <a:r>
                        <a:rPr lang="lv-LV" sz="2800" dirty="0">
                          <a:effectLst/>
                        </a:rPr>
                        <a:t> </a:t>
                      </a:r>
                      <a:r>
                        <a:rPr lang="lv-LV" sz="2800" dirty="0" err="1">
                          <a:effectLst/>
                        </a:rPr>
                        <a:t>of</a:t>
                      </a:r>
                      <a:r>
                        <a:rPr lang="lv-LV" sz="2800" dirty="0">
                          <a:effectLst/>
                        </a:rPr>
                        <a:t> </a:t>
                      </a:r>
                      <a:r>
                        <a:rPr lang="lv-LV" sz="2800" dirty="0" err="1">
                          <a:effectLst/>
                        </a:rPr>
                        <a:t>quality</a:t>
                      </a:r>
                      <a:r>
                        <a:rPr lang="lv-LV" sz="2800" dirty="0">
                          <a:effectLst/>
                        </a:rPr>
                        <a:t> </a:t>
                      </a:r>
                      <a:r>
                        <a:rPr lang="lv-LV" sz="2800" dirty="0" err="1">
                          <a:effectLst/>
                        </a:rPr>
                        <a:t>of</a:t>
                      </a:r>
                      <a:r>
                        <a:rPr lang="lv-LV" sz="2800" dirty="0">
                          <a:effectLst/>
                        </a:rPr>
                        <a:t> </a:t>
                      </a:r>
                      <a:r>
                        <a:rPr lang="lv-LV" sz="2800" dirty="0" err="1">
                          <a:effectLst/>
                        </a:rPr>
                        <a:t>study</a:t>
                      </a:r>
                      <a:r>
                        <a:rPr lang="lv-LV" sz="2800" dirty="0">
                          <a:effectLst/>
                        </a:rPr>
                        <a:t> </a:t>
                      </a:r>
                      <a:r>
                        <a:rPr lang="lv-LV" sz="2800" dirty="0" err="1">
                          <a:effectLst/>
                        </a:rPr>
                        <a:t>programmes</a:t>
                      </a:r>
                      <a:r>
                        <a:rPr lang="lv-LV" sz="2800" dirty="0">
                          <a:effectLst/>
                        </a:rPr>
                        <a:t> (</a:t>
                      </a:r>
                      <a:r>
                        <a:rPr lang="lv-LV" sz="2800" dirty="0" err="1">
                          <a:effectLst/>
                        </a:rPr>
                        <a:t>Rector’s</a:t>
                      </a:r>
                      <a:r>
                        <a:rPr lang="lv-LV" sz="2800" dirty="0">
                          <a:effectLst/>
                        </a:rPr>
                        <a:t> </a:t>
                      </a:r>
                      <a:r>
                        <a:rPr lang="lv-LV" sz="2800" dirty="0" err="1">
                          <a:effectLst/>
                        </a:rPr>
                        <a:t>order</a:t>
                      </a:r>
                      <a:r>
                        <a:rPr lang="lv-LV" sz="2800" dirty="0">
                          <a:effectLst/>
                        </a:rPr>
                        <a:t>)</a:t>
                      </a:r>
                      <a:endParaRPr lang="lv-LV" sz="1800" dirty="0">
                        <a:effectLst/>
                      </a:endParaRPr>
                    </a:p>
                    <a:p>
                      <a:pPr marL="228600" algn="l">
                        <a:spcAft>
                          <a:spcPts val="0"/>
                        </a:spcAft>
                      </a:pPr>
                      <a:r>
                        <a:rPr lang="en-US" sz="2800" dirty="0">
                          <a:effectLst/>
                        </a:rPr>
                        <a:t>Self-evaluation reports of study domains are published in internet sites of </a:t>
                      </a:r>
                      <a:r>
                        <a:rPr lang="en-US" sz="2800" dirty="0" err="1">
                          <a:effectLst/>
                        </a:rPr>
                        <a:t>facultie</a:t>
                      </a:r>
                      <a:r>
                        <a:rPr lang="lv-LV" sz="2800" dirty="0">
                          <a:effectLst/>
                        </a:rPr>
                        <a:t>s</a:t>
                      </a:r>
                      <a:br>
                        <a:rPr lang="lv-LV" sz="2800" dirty="0">
                          <a:effectLst/>
                        </a:rPr>
                      </a:br>
                      <a:r>
                        <a:rPr lang="lv-LV" sz="2800" dirty="0">
                          <a:effectLst/>
                        </a:rPr>
                        <a:t>ESG</a:t>
                      </a:r>
                    </a:p>
                  </a:txBody>
                  <a:tcPr marL="114300" marR="114300" marT="0" marB="0"/>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67408385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atura vietturis 1"/>
          <p:cNvSpPr>
            <a:spLocks noGrp="1"/>
          </p:cNvSpPr>
          <p:nvPr>
            <p:ph/>
          </p:nvPr>
        </p:nvSpPr>
        <p:spPr/>
        <p:txBody>
          <a:bodyPr/>
          <a:lstStyle/>
          <a:p>
            <a:pPr marL="0" indent="0">
              <a:buNone/>
            </a:pPr>
            <a:endParaRPr lang="lv-LV" dirty="0"/>
          </a:p>
          <a:p>
            <a:pPr marL="0" indent="0">
              <a:buNone/>
            </a:pPr>
            <a:endParaRPr lang="lv-LV" dirty="0"/>
          </a:p>
          <a:p>
            <a:pPr marL="0" indent="0">
              <a:buNone/>
            </a:pPr>
            <a:endParaRPr lang="lv-LV" dirty="0"/>
          </a:p>
          <a:p>
            <a:pPr marL="0" indent="0">
              <a:buNone/>
            </a:pPr>
            <a:endParaRPr lang="lv-LV" dirty="0"/>
          </a:p>
          <a:p>
            <a:pPr marL="0" indent="0" algn="ctr">
              <a:buNone/>
            </a:pPr>
            <a:r>
              <a:rPr lang="lv-LV" dirty="0" err="1"/>
              <a:t>Regular</a:t>
            </a:r>
            <a:r>
              <a:rPr lang="lv-LV" dirty="0"/>
              <a:t> </a:t>
            </a:r>
            <a:r>
              <a:rPr lang="en-GB" dirty="0"/>
              <a:t>self-assessment reports </a:t>
            </a:r>
          </a:p>
        </p:txBody>
      </p:sp>
    </p:spTree>
    <p:extLst>
      <p:ext uri="{BB962C8B-B14F-4D97-AF65-F5344CB8AC3E}">
        <p14:creationId xmlns:p14="http://schemas.microsoft.com/office/powerpoint/2010/main" val="357664172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atura vietturis 1"/>
          <p:cNvSpPr>
            <a:spLocks noGrp="1"/>
          </p:cNvSpPr>
          <p:nvPr>
            <p:ph/>
          </p:nvPr>
        </p:nvSpPr>
        <p:spPr>
          <a:xfrm>
            <a:off x="457200" y="1628800"/>
            <a:ext cx="8229600" cy="4497363"/>
          </a:xfrm>
        </p:spPr>
        <p:txBody>
          <a:bodyPr>
            <a:normAutofit lnSpcReduction="10000"/>
          </a:bodyPr>
          <a:lstStyle/>
          <a:p>
            <a:pPr marL="0" indent="0">
              <a:buNone/>
            </a:pPr>
            <a:r>
              <a:rPr lang="en-GB" b="1" u="sng" dirty="0"/>
              <a:t>Conclusions.</a:t>
            </a:r>
            <a:r>
              <a:rPr lang="lv-LV" b="1" u="sng" dirty="0"/>
              <a:t> </a:t>
            </a:r>
            <a:r>
              <a:rPr lang="lv-LV" b="1" u="sng" dirty="0" err="1"/>
              <a:t>The</a:t>
            </a:r>
            <a:r>
              <a:rPr lang="lv-LV" b="1" u="sng" dirty="0"/>
              <a:t> </a:t>
            </a:r>
            <a:r>
              <a:rPr lang="lv-LV" b="1" u="sng" dirty="0" err="1"/>
              <a:t>main</a:t>
            </a:r>
            <a:r>
              <a:rPr lang="lv-LV" b="1" u="sng" dirty="0"/>
              <a:t> </a:t>
            </a:r>
            <a:r>
              <a:rPr lang="lv-LV" b="1" u="sng" dirty="0" err="1"/>
              <a:t>useful</a:t>
            </a:r>
            <a:r>
              <a:rPr lang="lv-LV" b="1" u="sng" dirty="0"/>
              <a:t> </a:t>
            </a:r>
            <a:r>
              <a:rPr lang="lv-LV" b="1" u="sng" dirty="0" err="1"/>
              <a:t>parts</a:t>
            </a:r>
            <a:r>
              <a:rPr lang="lv-LV" b="1" u="sng" dirty="0"/>
              <a:t> to </a:t>
            </a:r>
            <a:r>
              <a:rPr lang="lv-LV" b="1" u="sng" dirty="0" err="1"/>
              <a:t>be</a:t>
            </a:r>
            <a:r>
              <a:rPr lang="lv-LV" b="1" u="sng" dirty="0"/>
              <a:t> </a:t>
            </a:r>
            <a:r>
              <a:rPr lang="lv-LV" b="1" u="sng" dirty="0" err="1"/>
              <a:t>transferred</a:t>
            </a:r>
            <a:r>
              <a:rPr lang="lv-LV" b="1" u="sng" dirty="0"/>
              <a:t> to </a:t>
            </a:r>
            <a:r>
              <a:rPr lang="lv-LV" b="1" u="sng" dirty="0" err="1"/>
              <a:t>partner</a:t>
            </a:r>
            <a:r>
              <a:rPr lang="lv-LV" b="1" u="sng" dirty="0"/>
              <a:t> </a:t>
            </a:r>
            <a:r>
              <a:rPr lang="lv-LV" b="1" u="sng" dirty="0" err="1"/>
              <a:t>countries</a:t>
            </a:r>
            <a:r>
              <a:rPr lang="lv-LV" b="1" u="sng" dirty="0"/>
              <a:t>:</a:t>
            </a:r>
          </a:p>
          <a:p>
            <a:pPr marL="0" indent="0">
              <a:buNone/>
            </a:pPr>
            <a:r>
              <a:rPr lang="en-GB" dirty="0"/>
              <a:t>1) the formulation of quality policy, </a:t>
            </a:r>
            <a:endParaRPr lang="lv-LV" dirty="0"/>
          </a:p>
          <a:p>
            <a:pPr marL="0" indent="0">
              <a:buNone/>
            </a:pPr>
            <a:r>
              <a:rPr lang="en-GB" dirty="0"/>
              <a:t>2) the use of questionnaires to be filled by students and other stakeholders for improvement of quality of programmes and courses; </a:t>
            </a:r>
            <a:endParaRPr lang="lv-LV" dirty="0"/>
          </a:p>
          <a:p>
            <a:pPr marL="0" indent="0">
              <a:buNone/>
            </a:pPr>
            <a:r>
              <a:rPr lang="en-GB" dirty="0"/>
              <a:t>3) regular self-assessment of programmes and modification of their parts.</a:t>
            </a:r>
          </a:p>
          <a:p>
            <a:endParaRPr lang="en-GB" dirty="0"/>
          </a:p>
        </p:txBody>
      </p:sp>
    </p:spTree>
    <p:extLst>
      <p:ext uri="{BB962C8B-B14F-4D97-AF65-F5344CB8AC3E}">
        <p14:creationId xmlns:p14="http://schemas.microsoft.com/office/powerpoint/2010/main" val="2866008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700808"/>
            <a:ext cx="8229600" cy="1143000"/>
          </a:xfrm>
        </p:spPr>
        <p:txBody>
          <a:bodyPr/>
          <a:lstStyle/>
          <a:p>
            <a:r>
              <a:rPr lang="lv-LV" b="1" dirty="0" err="1"/>
              <a:t>What</a:t>
            </a:r>
            <a:r>
              <a:rPr lang="lv-LV" b="1" dirty="0"/>
              <a:t> </a:t>
            </a:r>
            <a:r>
              <a:rPr lang="lv-LV" b="1" dirty="0" err="1"/>
              <a:t>is</a:t>
            </a:r>
            <a:r>
              <a:rPr lang="lv-LV" b="1" dirty="0"/>
              <a:t> </a:t>
            </a:r>
            <a:r>
              <a:rPr lang="lv-LV" b="1" dirty="0" err="1"/>
              <a:t>Quality</a:t>
            </a:r>
            <a:r>
              <a:rPr lang="lv-LV" b="1" dirty="0"/>
              <a:t>?</a:t>
            </a:r>
            <a:endParaRPr lang="en-US" b="1" dirty="0"/>
          </a:p>
        </p:txBody>
      </p:sp>
      <p:sp>
        <p:nvSpPr>
          <p:cNvPr id="3" name="Content Placeholder 2"/>
          <p:cNvSpPr>
            <a:spLocks noGrp="1"/>
          </p:cNvSpPr>
          <p:nvPr>
            <p:ph idx="1"/>
          </p:nvPr>
        </p:nvSpPr>
        <p:spPr>
          <a:xfrm>
            <a:off x="457200" y="3284984"/>
            <a:ext cx="8229600" cy="2841179"/>
          </a:xfrm>
        </p:spPr>
        <p:txBody>
          <a:bodyPr>
            <a:normAutofit/>
          </a:bodyPr>
          <a:lstStyle/>
          <a:p>
            <a:r>
              <a:rPr lang="lv-LV" sz="4400" dirty="0"/>
              <a:t>Fitness </a:t>
            </a:r>
            <a:r>
              <a:rPr lang="lv-LV" sz="4400" dirty="0" err="1"/>
              <a:t>for</a:t>
            </a:r>
            <a:r>
              <a:rPr lang="lv-LV" sz="4400" dirty="0"/>
              <a:t> </a:t>
            </a:r>
            <a:r>
              <a:rPr lang="lv-LV" sz="4400" dirty="0" err="1"/>
              <a:t>purpose</a:t>
            </a:r>
            <a:r>
              <a:rPr lang="lv-LV" sz="4400" dirty="0"/>
              <a:t> (</a:t>
            </a:r>
            <a:r>
              <a:rPr lang="lv-LV" sz="4400" dirty="0" err="1"/>
              <a:t>for</a:t>
            </a:r>
            <a:r>
              <a:rPr lang="lv-LV" sz="4400" dirty="0"/>
              <a:t> </a:t>
            </a:r>
            <a:r>
              <a:rPr lang="lv-LV" sz="4400" dirty="0" err="1"/>
              <a:t>product</a:t>
            </a:r>
            <a:r>
              <a:rPr lang="lv-LV" sz="4400" dirty="0"/>
              <a:t>)</a:t>
            </a:r>
          </a:p>
          <a:p>
            <a:r>
              <a:rPr lang="lv-LV" sz="4400" dirty="0" err="1"/>
              <a:t>Meeting</a:t>
            </a:r>
            <a:r>
              <a:rPr lang="lv-LV" sz="4400" dirty="0"/>
              <a:t> </a:t>
            </a:r>
            <a:r>
              <a:rPr lang="lv-LV" sz="4400" dirty="0" err="1"/>
              <a:t>the</a:t>
            </a:r>
            <a:r>
              <a:rPr lang="lv-LV" sz="4400" dirty="0"/>
              <a:t> </a:t>
            </a:r>
            <a:r>
              <a:rPr lang="lv-LV" sz="4400" dirty="0" err="1"/>
              <a:t>needs</a:t>
            </a:r>
            <a:r>
              <a:rPr lang="lv-LV" sz="4400" dirty="0"/>
              <a:t>/</a:t>
            </a:r>
            <a:r>
              <a:rPr lang="lv-LV" sz="4400" dirty="0" err="1"/>
              <a:t>requirements</a:t>
            </a:r>
            <a:r>
              <a:rPr lang="lv-LV" sz="4400" dirty="0"/>
              <a:t> </a:t>
            </a:r>
            <a:r>
              <a:rPr lang="lv-LV" sz="4400" dirty="0" err="1"/>
              <a:t>of</a:t>
            </a:r>
            <a:r>
              <a:rPr lang="lv-LV" sz="4400" dirty="0"/>
              <a:t> </a:t>
            </a:r>
            <a:r>
              <a:rPr lang="lv-LV" sz="4400" dirty="0" err="1"/>
              <a:t>client</a:t>
            </a:r>
            <a:r>
              <a:rPr lang="lv-LV" sz="4400" dirty="0"/>
              <a:t> (</a:t>
            </a:r>
            <a:r>
              <a:rPr lang="lv-LV" sz="4400" dirty="0" err="1"/>
              <a:t>for</a:t>
            </a:r>
            <a:r>
              <a:rPr lang="lv-LV" sz="4400" dirty="0"/>
              <a:t> </a:t>
            </a:r>
            <a:r>
              <a:rPr lang="lv-LV" sz="4400" dirty="0" err="1"/>
              <a:t>services</a:t>
            </a:r>
            <a:r>
              <a:rPr lang="lv-LV" sz="4400" dirty="0"/>
              <a:t>)</a:t>
            </a:r>
          </a:p>
        </p:txBody>
      </p:sp>
    </p:spTree>
    <p:extLst>
      <p:ext uri="{BB962C8B-B14F-4D97-AF65-F5344CB8AC3E}">
        <p14:creationId xmlns:p14="http://schemas.microsoft.com/office/powerpoint/2010/main" val="4092876550"/>
      </p:ext>
    </p:extLst>
  </p:cSld>
  <p:clrMapOvr>
    <a:masterClrMapping/>
  </p:clrMapOvr>
  <mc:AlternateContent xmlns:mc="http://schemas.openxmlformats.org/markup-compatibility/2006" xmlns:p14="http://schemas.microsoft.com/office/powerpoint/2010/main">
    <mc:Choice Requires="p14">
      <p:transition spd="slow" p14:dur="1250">
        <p:wipe/>
      </p:transition>
    </mc:Choice>
    <mc:Fallback xmlns="">
      <p:transition spd="slow">
        <p:wip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a:xfrm>
            <a:off x="449192" y="1772816"/>
            <a:ext cx="8229600" cy="1143000"/>
          </a:xfrm>
        </p:spPr>
        <p:txBody>
          <a:bodyPr/>
          <a:lstStyle/>
          <a:p>
            <a:r>
              <a:rPr lang="lv-LV" b="1" dirty="0" err="1"/>
              <a:t>Acknowledgement</a:t>
            </a:r>
            <a:r>
              <a:rPr lang="lv-LV" b="1" dirty="0"/>
              <a:t> </a:t>
            </a:r>
            <a:r>
              <a:rPr lang="lv-LV" b="1" dirty="0" err="1"/>
              <a:t>and</a:t>
            </a:r>
            <a:r>
              <a:rPr lang="lv-LV" b="1" dirty="0"/>
              <a:t> </a:t>
            </a:r>
            <a:r>
              <a:rPr lang="lv-LV" b="1" dirty="0" err="1"/>
              <a:t>disclaimer</a:t>
            </a:r>
            <a:endParaRPr lang="en-GB" dirty="0"/>
          </a:p>
        </p:txBody>
      </p:sp>
      <p:sp>
        <p:nvSpPr>
          <p:cNvPr id="4" name="Rectangle 2"/>
          <p:cNvSpPr>
            <a:spLocks noGrp="1"/>
          </p:cNvSpPr>
          <p:nvPr>
            <p:ph idx="1"/>
          </p:nvPr>
        </p:nvSpPr>
        <p:spPr>
          <a:xfrm>
            <a:off x="449192" y="3068960"/>
            <a:ext cx="8229600" cy="3046988"/>
          </a:xfrm>
          <a:prstGeom prst="rect">
            <a:avLst/>
          </a:prstGeom>
        </p:spPr>
        <p:txBody>
          <a:bodyPr>
            <a:spAutoFit/>
          </a:bodyPr>
          <a:lstStyle/>
          <a:p>
            <a:pPr fontAlgn="auto">
              <a:spcBef>
                <a:spcPts val="0"/>
              </a:spcBef>
              <a:spcAft>
                <a:spcPts val="0"/>
              </a:spcAft>
              <a:defRPr/>
            </a:pPr>
            <a:r>
              <a:rPr lang="en-GB" dirty="0">
                <a:latin typeface="+mj-lt"/>
                <a:ea typeface="Times New Roman"/>
              </a:rPr>
              <a:t>This </a:t>
            </a:r>
            <a:r>
              <a:rPr lang="en-GB" dirty="0" err="1">
                <a:latin typeface="+mj-lt"/>
                <a:ea typeface="Times New Roman"/>
              </a:rPr>
              <a:t>pr</a:t>
            </a:r>
            <a:r>
              <a:rPr lang="lv-LV" dirty="0" err="1">
                <a:latin typeface="+mj-lt"/>
                <a:ea typeface="Times New Roman"/>
              </a:rPr>
              <a:t>esentation</a:t>
            </a:r>
            <a:r>
              <a:rPr lang="en-GB" dirty="0">
                <a:latin typeface="+mj-lt"/>
                <a:ea typeface="Times New Roman"/>
              </a:rPr>
              <a:t> has been support</a:t>
            </a:r>
            <a:r>
              <a:rPr lang="lv-LV" dirty="0" err="1">
                <a:latin typeface="+mj-lt"/>
                <a:ea typeface="Times New Roman"/>
              </a:rPr>
              <a:t>ed</a:t>
            </a:r>
            <a:r>
              <a:rPr lang="en-GB" dirty="0">
                <a:latin typeface="+mj-lt"/>
                <a:ea typeface="Times New Roman"/>
              </a:rPr>
              <a:t> </a:t>
            </a:r>
            <a:r>
              <a:rPr lang="lv-LV" dirty="0" err="1">
                <a:latin typeface="+mj-lt"/>
                <a:ea typeface="Times New Roman"/>
              </a:rPr>
              <a:t>within</a:t>
            </a:r>
            <a:r>
              <a:rPr lang="lv-LV" dirty="0">
                <a:latin typeface="+mj-lt"/>
                <a:ea typeface="Times New Roman"/>
              </a:rPr>
              <a:t> Erasmus+ </a:t>
            </a:r>
            <a:r>
              <a:rPr lang="lv-LV" dirty="0" err="1">
                <a:latin typeface="+mj-lt"/>
                <a:ea typeface="Times New Roman"/>
              </a:rPr>
              <a:t>programme</a:t>
            </a:r>
            <a:r>
              <a:rPr lang="en-GB" dirty="0">
                <a:latin typeface="+mj-lt"/>
                <a:ea typeface="Times New Roman"/>
              </a:rPr>
              <a:t>.</a:t>
            </a:r>
            <a:endParaRPr lang="nl-NL" sz="2000" dirty="0">
              <a:latin typeface="+mj-lt"/>
              <a:ea typeface="Times New Roman"/>
            </a:endParaRPr>
          </a:p>
          <a:p>
            <a:pPr fontAlgn="auto">
              <a:spcBef>
                <a:spcPts val="0"/>
              </a:spcBef>
              <a:spcAft>
                <a:spcPts val="0"/>
              </a:spcAft>
              <a:defRPr/>
            </a:pPr>
            <a:r>
              <a:rPr lang="en-GB" dirty="0">
                <a:latin typeface="+mj-lt"/>
                <a:ea typeface="Times New Roman"/>
              </a:rPr>
              <a:t>Th</a:t>
            </a:r>
            <a:r>
              <a:rPr lang="lv-LV" dirty="0">
                <a:latin typeface="+mj-lt"/>
                <a:ea typeface="Times New Roman"/>
              </a:rPr>
              <a:t>e</a:t>
            </a:r>
            <a:r>
              <a:rPr lang="en-GB" dirty="0">
                <a:latin typeface="+mj-lt"/>
                <a:ea typeface="Times New Roman"/>
              </a:rPr>
              <a:t> </a:t>
            </a:r>
            <a:r>
              <a:rPr lang="lv-LV" dirty="0" err="1">
                <a:latin typeface="+mj-lt"/>
                <a:ea typeface="Times New Roman"/>
              </a:rPr>
              <a:t>presentation</a:t>
            </a:r>
            <a:r>
              <a:rPr lang="lv-LV" dirty="0">
                <a:latin typeface="+mj-lt"/>
                <a:ea typeface="Times New Roman"/>
              </a:rPr>
              <a:t> </a:t>
            </a:r>
            <a:r>
              <a:rPr lang="en-GB" dirty="0">
                <a:latin typeface="+mj-lt"/>
                <a:ea typeface="Times New Roman"/>
              </a:rPr>
              <a:t>reflects the views only of the author</a:t>
            </a:r>
            <a:r>
              <a:rPr lang="lv-LV" dirty="0">
                <a:latin typeface="+mj-lt"/>
                <a:ea typeface="Times New Roman"/>
              </a:rPr>
              <a:t>s</a:t>
            </a:r>
            <a:r>
              <a:rPr lang="en-GB" dirty="0">
                <a:latin typeface="+mj-lt"/>
                <a:ea typeface="Times New Roman"/>
              </a:rPr>
              <a:t>, and the </a:t>
            </a:r>
            <a:r>
              <a:rPr lang="lv-LV" dirty="0">
                <a:latin typeface="+mj-lt"/>
                <a:ea typeface="Times New Roman"/>
              </a:rPr>
              <a:t>E</a:t>
            </a:r>
            <a:r>
              <a:rPr lang="en-GB" dirty="0">
                <a:latin typeface="+mj-lt"/>
                <a:ea typeface="Times New Roman"/>
              </a:rPr>
              <a:t>C cannot be held responsible for any use which may be made of the information contained therein</a:t>
            </a:r>
            <a:r>
              <a:rPr lang="en-GB" dirty="0">
                <a:latin typeface="Garamond"/>
                <a:ea typeface="Times New Roman"/>
              </a:rPr>
              <a:t>.</a:t>
            </a:r>
            <a:endParaRPr lang="nl-NL" sz="2000" dirty="0">
              <a:latin typeface="Times New Roman"/>
              <a:ea typeface="Times New Roman"/>
            </a:endParaRPr>
          </a:p>
        </p:txBody>
      </p:sp>
    </p:spTree>
    <p:extLst>
      <p:ext uri="{BB962C8B-B14F-4D97-AF65-F5344CB8AC3E}">
        <p14:creationId xmlns:p14="http://schemas.microsoft.com/office/powerpoint/2010/main" val="14775576"/>
      </p:ext>
    </p:extLst>
  </p:cSld>
  <p:clrMapOvr>
    <a:masterClrMapping/>
  </p:clrMapOvr>
  <mc:AlternateContent xmlns:mc="http://schemas.openxmlformats.org/markup-compatibility/2006" xmlns:p14="http://schemas.microsoft.com/office/powerpoint/2010/main">
    <mc:Choice Requires="p14">
      <p:transition spd="slow" p14:dur="1250">
        <p:wipe/>
      </p:transition>
    </mc:Choice>
    <mc:Fallback xmlns="">
      <p:transition spd="slow">
        <p:wip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a:xfrm>
            <a:off x="467544" y="1196752"/>
            <a:ext cx="8229600" cy="580926"/>
          </a:xfrm>
        </p:spPr>
        <p:txBody>
          <a:bodyPr>
            <a:normAutofit fontScale="90000"/>
          </a:bodyPr>
          <a:lstStyle/>
          <a:p>
            <a:r>
              <a:rPr lang="lv-LV" dirty="0" err="1"/>
              <a:t>Thank</a:t>
            </a:r>
            <a:r>
              <a:rPr lang="lv-LV" dirty="0"/>
              <a:t> </a:t>
            </a:r>
            <a:r>
              <a:rPr lang="lv-LV" dirty="0" err="1"/>
              <a:t>you</a:t>
            </a:r>
            <a:r>
              <a:rPr lang="lv-LV" dirty="0"/>
              <a:t> </a:t>
            </a:r>
            <a:r>
              <a:rPr lang="lv-LV" dirty="0" err="1"/>
              <a:t>for</a:t>
            </a:r>
            <a:r>
              <a:rPr lang="lv-LV" dirty="0"/>
              <a:t> </a:t>
            </a:r>
            <a:r>
              <a:rPr lang="lv-LV" dirty="0" err="1"/>
              <a:t>your</a:t>
            </a:r>
            <a:r>
              <a:rPr lang="lv-LV" dirty="0"/>
              <a:t> </a:t>
            </a:r>
            <a:r>
              <a:rPr lang="lv-LV" dirty="0" err="1"/>
              <a:t>attention</a:t>
            </a:r>
            <a:r>
              <a:rPr lang="lv-LV" dirty="0"/>
              <a:t>!</a:t>
            </a:r>
            <a:endParaRPr lang="en-GB" dirty="0"/>
          </a:p>
        </p:txBody>
      </p:sp>
      <p:pic>
        <p:nvPicPr>
          <p:cNvPr id="9" name="Satura vietturis 8"/>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019229" y="1926399"/>
            <a:ext cx="4889517" cy="3667138"/>
          </a:xfrm>
        </p:spPr>
      </p:pic>
      <p:sp>
        <p:nvSpPr>
          <p:cNvPr id="10" name="Taisnstūris 9"/>
          <p:cNvSpPr/>
          <p:nvPr/>
        </p:nvSpPr>
        <p:spPr>
          <a:xfrm>
            <a:off x="1691680" y="5620945"/>
            <a:ext cx="5544616" cy="523220"/>
          </a:xfrm>
          <a:prstGeom prst="rect">
            <a:avLst/>
          </a:prstGeom>
        </p:spPr>
        <p:txBody>
          <a:bodyPr wrap="square">
            <a:spAutoFit/>
          </a:bodyPr>
          <a:lstStyle/>
          <a:p>
            <a:pPr algn="ctr">
              <a:buNone/>
            </a:pPr>
            <a:r>
              <a:rPr lang="lv-LV" sz="2800" b="1" dirty="0">
                <a:solidFill>
                  <a:srgbClr val="0070C0"/>
                </a:solidFill>
              </a:rPr>
              <a:t>Paldies! P</a:t>
            </a:r>
            <a:r>
              <a:rPr lang="ru-RU" sz="2800" b="1" dirty="0" err="1">
                <a:solidFill>
                  <a:srgbClr val="0070C0"/>
                </a:solidFill>
              </a:rPr>
              <a:t>ақмет</a:t>
            </a:r>
            <a:r>
              <a:rPr lang="ru-RU" sz="2800" b="1" dirty="0">
                <a:solidFill>
                  <a:srgbClr val="0070C0"/>
                </a:solidFill>
              </a:rPr>
              <a:t> </a:t>
            </a:r>
            <a:r>
              <a:rPr lang="ru-RU" sz="2800" b="1" dirty="0" err="1">
                <a:solidFill>
                  <a:srgbClr val="0070C0"/>
                </a:solidFill>
              </a:rPr>
              <a:t>сізге</a:t>
            </a:r>
            <a:r>
              <a:rPr lang="lv-LV" sz="2800" b="1" dirty="0">
                <a:solidFill>
                  <a:srgbClr val="0070C0"/>
                </a:solidFill>
              </a:rPr>
              <a:t>! </a:t>
            </a:r>
            <a:r>
              <a:rPr lang="uz-Latn-UZ" sz="2800" b="1" dirty="0">
                <a:solidFill>
                  <a:srgbClr val="0070C0"/>
                </a:solidFill>
              </a:rPr>
              <a:t>Rahmat</a:t>
            </a:r>
            <a:r>
              <a:rPr lang="lv-LV" sz="2800" b="1" dirty="0">
                <a:solidFill>
                  <a:srgbClr val="0070C0"/>
                </a:solidFill>
              </a:rPr>
              <a:t>!</a:t>
            </a:r>
            <a:endParaRPr lang="lv-LV" b="1" dirty="0">
              <a:solidFill>
                <a:srgbClr val="0070C0"/>
              </a:solidFill>
            </a:endParaRPr>
          </a:p>
        </p:txBody>
      </p:sp>
    </p:spTree>
    <p:extLst>
      <p:ext uri="{BB962C8B-B14F-4D97-AF65-F5344CB8AC3E}">
        <p14:creationId xmlns:p14="http://schemas.microsoft.com/office/powerpoint/2010/main" val="2735624025"/>
      </p:ext>
    </p:extLst>
  </p:cSld>
  <p:clrMapOvr>
    <a:masterClrMapping/>
  </p:clrMapOvr>
  <mc:AlternateContent xmlns:mc="http://schemas.openxmlformats.org/markup-compatibility/2006" xmlns:p14="http://schemas.microsoft.com/office/powerpoint/2010/main">
    <mc:Choice Requires="p14">
      <p:transition spd="slow" p14:dur="1250">
        <p:wipe/>
      </p:transition>
    </mc:Choice>
    <mc:Fallback xmlns="">
      <p:transition spd="slow">
        <p:wip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0912" y="1268760"/>
            <a:ext cx="8229600" cy="580926"/>
          </a:xfrm>
        </p:spPr>
        <p:txBody>
          <a:bodyPr>
            <a:normAutofit fontScale="90000"/>
          </a:bodyPr>
          <a:lstStyle/>
          <a:p>
            <a:r>
              <a:rPr lang="lv-LV" b="1" dirty="0" err="1"/>
              <a:t>Product</a:t>
            </a:r>
            <a:r>
              <a:rPr lang="lv-LV" b="1" dirty="0"/>
              <a:t> </a:t>
            </a:r>
            <a:r>
              <a:rPr lang="lv-LV" b="1" dirty="0" err="1"/>
              <a:t>and</a:t>
            </a:r>
            <a:r>
              <a:rPr lang="lv-LV" b="1" dirty="0"/>
              <a:t> </a:t>
            </a:r>
            <a:r>
              <a:rPr lang="lv-LV" b="1" dirty="0" err="1"/>
              <a:t>service</a:t>
            </a:r>
            <a:r>
              <a:rPr lang="lv-LV" b="1" dirty="0"/>
              <a:t> </a:t>
            </a:r>
            <a:r>
              <a:rPr lang="lv-LV" b="1" dirty="0" err="1"/>
              <a:t>in</a:t>
            </a:r>
            <a:r>
              <a:rPr lang="lv-LV" b="1" dirty="0"/>
              <a:t> HE</a:t>
            </a:r>
            <a:endParaRPr lang="en-US" b="1" dirty="0"/>
          </a:p>
        </p:txBody>
      </p:sp>
      <p:sp>
        <p:nvSpPr>
          <p:cNvPr id="3" name="Content Placeholder 2"/>
          <p:cNvSpPr>
            <a:spLocks noGrp="1"/>
          </p:cNvSpPr>
          <p:nvPr>
            <p:ph idx="1"/>
          </p:nvPr>
        </p:nvSpPr>
        <p:spPr>
          <a:xfrm>
            <a:off x="457200" y="1988840"/>
            <a:ext cx="8229600" cy="4525963"/>
          </a:xfrm>
        </p:spPr>
        <p:txBody>
          <a:bodyPr>
            <a:normAutofit fontScale="62500" lnSpcReduction="20000"/>
          </a:bodyPr>
          <a:lstStyle/>
          <a:p>
            <a:r>
              <a:rPr lang="lv-LV" sz="4400" dirty="0" err="1"/>
              <a:t>Source</a:t>
            </a:r>
            <a:r>
              <a:rPr lang="lv-LV" sz="4400" dirty="0"/>
              <a:t> </a:t>
            </a:r>
            <a:r>
              <a:rPr lang="lv-LV" sz="4400" dirty="0" err="1"/>
              <a:t>material</a:t>
            </a:r>
            <a:r>
              <a:rPr lang="lv-LV" sz="4400" dirty="0"/>
              <a:t> (</a:t>
            </a:r>
            <a:r>
              <a:rPr lang="lv-LV" sz="4400" dirty="0" err="1"/>
              <a:t>knowledge</a:t>
            </a:r>
            <a:r>
              <a:rPr lang="lv-LV" sz="4400" dirty="0"/>
              <a:t>, </a:t>
            </a:r>
            <a:r>
              <a:rPr lang="lv-LV" sz="4400" dirty="0" err="1"/>
              <a:t>skills</a:t>
            </a:r>
            <a:r>
              <a:rPr lang="lv-LV" sz="4400" dirty="0"/>
              <a:t> </a:t>
            </a:r>
            <a:r>
              <a:rPr lang="lv-LV" sz="4400" dirty="0" err="1"/>
              <a:t>and</a:t>
            </a:r>
            <a:r>
              <a:rPr lang="lv-LV" sz="4400" dirty="0"/>
              <a:t> </a:t>
            </a:r>
            <a:r>
              <a:rPr lang="lv-LV" sz="4400" dirty="0" err="1"/>
              <a:t>competencies</a:t>
            </a:r>
            <a:r>
              <a:rPr lang="lv-LV" sz="4400" dirty="0"/>
              <a:t> </a:t>
            </a:r>
            <a:r>
              <a:rPr lang="lv-LV" sz="4400" dirty="0" err="1"/>
              <a:t>of</a:t>
            </a:r>
            <a:r>
              <a:rPr lang="lv-LV" sz="4400" dirty="0"/>
              <a:t> </a:t>
            </a:r>
            <a:r>
              <a:rPr lang="lv-LV" sz="4400" dirty="0" err="1"/>
              <a:t>applicants</a:t>
            </a:r>
            <a:r>
              <a:rPr lang="lv-LV" sz="4400" dirty="0"/>
              <a:t>)</a:t>
            </a:r>
          </a:p>
          <a:p>
            <a:r>
              <a:rPr lang="lv-LV" sz="4400" dirty="0">
                <a:sym typeface="Wingdings"/>
              </a:rPr>
              <a:t>            		</a:t>
            </a:r>
            <a:r>
              <a:rPr lang="en-GB" sz="8600" b="1" dirty="0"/>
              <a:t>↓</a:t>
            </a:r>
            <a:endParaRPr lang="lv-LV" sz="4400" dirty="0"/>
          </a:p>
          <a:p>
            <a:pPr marL="0" indent="0">
              <a:buNone/>
            </a:pPr>
            <a:r>
              <a:rPr lang="lv-LV" sz="4400" dirty="0"/>
              <a:t>Students  					</a:t>
            </a:r>
            <a:r>
              <a:rPr lang="lv-LV" sz="4400" dirty="0" err="1"/>
              <a:t>conditions</a:t>
            </a:r>
            <a:br>
              <a:rPr lang="lv-LV" sz="4400" dirty="0"/>
            </a:br>
            <a:r>
              <a:rPr lang="lv-LV" sz="4400" dirty="0"/>
              <a:t>    </a:t>
            </a:r>
            <a:r>
              <a:rPr lang="lv-LV" sz="5800" b="1" dirty="0"/>
              <a:t>↕</a:t>
            </a:r>
            <a:r>
              <a:rPr lang="lv-LV" sz="4400" dirty="0"/>
              <a:t>        [</a:t>
            </a:r>
            <a:r>
              <a:rPr lang="lv-LV" sz="4400" dirty="0" err="1"/>
              <a:t>Academic</a:t>
            </a:r>
            <a:r>
              <a:rPr lang="lv-LV" sz="4400" dirty="0"/>
              <a:t> process (</a:t>
            </a:r>
            <a:r>
              <a:rPr lang="lv-LV" sz="4400" dirty="0" err="1">
                <a:solidFill>
                  <a:schemeClr val="tx2"/>
                </a:solidFill>
              </a:rPr>
              <a:t>service</a:t>
            </a:r>
            <a:r>
              <a:rPr lang="lv-LV" sz="4400" dirty="0"/>
              <a:t>)] </a:t>
            </a:r>
            <a:br>
              <a:rPr lang="lv-LV" sz="4400" dirty="0"/>
            </a:br>
            <a:r>
              <a:rPr lang="lv-LV" sz="4400" dirty="0" err="1"/>
              <a:t>Lecturers</a:t>
            </a:r>
            <a:r>
              <a:rPr lang="lv-LV" sz="4400" dirty="0"/>
              <a:t>  					</a:t>
            </a:r>
            <a:r>
              <a:rPr lang="lv-LV" sz="4400" dirty="0" err="1"/>
              <a:t>stakeholders</a:t>
            </a:r>
            <a:endParaRPr lang="lv-LV" sz="4400" dirty="0"/>
          </a:p>
          <a:p>
            <a:r>
              <a:rPr lang="lv-LV" sz="4400" dirty="0">
                <a:sym typeface="Wingdings"/>
              </a:rPr>
              <a:t> 			</a:t>
            </a:r>
            <a:r>
              <a:rPr lang="en-GB" sz="8600" b="1" dirty="0"/>
              <a:t>↓</a:t>
            </a:r>
            <a:endParaRPr lang="lv-LV" dirty="0"/>
          </a:p>
          <a:p>
            <a:pPr marL="0" indent="0">
              <a:buNone/>
            </a:pPr>
            <a:r>
              <a:rPr lang="lv-LV" sz="4400" dirty="0"/>
              <a:t>            </a:t>
            </a:r>
            <a:r>
              <a:rPr lang="lv-LV" sz="4400" dirty="0" err="1">
                <a:solidFill>
                  <a:schemeClr val="tx2"/>
                </a:solidFill>
              </a:rPr>
              <a:t>Product</a:t>
            </a:r>
            <a:r>
              <a:rPr lang="lv-LV" sz="4400" dirty="0"/>
              <a:t> (</a:t>
            </a:r>
            <a:r>
              <a:rPr lang="lv-LV" sz="4400" dirty="0" err="1"/>
              <a:t>knowledge&amp;skills</a:t>
            </a:r>
            <a:r>
              <a:rPr lang="lv-LV" sz="4400" dirty="0"/>
              <a:t> </a:t>
            </a:r>
            <a:r>
              <a:rPr lang="lv-LV" sz="4400" dirty="0" err="1"/>
              <a:t>of</a:t>
            </a:r>
            <a:r>
              <a:rPr lang="lv-LV" sz="4400" dirty="0"/>
              <a:t> </a:t>
            </a:r>
            <a:r>
              <a:rPr lang="lv-LV" sz="4400" dirty="0" err="1"/>
              <a:t>graduates</a:t>
            </a:r>
            <a:r>
              <a:rPr lang="lv-LV" sz="4400" dirty="0"/>
              <a:t> – “</a:t>
            </a:r>
            <a:r>
              <a:rPr lang="lv-LV" sz="4400" dirty="0" err="1"/>
              <a:t>learning</a:t>
            </a:r>
            <a:r>
              <a:rPr lang="lv-LV" sz="4400" dirty="0"/>
              <a:t> </a:t>
            </a:r>
            <a:r>
              <a:rPr lang="lv-LV" sz="4400" dirty="0" err="1"/>
              <a:t>outcomes</a:t>
            </a:r>
            <a:r>
              <a:rPr lang="lv-LV" sz="4400" dirty="0"/>
              <a:t>”)</a:t>
            </a:r>
            <a:endParaRPr lang="en-US" sz="4400" dirty="0"/>
          </a:p>
        </p:txBody>
      </p:sp>
    </p:spTree>
    <p:extLst>
      <p:ext uri="{BB962C8B-B14F-4D97-AF65-F5344CB8AC3E}">
        <p14:creationId xmlns:p14="http://schemas.microsoft.com/office/powerpoint/2010/main" val="3258954374"/>
      </p:ext>
    </p:extLst>
  </p:cSld>
  <p:clrMapOvr>
    <a:masterClrMapping/>
  </p:clrMapOvr>
  <mc:AlternateContent xmlns:mc="http://schemas.openxmlformats.org/markup-compatibility/2006" xmlns:p14="http://schemas.microsoft.com/office/powerpoint/2010/main">
    <mc:Choice Requires="p14">
      <p:transition spd="slow" p14:dur="1250">
        <p:wipe/>
      </p:transition>
    </mc:Choice>
    <mc:Fallback xmlns="">
      <p:transition spd="slow">
        <p:wip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a:xfrm>
            <a:off x="606984" y="980728"/>
            <a:ext cx="8229600" cy="1143000"/>
          </a:xfrm>
        </p:spPr>
        <p:txBody>
          <a:bodyPr>
            <a:normAutofit fontScale="90000"/>
          </a:bodyPr>
          <a:lstStyle/>
          <a:p>
            <a:r>
              <a:rPr lang="lv-LV" sz="3600" b="1" dirty="0" err="1"/>
              <a:t>Clients</a:t>
            </a:r>
            <a:r>
              <a:rPr lang="lv-LV" sz="3600" b="1" dirty="0"/>
              <a:t>/</a:t>
            </a:r>
            <a:r>
              <a:rPr lang="lv-LV" sz="3600" b="1" dirty="0" err="1"/>
              <a:t>stakeholders</a:t>
            </a:r>
            <a:r>
              <a:rPr lang="lv-LV" sz="3600" b="1" dirty="0"/>
              <a:t> </a:t>
            </a:r>
            <a:r>
              <a:rPr lang="lv-LV" sz="3600" b="1" dirty="0" err="1"/>
              <a:t>of</a:t>
            </a:r>
            <a:r>
              <a:rPr lang="lv-LV" sz="3600" b="1" dirty="0"/>
              <a:t> </a:t>
            </a:r>
            <a:r>
              <a:rPr lang="lv-LV" sz="3600" b="1" dirty="0" err="1"/>
              <a:t>the</a:t>
            </a:r>
            <a:r>
              <a:rPr lang="lv-LV" sz="3600" b="1" dirty="0"/>
              <a:t> </a:t>
            </a:r>
            <a:r>
              <a:rPr lang="lv-LV" sz="3600" b="1" dirty="0" err="1"/>
              <a:t>academic</a:t>
            </a:r>
            <a:r>
              <a:rPr lang="lv-LV" sz="3600" b="1" dirty="0"/>
              <a:t> process</a:t>
            </a:r>
            <a:endParaRPr lang="lv-LV" b="1" dirty="0"/>
          </a:p>
        </p:txBody>
      </p:sp>
      <p:graphicFrame>
        <p:nvGraphicFramePr>
          <p:cNvPr id="4" name="Satura vietturis 3"/>
          <p:cNvGraphicFramePr>
            <a:graphicFrameLocks noGrp="1"/>
          </p:cNvGraphicFramePr>
          <p:nvPr>
            <p:ph idx="1"/>
            <p:extLst>
              <p:ext uri="{D42A27DB-BD31-4B8C-83A1-F6EECF244321}">
                <p14:modId xmlns:p14="http://schemas.microsoft.com/office/powerpoint/2010/main" val="3189650972"/>
              </p:ext>
            </p:extLst>
          </p:nvPr>
        </p:nvGraphicFramePr>
        <p:xfrm>
          <a:off x="678992" y="1844824"/>
          <a:ext cx="8085584" cy="4480560"/>
        </p:xfrm>
        <a:graphic>
          <a:graphicData uri="http://schemas.openxmlformats.org/drawingml/2006/table">
            <a:tbl>
              <a:tblPr firstRow="1" bandRow="1">
                <a:tableStyleId>{5C22544A-7EE6-4342-B048-85BDC9FD1C3A}</a:tableStyleId>
              </a:tblPr>
              <a:tblGrid>
                <a:gridCol w="3970784">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4248472">
                <a:tc>
                  <a:txBody>
                    <a:bodyPr/>
                    <a:lstStyle/>
                    <a:p>
                      <a:r>
                        <a:rPr lang="lv-LV" sz="3200" dirty="0" err="1">
                          <a:solidFill>
                            <a:schemeClr val="tx1"/>
                          </a:solidFill>
                        </a:rPr>
                        <a:t>Internal</a:t>
                      </a:r>
                      <a:endParaRPr lang="lv-LV" sz="3200" dirty="0">
                        <a:solidFill>
                          <a:schemeClr val="tx1"/>
                        </a:solidFill>
                      </a:endParaRPr>
                    </a:p>
                    <a:p>
                      <a:r>
                        <a:rPr lang="lv-LV" sz="3200" b="0" dirty="0">
                          <a:solidFill>
                            <a:schemeClr val="tx1"/>
                          </a:solidFill>
                        </a:rPr>
                        <a:t>Students</a:t>
                      </a:r>
                    </a:p>
                    <a:p>
                      <a:r>
                        <a:rPr lang="lv-LV" sz="3200" b="0" dirty="0" err="1">
                          <a:solidFill>
                            <a:schemeClr val="tx1"/>
                          </a:solidFill>
                        </a:rPr>
                        <a:t>Colleagues</a:t>
                      </a:r>
                      <a:endParaRPr lang="lv-LV" sz="3200" b="0" dirty="0">
                        <a:solidFill>
                          <a:schemeClr val="tx1"/>
                        </a:solidFill>
                      </a:endParaRPr>
                    </a:p>
                    <a:p>
                      <a:r>
                        <a:rPr lang="lv-LV" sz="3200" b="0" dirty="0" err="1">
                          <a:solidFill>
                            <a:schemeClr val="tx1"/>
                          </a:solidFill>
                        </a:rPr>
                        <a:t>Staff</a:t>
                      </a:r>
                      <a:r>
                        <a:rPr lang="lv-LV" sz="3200" b="0" dirty="0">
                          <a:solidFill>
                            <a:schemeClr val="tx1"/>
                          </a:solidFill>
                        </a:rPr>
                        <a:t> </a:t>
                      </a:r>
                      <a:r>
                        <a:rPr lang="lv-LV" sz="3200" b="0" dirty="0" err="1">
                          <a:solidFill>
                            <a:schemeClr val="tx1"/>
                          </a:solidFill>
                        </a:rPr>
                        <a:t>of</a:t>
                      </a:r>
                      <a:r>
                        <a:rPr lang="lv-LV" sz="3200" b="0" dirty="0">
                          <a:solidFill>
                            <a:schemeClr val="tx1"/>
                          </a:solidFill>
                        </a:rPr>
                        <a:t> </a:t>
                      </a:r>
                      <a:r>
                        <a:rPr lang="lv-LV" sz="3200" b="0" dirty="0" err="1">
                          <a:solidFill>
                            <a:schemeClr val="tx1"/>
                          </a:solidFill>
                        </a:rPr>
                        <a:t>further</a:t>
                      </a:r>
                      <a:r>
                        <a:rPr lang="lv-LV" sz="3200" b="0" dirty="0">
                          <a:solidFill>
                            <a:schemeClr val="tx1"/>
                          </a:solidFill>
                        </a:rPr>
                        <a:t> </a:t>
                      </a:r>
                      <a:r>
                        <a:rPr lang="lv-LV" sz="3200" b="0" dirty="0" err="1">
                          <a:solidFill>
                            <a:schemeClr val="tx1"/>
                          </a:solidFill>
                        </a:rPr>
                        <a:t>study</a:t>
                      </a:r>
                      <a:r>
                        <a:rPr lang="lv-LV" sz="3200" b="0" dirty="0">
                          <a:solidFill>
                            <a:schemeClr val="tx1"/>
                          </a:solidFill>
                        </a:rPr>
                        <a:t> </a:t>
                      </a:r>
                      <a:r>
                        <a:rPr lang="lv-LV" sz="3200" b="0" dirty="0" err="1">
                          <a:solidFill>
                            <a:schemeClr val="tx1"/>
                          </a:solidFill>
                        </a:rPr>
                        <a:t>stages</a:t>
                      </a:r>
                      <a:endParaRPr lang="lv-LV" sz="3200" b="0" dirty="0">
                        <a:solidFill>
                          <a:schemeClr val="tx1"/>
                        </a:solidFill>
                      </a:endParaRPr>
                    </a:p>
                    <a:p>
                      <a:r>
                        <a:rPr lang="lv-LV" sz="3200" b="0" dirty="0" err="1">
                          <a:solidFill>
                            <a:schemeClr val="tx1"/>
                          </a:solidFill>
                        </a:rPr>
                        <a:t>Faculty</a:t>
                      </a:r>
                      <a:r>
                        <a:rPr lang="lv-LV" sz="3200" b="0" dirty="0">
                          <a:solidFill>
                            <a:schemeClr val="tx1"/>
                          </a:solidFill>
                        </a:rPr>
                        <a:t> </a:t>
                      </a:r>
                      <a:r>
                        <a:rPr lang="lv-LV" sz="3200" b="0" dirty="0" err="1">
                          <a:solidFill>
                            <a:schemeClr val="tx1"/>
                          </a:solidFill>
                        </a:rPr>
                        <a:t>management</a:t>
                      </a:r>
                      <a:endParaRPr lang="lv-LV" sz="3200" b="0" dirty="0">
                        <a:solidFill>
                          <a:schemeClr val="tx1"/>
                        </a:solidFill>
                      </a:endParaRPr>
                    </a:p>
                    <a:p>
                      <a:r>
                        <a:rPr lang="lv-LV" sz="3200" b="0" dirty="0" err="1">
                          <a:solidFill>
                            <a:schemeClr val="tx1"/>
                          </a:solidFill>
                        </a:rPr>
                        <a:t>Institutional</a:t>
                      </a:r>
                      <a:r>
                        <a:rPr lang="lv-LV" sz="3200" b="0" dirty="0">
                          <a:solidFill>
                            <a:schemeClr val="tx1"/>
                          </a:solidFill>
                        </a:rPr>
                        <a:t> </a:t>
                      </a:r>
                      <a:r>
                        <a:rPr lang="lv-LV" sz="3200" b="0" dirty="0" err="1">
                          <a:solidFill>
                            <a:schemeClr val="tx1"/>
                          </a:solidFill>
                        </a:rPr>
                        <a:t>management</a:t>
                      </a:r>
                      <a:endParaRPr lang="lv-LV" sz="3200" b="0" dirty="0">
                        <a:solidFill>
                          <a:schemeClr val="tx1"/>
                        </a:solidFill>
                      </a:endParaRPr>
                    </a:p>
                  </a:txBody>
                  <a:tcPr>
                    <a:solidFill>
                      <a:schemeClr val="bg1"/>
                    </a:solidFill>
                  </a:tcPr>
                </a:tc>
                <a:tc>
                  <a:txBody>
                    <a:bodyPr/>
                    <a:lstStyle/>
                    <a:p>
                      <a:r>
                        <a:rPr lang="lv-LV" sz="3200" dirty="0" err="1">
                          <a:solidFill>
                            <a:schemeClr val="tx1"/>
                          </a:solidFill>
                        </a:rPr>
                        <a:t>External</a:t>
                      </a:r>
                      <a:endParaRPr lang="lv-LV" sz="3200" dirty="0">
                        <a:solidFill>
                          <a:schemeClr val="tx1"/>
                        </a:solidFill>
                      </a:endParaRPr>
                    </a:p>
                    <a:p>
                      <a:r>
                        <a:rPr lang="lv-LV" sz="3200" b="0" dirty="0" err="1">
                          <a:solidFill>
                            <a:schemeClr val="tx1"/>
                          </a:solidFill>
                        </a:rPr>
                        <a:t>Employers</a:t>
                      </a:r>
                      <a:endParaRPr lang="lv-LV" sz="3200" b="0" dirty="0">
                        <a:solidFill>
                          <a:schemeClr val="tx1"/>
                        </a:solidFill>
                      </a:endParaRPr>
                    </a:p>
                    <a:p>
                      <a:r>
                        <a:rPr lang="lv-LV" sz="3200" b="0" dirty="0" err="1">
                          <a:solidFill>
                            <a:schemeClr val="tx1"/>
                          </a:solidFill>
                        </a:rPr>
                        <a:t>Graduates</a:t>
                      </a:r>
                      <a:endParaRPr lang="lv-LV" sz="3200" b="0" dirty="0">
                        <a:solidFill>
                          <a:schemeClr val="tx1"/>
                        </a:solidFill>
                      </a:endParaRPr>
                    </a:p>
                    <a:p>
                      <a:r>
                        <a:rPr lang="lv-LV" sz="3200" b="0" dirty="0" err="1">
                          <a:solidFill>
                            <a:schemeClr val="tx1"/>
                          </a:solidFill>
                        </a:rPr>
                        <a:t>Government</a:t>
                      </a:r>
                      <a:r>
                        <a:rPr lang="lv-LV" sz="3200" b="0" dirty="0">
                          <a:solidFill>
                            <a:schemeClr val="tx1"/>
                          </a:solidFill>
                        </a:rPr>
                        <a:t> </a:t>
                      </a:r>
                      <a:r>
                        <a:rPr lang="lv-LV" sz="3200" b="0" dirty="0" err="1">
                          <a:solidFill>
                            <a:schemeClr val="tx1"/>
                          </a:solidFill>
                        </a:rPr>
                        <a:t>institutions</a:t>
                      </a:r>
                      <a:endParaRPr lang="lv-LV" sz="3200" b="0" dirty="0">
                        <a:solidFill>
                          <a:schemeClr val="tx1"/>
                        </a:solidFill>
                      </a:endParaRPr>
                    </a:p>
                    <a:p>
                      <a:r>
                        <a:rPr lang="lv-LV" sz="3200" b="0" dirty="0" err="1">
                          <a:solidFill>
                            <a:schemeClr val="tx1"/>
                          </a:solidFill>
                        </a:rPr>
                        <a:t>Wider</a:t>
                      </a:r>
                      <a:r>
                        <a:rPr lang="lv-LV" sz="3200" b="0" dirty="0">
                          <a:solidFill>
                            <a:schemeClr val="tx1"/>
                          </a:solidFill>
                        </a:rPr>
                        <a:t> </a:t>
                      </a:r>
                      <a:r>
                        <a:rPr lang="lv-LV" sz="3200" b="0" dirty="0" err="1">
                          <a:solidFill>
                            <a:schemeClr val="tx1"/>
                          </a:solidFill>
                        </a:rPr>
                        <a:t>society</a:t>
                      </a:r>
                      <a:endParaRPr lang="lv-LV" sz="3200" b="0" dirty="0">
                        <a:solidFill>
                          <a:schemeClr val="tx1"/>
                        </a:solidFill>
                      </a:endParaRPr>
                    </a:p>
                    <a:p>
                      <a:r>
                        <a:rPr lang="lv-LV" sz="3200" b="0" dirty="0" err="1">
                          <a:solidFill>
                            <a:schemeClr val="tx1"/>
                          </a:solidFill>
                        </a:rPr>
                        <a:t>HEIs</a:t>
                      </a:r>
                      <a:r>
                        <a:rPr lang="lv-LV" sz="3200" b="0" dirty="0">
                          <a:solidFill>
                            <a:schemeClr val="tx1"/>
                          </a:solidFill>
                        </a:rPr>
                        <a:t> </a:t>
                      </a:r>
                      <a:r>
                        <a:rPr lang="lv-LV" sz="3200" b="0" dirty="0" err="1">
                          <a:solidFill>
                            <a:schemeClr val="tx1"/>
                          </a:solidFill>
                        </a:rPr>
                        <a:t>abroad</a:t>
                      </a:r>
                      <a:endParaRPr lang="lv-LV" sz="3200" b="0" dirty="0">
                        <a:solidFill>
                          <a:schemeClr val="tx1"/>
                        </a:solidFill>
                      </a:endParaRPr>
                    </a:p>
                    <a:p>
                      <a:r>
                        <a:rPr lang="lv-LV" sz="3200" b="0" dirty="0">
                          <a:solidFill>
                            <a:schemeClr val="tx1"/>
                          </a:solidFill>
                        </a:rPr>
                        <a:t>…</a:t>
                      </a:r>
                    </a:p>
                    <a:p>
                      <a:endParaRPr lang="lv-LV" sz="3200" dirty="0">
                        <a:solidFill>
                          <a:schemeClr val="tx1"/>
                        </a:solidFill>
                      </a:endParaRPr>
                    </a:p>
                  </a:txBody>
                  <a:tcPr>
                    <a:solidFill>
                      <a:schemeClr val="bg1"/>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516243096"/>
      </p:ext>
    </p:extLst>
  </p:cSld>
  <p:clrMapOvr>
    <a:masterClrMapping/>
  </p:clrMapOvr>
  <mc:AlternateContent xmlns:mc="http://schemas.openxmlformats.org/markup-compatibility/2006" xmlns:p14="http://schemas.microsoft.com/office/powerpoint/2010/main">
    <mc:Choice Requires="p14">
      <p:transition spd="slow" p14:dur="1250">
        <p:wipe/>
      </p:transition>
    </mc:Choice>
    <mc:Fallback xmlns="">
      <p:transition spd="slow">
        <p:wip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a:xfrm>
            <a:off x="539552" y="1018220"/>
            <a:ext cx="8229600" cy="646584"/>
          </a:xfrm>
        </p:spPr>
        <p:txBody>
          <a:bodyPr>
            <a:normAutofit fontScale="90000"/>
          </a:bodyPr>
          <a:lstStyle/>
          <a:p>
            <a:r>
              <a:rPr lang="lv-LV" sz="4000" b="1" dirty="0" err="1"/>
              <a:t>Quality</a:t>
            </a:r>
            <a:r>
              <a:rPr lang="lv-LV" sz="4000" b="1" dirty="0"/>
              <a:t> </a:t>
            </a:r>
            <a:r>
              <a:rPr lang="lv-LV" sz="4000" b="1" dirty="0" err="1"/>
              <a:t>in</a:t>
            </a:r>
            <a:r>
              <a:rPr lang="lv-LV" sz="4000" b="1" dirty="0"/>
              <a:t> a </a:t>
            </a:r>
            <a:r>
              <a:rPr lang="lv-LV" sz="4000" b="1" dirty="0" err="1"/>
              <a:t>multi-client</a:t>
            </a:r>
            <a:r>
              <a:rPr lang="lv-LV" sz="4000" b="1" dirty="0"/>
              <a:t> </a:t>
            </a:r>
            <a:r>
              <a:rPr lang="lv-LV" sz="4000" b="1" dirty="0" err="1"/>
              <a:t>situation</a:t>
            </a:r>
            <a:endParaRPr lang="lv-LV" b="1" dirty="0"/>
          </a:p>
        </p:txBody>
      </p:sp>
      <p:graphicFrame>
        <p:nvGraphicFramePr>
          <p:cNvPr id="4" name="Satura vietturis 3"/>
          <p:cNvGraphicFramePr>
            <a:graphicFrameLocks noGrp="1"/>
          </p:cNvGraphicFramePr>
          <p:nvPr>
            <p:ph idx="1"/>
          </p:nvPr>
        </p:nvGraphicFramePr>
        <p:xfrm>
          <a:off x="457200" y="1600200"/>
          <a:ext cx="8229600" cy="4846320"/>
        </p:xfrm>
        <a:graphic>
          <a:graphicData uri="http://schemas.openxmlformats.org/drawingml/2006/table">
            <a:tbl>
              <a:tblPr firstRow="1" bandRow="1">
                <a:effectLst>
                  <a:innerShdw blurRad="63500" dist="50800" dir="2700000">
                    <a:prstClr val="black">
                      <a:alpha val="50000"/>
                    </a:prstClr>
                  </a:innerShdw>
                </a:effectLst>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676672">
                <a:tc>
                  <a: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lv-LV" sz="2800" b="0" i="0" u="none" strike="noStrike" kern="1200" cap="none" spc="0" normalizeH="0" baseline="0" noProof="0" dirty="0">
                          <a:ln>
                            <a:noFill/>
                          </a:ln>
                          <a:solidFill>
                            <a:prstClr val="black"/>
                          </a:solidFill>
                          <a:effectLst/>
                          <a:uLnTx/>
                          <a:uFillTx/>
                          <a:latin typeface="+mn-lt"/>
                          <a:ea typeface="+mn-ea"/>
                          <a:cs typeface="+mn-cs"/>
                        </a:rPr>
                        <a:t>Fitness </a:t>
                      </a:r>
                      <a:r>
                        <a:rPr kumimoji="0" lang="lv-LV" sz="2800" b="0" i="0" u="none" strike="noStrike" kern="1200" cap="none" spc="0" normalizeH="0" baseline="0" noProof="0" dirty="0" err="1">
                          <a:ln>
                            <a:noFill/>
                          </a:ln>
                          <a:solidFill>
                            <a:prstClr val="black"/>
                          </a:solidFill>
                          <a:effectLst/>
                          <a:uLnTx/>
                          <a:uFillTx/>
                          <a:latin typeface="+mn-lt"/>
                          <a:ea typeface="+mn-ea"/>
                          <a:cs typeface="+mn-cs"/>
                        </a:rPr>
                        <a:t>for</a:t>
                      </a:r>
                      <a:r>
                        <a:rPr kumimoji="0" lang="lv-LV" sz="2800" b="0" i="0" u="none" strike="noStrike" kern="1200" cap="none" spc="0" normalizeH="0" baseline="0" noProof="0" dirty="0">
                          <a:ln>
                            <a:noFill/>
                          </a:ln>
                          <a:solidFill>
                            <a:prstClr val="black"/>
                          </a:solidFill>
                          <a:effectLst/>
                          <a:uLnTx/>
                          <a:uFillTx/>
                          <a:latin typeface="+mn-lt"/>
                          <a:ea typeface="+mn-ea"/>
                          <a:cs typeface="+mn-cs"/>
                        </a:rPr>
                        <a:t> </a:t>
                      </a:r>
                      <a:r>
                        <a:rPr kumimoji="0" lang="lv-LV" sz="2800" b="0" i="0" u="none" strike="noStrike" kern="1200" cap="none" spc="0" normalizeH="0" baseline="0" noProof="0" dirty="0" err="1">
                          <a:ln>
                            <a:noFill/>
                          </a:ln>
                          <a:solidFill>
                            <a:prstClr val="black"/>
                          </a:solidFill>
                          <a:effectLst/>
                          <a:uLnTx/>
                          <a:uFillTx/>
                          <a:latin typeface="+mn-lt"/>
                          <a:ea typeface="+mn-ea"/>
                          <a:cs typeface="+mn-cs"/>
                        </a:rPr>
                        <a:t>purpose</a:t>
                      </a:r>
                      <a:endParaRPr kumimoji="0" lang="lv-LV" sz="2800" b="0" i="0" u="none" strike="noStrike" kern="1200" cap="none" spc="0" normalizeH="0" baseline="0" noProof="0" dirty="0">
                        <a:ln>
                          <a:noFill/>
                        </a:ln>
                        <a:solidFill>
                          <a:prstClr val="black"/>
                        </a:solidFill>
                        <a:effectLst/>
                        <a:uLnTx/>
                        <a:uFillTx/>
                        <a:latin typeface="+mn-lt"/>
                        <a:ea typeface="+mn-ea"/>
                        <a:cs typeface="+mn-cs"/>
                      </a:endParaRPr>
                    </a:p>
                    <a:p>
                      <a:endParaRPr lang="lv-LV" sz="2400" dirty="0">
                        <a:solidFill>
                          <a:schemeClr val="tx1"/>
                        </a:solidFill>
                      </a:endParaRPr>
                    </a:p>
                    <a:p>
                      <a:r>
                        <a:rPr lang="lv-LV" sz="2400" dirty="0" err="1">
                          <a:solidFill>
                            <a:schemeClr val="tx1"/>
                          </a:solidFill>
                        </a:rPr>
                        <a:t>Meeting</a:t>
                      </a:r>
                      <a:r>
                        <a:rPr lang="lv-LV" sz="2400" dirty="0">
                          <a:solidFill>
                            <a:schemeClr val="tx1"/>
                          </a:solidFill>
                        </a:rPr>
                        <a:t> </a:t>
                      </a:r>
                      <a:r>
                        <a:rPr lang="lv-LV" sz="2400" dirty="0" err="1">
                          <a:solidFill>
                            <a:schemeClr val="tx1"/>
                          </a:solidFill>
                        </a:rPr>
                        <a:t>the</a:t>
                      </a:r>
                      <a:r>
                        <a:rPr lang="lv-LV" sz="2400" dirty="0">
                          <a:solidFill>
                            <a:schemeClr val="tx1"/>
                          </a:solidFill>
                        </a:rPr>
                        <a:t> </a:t>
                      </a:r>
                      <a:br>
                        <a:rPr lang="lv-LV" sz="2400" dirty="0">
                          <a:solidFill>
                            <a:schemeClr val="tx1"/>
                          </a:solidFill>
                        </a:rPr>
                      </a:br>
                      <a:r>
                        <a:rPr lang="lv-LV" sz="2400" baseline="0" dirty="0" err="1">
                          <a:solidFill>
                            <a:schemeClr val="tx1"/>
                          </a:solidFill>
                        </a:rPr>
                        <a:t>standards</a:t>
                      </a:r>
                      <a:r>
                        <a:rPr lang="lv-LV" sz="2400" baseline="0" dirty="0">
                          <a:solidFill>
                            <a:schemeClr val="tx1"/>
                          </a:solidFill>
                        </a:rPr>
                        <a:t> </a:t>
                      </a:r>
                      <a:r>
                        <a:rPr lang="lv-LV" sz="2400" baseline="0" dirty="0" err="1">
                          <a:solidFill>
                            <a:schemeClr val="tx1"/>
                          </a:solidFill>
                        </a:rPr>
                        <a:t>for</a:t>
                      </a:r>
                      <a:r>
                        <a:rPr lang="lv-LV" sz="2400" baseline="0" dirty="0">
                          <a:solidFill>
                            <a:schemeClr val="tx1"/>
                          </a:solidFill>
                        </a:rPr>
                        <a:t> ‘</a:t>
                      </a:r>
                      <a:r>
                        <a:rPr lang="lv-LV" sz="2400" baseline="0" dirty="0" err="1">
                          <a:solidFill>
                            <a:schemeClr val="tx1"/>
                          </a:solidFill>
                        </a:rPr>
                        <a:t>product</a:t>
                      </a:r>
                      <a:r>
                        <a:rPr lang="lv-LV" sz="2400" baseline="0" dirty="0">
                          <a:solidFill>
                            <a:schemeClr val="tx1"/>
                          </a:solidFill>
                        </a:rPr>
                        <a:t>’</a:t>
                      </a:r>
                      <a:endParaRPr lang="lv-LV" sz="2400" dirty="0">
                        <a:solidFill>
                          <a:schemeClr val="tx1"/>
                        </a:solidFill>
                      </a:endParaRPr>
                    </a:p>
                  </a:txBody>
                  <a:tcPr>
                    <a:solidFill>
                      <a:schemeClr val="bg1"/>
                    </a:solidFill>
                  </a:tcPr>
                </a:tc>
                <a:tc>
                  <a:txBody>
                    <a:bodyPr/>
                    <a:lstStyle/>
                    <a:p>
                      <a:endParaRPr lang="lv-LV" sz="1800" dirty="0">
                        <a:solidFill>
                          <a:schemeClr val="tx1"/>
                        </a:solidFill>
                      </a:endParaRPr>
                    </a:p>
                    <a:p>
                      <a:r>
                        <a:rPr lang="lv-LV" sz="3200" dirty="0">
                          <a:solidFill>
                            <a:schemeClr val="tx1"/>
                          </a:solidFill>
                        </a:rPr>
                        <a:t>Professional </a:t>
                      </a:r>
                      <a:r>
                        <a:rPr lang="lv-LV" sz="3200" dirty="0" err="1">
                          <a:solidFill>
                            <a:schemeClr val="tx1"/>
                          </a:solidFill>
                        </a:rPr>
                        <a:t>standards</a:t>
                      </a:r>
                      <a:r>
                        <a:rPr lang="lv-LV" sz="3200" dirty="0">
                          <a:solidFill>
                            <a:schemeClr val="tx1"/>
                          </a:solidFill>
                        </a:rPr>
                        <a:t>/</a:t>
                      </a:r>
                    </a:p>
                    <a:p>
                      <a:r>
                        <a:rPr lang="lv-LV" sz="3200" dirty="0" err="1">
                          <a:solidFill>
                            <a:schemeClr val="tx1"/>
                          </a:solidFill>
                        </a:rPr>
                        <a:t>Educational</a:t>
                      </a:r>
                      <a:r>
                        <a:rPr lang="lv-LV" sz="3200" dirty="0">
                          <a:solidFill>
                            <a:schemeClr val="tx1"/>
                          </a:solidFill>
                        </a:rPr>
                        <a:t> </a:t>
                      </a:r>
                      <a:r>
                        <a:rPr lang="lv-LV" sz="3200" dirty="0" err="1">
                          <a:solidFill>
                            <a:schemeClr val="tx1"/>
                          </a:solidFill>
                        </a:rPr>
                        <a:t>standards</a:t>
                      </a:r>
                      <a:endParaRPr lang="lv-LV" sz="3200" dirty="0">
                        <a:solidFill>
                          <a:schemeClr val="tx1"/>
                        </a:solidFill>
                      </a:endParaRPr>
                    </a:p>
                  </a:txBody>
                  <a:tcPr>
                    <a:solidFill>
                      <a:schemeClr val="bg1"/>
                    </a:solidFill>
                  </a:tcPr>
                </a:tc>
                <a:extLst>
                  <a:ext uri="{0D108BD9-81ED-4DB2-BD59-A6C34878D82A}">
                    <a16:rowId xmlns:a16="http://schemas.microsoft.com/office/drawing/2014/main" val="10000"/>
                  </a:ext>
                </a:extLst>
              </a:tr>
              <a:tr h="2318556">
                <a:tc>
                  <a:txBody>
                    <a:bodyPr/>
                    <a:lstStyle/>
                    <a:p>
                      <a:r>
                        <a:rPr lang="lv-LV" sz="2800" dirty="0" err="1"/>
                        <a:t>Meeting</a:t>
                      </a:r>
                      <a:r>
                        <a:rPr lang="lv-LV" sz="2800" dirty="0"/>
                        <a:t> </a:t>
                      </a:r>
                      <a:r>
                        <a:rPr lang="lv-LV" sz="2800" dirty="0" err="1"/>
                        <a:t>the</a:t>
                      </a:r>
                      <a:r>
                        <a:rPr lang="lv-LV" sz="2800" dirty="0"/>
                        <a:t> </a:t>
                      </a:r>
                      <a:r>
                        <a:rPr lang="lv-LV" sz="2800" dirty="0" err="1"/>
                        <a:t>needs</a:t>
                      </a:r>
                      <a:r>
                        <a:rPr lang="lv-LV" sz="2800" dirty="0"/>
                        <a:t>/</a:t>
                      </a:r>
                      <a:r>
                        <a:rPr lang="lv-LV" sz="2800" dirty="0" err="1"/>
                        <a:t>requirements</a:t>
                      </a:r>
                      <a:r>
                        <a:rPr lang="lv-LV" sz="2800" dirty="0"/>
                        <a:t> </a:t>
                      </a:r>
                      <a:r>
                        <a:rPr lang="lv-LV" sz="2800" dirty="0" err="1"/>
                        <a:t>of</a:t>
                      </a:r>
                      <a:r>
                        <a:rPr lang="lv-LV" sz="2800" dirty="0"/>
                        <a:t> </a:t>
                      </a:r>
                      <a:r>
                        <a:rPr lang="lv-LV" sz="2800" dirty="0" err="1"/>
                        <a:t>client</a:t>
                      </a:r>
                      <a:r>
                        <a:rPr lang="lv-LV" sz="2800" dirty="0"/>
                        <a:t> </a:t>
                      </a:r>
                      <a:r>
                        <a:rPr lang="lv-LV" sz="2800" dirty="0" err="1"/>
                        <a:t>for</a:t>
                      </a:r>
                      <a:r>
                        <a:rPr lang="lv-LV" sz="2800" dirty="0"/>
                        <a:t> ‘</a:t>
                      </a:r>
                      <a:r>
                        <a:rPr lang="lv-LV" sz="2800" dirty="0" err="1"/>
                        <a:t>services</a:t>
                      </a:r>
                      <a:r>
                        <a:rPr lang="lv-LV" sz="2800" dirty="0"/>
                        <a:t>’</a:t>
                      </a:r>
                    </a:p>
                    <a:p>
                      <a:endParaRPr lang="lv-LV" sz="2800" dirty="0"/>
                    </a:p>
                    <a:p>
                      <a:r>
                        <a:rPr lang="lv-LV" sz="2800" b="1" dirty="0" err="1"/>
                        <a:t>Meeting</a:t>
                      </a:r>
                      <a:r>
                        <a:rPr lang="lv-LV" sz="2800" b="1" dirty="0"/>
                        <a:t> </a:t>
                      </a:r>
                      <a:r>
                        <a:rPr lang="lv-LV" sz="2800" b="1" dirty="0" err="1"/>
                        <a:t>the</a:t>
                      </a:r>
                      <a:r>
                        <a:rPr lang="lv-LV" sz="2800" b="1" dirty="0"/>
                        <a:t> </a:t>
                      </a:r>
                      <a:r>
                        <a:rPr lang="lv-LV" sz="2800" b="1" dirty="0" err="1"/>
                        <a:t>standards</a:t>
                      </a:r>
                      <a:r>
                        <a:rPr lang="lv-LV" sz="2800" b="1" dirty="0"/>
                        <a:t> </a:t>
                      </a:r>
                      <a:r>
                        <a:rPr lang="lv-LV" sz="2800" b="1" dirty="0" err="1"/>
                        <a:t>of</a:t>
                      </a:r>
                      <a:r>
                        <a:rPr lang="lv-LV" sz="2800" b="1" dirty="0"/>
                        <a:t> </a:t>
                      </a:r>
                      <a:r>
                        <a:rPr lang="lv-LV" sz="2800" b="1" dirty="0" err="1"/>
                        <a:t>the</a:t>
                      </a:r>
                      <a:r>
                        <a:rPr lang="lv-LV" sz="2800" b="1" dirty="0"/>
                        <a:t> </a:t>
                      </a:r>
                      <a:r>
                        <a:rPr lang="lv-LV" sz="2800" b="1" dirty="0" err="1"/>
                        <a:t>academic</a:t>
                      </a:r>
                      <a:r>
                        <a:rPr lang="lv-LV" sz="2800" b="1" dirty="0"/>
                        <a:t> process</a:t>
                      </a:r>
                    </a:p>
                  </a:txBody>
                  <a:tcPr>
                    <a:solidFill>
                      <a:schemeClr val="bg1"/>
                    </a:solidFill>
                  </a:tcPr>
                </a:tc>
                <a:tc>
                  <a:txBody>
                    <a:bodyPr/>
                    <a:lstStyle/>
                    <a:p>
                      <a:r>
                        <a:rPr lang="lv-LV" sz="3200" b="1" dirty="0" err="1">
                          <a:solidFill>
                            <a:schemeClr val="tx1"/>
                          </a:solidFill>
                        </a:rPr>
                        <a:t>Standards</a:t>
                      </a:r>
                      <a:r>
                        <a:rPr lang="lv-LV" sz="3200" b="1" dirty="0">
                          <a:solidFill>
                            <a:schemeClr val="tx1"/>
                          </a:solidFill>
                        </a:rPr>
                        <a:t> </a:t>
                      </a:r>
                      <a:r>
                        <a:rPr lang="lv-LV" sz="3200" b="1" dirty="0" err="1">
                          <a:solidFill>
                            <a:schemeClr val="tx1"/>
                          </a:solidFill>
                        </a:rPr>
                        <a:t>and</a:t>
                      </a:r>
                      <a:r>
                        <a:rPr lang="lv-LV" sz="3200" b="1" dirty="0">
                          <a:solidFill>
                            <a:schemeClr val="tx1"/>
                          </a:solidFill>
                        </a:rPr>
                        <a:t> </a:t>
                      </a:r>
                      <a:r>
                        <a:rPr lang="lv-LV" sz="3200" b="1" dirty="0" err="1">
                          <a:solidFill>
                            <a:schemeClr val="tx1"/>
                          </a:solidFill>
                        </a:rPr>
                        <a:t>guidelines</a:t>
                      </a:r>
                      <a:r>
                        <a:rPr lang="lv-LV" sz="3200" b="1" dirty="0">
                          <a:solidFill>
                            <a:schemeClr val="tx1"/>
                          </a:solidFill>
                        </a:rPr>
                        <a:t> </a:t>
                      </a:r>
                      <a:r>
                        <a:rPr lang="lv-LV" sz="3200" b="1" dirty="0" err="1">
                          <a:solidFill>
                            <a:schemeClr val="tx1"/>
                          </a:solidFill>
                        </a:rPr>
                        <a:t>for</a:t>
                      </a:r>
                      <a:r>
                        <a:rPr lang="lv-LV" sz="3200" b="1" baseline="0" dirty="0">
                          <a:solidFill>
                            <a:schemeClr val="tx1"/>
                          </a:solidFill>
                        </a:rPr>
                        <a:t> </a:t>
                      </a:r>
                      <a:r>
                        <a:rPr lang="lv-LV" sz="3200" b="1" dirty="0" err="1">
                          <a:solidFill>
                            <a:schemeClr val="tx1"/>
                          </a:solidFill>
                        </a:rPr>
                        <a:t>quality</a:t>
                      </a:r>
                      <a:r>
                        <a:rPr lang="lv-LV" sz="3200" b="1" dirty="0">
                          <a:solidFill>
                            <a:schemeClr val="tx1"/>
                          </a:solidFill>
                        </a:rPr>
                        <a:t> </a:t>
                      </a:r>
                      <a:r>
                        <a:rPr lang="lv-LV" sz="3200" b="1" dirty="0" err="1">
                          <a:solidFill>
                            <a:schemeClr val="tx1"/>
                          </a:solidFill>
                        </a:rPr>
                        <a:t>assurance</a:t>
                      </a:r>
                      <a:r>
                        <a:rPr lang="lv-LV" sz="3200" b="1" dirty="0">
                          <a:solidFill>
                            <a:schemeClr val="tx1"/>
                          </a:solidFill>
                        </a:rPr>
                        <a:t> </a:t>
                      </a:r>
                      <a:r>
                        <a:rPr lang="lv-LV" sz="3200" b="1" dirty="0" err="1">
                          <a:solidFill>
                            <a:schemeClr val="tx1"/>
                          </a:solidFill>
                        </a:rPr>
                        <a:t>in</a:t>
                      </a:r>
                      <a:r>
                        <a:rPr lang="lv-LV" sz="3200" b="1" dirty="0">
                          <a:solidFill>
                            <a:schemeClr val="tx1"/>
                          </a:solidFill>
                        </a:rPr>
                        <a:t> </a:t>
                      </a:r>
                      <a:r>
                        <a:rPr lang="lv-LV" sz="3200" b="1" baseline="0" dirty="0" err="1">
                          <a:solidFill>
                            <a:schemeClr val="tx1"/>
                          </a:solidFill>
                        </a:rPr>
                        <a:t>European</a:t>
                      </a:r>
                      <a:r>
                        <a:rPr lang="lv-LV" sz="3200" b="1" baseline="0" dirty="0">
                          <a:solidFill>
                            <a:schemeClr val="tx1"/>
                          </a:solidFill>
                        </a:rPr>
                        <a:t> </a:t>
                      </a:r>
                      <a:r>
                        <a:rPr lang="lv-LV" sz="3200" b="1" baseline="0" dirty="0" err="1">
                          <a:solidFill>
                            <a:schemeClr val="tx1"/>
                          </a:solidFill>
                        </a:rPr>
                        <a:t>Higher</a:t>
                      </a:r>
                      <a:r>
                        <a:rPr lang="lv-LV" sz="3200" b="1" baseline="0" dirty="0">
                          <a:solidFill>
                            <a:schemeClr val="tx1"/>
                          </a:solidFill>
                        </a:rPr>
                        <a:t> </a:t>
                      </a:r>
                      <a:r>
                        <a:rPr lang="lv-LV" sz="3200" b="1" baseline="0" dirty="0" err="1">
                          <a:solidFill>
                            <a:schemeClr val="tx1"/>
                          </a:solidFill>
                        </a:rPr>
                        <a:t>Education</a:t>
                      </a:r>
                      <a:r>
                        <a:rPr lang="lv-LV" sz="3200" b="1" baseline="0" dirty="0">
                          <a:solidFill>
                            <a:schemeClr val="tx1"/>
                          </a:solidFill>
                        </a:rPr>
                        <a:t> </a:t>
                      </a:r>
                      <a:r>
                        <a:rPr lang="lv-LV" sz="3200" b="1" baseline="0" dirty="0" err="1">
                          <a:solidFill>
                            <a:schemeClr val="tx1"/>
                          </a:solidFill>
                        </a:rPr>
                        <a:t>Area</a:t>
                      </a:r>
                      <a:r>
                        <a:rPr lang="lv-LV" sz="3200" b="1" baseline="0" dirty="0">
                          <a:solidFill>
                            <a:schemeClr val="tx1"/>
                          </a:solidFill>
                        </a:rPr>
                        <a:t> (ESG)</a:t>
                      </a:r>
                      <a:endParaRPr lang="lv-LV" sz="3200" b="1" dirty="0">
                        <a:solidFill>
                          <a:schemeClr val="tx1"/>
                        </a:solidFill>
                      </a:endParaRPr>
                    </a:p>
                    <a:p>
                      <a:endParaRPr lang="lv-LV" sz="3200" dirty="0">
                        <a:solidFill>
                          <a:schemeClr val="tx1"/>
                        </a:solidFill>
                      </a:endParaRPr>
                    </a:p>
                  </a:txBody>
                  <a:tcPr>
                    <a:solidFill>
                      <a:schemeClr val="bg1"/>
                    </a:solidFill>
                  </a:tcPr>
                </a:tc>
                <a:extLst>
                  <a:ext uri="{0D108BD9-81ED-4DB2-BD59-A6C34878D82A}">
                    <a16:rowId xmlns:a16="http://schemas.microsoft.com/office/drawing/2014/main" val="10001"/>
                  </a:ext>
                </a:extLst>
              </a:tr>
            </a:tbl>
          </a:graphicData>
        </a:graphic>
      </p:graphicFrame>
      <p:cxnSp>
        <p:nvCxnSpPr>
          <p:cNvPr id="6" name="Leņķveida savienotājs 5"/>
          <p:cNvCxnSpPr/>
          <p:nvPr/>
        </p:nvCxnSpPr>
        <p:spPr>
          <a:xfrm>
            <a:off x="539552" y="3356992"/>
            <a:ext cx="8136904" cy="12700"/>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sp>
        <p:nvSpPr>
          <p:cNvPr id="7" name="Lejupvērstā bultiņa 6"/>
          <p:cNvSpPr/>
          <p:nvPr/>
        </p:nvSpPr>
        <p:spPr>
          <a:xfrm>
            <a:off x="611560" y="2132856"/>
            <a:ext cx="117727" cy="2880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8" name="Labā bultiņa 7"/>
          <p:cNvSpPr/>
          <p:nvPr/>
        </p:nvSpPr>
        <p:spPr>
          <a:xfrm>
            <a:off x="3275856" y="2492896"/>
            <a:ext cx="1224136"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1" name="Lejupvērstā bultiņa 10"/>
          <p:cNvSpPr/>
          <p:nvPr/>
        </p:nvSpPr>
        <p:spPr>
          <a:xfrm>
            <a:off x="1835696" y="4725144"/>
            <a:ext cx="144016" cy="2880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2" name="Labā bultiņa 11"/>
          <p:cNvSpPr/>
          <p:nvPr/>
        </p:nvSpPr>
        <p:spPr>
          <a:xfrm>
            <a:off x="3779912" y="5589240"/>
            <a:ext cx="720080"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cxnSp>
        <p:nvCxnSpPr>
          <p:cNvPr id="15" name="Leņķveida savienotājs 14"/>
          <p:cNvCxnSpPr/>
          <p:nvPr/>
        </p:nvCxnSpPr>
        <p:spPr>
          <a:xfrm rot="5400000">
            <a:off x="2519772" y="3753036"/>
            <a:ext cx="4104456" cy="12700"/>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2645087"/>
      </p:ext>
    </p:extLst>
  </p:cSld>
  <p:clrMapOvr>
    <a:masterClrMapping/>
  </p:clrMapOvr>
  <mc:AlternateContent xmlns:mc="http://schemas.openxmlformats.org/markup-compatibility/2006" xmlns:p14="http://schemas.microsoft.com/office/powerpoint/2010/main">
    <mc:Choice Requires="p14">
      <p:transition spd="slow" p14:dur="1250">
        <p:wipe/>
      </p:transition>
    </mc:Choice>
    <mc:Fallback xmlns="">
      <p:transition spd="slow">
        <p:wip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a:xfrm>
            <a:off x="481200" y="1053054"/>
            <a:ext cx="8229600" cy="850106"/>
          </a:xfrm>
        </p:spPr>
        <p:txBody>
          <a:bodyPr>
            <a:normAutofit/>
          </a:bodyPr>
          <a:lstStyle/>
          <a:p>
            <a:r>
              <a:rPr lang="lv-LV" sz="4000" dirty="0"/>
              <a:t>1.1.</a:t>
            </a:r>
            <a:r>
              <a:rPr lang="lv-LV" sz="4000" b="1" dirty="0"/>
              <a:t> </a:t>
            </a:r>
            <a:r>
              <a:rPr lang="lv-LV" sz="4000" b="1" dirty="0" err="1"/>
              <a:t>Policy</a:t>
            </a:r>
            <a:r>
              <a:rPr lang="lv-LV" sz="4000" b="1" dirty="0"/>
              <a:t> </a:t>
            </a:r>
            <a:r>
              <a:rPr lang="lv-LV" sz="4000" b="1" dirty="0" err="1"/>
              <a:t>and</a:t>
            </a:r>
            <a:r>
              <a:rPr lang="lv-LV" sz="4000" b="1" dirty="0"/>
              <a:t> </a:t>
            </a:r>
            <a:r>
              <a:rPr lang="lv-LV" sz="4000" b="1" dirty="0" err="1"/>
              <a:t>procedures</a:t>
            </a:r>
            <a:r>
              <a:rPr lang="lv-LV" sz="4000" b="1" dirty="0"/>
              <a:t> </a:t>
            </a:r>
            <a:r>
              <a:rPr lang="lv-LV" sz="4000" b="1" dirty="0" err="1"/>
              <a:t>for</a:t>
            </a:r>
            <a:r>
              <a:rPr lang="lv-LV" sz="4000" b="1" dirty="0"/>
              <a:t> QA</a:t>
            </a:r>
            <a:endParaRPr lang="lv-LV" dirty="0"/>
          </a:p>
        </p:txBody>
      </p:sp>
      <p:sp>
        <p:nvSpPr>
          <p:cNvPr id="3" name="Satura vietturis 2"/>
          <p:cNvSpPr>
            <a:spLocks noGrp="1"/>
          </p:cNvSpPr>
          <p:nvPr>
            <p:ph idx="1"/>
          </p:nvPr>
        </p:nvSpPr>
        <p:spPr>
          <a:xfrm>
            <a:off x="457200" y="1916832"/>
            <a:ext cx="8229600" cy="4209331"/>
          </a:xfrm>
        </p:spPr>
        <p:txBody>
          <a:bodyPr>
            <a:normAutofit lnSpcReduction="10000"/>
          </a:bodyPr>
          <a:lstStyle/>
          <a:p>
            <a:r>
              <a:rPr lang="lv-LV" dirty="0" err="1"/>
              <a:t>Institutions</a:t>
            </a:r>
            <a:r>
              <a:rPr lang="lv-LV" dirty="0"/>
              <a:t> </a:t>
            </a:r>
            <a:r>
              <a:rPr lang="lv-LV" dirty="0" err="1"/>
              <a:t>should</a:t>
            </a:r>
            <a:r>
              <a:rPr lang="lv-LV" dirty="0"/>
              <a:t> </a:t>
            </a:r>
            <a:r>
              <a:rPr lang="lv-LV" dirty="0" err="1"/>
              <a:t>have</a:t>
            </a:r>
            <a:r>
              <a:rPr lang="lv-LV" dirty="0"/>
              <a:t> a </a:t>
            </a:r>
            <a:r>
              <a:rPr lang="lv-LV" dirty="0" err="1"/>
              <a:t>policy</a:t>
            </a:r>
            <a:r>
              <a:rPr lang="lv-LV" dirty="0"/>
              <a:t> </a:t>
            </a:r>
            <a:r>
              <a:rPr lang="lv-LV" dirty="0" err="1"/>
              <a:t>for</a:t>
            </a:r>
            <a:r>
              <a:rPr lang="lv-LV" dirty="0"/>
              <a:t> QA </a:t>
            </a:r>
            <a:r>
              <a:rPr lang="lv-LV" dirty="0" err="1"/>
              <a:t>that</a:t>
            </a:r>
            <a:r>
              <a:rPr lang="lv-LV" dirty="0"/>
              <a:t> </a:t>
            </a:r>
            <a:r>
              <a:rPr lang="lv-LV" dirty="0" err="1"/>
              <a:t>is</a:t>
            </a:r>
            <a:r>
              <a:rPr lang="lv-LV" dirty="0"/>
              <a:t> </a:t>
            </a:r>
            <a:r>
              <a:rPr lang="lv-LV" dirty="0" err="1"/>
              <a:t>made</a:t>
            </a:r>
            <a:r>
              <a:rPr lang="lv-LV" dirty="0"/>
              <a:t> </a:t>
            </a:r>
            <a:r>
              <a:rPr lang="lv-LV" dirty="0" err="1"/>
              <a:t>public</a:t>
            </a:r>
            <a:r>
              <a:rPr lang="lv-LV" dirty="0"/>
              <a:t> </a:t>
            </a:r>
            <a:r>
              <a:rPr lang="lv-LV" dirty="0" err="1"/>
              <a:t>and</a:t>
            </a:r>
            <a:r>
              <a:rPr lang="lv-LV" dirty="0"/>
              <a:t> </a:t>
            </a:r>
            <a:r>
              <a:rPr lang="lv-LV" dirty="0" err="1"/>
              <a:t>forms</a:t>
            </a:r>
            <a:r>
              <a:rPr lang="lv-LV" dirty="0"/>
              <a:t> </a:t>
            </a:r>
            <a:r>
              <a:rPr lang="lv-LV" dirty="0" err="1"/>
              <a:t>part</a:t>
            </a:r>
            <a:r>
              <a:rPr lang="lv-LV" dirty="0"/>
              <a:t> </a:t>
            </a:r>
            <a:r>
              <a:rPr lang="lv-LV" dirty="0" err="1"/>
              <a:t>of</a:t>
            </a:r>
            <a:r>
              <a:rPr lang="lv-LV" dirty="0"/>
              <a:t> </a:t>
            </a:r>
            <a:r>
              <a:rPr lang="lv-LV" dirty="0" err="1"/>
              <a:t>their</a:t>
            </a:r>
            <a:r>
              <a:rPr lang="lv-LV" dirty="0"/>
              <a:t> </a:t>
            </a:r>
            <a:r>
              <a:rPr lang="lv-LV" dirty="0" err="1"/>
              <a:t>strategic</a:t>
            </a:r>
            <a:r>
              <a:rPr lang="lv-LV" dirty="0"/>
              <a:t> </a:t>
            </a:r>
            <a:r>
              <a:rPr lang="lv-LV" dirty="0" err="1"/>
              <a:t>management</a:t>
            </a:r>
            <a:r>
              <a:rPr lang="lv-LV" dirty="0"/>
              <a:t>. </a:t>
            </a:r>
            <a:r>
              <a:rPr lang="lv-LV" dirty="0" err="1"/>
              <a:t>Internal</a:t>
            </a:r>
            <a:r>
              <a:rPr lang="lv-LV" dirty="0"/>
              <a:t> </a:t>
            </a:r>
            <a:r>
              <a:rPr lang="lv-LV" dirty="0" err="1"/>
              <a:t>stakeholders</a:t>
            </a:r>
            <a:r>
              <a:rPr lang="lv-LV" dirty="0"/>
              <a:t> </a:t>
            </a:r>
            <a:r>
              <a:rPr lang="lv-LV" dirty="0" err="1"/>
              <a:t>should</a:t>
            </a:r>
            <a:r>
              <a:rPr lang="lv-LV" dirty="0"/>
              <a:t> </a:t>
            </a:r>
            <a:r>
              <a:rPr lang="lv-LV" dirty="0" err="1"/>
              <a:t>develop</a:t>
            </a:r>
            <a:r>
              <a:rPr lang="lv-LV" dirty="0"/>
              <a:t> </a:t>
            </a:r>
            <a:r>
              <a:rPr lang="lv-LV" dirty="0" err="1"/>
              <a:t>and</a:t>
            </a:r>
            <a:r>
              <a:rPr lang="lv-LV" dirty="0"/>
              <a:t> </a:t>
            </a:r>
            <a:r>
              <a:rPr lang="lv-LV" dirty="0" err="1"/>
              <a:t>implement</a:t>
            </a:r>
            <a:r>
              <a:rPr lang="lv-LV" dirty="0"/>
              <a:t> </a:t>
            </a:r>
            <a:r>
              <a:rPr lang="lv-LV" dirty="0" err="1"/>
              <a:t>this</a:t>
            </a:r>
            <a:r>
              <a:rPr lang="lv-LV" dirty="0"/>
              <a:t> </a:t>
            </a:r>
            <a:r>
              <a:rPr lang="lv-LV" dirty="0" err="1"/>
              <a:t>policy</a:t>
            </a:r>
            <a:r>
              <a:rPr lang="lv-LV" dirty="0"/>
              <a:t> </a:t>
            </a:r>
            <a:r>
              <a:rPr lang="lv-LV" dirty="0" err="1"/>
              <a:t>through</a:t>
            </a:r>
            <a:r>
              <a:rPr lang="lv-LV" dirty="0"/>
              <a:t> </a:t>
            </a:r>
            <a:r>
              <a:rPr lang="lv-LV" dirty="0" err="1"/>
              <a:t>appropriate</a:t>
            </a:r>
            <a:r>
              <a:rPr lang="lv-LV" dirty="0"/>
              <a:t> </a:t>
            </a:r>
            <a:r>
              <a:rPr lang="lv-LV" dirty="0" err="1"/>
              <a:t>structures</a:t>
            </a:r>
            <a:r>
              <a:rPr lang="lv-LV" dirty="0"/>
              <a:t> </a:t>
            </a:r>
            <a:r>
              <a:rPr lang="lv-LV" dirty="0" err="1"/>
              <a:t>and</a:t>
            </a:r>
            <a:r>
              <a:rPr lang="lv-LV" dirty="0"/>
              <a:t> </a:t>
            </a:r>
            <a:r>
              <a:rPr lang="lv-LV" dirty="0" err="1"/>
              <a:t>processes</a:t>
            </a:r>
            <a:r>
              <a:rPr lang="lv-LV" dirty="0"/>
              <a:t>, </a:t>
            </a:r>
            <a:r>
              <a:rPr lang="lv-LV" dirty="0" err="1"/>
              <a:t>while</a:t>
            </a:r>
            <a:r>
              <a:rPr lang="lv-LV" dirty="0"/>
              <a:t> </a:t>
            </a:r>
            <a:r>
              <a:rPr lang="lv-LV" dirty="0" err="1"/>
              <a:t>involving</a:t>
            </a:r>
            <a:r>
              <a:rPr lang="lv-LV" dirty="0"/>
              <a:t> </a:t>
            </a:r>
            <a:r>
              <a:rPr lang="lv-LV" dirty="0" err="1"/>
              <a:t>external</a:t>
            </a:r>
            <a:r>
              <a:rPr lang="lv-LV" dirty="0"/>
              <a:t> </a:t>
            </a:r>
            <a:r>
              <a:rPr lang="lv-LV" dirty="0" err="1"/>
              <a:t>stakeholders</a:t>
            </a:r>
            <a:r>
              <a:rPr lang="lv-LV" dirty="0"/>
              <a:t>.</a:t>
            </a:r>
          </a:p>
          <a:p>
            <a:r>
              <a:rPr lang="lv-LV" dirty="0" err="1"/>
              <a:t>Policies</a:t>
            </a:r>
            <a:r>
              <a:rPr lang="lv-LV" dirty="0"/>
              <a:t> </a:t>
            </a:r>
            <a:r>
              <a:rPr lang="lv-LV" dirty="0" err="1"/>
              <a:t>and</a:t>
            </a:r>
            <a:r>
              <a:rPr lang="lv-LV" dirty="0"/>
              <a:t> </a:t>
            </a:r>
            <a:r>
              <a:rPr lang="lv-LV" dirty="0" err="1"/>
              <a:t>processes</a:t>
            </a:r>
            <a:r>
              <a:rPr lang="lv-LV" dirty="0"/>
              <a:t> </a:t>
            </a:r>
            <a:r>
              <a:rPr lang="lv-LV" dirty="0" err="1"/>
              <a:t>are</a:t>
            </a:r>
            <a:r>
              <a:rPr lang="lv-LV" dirty="0"/>
              <a:t> </a:t>
            </a:r>
            <a:r>
              <a:rPr lang="lv-LV" dirty="0" err="1"/>
              <a:t>the</a:t>
            </a:r>
            <a:r>
              <a:rPr lang="lv-LV" dirty="0"/>
              <a:t> </a:t>
            </a:r>
            <a:r>
              <a:rPr lang="lv-LV" dirty="0" err="1"/>
              <a:t>main</a:t>
            </a:r>
            <a:r>
              <a:rPr lang="lv-LV" dirty="0"/>
              <a:t> </a:t>
            </a:r>
            <a:r>
              <a:rPr lang="lv-LV" dirty="0" err="1"/>
              <a:t>pillars</a:t>
            </a:r>
            <a:r>
              <a:rPr lang="lv-LV" dirty="0"/>
              <a:t> </a:t>
            </a:r>
            <a:r>
              <a:rPr lang="lv-LV" dirty="0" err="1"/>
              <a:t>of</a:t>
            </a:r>
            <a:r>
              <a:rPr lang="lv-LV" dirty="0"/>
              <a:t> a </a:t>
            </a:r>
            <a:r>
              <a:rPr lang="lv-LV" dirty="0" err="1"/>
              <a:t>coherent</a:t>
            </a:r>
            <a:r>
              <a:rPr lang="lv-LV" dirty="0"/>
              <a:t> QA </a:t>
            </a:r>
            <a:r>
              <a:rPr lang="lv-LV" dirty="0" err="1"/>
              <a:t>system</a:t>
            </a:r>
            <a:r>
              <a:rPr lang="lv-LV" dirty="0"/>
              <a:t> … </a:t>
            </a:r>
            <a:r>
              <a:rPr lang="lv-LV" dirty="0" err="1"/>
              <a:t>The</a:t>
            </a:r>
            <a:r>
              <a:rPr lang="lv-LV" dirty="0"/>
              <a:t> </a:t>
            </a:r>
            <a:r>
              <a:rPr lang="lv-LV" dirty="0" err="1"/>
              <a:t>policy</a:t>
            </a:r>
            <a:r>
              <a:rPr lang="lv-LV" dirty="0"/>
              <a:t> </a:t>
            </a:r>
            <a:r>
              <a:rPr lang="lv-LV" dirty="0" err="1"/>
              <a:t>has</a:t>
            </a:r>
            <a:r>
              <a:rPr lang="lv-LV" dirty="0"/>
              <a:t> a </a:t>
            </a:r>
            <a:r>
              <a:rPr lang="lv-LV" dirty="0" err="1"/>
              <a:t>formal</a:t>
            </a:r>
            <a:r>
              <a:rPr lang="lv-LV" dirty="0"/>
              <a:t> status </a:t>
            </a:r>
            <a:r>
              <a:rPr lang="lv-LV" dirty="0" err="1"/>
              <a:t>and</a:t>
            </a:r>
            <a:r>
              <a:rPr lang="lv-LV" dirty="0"/>
              <a:t> </a:t>
            </a:r>
            <a:r>
              <a:rPr lang="lv-LV" dirty="0" err="1"/>
              <a:t>is</a:t>
            </a:r>
            <a:r>
              <a:rPr lang="lv-LV" dirty="0"/>
              <a:t> </a:t>
            </a:r>
            <a:r>
              <a:rPr lang="lv-LV" dirty="0" err="1"/>
              <a:t>publicly</a:t>
            </a:r>
            <a:r>
              <a:rPr lang="lv-LV" dirty="0"/>
              <a:t> </a:t>
            </a:r>
            <a:r>
              <a:rPr lang="lv-LV" dirty="0" err="1"/>
              <a:t>available</a:t>
            </a:r>
            <a:endParaRPr lang="lv-LV" dirty="0"/>
          </a:p>
        </p:txBody>
      </p:sp>
    </p:spTree>
    <p:extLst>
      <p:ext uri="{BB962C8B-B14F-4D97-AF65-F5344CB8AC3E}">
        <p14:creationId xmlns:p14="http://schemas.microsoft.com/office/powerpoint/2010/main" val="3351842273"/>
      </p:ext>
    </p:extLst>
  </p:cSld>
  <p:clrMapOvr>
    <a:masterClrMapping/>
  </p:clrMapOvr>
  <mc:AlternateContent xmlns:mc="http://schemas.openxmlformats.org/markup-compatibility/2006" xmlns:p14="http://schemas.microsoft.com/office/powerpoint/2010/main">
    <mc:Choice Requires="p14">
      <p:transition spd="slow" p14:dur="1250">
        <p:wipe/>
      </p:transition>
    </mc:Choice>
    <mc:Fallback xmlns="">
      <p:transition spd="slow">
        <p:wipe/>
      </p:transition>
    </mc:Fallback>
  </mc:AlternateContent>
</p:sld>
</file>

<file path=ppt/theme/theme1.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dizain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91</TotalTime>
  <Words>3844</Words>
  <Application>Microsoft Office PowerPoint</Application>
  <PresentationFormat>Slaidrāde ekrānā (4:3)</PresentationFormat>
  <Paragraphs>303</Paragraphs>
  <Slides>51</Slides>
  <Notes>31</Notes>
  <HiddenSlides>0</HiddenSlides>
  <MMClips>0</MMClips>
  <ScaleCrop>false</ScaleCrop>
  <HeadingPairs>
    <vt:vector size="6" baseType="variant">
      <vt:variant>
        <vt:lpstr>Lietotie fonti</vt:lpstr>
      </vt:variant>
      <vt:variant>
        <vt:i4>7</vt:i4>
      </vt:variant>
      <vt:variant>
        <vt:lpstr>Dizains</vt:lpstr>
      </vt:variant>
      <vt:variant>
        <vt:i4>1</vt:i4>
      </vt:variant>
      <vt:variant>
        <vt:lpstr>Slaidu virsraksti</vt:lpstr>
      </vt:variant>
      <vt:variant>
        <vt:i4>51</vt:i4>
      </vt:variant>
    </vt:vector>
  </HeadingPairs>
  <TitlesOfParts>
    <vt:vector size="59" baseType="lpstr">
      <vt:lpstr>Arial</vt:lpstr>
      <vt:lpstr>Calibri</vt:lpstr>
      <vt:lpstr>Garamond</vt:lpstr>
      <vt:lpstr>Mangal</vt:lpstr>
      <vt:lpstr>Segoe Print</vt:lpstr>
      <vt:lpstr>Times New Roman</vt:lpstr>
      <vt:lpstr>Wingdings</vt:lpstr>
      <vt:lpstr>Motiv systému Office</vt:lpstr>
      <vt:lpstr>Internal Quality Assurance in University of Latvia. Features to be Exploited in Partner Countries</vt:lpstr>
      <vt:lpstr>PowerPoint prezentācija</vt:lpstr>
      <vt:lpstr>Latvia</vt:lpstr>
      <vt:lpstr>University of Latvia</vt:lpstr>
      <vt:lpstr>What is Quality?</vt:lpstr>
      <vt:lpstr>Product and service in HE</vt:lpstr>
      <vt:lpstr>Clients/stakeholders of the academic process</vt:lpstr>
      <vt:lpstr>Quality in a multi-client situation</vt:lpstr>
      <vt:lpstr>1.1. Policy and procedures for QA</vt:lpstr>
      <vt:lpstr>PowerPoint prezentācija</vt:lpstr>
      <vt:lpstr>   UL process management module - Structure   </vt:lpstr>
      <vt:lpstr>UL process management module - STUDIES</vt:lpstr>
      <vt:lpstr> UL process management module – STUDIES : Teaching and learning </vt:lpstr>
      <vt:lpstr>QAS (minimum model)</vt:lpstr>
      <vt:lpstr>PowerPoint prezentācija</vt:lpstr>
      <vt:lpstr>PowerPoint prezentācija</vt:lpstr>
      <vt:lpstr>PowerPoint prezentācija</vt:lpstr>
      <vt:lpstr>PowerPoint prezentācija</vt:lpstr>
      <vt:lpstr>PowerPoint prezentācija</vt:lpstr>
      <vt:lpstr>                    ORGANIZATION OF FINAL EXAMS (QuPeRs) </vt:lpstr>
      <vt:lpstr>ADOPTION OF THEMES OF GRADUATION WORKS (QuPeRs) </vt:lpstr>
      <vt:lpstr>Process of evaluation of course by students  Process of evaluation of teachers by students</vt:lpstr>
      <vt:lpstr>PowerPoint prezentācija</vt:lpstr>
      <vt:lpstr>PowerPoint prezentācija</vt:lpstr>
      <vt:lpstr>1.5 Teaching staff: Institutions should assure themselves of the competence of their teachers. They should apply  fair and transparent processes for the recruitment and development of the staff.</vt:lpstr>
      <vt:lpstr>Basic strategic directions of UL (Senate) On Regulation for academic and administrative staff positions (Senate) Regulation for payment for academic labour (Senate) Regulation on Direcors of study programmes (Senate) Duties and rights of Head of subprogram of a Study programme (Rector’s order) On descriptions of staff positions (Rector’s order) Regulation on Administration of UL (Senate) Research programme 2015–2020 (Senate) On organization of mobility funded from financial instruments of EEA and Norway (Rector’s order)</vt:lpstr>
      <vt:lpstr>ORGANIZATION OF STAFF ELECTIONS (QuPeRs) </vt:lpstr>
      <vt:lpstr>Evaluation of staff by colleagues  Evaluation of staff by students</vt:lpstr>
      <vt:lpstr>1.6 Learning resources and student support: Institutions should have appropriate funding for learning and teaching activities and ensure that adequate and readily accessible learning and student support are provided.</vt:lpstr>
      <vt:lpstr>Basic strategic directions of UL (Senate) Language policy of UL (Senate) Regulation on Sports games of UL (Rector’s order) Research programme 2015–2020 (Senate) Library (…)</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Acknowledgement and disclaimer</vt:lpstr>
      <vt:lpstr>Thank you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Krusty</dc:creator>
  <cp:lastModifiedBy>Alberts</cp:lastModifiedBy>
  <cp:revision>12</cp:revision>
  <dcterms:created xsi:type="dcterms:W3CDTF">2016-02-11T22:57:42Z</dcterms:created>
  <dcterms:modified xsi:type="dcterms:W3CDTF">2017-06-26T18:07:34Z</dcterms:modified>
</cp:coreProperties>
</file>