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6"/>
  </p:notesMasterIdLst>
  <p:handoutMasterIdLst>
    <p:handoutMasterId r:id="rId137"/>
  </p:handoutMasterIdLst>
  <p:sldIdLst>
    <p:sldId id="256" r:id="rId2"/>
    <p:sldId id="274" r:id="rId3"/>
    <p:sldId id="277" r:id="rId4"/>
    <p:sldId id="284" r:id="rId5"/>
    <p:sldId id="285" r:id="rId6"/>
    <p:sldId id="275" r:id="rId7"/>
    <p:sldId id="259" r:id="rId8"/>
    <p:sldId id="258" r:id="rId9"/>
    <p:sldId id="260" r:id="rId10"/>
    <p:sldId id="261" r:id="rId11"/>
    <p:sldId id="273" r:id="rId12"/>
    <p:sldId id="383" r:id="rId13"/>
    <p:sldId id="302" r:id="rId14"/>
    <p:sldId id="385" r:id="rId15"/>
    <p:sldId id="386" r:id="rId16"/>
    <p:sldId id="387" r:id="rId17"/>
    <p:sldId id="388" r:id="rId18"/>
    <p:sldId id="389" r:id="rId19"/>
    <p:sldId id="390" r:id="rId20"/>
    <p:sldId id="391" r:id="rId21"/>
    <p:sldId id="384" r:id="rId22"/>
    <p:sldId id="276" r:id="rId23"/>
    <p:sldId id="372" r:id="rId24"/>
    <p:sldId id="392" r:id="rId25"/>
    <p:sldId id="286" r:id="rId26"/>
    <p:sldId id="373" r:id="rId27"/>
    <p:sldId id="279" r:id="rId28"/>
    <p:sldId id="343" r:id="rId29"/>
    <p:sldId id="287" r:id="rId30"/>
    <p:sldId id="374" r:id="rId31"/>
    <p:sldId id="303" r:id="rId32"/>
    <p:sldId id="304" r:id="rId33"/>
    <p:sldId id="369" r:id="rId34"/>
    <p:sldId id="375" r:id="rId35"/>
    <p:sldId id="288" r:id="rId36"/>
    <p:sldId id="376" r:id="rId37"/>
    <p:sldId id="305" r:id="rId38"/>
    <p:sldId id="289" r:id="rId39"/>
    <p:sldId id="377" r:id="rId40"/>
    <p:sldId id="298" r:id="rId41"/>
    <p:sldId id="299" r:id="rId42"/>
    <p:sldId id="300" r:id="rId43"/>
    <p:sldId id="301" r:id="rId44"/>
    <p:sldId id="291" r:id="rId45"/>
    <p:sldId id="306" r:id="rId46"/>
    <p:sldId id="378" r:id="rId47"/>
    <p:sldId id="293" r:id="rId48"/>
    <p:sldId id="379" r:id="rId49"/>
    <p:sldId id="294" r:id="rId50"/>
    <p:sldId id="295" r:id="rId51"/>
    <p:sldId id="296" r:id="rId52"/>
    <p:sldId id="297" r:id="rId53"/>
    <p:sldId id="370" r:id="rId54"/>
    <p:sldId id="381" r:id="rId55"/>
    <p:sldId id="371" r:id="rId56"/>
    <p:sldId id="382" r:id="rId57"/>
    <p:sldId id="357" r:id="rId58"/>
    <p:sldId id="451" r:id="rId59"/>
    <p:sldId id="452" r:id="rId60"/>
    <p:sldId id="453" r:id="rId61"/>
    <p:sldId id="454" r:id="rId62"/>
    <p:sldId id="455" r:id="rId63"/>
    <p:sldId id="444" r:id="rId64"/>
    <p:sldId id="456" r:id="rId65"/>
    <p:sldId id="445" r:id="rId66"/>
    <p:sldId id="457" r:id="rId67"/>
    <p:sldId id="447" r:id="rId68"/>
    <p:sldId id="450" r:id="rId69"/>
    <p:sldId id="449" r:id="rId70"/>
    <p:sldId id="446" r:id="rId71"/>
    <p:sldId id="460" r:id="rId72"/>
    <p:sldId id="358" r:id="rId73"/>
    <p:sldId id="359" r:id="rId74"/>
    <p:sldId id="360" r:id="rId75"/>
    <p:sldId id="361" r:id="rId76"/>
    <p:sldId id="362" r:id="rId77"/>
    <p:sldId id="364" r:id="rId78"/>
    <p:sldId id="365" r:id="rId79"/>
    <p:sldId id="366" r:id="rId80"/>
    <p:sldId id="367" r:id="rId81"/>
    <p:sldId id="459" r:id="rId82"/>
    <p:sldId id="461" r:id="rId83"/>
    <p:sldId id="440" r:id="rId84"/>
    <p:sldId id="439" r:id="rId85"/>
    <p:sldId id="441" r:id="rId86"/>
    <p:sldId id="442" r:id="rId87"/>
    <p:sldId id="443" r:id="rId88"/>
    <p:sldId id="394" r:id="rId89"/>
    <p:sldId id="395" r:id="rId90"/>
    <p:sldId id="396" r:id="rId91"/>
    <p:sldId id="397" r:id="rId92"/>
    <p:sldId id="398" r:id="rId93"/>
    <p:sldId id="399" r:id="rId94"/>
    <p:sldId id="400" r:id="rId95"/>
    <p:sldId id="401" r:id="rId96"/>
    <p:sldId id="402" r:id="rId97"/>
    <p:sldId id="403" r:id="rId98"/>
    <p:sldId id="404" r:id="rId99"/>
    <p:sldId id="405" r:id="rId100"/>
    <p:sldId id="406" r:id="rId101"/>
    <p:sldId id="407" r:id="rId102"/>
    <p:sldId id="408" r:id="rId103"/>
    <p:sldId id="409" r:id="rId104"/>
    <p:sldId id="410" r:id="rId105"/>
    <p:sldId id="411" r:id="rId106"/>
    <p:sldId id="412" r:id="rId107"/>
    <p:sldId id="413" r:id="rId108"/>
    <p:sldId id="414" r:id="rId109"/>
    <p:sldId id="415" r:id="rId110"/>
    <p:sldId id="416" r:id="rId111"/>
    <p:sldId id="417" r:id="rId112"/>
    <p:sldId id="418" r:id="rId113"/>
    <p:sldId id="419" r:id="rId114"/>
    <p:sldId id="420" r:id="rId115"/>
    <p:sldId id="421" r:id="rId116"/>
    <p:sldId id="422" r:id="rId117"/>
    <p:sldId id="423" r:id="rId118"/>
    <p:sldId id="424" r:id="rId119"/>
    <p:sldId id="425" r:id="rId120"/>
    <p:sldId id="426" r:id="rId121"/>
    <p:sldId id="427" r:id="rId122"/>
    <p:sldId id="428" r:id="rId123"/>
    <p:sldId id="429" r:id="rId124"/>
    <p:sldId id="430" r:id="rId125"/>
    <p:sldId id="431" r:id="rId126"/>
    <p:sldId id="432" r:id="rId127"/>
    <p:sldId id="433" r:id="rId128"/>
    <p:sldId id="434" r:id="rId129"/>
    <p:sldId id="435" r:id="rId130"/>
    <p:sldId id="436" r:id="rId131"/>
    <p:sldId id="437" r:id="rId132"/>
    <p:sldId id="438" r:id="rId133"/>
    <p:sldId id="267" r:id="rId134"/>
    <p:sldId id="393" r:id="rId135"/>
  </p:sldIdLst>
  <p:sldSz cx="9144000" cy="6858000" type="screen4x3"/>
  <p:notesSz cx="6858000" cy="9947275"/>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oklusējuma sadaļa" id="{68F9B9A2-A053-4CEE-8201-04E131699495}">
          <p14:sldIdLst>
            <p14:sldId id="256"/>
            <p14:sldId id="274"/>
            <p14:sldId id="277"/>
            <p14:sldId id="284"/>
            <p14:sldId id="285"/>
            <p14:sldId id="275"/>
            <p14:sldId id="259"/>
            <p14:sldId id="258"/>
            <p14:sldId id="260"/>
            <p14:sldId id="261"/>
            <p14:sldId id="273"/>
            <p14:sldId id="383"/>
            <p14:sldId id="302"/>
            <p14:sldId id="385"/>
            <p14:sldId id="386"/>
            <p14:sldId id="387"/>
            <p14:sldId id="388"/>
            <p14:sldId id="389"/>
            <p14:sldId id="390"/>
            <p14:sldId id="391"/>
            <p14:sldId id="384"/>
            <p14:sldId id="276"/>
            <p14:sldId id="372"/>
            <p14:sldId id="392"/>
            <p14:sldId id="286"/>
            <p14:sldId id="373"/>
            <p14:sldId id="279"/>
            <p14:sldId id="343"/>
            <p14:sldId id="287"/>
            <p14:sldId id="374"/>
            <p14:sldId id="303"/>
            <p14:sldId id="304"/>
            <p14:sldId id="369"/>
            <p14:sldId id="375"/>
            <p14:sldId id="288"/>
            <p14:sldId id="376"/>
            <p14:sldId id="305"/>
            <p14:sldId id="289"/>
            <p14:sldId id="377"/>
            <p14:sldId id="298"/>
            <p14:sldId id="299"/>
            <p14:sldId id="300"/>
            <p14:sldId id="301"/>
            <p14:sldId id="291"/>
            <p14:sldId id="306"/>
            <p14:sldId id="378"/>
            <p14:sldId id="293"/>
            <p14:sldId id="379"/>
            <p14:sldId id="294"/>
            <p14:sldId id="295"/>
            <p14:sldId id="296"/>
            <p14:sldId id="297"/>
            <p14:sldId id="370"/>
            <p14:sldId id="381"/>
            <p14:sldId id="371"/>
            <p14:sldId id="382"/>
            <p14:sldId id="357"/>
            <p14:sldId id="451"/>
            <p14:sldId id="452"/>
            <p14:sldId id="453"/>
            <p14:sldId id="454"/>
            <p14:sldId id="455"/>
            <p14:sldId id="444"/>
            <p14:sldId id="456"/>
            <p14:sldId id="445"/>
            <p14:sldId id="457"/>
            <p14:sldId id="447"/>
            <p14:sldId id="450"/>
            <p14:sldId id="449"/>
            <p14:sldId id="446"/>
            <p14:sldId id="460"/>
            <p14:sldId id="358"/>
            <p14:sldId id="359"/>
            <p14:sldId id="360"/>
            <p14:sldId id="361"/>
            <p14:sldId id="362"/>
            <p14:sldId id="364"/>
            <p14:sldId id="365"/>
            <p14:sldId id="366"/>
            <p14:sldId id="367"/>
            <p14:sldId id="459"/>
            <p14:sldId id="461"/>
            <p14:sldId id="440"/>
            <p14:sldId id="439"/>
            <p14:sldId id="441"/>
            <p14:sldId id="442"/>
            <p14:sldId id="443"/>
          </p14:sldIdLst>
        </p14:section>
        <p14:section name="Nenosaukta sadaļa" id="{3A0B4314-6CF6-4F9D-BD00-03F37FE25194}">
          <p14:sldIdLst>
            <p14:sldId id="394"/>
            <p14:sldId id="395"/>
            <p14:sldId id="396"/>
            <p14:sldId id="397"/>
            <p14:sldId id="398"/>
            <p14:sldId id="399"/>
            <p14:sldId id="400"/>
            <p14:sldId id="401"/>
            <p14:sldId id="402"/>
            <p14:sldId id="403"/>
            <p14:sldId id="404"/>
            <p14:sldId id="405"/>
            <p14:sldId id="406"/>
            <p14:sldId id="407"/>
            <p14:sldId id="408"/>
            <p14:sldId id="409"/>
            <p14:sldId id="410"/>
            <p14:sldId id="411"/>
            <p14:sldId id="412"/>
            <p14:sldId id="413"/>
            <p14:sldId id="414"/>
            <p14:sldId id="415"/>
            <p14:sldId id="416"/>
            <p14:sldId id="417"/>
            <p14:sldId id="418"/>
            <p14:sldId id="419"/>
            <p14:sldId id="420"/>
            <p14:sldId id="421"/>
            <p14:sldId id="422"/>
            <p14:sldId id="423"/>
            <p14:sldId id="424"/>
            <p14:sldId id="425"/>
            <p14:sldId id="426"/>
            <p14:sldId id="427"/>
            <p14:sldId id="428"/>
            <p14:sldId id="429"/>
            <p14:sldId id="430"/>
            <p14:sldId id="431"/>
            <p14:sldId id="432"/>
            <p14:sldId id="433"/>
            <p14:sldId id="434"/>
            <p14:sldId id="435"/>
            <p14:sldId id="436"/>
            <p14:sldId id="437"/>
            <p14:sldId id="438"/>
            <p14:sldId id="267"/>
            <p14:sldId id="39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313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Vidējs stils 2 - izcēlum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941" autoAdjust="0"/>
    <p:restoredTop sz="94660"/>
  </p:normalViewPr>
  <p:slideViewPr>
    <p:cSldViewPr>
      <p:cViewPr varScale="1">
        <p:scale>
          <a:sx n="82" d="100"/>
          <a:sy n="82" d="100"/>
        </p:scale>
        <p:origin x="594" y="90"/>
      </p:cViewPr>
      <p:guideLst>
        <p:guide orient="horz" pos="2160"/>
        <p:guide pos="2880"/>
      </p:guideLst>
    </p:cSldViewPr>
  </p:slideViewPr>
  <p:notesTextViewPr>
    <p:cViewPr>
      <p:scale>
        <a:sx n="100" d="100"/>
        <a:sy n="100" d="100"/>
      </p:scale>
      <p:origin x="0" y="0"/>
    </p:cViewPr>
  </p:notesTextViewPr>
  <p:notesViewPr>
    <p:cSldViewPr>
      <p:cViewPr varScale="1">
        <p:scale>
          <a:sx n="61" d="100"/>
          <a:sy n="61" d="100"/>
        </p:scale>
        <p:origin x="2484" y="78"/>
      </p:cViewPr>
      <p:guideLst>
        <p:guide orient="horz" pos="2880"/>
        <p:guide pos="2160"/>
        <p:guide orient="horz" pos="3133"/>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alvenes vietturis 1"/>
          <p:cNvSpPr>
            <a:spLocks noGrp="1"/>
          </p:cNvSpPr>
          <p:nvPr>
            <p:ph type="hdr" sz="quarter"/>
          </p:nvPr>
        </p:nvSpPr>
        <p:spPr>
          <a:xfrm>
            <a:off x="0" y="0"/>
            <a:ext cx="2971800" cy="496888"/>
          </a:xfrm>
          <a:prstGeom prst="rect">
            <a:avLst/>
          </a:prstGeom>
        </p:spPr>
        <p:txBody>
          <a:bodyPr vert="horz" lIns="91440" tIns="45720" rIns="91440" bIns="45720" rtlCol="0"/>
          <a:lstStyle>
            <a:lvl1pPr algn="l">
              <a:defRPr sz="1200"/>
            </a:lvl1pPr>
          </a:lstStyle>
          <a:p>
            <a:endParaRPr lang="lv-LV"/>
          </a:p>
        </p:txBody>
      </p:sp>
      <p:sp>
        <p:nvSpPr>
          <p:cNvPr id="3" name="Datuma vietturis 2"/>
          <p:cNvSpPr>
            <a:spLocks noGrp="1"/>
          </p:cNvSpPr>
          <p:nvPr>
            <p:ph type="dt" sz="quarter" idx="1"/>
          </p:nvPr>
        </p:nvSpPr>
        <p:spPr>
          <a:xfrm>
            <a:off x="3884613" y="0"/>
            <a:ext cx="2971800" cy="496888"/>
          </a:xfrm>
          <a:prstGeom prst="rect">
            <a:avLst/>
          </a:prstGeom>
        </p:spPr>
        <p:txBody>
          <a:bodyPr vert="horz" lIns="91440" tIns="45720" rIns="91440" bIns="45720" rtlCol="0"/>
          <a:lstStyle>
            <a:lvl1pPr algn="r">
              <a:defRPr sz="1200"/>
            </a:lvl1pPr>
          </a:lstStyle>
          <a:p>
            <a:fld id="{14C7380D-02C0-46D4-9401-5C5AD2F65C2F}" type="datetimeFigureOut">
              <a:rPr lang="lv-LV" smtClean="0"/>
              <a:t>28.09.2016.</a:t>
            </a:fld>
            <a:endParaRPr lang="lv-LV"/>
          </a:p>
        </p:txBody>
      </p:sp>
      <p:sp>
        <p:nvSpPr>
          <p:cNvPr id="4" name="Kājenes vietturis 3"/>
          <p:cNvSpPr>
            <a:spLocks noGrp="1"/>
          </p:cNvSpPr>
          <p:nvPr>
            <p:ph type="ftr" sz="quarter" idx="2"/>
          </p:nvPr>
        </p:nvSpPr>
        <p:spPr>
          <a:xfrm>
            <a:off x="0" y="9448800"/>
            <a:ext cx="2971800" cy="496888"/>
          </a:xfrm>
          <a:prstGeom prst="rect">
            <a:avLst/>
          </a:prstGeom>
        </p:spPr>
        <p:txBody>
          <a:bodyPr vert="horz" lIns="91440" tIns="45720" rIns="91440" bIns="45720" rtlCol="0" anchor="b"/>
          <a:lstStyle>
            <a:lvl1pPr algn="l">
              <a:defRPr sz="1200"/>
            </a:lvl1pPr>
          </a:lstStyle>
          <a:p>
            <a:r>
              <a:rPr lang="lv-LV"/>
              <a:t>Prikulis, UL, Praha, 28.06.2016</a:t>
            </a:r>
          </a:p>
        </p:txBody>
      </p:sp>
      <p:sp>
        <p:nvSpPr>
          <p:cNvPr id="5" name="Slaida numura vietturis 4"/>
          <p:cNvSpPr>
            <a:spLocks noGrp="1"/>
          </p:cNvSpPr>
          <p:nvPr>
            <p:ph type="sldNum" sz="quarter" idx="3"/>
          </p:nvPr>
        </p:nvSpPr>
        <p:spPr>
          <a:xfrm>
            <a:off x="3884613" y="9448800"/>
            <a:ext cx="2971800" cy="496888"/>
          </a:xfrm>
          <a:prstGeom prst="rect">
            <a:avLst/>
          </a:prstGeom>
        </p:spPr>
        <p:txBody>
          <a:bodyPr vert="horz" lIns="91440" tIns="45720" rIns="91440" bIns="45720" rtlCol="0" anchor="b"/>
          <a:lstStyle>
            <a:lvl1pPr algn="r">
              <a:defRPr sz="1200"/>
            </a:lvl1pPr>
          </a:lstStyle>
          <a:p>
            <a:fld id="{7DEC25A9-89DC-49F3-881D-17303D445252}" type="slidenum">
              <a:rPr lang="lv-LV" smtClean="0"/>
              <a:t>‹#›</a:t>
            </a:fld>
            <a:endParaRPr lang="lv-LV"/>
          </a:p>
        </p:txBody>
      </p:sp>
    </p:spTree>
    <p:extLst>
      <p:ext uri="{BB962C8B-B14F-4D97-AF65-F5344CB8AC3E}">
        <p14:creationId xmlns:p14="http://schemas.microsoft.com/office/powerpoint/2010/main" val="336528849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alvenes vietturis 1"/>
          <p:cNvSpPr>
            <a:spLocks noGrp="1"/>
          </p:cNvSpPr>
          <p:nvPr>
            <p:ph type="hdr" sz="quarter"/>
          </p:nvPr>
        </p:nvSpPr>
        <p:spPr>
          <a:xfrm>
            <a:off x="0" y="0"/>
            <a:ext cx="2971800" cy="497364"/>
          </a:xfrm>
          <a:prstGeom prst="rect">
            <a:avLst/>
          </a:prstGeom>
        </p:spPr>
        <p:txBody>
          <a:bodyPr vert="horz" lIns="91440" tIns="45720" rIns="91440" bIns="45720" rtlCol="0"/>
          <a:lstStyle>
            <a:lvl1pPr algn="l">
              <a:defRPr sz="1200"/>
            </a:lvl1pPr>
          </a:lstStyle>
          <a:p>
            <a:endParaRPr lang="lv-LV"/>
          </a:p>
        </p:txBody>
      </p:sp>
      <p:sp>
        <p:nvSpPr>
          <p:cNvPr id="3" name="Datuma vietturis 2"/>
          <p:cNvSpPr>
            <a:spLocks noGrp="1"/>
          </p:cNvSpPr>
          <p:nvPr>
            <p:ph type="dt" idx="1"/>
          </p:nvPr>
        </p:nvSpPr>
        <p:spPr>
          <a:xfrm>
            <a:off x="3884613" y="0"/>
            <a:ext cx="2971800" cy="497364"/>
          </a:xfrm>
          <a:prstGeom prst="rect">
            <a:avLst/>
          </a:prstGeom>
        </p:spPr>
        <p:txBody>
          <a:bodyPr vert="horz" lIns="91440" tIns="45720" rIns="91440" bIns="45720" rtlCol="0"/>
          <a:lstStyle>
            <a:lvl1pPr algn="r">
              <a:defRPr sz="1200"/>
            </a:lvl1pPr>
          </a:lstStyle>
          <a:p>
            <a:fld id="{5A4FFEE9-D39A-4FF0-8F45-370070B1AC48}" type="datetimeFigureOut">
              <a:rPr lang="lv-LV" smtClean="0"/>
              <a:pPr/>
              <a:t>28.09.2016.</a:t>
            </a:fld>
            <a:endParaRPr lang="lv-LV"/>
          </a:p>
        </p:txBody>
      </p:sp>
      <p:sp>
        <p:nvSpPr>
          <p:cNvPr id="4" name="Slaida attēla vietturis 3"/>
          <p:cNvSpPr>
            <a:spLocks noGrp="1" noRot="1" noChangeAspect="1"/>
          </p:cNvSpPr>
          <p:nvPr>
            <p:ph type="sldImg" idx="2"/>
          </p:nvPr>
        </p:nvSpPr>
        <p:spPr>
          <a:xfrm>
            <a:off x="942975" y="746125"/>
            <a:ext cx="4972050" cy="3730625"/>
          </a:xfrm>
          <a:prstGeom prst="rect">
            <a:avLst/>
          </a:prstGeom>
          <a:noFill/>
          <a:ln w="12700">
            <a:solidFill>
              <a:prstClr val="black"/>
            </a:solidFill>
          </a:ln>
        </p:spPr>
        <p:txBody>
          <a:bodyPr vert="horz" lIns="91440" tIns="45720" rIns="91440" bIns="45720" rtlCol="0" anchor="ctr"/>
          <a:lstStyle/>
          <a:p>
            <a:endParaRPr lang="lv-LV"/>
          </a:p>
        </p:txBody>
      </p:sp>
      <p:sp>
        <p:nvSpPr>
          <p:cNvPr id="5" name="Piezīmju vietturis 4"/>
          <p:cNvSpPr>
            <a:spLocks noGrp="1"/>
          </p:cNvSpPr>
          <p:nvPr>
            <p:ph type="body" sz="quarter" idx="3"/>
          </p:nvPr>
        </p:nvSpPr>
        <p:spPr>
          <a:xfrm>
            <a:off x="685800" y="4724956"/>
            <a:ext cx="5486400" cy="4476274"/>
          </a:xfrm>
          <a:prstGeom prst="rect">
            <a:avLst/>
          </a:prstGeom>
        </p:spPr>
        <p:txBody>
          <a:bodyPr vert="horz" lIns="91440" tIns="45720" rIns="91440" bIns="45720" rtlCol="0"/>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6" name="Kājenes vietturis 5"/>
          <p:cNvSpPr>
            <a:spLocks noGrp="1"/>
          </p:cNvSpPr>
          <p:nvPr>
            <p:ph type="ftr" sz="quarter" idx="4"/>
          </p:nvPr>
        </p:nvSpPr>
        <p:spPr>
          <a:xfrm>
            <a:off x="0" y="9448185"/>
            <a:ext cx="2971800" cy="497364"/>
          </a:xfrm>
          <a:prstGeom prst="rect">
            <a:avLst/>
          </a:prstGeom>
        </p:spPr>
        <p:txBody>
          <a:bodyPr vert="horz" lIns="91440" tIns="45720" rIns="91440" bIns="45720" rtlCol="0" anchor="b"/>
          <a:lstStyle>
            <a:lvl1pPr algn="l">
              <a:defRPr sz="1200"/>
            </a:lvl1pPr>
          </a:lstStyle>
          <a:p>
            <a:r>
              <a:rPr lang="lv-LV"/>
              <a:t>Prikulis, UL, Praha, 28.06.2016</a:t>
            </a:r>
          </a:p>
        </p:txBody>
      </p:sp>
      <p:sp>
        <p:nvSpPr>
          <p:cNvPr id="7" name="Slaida numura vietturis 6"/>
          <p:cNvSpPr>
            <a:spLocks noGrp="1"/>
          </p:cNvSpPr>
          <p:nvPr>
            <p:ph type="sldNum" sz="quarter" idx="5"/>
          </p:nvPr>
        </p:nvSpPr>
        <p:spPr>
          <a:xfrm>
            <a:off x="3884613" y="9448185"/>
            <a:ext cx="2971800" cy="497364"/>
          </a:xfrm>
          <a:prstGeom prst="rect">
            <a:avLst/>
          </a:prstGeom>
        </p:spPr>
        <p:txBody>
          <a:bodyPr vert="horz" lIns="91440" tIns="45720" rIns="91440" bIns="45720" rtlCol="0" anchor="b"/>
          <a:lstStyle>
            <a:lvl1pPr algn="r">
              <a:defRPr sz="1200"/>
            </a:lvl1pPr>
          </a:lstStyle>
          <a:p>
            <a:fld id="{0A95C7B4-F48A-4942-A509-E55995350072}" type="slidenum">
              <a:rPr lang="lv-LV" smtClean="0"/>
              <a:pPr/>
              <a:t>‹#›</a:t>
            </a:fld>
            <a:endParaRPr lang="lv-LV"/>
          </a:p>
        </p:txBody>
      </p:sp>
    </p:spTree>
    <p:extLst>
      <p:ext uri="{BB962C8B-B14F-4D97-AF65-F5344CB8AC3E}">
        <p14:creationId xmlns:p14="http://schemas.microsoft.com/office/powerpoint/2010/main" val="382363991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lu.lv/fileadmin/user_upload/lu_portal/dokumenti/strategijas-un-koncepcijas/lu_kvalitates_politika.pdf"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www.lu.lv/par/dokumenti/nolikumi/lu-senata-nolikums/" TargetMode="External"/><Relationship Id="rId5" Type="http://schemas.openxmlformats.org/officeDocument/2006/relationships/hyperlink" Target="http://www.lu.lv/par/dokumenti/nolikumi/lu-satversmes-sapulces-nolikums/" TargetMode="External"/><Relationship Id="rId4" Type="http://schemas.openxmlformats.org/officeDocument/2006/relationships/hyperlink" Target="http://www.lu.lv/fileadmin/user_upload/lu_portal/dokumenti/strategijas-un-koncepcijas/lu_izcilibas_modelis.pdf"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lu.lv/fileadmin/user_upload/lu_portal/dokumenti/strategijas-un-koncepcijas/lu_kvalitates_politika.pdf"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http://www.lu.lv/par/dokumenti/nolikumi/lu-senata-nolikums/" TargetMode="External"/><Relationship Id="rId5" Type="http://schemas.openxmlformats.org/officeDocument/2006/relationships/hyperlink" Target="http://www.lu.lv/par/dokumenti/nolikumi/lu-satversmes-sapulces-nolikums/" TargetMode="External"/><Relationship Id="rId4" Type="http://schemas.openxmlformats.org/officeDocument/2006/relationships/hyperlink" Target="http://www.lu.lv/fileadmin/user_upload/lu_portal/dokumenti/strategijas-un-koncepcijas/lu_izcilibas_modelis.pdf"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a:xfrm>
            <a:off x="908050" y="652463"/>
            <a:ext cx="4972050" cy="3730625"/>
          </a:xfrm>
        </p:spPr>
      </p:sp>
      <p:sp>
        <p:nvSpPr>
          <p:cNvPr id="3" name="Piezīmju vietturis 2"/>
          <p:cNvSpPr>
            <a:spLocks noGrp="1"/>
          </p:cNvSpPr>
          <p:nvPr>
            <p:ph type="body" idx="1"/>
          </p:nvPr>
        </p:nvSpPr>
        <p:spPr/>
        <p:txBody>
          <a:bodyPr/>
          <a:lstStyle/>
          <a:p>
            <a:r>
              <a:rPr lang="lv-LV" dirty="0"/>
              <a:t> </a:t>
            </a:r>
          </a:p>
        </p:txBody>
      </p:sp>
      <p:sp>
        <p:nvSpPr>
          <p:cNvPr id="4" name="Slaida numura vietturis 3"/>
          <p:cNvSpPr>
            <a:spLocks noGrp="1"/>
          </p:cNvSpPr>
          <p:nvPr>
            <p:ph type="sldNum" sz="quarter" idx="10"/>
          </p:nvPr>
        </p:nvSpPr>
        <p:spPr/>
        <p:txBody>
          <a:bodyPr/>
          <a:lstStyle/>
          <a:p>
            <a:fld id="{0A95C7B4-F48A-4942-A509-E55995350072}" type="slidenum">
              <a:rPr lang="lv-LV" smtClean="0"/>
              <a:pPr/>
              <a:t>1</a:t>
            </a:fld>
            <a:endParaRPr lang="lv-LV"/>
          </a:p>
        </p:txBody>
      </p:sp>
      <p:sp>
        <p:nvSpPr>
          <p:cNvPr id="5" name="Kājenes vietturis 4"/>
          <p:cNvSpPr>
            <a:spLocks noGrp="1"/>
          </p:cNvSpPr>
          <p:nvPr>
            <p:ph type="ftr" sz="quarter" idx="11"/>
          </p:nvPr>
        </p:nvSpPr>
        <p:spPr/>
        <p:txBody>
          <a:bodyPr/>
          <a:lstStyle/>
          <a:p>
            <a:r>
              <a:rPr lang="lv-LV" dirty="0"/>
              <a:t>Prikulis, </a:t>
            </a:r>
            <a:r>
              <a:rPr lang="lv-LV" dirty="0" err="1"/>
              <a:t>Prikšāne</a:t>
            </a:r>
            <a:r>
              <a:rPr lang="lv-LV" dirty="0"/>
              <a:t>, UL, </a:t>
            </a:r>
            <a:r>
              <a:rPr lang="lv-LV" dirty="0" err="1"/>
              <a:t>Praha</a:t>
            </a:r>
            <a:r>
              <a:rPr lang="lv-LV" dirty="0"/>
              <a:t>, 28.06.2016</a:t>
            </a:r>
          </a:p>
        </p:txBody>
      </p:sp>
    </p:spTree>
    <p:extLst>
      <p:ext uri="{BB962C8B-B14F-4D97-AF65-F5344CB8AC3E}">
        <p14:creationId xmlns:p14="http://schemas.microsoft.com/office/powerpoint/2010/main" val="971799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err="1"/>
              <a:t>The</a:t>
            </a:r>
            <a:r>
              <a:rPr lang="lv-LV" dirty="0"/>
              <a:t> </a:t>
            </a:r>
            <a:r>
              <a:rPr lang="lv-LV" dirty="0" err="1"/>
              <a:t>solution</a:t>
            </a:r>
            <a:r>
              <a:rPr lang="lv-LV" dirty="0"/>
              <a:t> </a:t>
            </a:r>
            <a:r>
              <a:rPr lang="lv-LV" dirty="0" err="1"/>
              <a:t>in</a:t>
            </a:r>
            <a:r>
              <a:rPr lang="lv-LV" dirty="0"/>
              <a:t> a </a:t>
            </a:r>
            <a:r>
              <a:rPr lang="lv-LV" dirty="0" err="1"/>
              <a:t>multi-client</a:t>
            </a:r>
            <a:r>
              <a:rPr lang="lv-LV" dirty="0"/>
              <a:t> </a:t>
            </a:r>
            <a:r>
              <a:rPr lang="lv-LV" dirty="0" err="1"/>
              <a:t>situation</a:t>
            </a:r>
            <a:r>
              <a:rPr lang="lv-LV" dirty="0"/>
              <a:t> </a:t>
            </a:r>
            <a:r>
              <a:rPr lang="lv-LV" dirty="0" err="1"/>
              <a:t>is</a:t>
            </a:r>
            <a:r>
              <a:rPr lang="lv-LV" dirty="0"/>
              <a:t> </a:t>
            </a:r>
            <a:r>
              <a:rPr lang="lv-LV" dirty="0" err="1"/>
              <a:t>the</a:t>
            </a:r>
            <a:r>
              <a:rPr lang="lv-LV" dirty="0"/>
              <a:t> </a:t>
            </a:r>
            <a:r>
              <a:rPr lang="lv-LV" dirty="0" err="1"/>
              <a:t>requirements</a:t>
            </a:r>
            <a:r>
              <a:rPr lang="lv-LV" dirty="0"/>
              <a:t> </a:t>
            </a:r>
            <a:r>
              <a:rPr lang="lv-LV" dirty="0" err="1"/>
              <a:t>for</a:t>
            </a:r>
            <a:r>
              <a:rPr lang="lv-LV" dirty="0"/>
              <a:t> ‘</a:t>
            </a:r>
            <a:r>
              <a:rPr lang="lv-LV" dirty="0" err="1"/>
              <a:t>products</a:t>
            </a:r>
            <a:r>
              <a:rPr lang="lv-LV" dirty="0"/>
              <a:t>’ </a:t>
            </a:r>
            <a:r>
              <a:rPr lang="lv-LV" dirty="0" err="1"/>
              <a:t>and</a:t>
            </a:r>
            <a:r>
              <a:rPr lang="lv-LV" dirty="0"/>
              <a:t> </a:t>
            </a:r>
            <a:r>
              <a:rPr lang="lv-LV" dirty="0" err="1"/>
              <a:t>for</a:t>
            </a:r>
            <a:r>
              <a:rPr lang="lv-LV" dirty="0"/>
              <a:t> ‘</a:t>
            </a:r>
            <a:r>
              <a:rPr lang="lv-LV" dirty="0" err="1"/>
              <a:t>services</a:t>
            </a:r>
            <a:r>
              <a:rPr lang="lv-LV" dirty="0"/>
              <a:t>’ </a:t>
            </a:r>
            <a:r>
              <a:rPr lang="lv-LV" dirty="0" err="1"/>
              <a:t>have</a:t>
            </a:r>
            <a:r>
              <a:rPr lang="lv-LV" dirty="0"/>
              <a:t> to </a:t>
            </a:r>
            <a:r>
              <a:rPr lang="lv-LV" dirty="0" err="1"/>
              <a:t>be</a:t>
            </a:r>
            <a:r>
              <a:rPr lang="lv-LV" dirty="0"/>
              <a:t> </a:t>
            </a:r>
            <a:r>
              <a:rPr lang="lv-LV" dirty="0" err="1"/>
              <a:t>standardised</a:t>
            </a:r>
            <a:r>
              <a:rPr lang="lv-LV" dirty="0"/>
              <a:t> (</a:t>
            </a:r>
            <a:r>
              <a:rPr lang="lv-LV" dirty="0" err="1"/>
              <a:t>at</a:t>
            </a:r>
            <a:r>
              <a:rPr lang="lv-LV" dirty="0"/>
              <a:t> </a:t>
            </a:r>
            <a:r>
              <a:rPr lang="lv-LV" dirty="0" err="1"/>
              <a:t>National</a:t>
            </a:r>
            <a:r>
              <a:rPr lang="lv-LV" dirty="0"/>
              <a:t> </a:t>
            </a:r>
            <a:r>
              <a:rPr lang="lv-LV" dirty="0" err="1"/>
              <a:t>or</a:t>
            </a:r>
            <a:r>
              <a:rPr lang="lv-LV" dirty="0"/>
              <a:t> </a:t>
            </a:r>
            <a:r>
              <a:rPr lang="lv-LV" dirty="0" err="1"/>
              <a:t>European</a:t>
            </a:r>
            <a:r>
              <a:rPr lang="lv-LV" dirty="0"/>
              <a:t> </a:t>
            </a:r>
            <a:r>
              <a:rPr lang="lv-LV" dirty="0" err="1"/>
              <a:t>level</a:t>
            </a:r>
            <a:r>
              <a:rPr lang="lv-LV" dirty="0"/>
              <a:t>)</a:t>
            </a:r>
          </a:p>
          <a:p>
            <a:r>
              <a:rPr lang="lv-LV" dirty="0" err="1"/>
              <a:t>There</a:t>
            </a:r>
            <a:r>
              <a:rPr lang="lv-LV" dirty="0"/>
              <a:t> </a:t>
            </a:r>
            <a:r>
              <a:rPr lang="lv-LV" dirty="0" err="1"/>
              <a:t>are</a:t>
            </a:r>
            <a:r>
              <a:rPr lang="lv-LV" dirty="0"/>
              <a:t> </a:t>
            </a:r>
            <a:r>
              <a:rPr lang="lv-LV" dirty="0" err="1"/>
              <a:t>National</a:t>
            </a:r>
            <a:r>
              <a:rPr lang="lv-LV" dirty="0"/>
              <a:t> </a:t>
            </a:r>
            <a:r>
              <a:rPr lang="lv-LV" dirty="0" err="1"/>
              <a:t>standards</a:t>
            </a:r>
            <a:r>
              <a:rPr lang="lv-LV" dirty="0"/>
              <a:t> </a:t>
            </a:r>
            <a:r>
              <a:rPr lang="lv-LV" dirty="0" err="1"/>
              <a:t>on</a:t>
            </a:r>
            <a:r>
              <a:rPr lang="lv-LV" dirty="0"/>
              <a:t> </a:t>
            </a:r>
            <a:r>
              <a:rPr lang="lv-LV" dirty="0" err="1"/>
              <a:t>bachelor</a:t>
            </a:r>
            <a:r>
              <a:rPr lang="lv-LV" dirty="0"/>
              <a:t>, </a:t>
            </a:r>
            <a:r>
              <a:rPr lang="lv-LV" dirty="0" err="1"/>
              <a:t>master</a:t>
            </a:r>
            <a:r>
              <a:rPr lang="lv-LV" dirty="0"/>
              <a:t> </a:t>
            </a:r>
            <a:r>
              <a:rPr lang="lv-LV" dirty="0" err="1"/>
              <a:t>and</a:t>
            </a:r>
            <a:r>
              <a:rPr lang="lv-LV" dirty="0"/>
              <a:t> </a:t>
            </a:r>
            <a:r>
              <a:rPr lang="lv-LV" dirty="0" err="1"/>
              <a:t>doctor</a:t>
            </a:r>
            <a:r>
              <a:rPr lang="lv-LV" dirty="0"/>
              <a:t> </a:t>
            </a:r>
            <a:r>
              <a:rPr lang="lv-LV" dirty="0" err="1"/>
              <a:t>studies</a:t>
            </a:r>
            <a:r>
              <a:rPr lang="lv-LV" dirty="0"/>
              <a:t> </a:t>
            </a:r>
            <a:r>
              <a:rPr lang="lv-LV" dirty="0" err="1"/>
              <a:t>as</a:t>
            </a:r>
            <a:r>
              <a:rPr lang="lv-LV" dirty="0"/>
              <a:t> </a:t>
            </a:r>
            <a:r>
              <a:rPr lang="lv-LV" dirty="0" err="1"/>
              <a:t>well</a:t>
            </a:r>
            <a:r>
              <a:rPr lang="lv-LV" dirty="0"/>
              <a:t> </a:t>
            </a:r>
            <a:r>
              <a:rPr lang="lv-LV" dirty="0" err="1"/>
              <a:t>as</a:t>
            </a:r>
            <a:r>
              <a:rPr lang="lv-LV" dirty="0"/>
              <a:t> 1st </a:t>
            </a:r>
            <a:r>
              <a:rPr lang="lv-LV" dirty="0" err="1"/>
              <a:t>and</a:t>
            </a:r>
            <a:r>
              <a:rPr lang="lv-LV" dirty="0"/>
              <a:t> 2nd </a:t>
            </a:r>
            <a:r>
              <a:rPr lang="lv-LV" dirty="0" err="1"/>
              <a:t>level</a:t>
            </a:r>
            <a:r>
              <a:rPr lang="lv-LV" dirty="0"/>
              <a:t> </a:t>
            </a:r>
            <a:r>
              <a:rPr lang="lv-LV" dirty="0" err="1"/>
              <a:t>professional</a:t>
            </a:r>
            <a:r>
              <a:rPr lang="lv-LV" dirty="0"/>
              <a:t> </a:t>
            </a:r>
            <a:r>
              <a:rPr lang="lv-LV" dirty="0" err="1"/>
              <a:t>studies</a:t>
            </a:r>
            <a:r>
              <a:rPr lang="lv-LV" dirty="0"/>
              <a:t> </a:t>
            </a:r>
            <a:r>
              <a:rPr lang="lv-LV" dirty="0" err="1"/>
              <a:t>adopted</a:t>
            </a:r>
            <a:r>
              <a:rPr lang="lv-LV" dirty="0"/>
              <a:t> </a:t>
            </a:r>
            <a:r>
              <a:rPr lang="lv-LV" dirty="0" err="1"/>
              <a:t>by</a:t>
            </a:r>
            <a:r>
              <a:rPr lang="lv-LV" dirty="0"/>
              <a:t> </a:t>
            </a:r>
            <a:r>
              <a:rPr lang="lv-LV" dirty="0" err="1"/>
              <a:t>Cabinet</a:t>
            </a:r>
            <a:r>
              <a:rPr lang="lv-LV" dirty="0"/>
              <a:t> </a:t>
            </a:r>
            <a:r>
              <a:rPr lang="lv-LV" dirty="0" err="1"/>
              <a:t>of</a:t>
            </a:r>
            <a:r>
              <a:rPr lang="lv-LV" dirty="0"/>
              <a:t> </a:t>
            </a:r>
            <a:r>
              <a:rPr lang="lv-LV" dirty="0" err="1"/>
              <a:t>Ministers</a:t>
            </a:r>
            <a:r>
              <a:rPr lang="lv-LV" dirty="0"/>
              <a:t> </a:t>
            </a:r>
            <a:r>
              <a:rPr lang="lv-LV" dirty="0" err="1"/>
              <a:t>between</a:t>
            </a:r>
            <a:r>
              <a:rPr lang="lv-LV" dirty="0"/>
              <a:t> 2000 </a:t>
            </a:r>
            <a:r>
              <a:rPr lang="lv-LV" dirty="0" err="1"/>
              <a:t>and</a:t>
            </a:r>
            <a:r>
              <a:rPr lang="lv-LV" dirty="0"/>
              <a:t> 2014. ESG </a:t>
            </a:r>
            <a:r>
              <a:rPr lang="lv-LV" dirty="0" err="1"/>
              <a:t>have</a:t>
            </a:r>
            <a:r>
              <a:rPr lang="lv-LV" dirty="0"/>
              <a:t> </a:t>
            </a:r>
            <a:r>
              <a:rPr lang="lv-LV" dirty="0" err="1"/>
              <a:t>been</a:t>
            </a:r>
            <a:r>
              <a:rPr lang="lv-LV" dirty="0"/>
              <a:t> </a:t>
            </a:r>
            <a:r>
              <a:rPr lang="lv-LV" dirty="0" err="1"/>
              <a:t>adopted</a:t>
            </a:r>
            <a:r>
              <a:rPr lang="lv-LV" dirty="0"/>
              <a:t> </a:t>
            </a:r>
            <a:r>
              <a:rPr lang="lv-LV" dirty="0" err="1"/>
              <a:t>by</a:t>
            </a:r>
            <a:r>
              <a:rPr lang="lv-LV" dirty="0"/>
              <a:t> </a:t>
            </a:r>
            <a:r>
              <a:rPr lang="lv-LV" dirty="0" err="1"/>
              <a:t>the</a:t>
            </a:r>
            <a:r>
              <a:rPr lang="lv-LV" dirty="0"/>
              <a:t> </a:t>
            </a:r>
            <a:r>
              <a:rPr lang="lv-LV" dirty="0" err="1"/>
              <a:t>Education</a:t>
            </a:r>
            <a:r>
              <a:rPr lang="lv-LV" dirty="0"/>
              <a:t> </a:t>
            </a:r>
            <a:r>
              <a:rPr lang="lv-LV" dirty="0" err="1"/>
              <a:t>Council</a:t>
            </a:r>
            <a:r>
              <a:rPr lang="lv-LV" dirty="0"/>
              <a:t> </a:t>
            </a:r>
            <a:r>
              <a:rPr lang="lv-LV" dirty="0" err="1"/>
              <a:t>of</a:t>
            </a:r>
            <a:r>
              <a:rPr lang="lv-LV" dirty="0"/>
              <a:t> EU </a:t>
            </a:r>
            <a:r>
              <a:rPr lang="lv-LV" dirty="0" err="1"/>
              <a:t>in</a:t>
            </a:r>
            <a:r>
              <a:rPr lang="lv-LV" dirty="0"/>
              <a:t> 2005 </a:t>
            </a:r>
            <a:r>
              <a:rPr lang="lv-LV" dirty="0" err="1"/>
              <a:t>and</a:t>
            </a:r>
            <a:r>
              <a:rPr lang="lv-LV" dirty="0"/>
              <a:t> </a:t>
            </a:r>
            <a:r>
              <a:rPr lang="lv-LV" dirty="0" err="1"/>
              <a:t>revised</a:t>
            </a:r>
            <a:r>
              <a:rPr lang="lv-LV" dirty="0"/>
              <a:t> </a:t>
            </a:r>
            <a:r>
              <a:rPr lang="lv-LV" dirty="0" err="1"/>
              <a:t>in</a:t>
            </a:r>
            <a:r>
              <a:rPr lang="lv-LV" dirty="0"/>
              <a:t> 2014. </a:t>
            </a:r>
            <a:r>
              <a:rPr lang="lv-LV" dirty="0" err="1"/>
              <a:t>And</a:t>
            </a:r>
            <a:r>
              <a:rPr lang="lv-LV" dirty="0"/>
              <a:t> </a:t>
            </a:r>
            <a:r>
              <a:rPr lang="lv-LV" dirty="0" err="1"/>
              <a:t>we</a:t>
            </a:r>
            <a:r>
              <a:rPr lang="lv-LV" dirty="0"/>
              <a:t> </a:t>
            </a:r>
            <a:r>
              <a:rPr lang="lv-LV" dirty="0" err="1"/>
              <a:t>should</a:t>
            </a:r>
            <a:r>
              <a:rPr lang="lv-LV" dirty="0"/>
              <a:t> </a:t>
            </a:r>
            <a:r>
              <a:rPr lang="lv-LV" dirty="0" err="1"/>
              <a:t>notice</a:t>
            </a:r>
            <a:r>
              <a:rPr lang="lv-LV" dirty="0"/>
              <a:t> </a:t>
            </a:r>
            <a:r>
              <a:rPr lang="lv-LV" dirty="0" err="1"/>
              <a:t>that</a:t>
            </a:r>
            <a:r>
              <a:rPr lang="lv-LV" dirty="0"/>
              <a:t> </a:t>
            </a:r>
            <a:r>
              <a:rPr lang="lv-LV" dirty="0" err="1"/>
              <a:t>standards</a:t>
            </a:r>
            <a:r>
              <a:rPr lang="lv-LV" dirty="0"/>
              <a:t> </a:t>
            </a:r>
            <a:r>
              <a:rPr lang="lv-LV" dirty="0" err="1"/>
              <a:t>can</a:t>
            </a:r>
            <a:r>
              <a:rPr lang="lv-LV" dirty="0"/>
              <a:t> </a:t>
            </a:r>
            <a:r>
              <a:rPr lang="lv-LV" dirty="0" err="1"/>
              <a:t>be</a:t>
            </a:r>
            <a:r>
              <a:rPr lang="lv-LV" dirty="0"/>
              <a:t> </a:t>
            </a:r>
            <a:r>
              <a:rPr lang="lv-LV" dirty="0" err="1"/>
              <a:t>developed</a:t>
            </a:r>
            <a:r>
              <a:rPr lang="lv-LV" dirty="0"/>
              <a:t> </a:t>
            </a:r>
            <a:r>
              <a:rPr lang="lv-LV" dirty="0" err="1"/>
              <a:t>both</a:t>
            </a:r>
            <a:r>
              <a:rPr lang="lv-LV" dirty="0"/>
              <a:t> </a:t>
            </a:r>
            <a:r>
              <a:rPr lang="lv-LV" dirty="0" err="1"/>
              <a:t>for</a:t>
            </a:r>
            <a:r>
              <a:rPr lang="lv-LV" dirty="0"/>
              <a:t> </a:t>
            </a:r>
            <a:r>
              <a:rPr lang="lv-LV" dirty="0" err="1"/>
              <a:t>products</a:t>
            </a:r>
            <a:r>
              <a:rPr lang="lv-LV" dirty="0"/>
              <a:t> </a:t>
            </a:r>
            <a:r>
              <a:rPr lang="lv-LV" dirty="0" err="1"/>
              <a:t>and</a:t>
            </a:r>
            <a:r>
              <a:rPr lang="lv-LV" dirty="0"/>
              <a:t> </a:t>
            </a:r>
            <a:r>
              <a:rPr lang="lv-LV" dirty="0" err="1"/>
              <a:t>services</a:t>
            </a:r>
            <a:r>
              <a:rPr lang="lv-LV" dirty="0"/>
              <a:t>. </a:t>
            </a:r>
            <a:r>
              <a:rPr lang="lv-LV" dirty="0" err="1"/>
              <a:t>The</a:t>
            </a:r>
            <a:r>
              <a:rPr lang="lv-LV" dirty="0"/>
              <a:t> </a:t>
            </a:r>
            <a:r>
              <a:rPr lang="lv-LV" dirty="0" err="1"/>
              <a:t>conviction</a:t>
            </a:r>
            <a:r>
              <a:rPr lang="lv-LV" dirty="0"/>
              <a:t> </a:t>
            </a:r>
            <a:r>
              <a:rPr lang="lv-LV" dirty="0" err="1"/>
              <a:t>is</a:t>
            </a:r>
            <a:r>
              <a:rPr lang="lv-LV" dirty="0"/>
              <a:t> </a:t>
            </a:r>
            <a:r>
              <a:rPr lang="lv-LV" dirty="0" err="1"/>
              <a:t>that</a:t>
            </a:r>
            <a:r>
              <a:rPr lang="lv-LV" dirty="0"/>
              <a:t> </a:t>
            </a:r>
            <a:r>
              <a:rPr lang="lv-LV" dirty="0" err="1"/>
              <a:t>having</a:t>
            </a:r>
            <a:r>
              <a:rPr lang="lv-LV" dirty="0"/>
              <a:t> </a:t>
            </a:r>
            <a:r>
              <a:rPr lang="lv-LV" dirty="0" err="1"/>
              <a:t>conformity</a:t>
            </a:r>
            <a:r>
              <a:rPr lang="lv-LV" dirty="0"/>
              <a:t> </a:t>
            </a:r>
            <a:r>
              <a:rPr lang="lv-LV" dirty="0" err="1"/>
              <a:t>with</a:t>
            </a:r>
            <a:r>
              <a:rPr lang="lv-LV" dirty="0"/>
              <a:t> </a:t>
            </a:r>
            <a:r>
              <a:rPr lang="lv-LV" dirty="0" err="1"/>
              <a:t>the</a:t>
            </a:r>
            <a:r>
              <a:rPr lang="lv-LV" dirty="0"/>
              <a:t> </a:t>
            </a:r>
            <a:r>
              <a:rPr lang="lv-LV" dirty="0" err="1"/>
              <a:t>standards</a:t>
            </a:r>
            <a:r>
              <a:rPr lang="lv-LV" dirty="0"/>
              <a:t> </a:t>
            </a:r>
            <a:r>
              <a:rPr lang="lv-LV" dirty="0" err="1"/>
              <a:t>for</a:t>
            </a:r>
            <a:r>
              <a:rPr lang="lv-LV" dirty="0"/>
              <a:t> </a:t>
            </a:r>
            <a:r>
              <a:rPr lang="lv-LV" dirty="0" err="1"/>
              <a:t>the</a:t>
            </a:r>
            <a:r>
              <a:rPr lang="lv-LV" dirty="0"/>
              <a:t> </a:t>
            </a:r>
            <a:r>
              <a:rPr lang="lv-LV" dirty="0" err="1"/>
              <a:t>academic</a:t>
            </a:r>
            <a:r>
              <a:rPr lang="lv-LV" dirty="0"/>
              <a:t> process, </a:t>
            </a:r>
            <a:r>
              <a:rPr lang="lv-LV" dirty="0" err="1"/>
              <a:t>we</a:t>
            </a:r>
            <a:r>
              <a:rPr lang="lv-LV" dirty="0"/>
              <a:t> </a:t>
            </a:r>
            <a:r>
              <a:rPr lang="lv-LV" dirty="0" err="1"/>
              <a:t>stand</a:t>
            </a:r>
            <a:r>
              <a:rPr lang="lv-LV" dirty="0"/>
              <a:t> a </a:t>
            </a:r>
            <a:r>
              <a:rPr lang="lv-LV" dirty="0" err="1"/>
              <a:t>high</a:t>
            </a:r>
            <a:r>
              <a:rPr lang="lv-LV" dirty="0"/>
              <a:t> </a:t>
            </a:r>
            <a:r>
              <a:rPr lang="lv-LV" dirty="0" err="1"/>
              <a:t>chance</a:t>
            </a:r>
            <a:r>
              <a:rPr lang="lv-LV" dirty="0"/>
              <a:t> to ‘</a:t>
            </a:r>
            <a:r>
              <a:rPr lang="lv-LV" dirty="0" err="1"/>
              <a:t>produce</a:t>
            </a:r>
            <a:r>
              <a:rPr lang="lv-LV" dirty="0"/>
              <a:t>’ a </a:t>
            </a:r>
            <a:r>
              <a:rPr lang="lv-LV" dirty="0" err="1"/>
              <a:t>quality</a:t>
            </a:r>
            <a:r>
              <a:rPr lang="lv-LV" dirty="0"/>
              <a:t> ‘</a:t>
            </a:r>
            <a:r>
              <a:rPr lang="lv-LV" dirty="0" err="1"/>
              <a:t>product</a:t>
            </a:r>
            <a:r>
              <a:rPr lang="lv-LV" dirty="0"/>
              <a:t>’.</a:t>
            </a:r>
          </a:p>
        </p:txBody>
      </p:sp>
      <p:sp>
        <p:nvSpPr>
          <p:cNvPr id="4" name="Slaida numura vietturis 3"/>
          <p:cNvSpPr>
            <a:spLocks noGrp="1"/>
          </p:cNvSpPr>
          <p:nvPr>
            <p:ph type="sldNum" sz="quarter" idx="10"/>
          </p:nvPr>
        </p:nvSpPr>
        <p:spPr/>
        <p:txBody>
          <a:bodyPr/>
          <a:lstStyle/>
          <a:p>
            <a:fld id="{0A95C7B4-F48A-4942-A509-E55995350072}" type="slidenum">
              <a:rPr lang="lv-LV" smtClean="0"/>
              <a:pPr/>
              <a:t>10</a:t>
            </a:fld>
            <a:endParaRPr lang="lv-LV"/>
          </a:p>
        </p:txBody>
      </p:sp>
      <p:sp>
        <p:nvSpPr>
          <p:cNvPr id="5" name="Kājenes vietturis 4"/>
          <p:cNvSpPr>
            <a:spLocks noGrp="1"/>
          </p:cNvSpPr>
          <p:nvPr>
            <p:ph type="ftr" sz="quarter" idx="11"/>
          </p:nvPr>
        </p:nvSpPr>
        <p:spPr/>
        <p:txBody>
          <a:bodyPr/>
          <a:lstStyle/>
          <a:p>
            <a:r>
              <a:rPr lang="lv-LV"/>
              <a:t>Prikulis, UL, Praha, 28.06.2016</a:t>
            </a:r>
          </a:p>
        </p:txBody>
      </p:sp>
    </p:spTree>
    <p:extLst>
      <p:ext uri="{BB962C8B-B14F-4D97-AF65-F5344CB8AC3E}">
        <p14:creationId xmlns:p14="http://schemas.microsoft.com/office/powerpoint/2010/main" val="39632215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err="1"/>
              <a:t>Therefore</a:t>
            </a:r>
            <a:r>
              <a:rPr lang="lv-LV" dirty="0"/>
              <a:t>, </a:t>
            </a:r>
            <a:r>
              <a:rPr lang="lv-LV" dirty="0" err="1"/>
              <a:t>when</a:t>
            </a:r>
            <a:r>
              <a:rPr lang="lv-LV" dirty="0"/>
              <a:t> </a:t>
            </a:r>
            <a:r>
              <a:rPr lang="lv-LV" dirty="0" err="1"/>
              <a:t>we</a:t>
            </a:r>
            <a:r>
              <a:rPr lang="lv-LV" dirty="0"/>
              <a:t> </a:t>
            </a:r>
            <a:r>
              <a:rPr lang="lv-LV" dirty="0" err="1"/>
              <a:t>speak</a:t>
            </a:r>
            <a:r>
              <a:rPr lang="lv-LV" dirty="0"/>
              <a:t> </a:t>
            </a:r>
            <a:r>
              <a:rPr lang="lv-LV" dirty="0" err="1"/>
              <a:t>of</a:t>
            </a:r>
            <a:r>
              <a:rPr lang="lv-LV" dirty="0"/>
              <a:t> </a:t>
            </a:r>
            <a:r>
              <a:rPr lang="lv-LV" dirty="0" err="1"/>
              <a:t>quality</a:t>
            </a:r>
            <a:r>
              <a:rPr lang="lv-LV" dirty="0"/>
              <a:t> </a:t>
            </a:r>
            <a:r>
              <a:rPr lang="lv-LV" dirty="0" err="1"/>
              <a:t>asurance</a:t>
            </a:r>
            <a:r>
              <a:rPr lang="lv-LV" dirty="0"/>
              <a:t>, </a:t>
            </a:r>
            <a:r>
              <a:rPr lang="lv-LV" dirty="0" err="1"/>
              <a:t>we</a:t>
            </a:r>
            <a:r>
              <a:rPr lang="lv-LV" dirty="0"/>
              <a:t> </a:t>
            </a:r>
            <a:r>
              <a:rPr lang="lv-LV" dirty="0" err="1"/>
              <a:t>very</a:t>
            </a:r>
            <a:r>
              <a:rPr lang="lv-LV" dirty="0"/>
              <a:t> </a:t>
            </a:r>
            <a:r>
              <a:rPr lang="lv-LV" dirty="0" err="1"/>
              <a:t>much</a:t>
            </a:r>
            <a:r>
              <a:rPr lang="lv-LV" dirty="0"/>
              <a:t> </a:t>
            </a:r>
            <a:r>
              <a:rPr lang="lv-LV" dirty="0" err="1"/>
              <a:t>concentrate</a:t>
            </a:r>
            <a:r>
              <a:rPr lang="lv-LV" dirty="0"/>
              <a:t> </a:t>
            </a:r>
            <a:r>
              <a:rPr lang="lv-LV" dirty="0" err="1"/>
              <a:t>on</a:t>
            </a:r>
            <a:r>
              <a:rPr lang="lv-LV" dirty="0"/>
              <a:t> </a:t>
            </a:r>
            <a:r>
              <a:rPr lang="lv-LV" dirty="0" err="1"/>
              <a:t>the</a:t>
            </a:r>
            <a:r>
              <a:rPr lang="lv-LV" dirty="0"/>
              <a:t> process </a:t>
            </a:r>
            <a:r>
              <a:rPr lang="lv-LV" dirty="0" err="1"/>
              <a:t>of</a:t>
            </a:r>
            <a:r>
              <a:rPr lang="lv-LV" dirty="0"/>
              <a:t> </a:t>
            </a:r>
            <a:r>
              <a:rPr lang="lv-LV" dirty="0" err="1"/>
              <a:t>teaching</a:t>
            </a:r>
            <a:r>
              <a:rPr lang="lv-LV" dirty="0"/>
              <a:t> </a:t>
            </a:r>
            <a:r>
              <a:rPr lang="lv-LV" dirty="0" err="1"/>
              <a:t>and</a:t>
            </a:r>
            <a:r>
              <a:rPr lang="lv-LV" dirty="0"/>
              <a:t> </a:t>
            </a:r>
            <a:r>
              <a:rPr lang="lv-LV" dirty="0" err="1"/>
              <a:t>learning</a:t>
            </a:r>
            <a:r>
              <a:rPr lang="lv-LV" dirty="0"/>
              <a:t>, </a:t>
            </a:r>
            <a:r>
              <a:rPr lang="lv-LV" dirty="0" err="1"/>
              <a:t>bearing</a:t>
            </a:r>
            <a:r>
              <a:rPr lang="lv-LV" dirty="0"/>
              <a:t> </a:t>
            </a:r>
            <a:r>
              <a:rPr lang="lv-LV" dirty="0" err="1"/>
              <a:t>in</a:t>
            </a:r>
            <a:r>
              <a:rPr lang="lv-LV" dirty="0"/>
              <a:t> </a:t>
            </a:r>
            <a:r>
              <a:rPr lang="lv-LV" dirty="0" err="1"/>
              <a:t>mind</a:t>
            </a:r>
            <a:r>
              <a:rPr lang="lv-LV" dirty="0"/>
              <a:t>, </a:t>
            </a:r>
            <a:r>
              <a:rPr lang="lv-LV" dirty="0" err="1"/>
              <a:t>of</a:t>
            </a:r>
            <a:r>
              <a:rPr lang="lv-LV" dirty="0"/>
              <a:t> </a:t>
            </a:r>
            <a:r>
              <a:rPr lang="lv-LV" dirty="0" err="1"/>
              <a:t>course</a:t>
            </a:r>
            <a:r>
              <a:rPr lang="lv-LV" dirty="0"/>
              <a:t>, </a:t>
            </a:r>
            <a:r>
              <a:rPr lang="lv-LV" dirty="0" err="1"/>
              <a:t>that</a:t>
            </a:r>
            <a:r>
              <a:rPr lang="lv-LV" dirty="0"/>
              <a:t> </a:t>
            </a:r>
            <a:r>
              <a:rPr lang="lv-LV" dirty="0" err="1"/>
              <a:t>the</a:t>
            </a:r>
            <a:r>
              <a:rPr lang="lv-LV" dirty="0"/>
              <a:t> </a:t>
            </a:r>
            <a:r>
              <a:rPr lang="lv-LV" dirty="0" err="1"/>
              <a:t>ultimate</a:t>
            </a:r>
            <a:r>
              <a:rPr lang="lv-LV" dirty="0"/>
              <a:t> </a:t>
            </a:r>
            <a:r>
              <a:rPr lang="lv-LV" dirty="0" err="1"/>
              <a:t>goal</a:t>
            </a:r>
            <a:r>
              <a:rPr lang="lv-LV" dirty="0"/>
              <a:t> </a:t>
            </a:r>
            <a:r>
              <a:rPr lang="lv-LV" dirty="0" err="1"/>
              <a:t>is</a:t>
            </a:r>
            <a:r>
              <a:rPr lang="lv-LV" dirty="0"/>
              <a:t> </a:t>
            </a:r>
            <a:r>
              <a:rPr lang="lv-LV" dirty="0" err="1"/>
              <a:t>the</a:t>
            </a:r>
            <a:r>
              <a:rPr lang="lv-LV" dirty="0"/>
              <a:t> </a:t>
            </a:r>
            <a:r>
              <a:rPr lang="lv-LV" dirty="0" err="1"/>
              <a:t>educated</a:t>
            </a:r>
            <a:r>
              <a:rPr lang="lv-LV" dirty="0"/>
              <a:t> </a:t>
            </a:r>
            <a:r>
              <a:rPr lang="lv-LV" dirty="0" err="1"/>
              <a:t>person</a:t>
            </a:r>
            <a:r>
              <a:rPr lang="lv-LV" dirty="0"/>
              <a:t> </a:t>
            </a:r>
            <a:r>
              <a:rPr lang="lv-LV" dirty="0" err="1"/>
              <a:t>or</a:t>
            </a:r>
            <a:r>
              <a:rPr lang="lv-LV" dirty="0"/>
              <a:t> – </a:t>
            </a:r>
            <a:r>
              <a:rPr lang="lv-LV" dirty="0" err="1"/>
              <a:t>more</a:t>
            </a:r>
            <a:r>
              <a:rPr lang="lv-LV" dirty="0"/>
              <a:t> </a:t>
            </a:r>
            <a:r>
              <a:rPr lang="lv-LV" dirty="0" err="1"/>
              <a:t>precisely</a:t>
            </a:r>
            <a:r>
              <a:rPr lang="lv-LV" dirty="0"/>
              <a:t> – </a:t>
            </a:r>
            <a:r>
              <a:rPr lang="lv-LV" dirty="0" err="1"/>
              <a:t>his</a:t>
            </a:r>
            <a:r>
              <a:rPr lang="lv-LV" dirty="0"/>
              <a:t>/</a:t>
            </a:r>
            <a:r>
              <a:rPr lang="lv-LV" dirty="0" err="1"/>
              <a:t>her</a:t>
            </a:r>
            <a:r>
              <a:rPr lang="lv-LV" dirty="0"/>
              <a:t> </a:t>
            </a:r>
            <a:r>
              <a:rPr lang="lv-LV" dirty="0" err="1"/>
              <a:t>learning</a:t>
            </a:r>
            <a:r>
              <a:rPr lang="lv-LV" dirty="0"/>
              <a:t> </a:t>
            </a:r>
            <a:r>
              <a:rPr lang="lv-LV" dirty="0" err="1"/>
              <a:t>outcomes</a:t>
            </a:r>
            <a:r>
              <a:rPr lang="lv-LV" dirty="0"/>
              <a:t>. </a:t>
            </a:r>
            <a:r>
              <a:rPr lang="lv-LV" dirty="0" err="1"/>
              <a:t>This</a:t>
            </a:r>
            <a:r>
              <a:rPr lang="lv-LV" dirty="0"/>
              <a:t> </a:t>
            </a:r>
            <a:r>
              <a:rPr lang="lv-LV" dirty="0" err="1"/>
              <a:t>is</a:t>
            </a:r>
            <a:r>
              <a:rPr lang="lv-LV" dirty="0"/>
              <a:t> </a:t>
            </a:r>
            <a:r>
              <a:rPr lang="lv-LV" dirty="0" err="1"/>
              <a:t>done</a:t>
            </a:r>
            <a:r>
              <a:rPr lang="lv-LV" dirty="0"/>
              <a:t> </a:t>
            </a:r>
            <a:r>
              <a:rPr lang="lv-LV" dirty="0" err="1"/>
              <a:t>both</a:t>
            </a:r>
            <a:r>
              <a:rPr lang="lv-LV" dirty="0"/>
              <a:t> </a:t>
            </a:r>
            <a:r>
              <a:rPr lang="lv-LV" dirty="0" err="1"/>
              <a:t>in</a:t>
            </a:r>
            <a:r>
              <a:rPr lang="lv-LV" dirty="0"/>
              <a:t> </a:t>
            </a:r>
            <a:r>
              <a:rPr lang="lv-LV" dirty="0" err="1"/>
              <a:t>internal</a:t>
            </a:r>
            <a:r>
              <a:rPr lang="lv-LV" dirty="0"/>
              <a:t> QA </a:t>
            </a:r>
            <a:r>
              <a:rPr lang="lv-LV" dirty="0" err="1"/>
              <a:t>and</a:t>
            </a:r>
            <a:r>
              <a:rPr lang="lv-LV" dirty="0"/>
              <a:t> </a:t>
            </a:r>
            <a:r>
              <a:rPr lang="lv-LV" dirty="0" err="1"/>
              <a:t>in</a:t>
            </a:r>
            <a:r>
              <a:rPr lang="lv-LV" dirty="0"/>
              <a:t> </a:t>
            </a:r>
            <a:r>
              <a:rPr lang="lv-LV" dirty="0" err="1"/>
              <a:t>external</a:t>
            </a:r>
            <a:r>
              <a:rPr lang="lv-LV" dirty="0"/>
              <a:t> QA (</a:t>
            </a:r>
            <a:r>
              <a:rPr lang="lv-LV" dirty="0" err="1"/>
              <a:t>accreditation</a:t>
            </a:r>
            <a:r>
              <a:rPr lang="lv-LV" dirty="0"/>
              <a:t> process). Apart </a:t>
            </a:r>
            <a:r>
              <a:rPr lang="lv-LV" dirty="0" err="1"/>
              <a:t>from</a:t>
            </a:r>
            <a:r>
              <a:rPr lang="lv-LV" dirty="0"/>
              <a:t> QA </a:t>
            </a:r>
            <a:r>
              <a:rPr lang="lv-LV" dirty="0" err="1"/>
              <a:t>there</a:t>
            </a:r>
            <a:r>
              <a:rPr lang="lv-LV" dirty="0"/>
              <a:t> </a:t>
            </a:r>
            <a:r>
              <a:rPr lang="lv-LV" dirty="0" err="1"/>
              <a:t>are</a:t>
            </a:r>
            <a:r>
              <a:rPr lang="lv-LV" dirty="0"/>
              <a:t> a </a:t>
            </a:r>
            <a:r>
              <a:rPr lang="lv-LV" dirty="0" err="1"/>
              <a:t>number</a:t>
            </a:r>
            <a:r>
              <a:rPr lang="lv-LV" dirty="0"/>
              <a:t> </a:t>
            </a:r>
            <a:r>
              <a:rPr lang="lv-LV" dirty="0" err="1"/>
              <a:t>of</a:t>
            </a:r>
            <a:r>
              <a:rPr lang="lv-LV" dirty="0"/>
              <a:t> </a:t>
            </a:r>
            <a:r>
              <a:rPr lang="lv-LV" dirty="0" err="1"/>
              <a:t>other</a:t>
            </a:r>
            <a:r>
              <a:rPr lang="lv-LV" dirty="0"/>
              <a:t> </a:t>
            </a:r>
            <a:r>
              <a:rPr lang="lv-LV" dirty="0" err="1"/>
              <a:t>notions</a:t>
            </a:r>
            <a:r>
              <a:rPr lang="lv-LV" dirty="0"/>
              <a:t> </a:t>
            </a:r>
            <a:r>
              <a:rPr lang="lv-LV" dirty="0" err="1"/>
              <a:t>concerning</a:t>
            </a:r>
            <a:r>
              <a:rPr lang="lv-LV" dirty="0"/>
              <a:t> </a:t>
            </a:r>
            <a:r>
              <a:rPr lang="lv-LV" dirty="0" err="1"/>
              <a:t>quality</a:t>
            </a:r>
            <a:r>
              <a:rPr lang="lv-LV" dirty="0"/>
              <a:t>, </a:t>
            </a:r>
            <a:r>
              <a:rPr lang="lv-LV" dirty="0" err="1"/>
              <a:t>each</a:t>
            </a:r>
            <a:r>
              <a:rPr lang="lv-LV" dirty="0"/>
              <a:t> </a:t>
            </a:r>
            <a:r>
              <a:rPr lang="lv-LV" dirty="0" err="1"/>
              <a:t>of</a:t>
            </a:r>
            <a:r>
              <a:rPr lang="lv-LV" dirty="0"/>
              <a:t> </a:t>
            </a:r>
            <a:r>
              <a:rPr lang="lv-LV" dirty="0" err="1"/>
              <a:t>them</a:t>
            </a:r>
            <a:r>
              <a:rPr lang="lv-LV" dirty="0"/>
              <a:t> </a:t>
            </a:r>
            <a:r>
              <a:rPr lang="lv-LV" dirty="0" err="1"/>
              <a:t>with</a:t>
            </a:r>
            <a:r>
              <a:rPr lang="lv-LV" dirty="0"/>
              <a:t> </a:t>
            </a:r>
            <a:r>
              <a:rPr lang="lv-LV" dirty="0" err="1"/>
              <a:t>its</a:t>
            </a:r>
            <a:r>
              <a:rPr lang="lv-LV" dirty="0"/>
              <a:t> </a:t>
            </a:r>
            <a:r>
              <a:rPr lang="lv-LV" dirty="0" err="1"/>
              <a:t>own</a:t>
            </a:r>
            <a:r>
              <a:rPr lang="lv-LV" dirty="0"/>
              <a:t> </a:t>
            </a:r>
            <a:r>
              <a:rPr lang="lv-LV" dirty="0" err="1"/>
              <a:t>meaning</a:t>
            </a:r>
            <a:r>
              <a:rPr lang="lv-LV" dirty="0"/>
              <a:t> </a:t>
            </a:r>
            <a:r>
              <a:rPr lang="lv-LV" dirty="0" err="1"/>
              <a:t>and</a:t>
            </a:r>
            <a:r>
              <a:rPr lang="lv-LV" dirty="0"/>
              <a:t> </a:t>
            </a:r>
            <a:r>
              <a:rPr lang="lv-LV" dirty="0" err="1"/>
              <a:t>its</a:t>
            </a:r>
            <a:r>
              <a:rPr lang="lv-LV" dirty="0"/>
              <a:t> </a:t>
            </a:r>
            <a:r>
              <a:rPr lang="lv-LV" dirty="0" err="1"/>
              <a:t>usage</a:t>
            </a:r>
            <a:r>
              <a:rPr lang="lv-LV" dirty="0"/>
              <a:t>. </a:t>
            </a:r>
            <a:r>
              <a:rPr lang="lv-LV" dirty="0" err="1"/>
              <a:t>One</a:t>
            </a:r>
            <a:r>
              <a:rPr lang="lv-LV" dirty="0"/>
              <a:t> </a:t>
            </a:r>
            <a:r>
              <a:rPr lang="lv-LV" dirty="0" err="1"/>
              <a:t>of</a:t>
            </a:r>
            <a:r>
              <a:rPr lang="lv-LV" dirty="0"/>
              <a:t> </a:t>
            </a:r>
            <a:r>
              <a:rPr lang="lv-LV" dirty="0" err="1"/>
              <a:t>the</a:t>
            </a:r>
            <a:r>
              <a:rPr lang="lv-LV" dirty="0"/>
              <a:t> </a:t>
            </a:r>
            <a:r>
              <a:rPr lang="lv-LV" dirty="0" err="1"/>
              <a:t>most</a:t>
            </a:r>
            <a:r>
              <a:rPr lang="lv-LV" dirty="0"/>
              <a:t> </a:t>
            </a:r>
            <a:r>
              <a:rPr lang="lv-LV" dirty="0" err="1"/>
              <a:t>important</a:t>
            </a:r>
            <a:r>
              <a:rPr lang="lv-LV" dirty="0"/>
              <a:t> </a:t>
            </a:r>
            <a:r>
              <a:rPr lang="lv-LV" dirty="0" err="1"/>
              <a:t>is</a:t>
            </a:r>
            <a:r>
              <a:rPr lang="lv-LV" dirty="0"/>
              <a:t> </a:t>
            </a:r>
            <a:r>
              <a:rPr lang="lv-LV" dirty="0" err="1"/>
              <a:t>Quality</a:t>
            </a:r>
            <a:r>
              <a:rPr lang="lv-LV" dirty="0"/>
              <a:t> </a:t>
            </a:r>
            <a:r>
              <a:rPr lang="lv-LV" dirty="0" err="1"/>
              <a:t>management</a:t>
            </a:r>
            <a:r>
              <a:rPr lang="lv-LV" dirty="0"/>
              <a:t>. </a:t>
            </a:r>
            <a:r>
              <a:rPr lang="lv-LV" dirty="0" err="1"/>
              <a:t>By</a:t>
            </a:r>
            <a:r>
              <a:rPr lang="lv-LV" dirty="0"/>
              <a:t> </a:t>
            </a:r>
            <a:r>
              <a:rPr lang="lv-LV" dirty="0" err="1"/>
              <a:t>the</a:t>
            </a:r>
            <a:r>
              <a:rPr lang="lv-LV" dirty="0"/>
              <a:t> </a:t>
            </a:r>
            <a:r>
              <a:rPr lang="lv-LV" dirty="0" err="1"/>
              <a:t>way</a:t>
            </a:r>
            <a:r>
              <a:rPr lang="lv-LV" dirty="0"/>
              <a:t> </a:t>
            </a:r>
            <a:r>
              <a:rPr lang="lv-LV" dirty="0" err="1"/>
              <a:t>in</a:t>
            </a:r>
            <a:r>
              <a:rPr lang="lv-LV" dirty="0"/>
              <a:t> </a:t>
            </a:r>
            <a:r>
              <a:rPr lang="lv-LV" dirty="0" err="1"/>
              <a:t>most</a:t>
            </a:r>
            <a:r>
              <a:rPr lang="lv-LV" dirty="0"/>
              <a:t> </a:t>
            </a:r>
            <a:r>
              <a:rPr lang="lv-LV" dirty="0" err="1"/>
              <a:t>HEIs</a:t>
            </a:r>
            <a:r>
              <a:rPr lang="lv-LV" dirty="0"/>
              <a:t> </a:t>
            </a:r>
            <a:r>
              <a:rPr lang="lv-LV" dirty="0" err="1"/>
              <a:t>of</a:t>
            </a:r>
            <a:r>
              <a:rPr lang="lv-LV" dirty="0"/>
              <a:t> </a:t>
            </a:r>
            <a:r>
              <a:rPr lang="lv-LV" dirty="0" err="1"/>
              <a:t>the</a:t>
            </a:r>
            <a:r>
              <a:rPr lang="lv-LV" dirty="0"/>
              <a:t> WE QM </a:t>
            </a:r>
            <a:r>
              <a:rPr lang="lv-LV" dirty="0" err="1"/>
              <a:t>existed</a:t>
            </a:r>
            <a:r>
              <a:rPr lang="lv-LV" dirty="0"/>
              <a:t> </a:t>
            </a:r>
            <a:r>
              <a:rPr lang="lv-LV" dirty="0" err="1"/>
              <a:t>much</a:t>
            </a:r>
            <a:r>
              <a:rPr lang="lv-LV" dirty="0"/>
              <a:t> </a:t>
            </a:r>
            <a:r>
              <a:rPr lang="lv-LV" dirty="0" err="1"/>
              <a:t>before</a:t>
            </a:r>
            <a:r>
              <a:rPr lang="lv-LV" dirty="0"/>
              <a:t> </a:t>
            </a:r>
            <a:r>
              <a:rPr lang="lv-LV" dirty="0" err="1"/>
              <a:t>the</a:t>
            </a:r>
            <a:r>
              <a:rPr lang="lv-LV" dirty="0"/>
              <a:t> </a:t>
            </a:r>
            <a:r>
              <a:rPr lang="lv-LV" dirty="0" err="1"/>
              <a:t>accreditation</a:t>
            </a:r>
            <a:r>
              <a:rPr lang="lv-LV" dirty="0"/>
              <a:t>. QMS </a:t>
            </a:r>
            <a:r>
              <a:rPr lang="lv-LV" dirty="0" err="1"/>
              <a:t>is</a:t>
            </a:r>
            <a:r>
              <a:rPr lang="lv-LV" dirty="0"/>
              <a:t> </a:t>
            </a:r>
            <a:r>
              <a:rPr lang="lv-LV" dirty="0" err="1"/>
              <a:t>necessary</a:t>
            </a:r>
            <a:r>
              <a:rPr lang="lv-LV" dirty="0"/>
              <a:t> </a:t>
            </a:r>
            <a:r>
              <a:rPr lang="lv-LV" dirty="0" err="1"/>
              <a:t>as</a:t>
            </a:r>
            <a:r>
              <a:rPr lang="lv-LV" dirty="0"/>
              <a:t> </a:t>
            </a:r>
            <a:r>
              <a:rPr lang="lv-LV" dirty="0" err="1"/>
              <a:t>the</a:t>
            </a:r>
            <a:r>
              <a:rPr lang="lv-LV" dirty="0"/>
              <a:t> </a:t>
            </a:r>
            <a:r>
              <a:rPr lang="lv-LV" dirty="0" err="1"/>
              <a:t>framework</a:t>
            </a:r>
            <a:r>
              <a:rPr lang="lv-LV" dirty="0"/>
              <a:t> to </a:t>
            </a:r>
            <a:r>
              <a:rPr lang="lv-LV" dirty="0" err="1"/>
              <a:t>maintain</a:t>
            </a:r>
            <a:r>
              <a:rPr lang="lv-LV" dirty="0"/>
              <a:t>  </a:t>
            </a:r>
            <a:r>
              <a:rPr lang="lv-LV" dirty="0" err="1"/>
              <a:t>and</a:t>
            </a:r>
            <a:r>
              <a:rPr lang="lv-LV" dirty="0"/>
              <a:t> </a:t>
            </a:r>
            <a:r>
              <a:rPr lang="lv-LV" dirty="0" err="1"/>
              <a:t>improve</a:t>
            </a:r>
            <a:r>
              <a:rPr lang="lv-LV" dirty="0"/>
              <a:t> </a:t>
            </a:r>
            <a:r>
              <a:rPr lang="lv-LV" dirty="0" err="1"/>
              <a:t>the</a:t>
            </a:r>
            <a:r>
              <a:rPr lang="lv-LV" dirty="0"/>
              <a:t> QA. </a:t>
            </a:r>
            <a:r>
              <a:rPr lang="lv-LV" dirty="0" err="1"/>
              <a:t>Internal</a:t>
            </a:r>
            <a:r>
              <a:rPr lang="lv-LV" dirty="0"/>
              <a:t> QAS </a:t>
            </a:r>
            <a:r>
              <a:rPr lang="lv-LV" dirty="0" err="1"/>
              <a:t>cannot</a:t>
            </a:r>
            <a:r>
              <a:rPr lang="lv-LV" dirty="0"/>
              <a:t> </a:t>
            </a:r>
            <a:r>
              <a:rPr lang="lv-LV" dirty="0" err="1"/>
              <a:t>be</a:t>
            </a:r>
            <a:r>
              <a:rPr lang="lv-LV" dirty="0"/>
              <a:t> </a:t>
            </a:r>
            <a:r>
              <a:rPr lang="lv-LV" dirty="0" err="1"/>
              <a:t>replaced</a:t>
            </a:r>
            <a:r>
              <a:rPr lang="lv-LV" dirty="0"/>
              <a:t> </a:t>
            </a:r>
            <a:r>
              <a:rPr lang="lv-LV" dirty="0" err="1"/>
              <a:t>by</a:t>
            </a:r>
            <a:r>
              <a:rPr lang="lv-LV" dirty="0"/>
              <a:t> </a:t>
            </a:r>
            <a:r>
              <a:rPr lang="lv-LV" dirty="0" err="1"/>
              <a:t>external</a:t>
            </a:r>
            <a:r>
              <a:rPr lang="lv-LV" dirty="0"/>
              <a:t> </a:t>
            </a:r>
            <a:r>
              <a:rPr lang="lv-LV" dirty="0" err="1"/>
              <a:t>quality</a:t>
            </a:r>
            <a:r>
              <a:rPr lang="lv-LV" dirty="0"/>
              <a:t> </a:t>
            </a:r>
            <a:r>
              <a:rPr lang="lv-LV" dirty="0" err="1"/>
              <a:t>control</a:t>
            </a:r>
            <a:r>
              <a:rPr lang="lv-LV" dirty="0"/>
              <a:t>, </a:t>
            </a:r>
            <a:r>
              <a:rPr lang="lv-LV" dirty="0" err="1"/>
              <a:t>because</a:t>
            </a:r>
            <a:r>
              <a:rPr lang="lv-LV" dirty="0"/>
              <a:t> </a:t>
            </a:r>
            <a:r>
              <a:rPr lang="lv-LV" dirty="0" err="1"/>
              <a:t>by</a:t>
            </a:r>
            <a:r>
              <a:rPr lang="lv-LV" dirty="0"/>
              <a:t> </a:t>
            </a:r>
            <a:r>
              <a:rPr lang="lv-LV" dirty="0" err="1"/>
              <a:t>its</a:t>
            </a:r>
            <a:r>
              <a:rPr lang="lv-LV" dirty="0"/>
              <a:t> </a:t>
            </a:r>
            <a:r>
              <a:rPr lang="lv-LV" dirty="0" err="1"/>
              <a:t>nature</a:t>
            </a:r>
            <a:r>
              <a:rPr lang="lv-LV" dirty="0"/>
              <a:t> it </a:t>
            </a:r>
            <a:r>
              <a:rPr lang="lv-LV" dirty="0" err="1"/>
              <a:t>can</a:t>
            </a:r>
            <a:r>
              <a:rPr lang="lv-LV" dirty="0"/>
              <a:t> </a:t>
            </a:r>
            <a:r>
              <a:rPr lang="lv-LV" dirty="0" err="1"/>
              <a:t>only</a:t>
            </a:r>
            <a:r>
              <a:rPr lang="lv-LV" dirty="0"/>
              <a:t> </a:t>
            </a:r>
            <a:r>
              <a:rPr lang="lv-LV" dirty="0" err="1"/>
              <a:t>concentrate</a:t>
            </a:r>
            <a:r>
              <a:rPr lang="lv-LV" dirty="0"/>
              <a:t> </a:t>
            </a:r>
            <a:r>
              <a:rPr lang="lv-LV" dirty="0" err="1"/>
              <a:t>on</a:t>
            </a:r>
            <a:r>
              <a:rPr lang="lv-LV" dirty="0"/>
              <a:t> </a:t>
            </a:r>
            <a:r>
              <a:rPr lang="lv-LV" dirty="0" err="1"/>
              <a:t>the</a:t>
            </a:r>
            <a:r>
              <a:rPr lang="lv-LV" dirty="0"/>
              <a:t> </a:t>
            </a:r>
            <a:r>
              <a:rPr lang="lv-LV" dirty="0" err="1"/>
              <a:t>product</a:t>
            </a:r>
            <a:r>
              <a:rPr lang="lv-LV" dirty="0"/>
              <a:t>, </a:t>
            </a:r>
            <a:r>
              <a:rPr lang="lv-LV" dirty="0" err="1"/>
              <a:t>not</a:t>
            </a:r>
            <a:r>
              <a:rPr lang="lv-LV" dirty="0"/>
              <a:t> </a:t>
            </a:r>
            <a:r>
              <a:rPr lang="lv-LV" dirty="0" err="1"/>
              <a:t>the</a:t>
            </a:r>
            <a:r>
              <a:rPr lang="lv-LV" dirty="0"/>
              <a:t> process. </a:t>
            </a:r>
          </a:p>
        </p:txBody>
      </p:sp>
      <p:sp>
        <p:nvSpPr>
          <p:cNvPr id="4" name="Slaida numura vietturis 3"/>
          <p:cNvSpPr>
            <a:spLocks noGrp="1"/>
          </p:cNvSpPr>
          <p:nvPr>
            <p:ph type="sldNum" sz="quarter" idx="10"/>
          </p:nvPr>
        </p:nvSpPr>
        <p:spPr/>
        <p:txBody>
          <a:bodyPr/>
          <a:lstStyle/>
          <a:p>
            <a:fld id="{0A95C7B4-F48A-4942-A509-E55995350072}" type="slidenum">
              <a:rPr lang="lv-LV" smtClean="0"/>
              <a:pPr/>
              <a:t>11</a:t>
            </a:fld>
            <a:endParaRPr lang="lv-LV"/>
          </a:p>
        </p:txBody>
      </p:sp>
      <p:sp>
        <p:nvSpPr>
          <p:cNvPr id="5" name="Kājenes vietturis 4"/>
          <p:cNvSpPr>
            <a:spLocks noGrp="1"/>
          </p:cNvSpPr>
          <p:nvPr>
            <p:ph type="ftr" sz="quarter" idx="11"/>
          </p:nvPr>
        </p:nvSpPr>
        <p:spPr/>
        <p:txBody>
          <a:bodyPr/>
          <a:lstStyle/>
          <a:p>
            <a:r>
              <a:rPr lang="lv-LV"/>
              <a:t>Prikulis, UL, Praha, 28.06.2016</a:t>
            </a:r>
          </a:p>
        </p:txBody>
      </p:sp>
    </p:spTree>
    <p:extLst>
      <p:ext uri="{BB962C8B-B14F-4D97-AF65-F5344CB8AC3E}">
        <p14:creationId xmlns:p14="http://schemas.microsoft.com/office/powerpoint/2010/main" val="34331484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u="sng" dirty="0" err="1">
                <a:hlinkClick r:id="rId3"/>
              </a:rPr>
              <a:t>Quality</a:t>
            </a:r>
            <a:r>
              <a:rPr lang="lv-LV" u="sng" dirty="0">
                <a:hlinkClick r:id="rId3"/>
              </a:rPr>
              <a:t> </a:t>
            </a:r>
            <a:r>
              <a:rPr lang="lv-LV" u="sng" dirty="0" err="1">
                <a:hlinkClick r:id="rId3"/>
              </a:rPr>
              <a:t>poli</a:t>
            </a:r>
            <a:r>
              <a:rPr lang="lv-LV" u="sng" dirty="0" err="1"/>
              <a:t>cy</a:t>
            </a:r>
            <a:r>
              <a:rPr lang="lv-LV" dirty="0"/>
              <a:t> </a:t>
            </a:r>
            <a:r>
              <a:rPr lang="lv-LV" dirty="0" err="1"/>
              <a:t>defines</a:t>
            </a:r>
            <a:r>
              <a:rPr lang="lv-LV" dirty="0"/>
              <a:t> </a:t>
            </a:r>
            <a:r>
              <a:rPr lang="lv-LV" dirty="0" err="1"/>
              <a:t>continuous</a:t>
            </a:r>
            <a:r>
              <a:rPr lang="lv-LV" dirty="0"/>
              <a:t> </a:t>
            </a:r>
            <a:r>
              <a:rPr lang="lv-LV" dirty="0" err="1"/>
              <a:t>development</a:t>
            </a:r>
            <a:r>
              <a:rPr lang="lv-LV" dirty="0"/>
              <a:t> </a:t>
            </a:r>
            <a:r>
              <a:rPr lang="lv-LV" dirty="0" err="1"/>
              <a:t>towards</a:t>
            </a:r>
            <a:r>
              <a:rPr lang="lv-LV" dirty="0"/>
              <a:t> </a:t>
            </a:r>
            <a:r>
              <a:rPr lang="lv-LV" dirty="0" err="1"/>
              <a:t>excellence</a:t>
            </a:r>
            <a:r>
              <a:rPr lang="lv-LV" dirty="0"/>
              <a:t> </a:t>
            </a:r>
            <a:r>
              <a:rPr lang="lv-LV" dirty="0" err="1"/>
              <a:t>in</a:t>
            </a:r>
            <a:r>
              <a:rPr lang="lv-LV" dirty="0"/>
              <a:t> </a:t>
            </a:r>
            <a:r>
              <a:rPr lang="lv-LV" dirty="0" err="1"/>
              <a:t>research-based</a:t>
            </a:r>
            <a:r>
              <a:rPr lang="lv-LV" dirty="0"/>
              <a:t> </a:t>
            </a:r>
            <a:r>
              <a:rPr lang="lv-LV" dirty="0" err="1"/>
              <a:t>studies</a:t>
            </a:r>
            <a:r>
              <a:rPr lang="lv-LV" dirty="0"/>
              <a:t> </a:t>
            </a:r>
            <a:r>
              <a:rPr lang="lv-LV" dirty="0" err="1"/>
              <a:t>as</a:t>
            </a:r>
            <a:r>
              <a:rPr lang="lv-LV" dirty="0"/>
              <a:t> </a:t>
            </a:r>
            <a:r>
              <a:rPr lang="lv-LV" dirty="0" err="1"/>
              <a:t>the</a:t>
            </a:r>
            <a:r>
              <a:rPr lang="lv-LV" dirty="0"/>
              <a:t> </a:t>
            </a:r>
            <a:r>
              <a:rPr lang="lv-LV" dirty="0" err="1"/>
              <a:t>aim</a:t>
            </a:r>
            <a:r>
              <a:rPr lang="lv-LV" dirty="0"/>
              <a:t> </a:t>
            </a:r>
            <a:r>
              <a:rPr lang="lv-LV" dirty="0" err="1"/>
              <a:t>of</a:t>
            </a:r>
            <a:r>
              <a:rPr lang="lv-LV" dirty="0"/>
              <a:t> </a:t>
            </a:r>
            <a:r>
              <a:rPr lang="lv-LV" dirty="0" err="1"/>
              <a:t>Quality</a:t>
            </a:r>
            <a:r>
              <a:rPr lang="lv-LV" dirty="0"/>
              <a:t> </a:t>
            </a:r>
            <a:r>
              <a:rPr lang="lv-LV" dirty="0" err="1"/>
              <a:t>assurance</a:t>
            </a:r>
            <a:r>
              <a:rPr lang="lv-LV" dirty="0"/>
              <a:t> </a:t>
            </a:r>
            <a:r>
              <a:rPr lang="lv-LV" dirty="0" err="1"/>
              <a:t>system</a:t>
            </a:r>
            <a:r>
              <a:rPr lang="lv-LV" dirty="0"/>
              <a:t> [</a:t>
            </a:r>
            <a:r>
              <a:rPr lang="lv-LV" dirty="0" err="1"/>
              <a:t>of</a:t>
            </a:r>
            <a:r>
              <a:rPr lang="lv-LV" dirty="0"/>
              <a:t> </a:t>
            </a:r>
            <a:r>
              <a:rPr lang="lv-LV" dirty="0" err="1"/>
              <a:t>studies</a:t>
            </a:r>
            <a:r>
              <a:rPr lang="lv-LV" dirty="0"/>
              <a:t>]. </a:t>
            </a:r>
            <a:r>
              <a:rPr lang="lv-LV" u="sng" dirty="0" err="1">
                <a:hlinkClick r:id="rId4"/>
              </a:rPr>
              <a:t>The</a:t>
            </a:r>
            <a:r>
              <a:rPr lang="lv-LV" u="sng" dirty="0">
                <a:hlinkClick r:id="rId4"/>
              </a:rPr>
              <a:t> </a:t>
            </a:r>
            <a:r>
              <a:rPr lang="lv-LV" u="sng" dirty="0" err="1">
                <a:hlinkClick r:id="rId4"/>
              </a:rPr>
              <a:t>model</a:t>
            </a:r>
            <a:r>
              <a:rPr lang="lv-LV" u="sng" dirty="0">
                <a:hlinkClick r:id="rId4"/>
              </a:rPr>
              <a:t> </a:t>
            </a:r>
            <a:r>
              <a:rPr lang="lv-LV" u="sng" dirty="0" err="1">
                <a:hlinkClick r:id="rId4"/>
              </a:rPr>
              <a:t>of</a:t>
            </a:r>
            <a:r>
              <a:rPr lang="lv-LV" u="sng" dirty="0">
                <a:hlinkClick r:id="rId4"/>
              </a:rPr>
              <a:t> </a:t>
            </a:r>
            <a:r>
              <a:rPr lang="lv-LV" u="sng" dirty="0" err="1">
                <a:hlinkClick r:id="rId4"/>
              </a:rPr>
              <a:t>excellence</a:t>
            </a:r>
            <a:r>
              <a:rPr lang="lv-LV" dirty="0"/>
              <a:t> </a:t>
            </a:r>
            <a:r>
              <a:rPr lang="lv-LV" dirty="0" err="1"/>
              <a:t>and</a:t>
            </a:r>
            <a:r>
              <a:rPr lang="lv-LV" dirty="0"/>
              <a:t>  </a:t>
            </a:r>
            <a:r>
              <a:rPr lang="lv-LV" u="sng" dirty="0" err="1"/>
              <a:t>Regulation</a:t>
            </a:r>
            <a:r>
              <a:rPr lang="lv-LV" u="sng" dirty="0"/>
              <a:t> </a:t>
            </a:r>
            <a:r>
              <a:rPr lang="lv-LV" u="sng" dirty="0" err="1"/>
              <a:t>on</a:t>
            </a:r>
            <a:r>
              <a:rPr lang="lv-LV" u="sng" dirty="0"/>
              <a:t> process </a:t>
            </a:r>
            <a:r>
              <a:rPr lang="lv-LV" u="sng" dirty="0" err="1"/>
              <a:t>management</a:t>
            </a:r>
            <a:r>
              <a:rPr lang="lv-LV" u="sng" dirty="0"/>
              <a:t> </a:t>
            </a:r>
            <a:r>
              <a:rPr lang="lv-LV" dirty="0"/>
              <a:t>sets </a:t>
            </a:r>
            <a:r>
              <a:rPr lang="lv-LV" dirty="0" err="1"/>
              <a:t>guidelines</a:t>
            </a:r>
            <a:r>
              <a:rPr lang="lv-LV" dirty="0"/>
              <a:t> </a:t>
            </a:r>
            <a:r>
              <a:rPr lang="lv-LV" dirty="0" err="1"/>
              <a:t>for</a:t>
            </a:r>
            <a:r>
              <a:rPr lang="lv-LV" dirty="0"/>
              <a:t> </a:t>
            </a:r>
            <a:r>
              <a:rPr lang="lv-LV" dirty="0" err="1"/>
              <a:t>building</a:t>
            </a:r>
            <a:r>
              <a:rPr lang="lv-LV" dirty="0"/>
              <a:t>, </a:t>
            </a:r>
            <a:r>
              <a:rPr lang="lv-LV" dirty="0" err="1"/>
              <a:t>assessment</a:t>
            </a:r>
            <a:r>
              <a:rPr lang="lv-LV" dirty="0"/>
              <a:t> </a:t>
            </a:r>
            <a:r>
              <a:rPr lang="lv-LV" dirty="0" err="1"/>
              <a:t>and</a:t>
            </a:r>
            <a:r>
              <a:rPr lang="lv-LV" dirty="0"/>
              <a:t> </a:t>
            </a:r>
            <a:r>
              <a:rPr lang="lv-LV" dirty="0" err="1"/>
              <a:t>development</a:t>
            </a:r>
            <a:r>
              <a:rPr lang="lv-LV" dirty="0"/>
              <a:t> </a:t>
            </a:r>
            <a:r>
              <a:rPr lang="lv-LV" dirty="0" err="1"/>
              <a:t>of</a:t>
            </a:r>
            <a:r>
              <a:rPr lang="lv-LV" dirty="0"/>
              <a:t> </a:t>
            </a:r>
            <a:r>
              <a:rPr lang="lv-LV" dirty="0" err="1"/>
              <a:t>the</a:t>
            </a:r>
            <a:r>
              <a:rPr lang="lv-LV" dirty="0"/>
              <a:t> </a:t>
            </a:r>
            <a:r>
              <a:rPr lang="lv-LV" dirty="0" err="1"/>
              <a:t>system</a:t>
            </a:r>
            <a:r>
              <a:rPr lang="lv-LV" dirty="0"/>
              <a:t> </a:t>
            </a:r>
            <a:r>
              <a:rPr lang="lv-LV" dirty="0" err="1"/>
              <a:t>of</a:t>
            </a:r>
            <a:r>
              <a:rPr lang="lv-LV" dirty="0"/>
              <a:t> </a:t>
            </a:r>
            <a:r>
              <a:rPr lang="lv-LV" dirty="0" err="1"/>
              <a:t>quality</a:t>
            </a:r>
            <a:r>
              <a:rPr lang="lv-LV" dirty="0"/>
              <a:t> </a:t>
            </a:r>
            <a:r>
              <a:rPr lang="lv-LV" dirty="0" err="1"/>
              <a:t>management</a:t>
            </a:r>
            <a:r>
              <a:rPr lang="lv-LV" dirty="0"/>
              <a:t> </a:t>
            </a:r>
            <a:r>
              <a:rPr lang="lv-LV" dirty="0" err="1"/>
              <a:t>of</a:t>
            </a:r>
            <a:r>
              <a:rPr lang="lv-LV" dirty="0"/>
              <a:t> </a:t>
            </a:r>
            <a:r>
              <a:rPr lang="lv-LV" dirty="0" err="1"/>
              <a:t>studies</a:t>
            </a:r>
            <a:r>
              <a:rPr lang="lv-LV" dirty="0"/>
              <a:t>, </a:t>
            </a:r>
            <a:r>
              <a:rPr lang="lv-LV" dirty="0" err="1"/>
              <a:t>an</a:t>
            </a:r>
            <a:r>
              <a:rPr lang="lv-LV" dirty="0"/>
              <a:t> </a:t>
            </a:r>
            <a:r>
              <a:rPr lang="lv-LV" dirty="0" err="1"/>
              <a:t>is</a:t>
            </a:r>
            <a:r>
              <a:rPr lang="lv-LV" dirty="0"/>
              <a:t> </a:t>
            </a:r>
            <a:r>
              <a:rPr lang="lv-LV" dirty="0" err="1"/>
              <a:t>represented</a:t>
            </a:r>
            <a:r>
              <a:rPr lang="lv-LV" dirty="0"/>
              <a:t>  </a:t>
            </a:r>
            <a:r>
              <a:rPr lang="lv-LV" dirty="0" err="1"/>
              <a:t>in</a:t>
            </a:r>
            <a:r>
              <a:rPr lang="lv-LV" dirty="0"/>
              <a:t> </a:t>
            </a:r>
            <a:r>
              <a:rPr lang="lv-LV" dirty="0" err="1"/>
              <a:t>the</a:t>
            </a:r>
            <a:r>
              <a:rPr lang="lv-LV" dirty="0"/>
              <a:t> </a:t>
            </a:r>
            <a:r>
              <a:rPr lang="lv-LV" dirty="0" err="1"/>
              <a:t>model</a:t>
            </a:r>
            <a:r>
              <a:rPr lang="lv-LV" dirty="0"/>
              <a:t> </a:t>
            </a:r>
            <a:r>
              <a:rPr lang="lv-LV" dirty="0" err="1"/>
              <a:t>of</a:t>
            </a:r>
            <a:r>
              <a:rPr lang="lv-LV" dirty="0"/>
              <a:t> </a:t>
            </a:r>
            <a:r>
              <a:rPr lang="lv-LV" dirty="0" err="1"/>
              <a:t>electronic</a:t>
            </a:r>
            <a:r>
              <a:rPr lang="lv-LV" dirty="0"/>
              <a:t> process </a:t>
            </a:r>
            <a:r>
              <a:rPr lang="lv-LV" dirty="0" err="1"/>
              <a:t>management</a:t>
            </a:r>
            <a:r>
              <a:rPr lang="lv-LV" dirty="0"/>
              <a:t> – LU </a:t>
            </a:r>
            <a:r>
              <a:rPr lang="lv-LV" dirty="0" err="1"/>
              <a:t>QuPeRs</a:t>
            </a:r>
            <a:r>
              <a:rPr lang="lv-LV" dirty="0"/>
              <a:t>. </a:t>
            </a:r>
            <a:r>
              <a:rPr lang="lv-LV" dirty="0" err="1"/>
              <a:t>The</a:t>
            </a:r>
            <a:r>
              <a:rPr lang="lv-LV" dirty="0"/>
              <a:t> </a:t>
            </a:r>
            <a:r>
              <a:rPr lang="lv-LV" dirty="0" err="1"/>
              <a:t>regulation</a:t>
            </a:r>
            <a:r>
              <a:rPr lang="lv-LV" dirty="0"/>
              <a:t> </a:t>
            </a:r>
            <a:r>
              <a:rPr lang="lv-LV" dirty="0" err="1"/>
              <a:t>on</a:t>
            </a:r>
            <a:r>
              <a:rPr lang="lv-LV" dirty="0"/>
              <a:t> process </a:t>
            </a:r>
            <a:r>
              <a:rPr lang="lv-LV" dirty="0" err="1"/>
              <a:t>management</a:t>
            </a:r>
            <a:r>
              <a:rPr lang="lv-LV" dirty="0"/>
              <a:t> </a:t>
            </a:r>
            <a:r>
              <a:rPr lang="lv-LV" dirty="0" err="1"/>
              <a:t>has</a:t>
            </a:r>
            <a:r>
              <a:rPr lang="lv-LV" dirty="0"/>
              <a:t> </a:t>
            </a:r>
            <a:r>
              <a:rPr lang="lv-LV" dirty="0" err="1"/>
              <a:t>been</a:t>
            </a:r>
            <a:r>
              <a:rPr lang="lv-LV" dirty="0"/>
              <a:t> </a:t>
            </a:r>
            <a:r>
              <a:rPr lang="lv-LV" dirty="0" err="1"/>
              <a:t>adopted</a:t>
            </a:r>
            <a:r>
              <a:rPr lang="lv-LV" dirty="0"/>
              <a:t> </a:t>
            </a:r>
            <a:r>
              <a:rPr lang="lv-LV" dirty="0" err="1"/>
              <a:t>on</a:t>
            </a:r>
            <a:r>
              <a:rPr lang="lv-LV" dirty="0"/>
              <a:t> 19.12.2012. LU </a:t>
            </a:r>
            <a:r>
              <a:rPr lang="lv-LV" dirty="0" err="1"/>
              <a:t>order</a:t>
            </a:r>
            <a:r>
              <a:rPr lang="lv-LV" dirty="0"/>
              <a:t> Nr.1/338)</a:t>
            </a:r>
          </a:p>
          <a:p>
            <a:r>
              <a:rPr lang="lv-LV" dirty="0" err="1"/>
              <a:t>Study</a:t>
            </a:r>
            <a:r>
              <a:rPr lang="lv-LV" dirty="0"/>
              <a:t> </a:t>
            </a:r>
            <a:r>
              <a:rPr lang="lv-LV" dirty="0" err="1"/>
              <a:t>processes</a:t>
            </a:r>
            <a:r>
              <a:rPr lang="lv-LV" dirty="0"/>
              <a:t> </a:t>
            </a:r>
            <a:r>
              <a:rPr lang="lv-LV" dirty="0" err="1"/>
              <a:t>are</a:t>
            </a:r>
            <a:r>
              <a:rPr lang="lv-LV" dirty="0"/>
              <a:t> </a:t>
            </a:r>
            <a:r>
              <a:rPr lang="lv-LV" dirty="0" err="1"/>
              <a:t>clearly</a:t>
            </a:r>
            <a:r>
              <a:rPr lang="lv-LV" dirty="0"/>
              <a:t> </a:t>
            </a:r>
            <a:r>
              <a:rPr lang="lv-LV" dirty="0" err="1"/>
              <a:t>structured</a:t>
            </a:r>
            <a:r>
              <a:rPr lang="lv-LV" dirty="0"/>
              <a:t> </a:t>
            </a:r>
            <a:r>
              <a:rPr lang="lv-LV" dirty="0" err="1"/>
              <a:t>and</a:t>
            </a:r>
            <a:r>
              <a:rPr lang="lv-LV" dirty="0"/>
              <a:t> </a:t>
            </a:r>
            <a:r>
              <a:rPr lang="lv-LV" dirty="0" err="1"/>
              <a:t>there</a:t>
            </a:r>
            <a:r>
              <a:rPr lang="lv-LV" dirty="0"/>
              <a:t> </a:t>
            </a:r>
            <a:r>
              <a:rPr lang="lv-LV" dirty="0" err="1"/>
              <a:t>are</a:t>
            </a:r>
            <a:r>
              <a:rPr lang="lv-LV" dirty="0"/>
              <a:t> </a:t>
            </a:r>
            <a:r>
              <a:rPr lang="lv-LV" dirty="0" err="1"/>
              <a:t>responsibles</a:t>
            </a:r>
            <a:r>
              <a:rPr lang="lv-LV" dirty="0"/>
              <a:t> </a:t>
            </a:r>
            <a:r>
              <a:rPr lang="lv-LV" dirty="0" err="1"/>
              <a:t>for</a:t>
            </a:r>
            <a:r>
              <a:rPr lang="lv-LV" dirty="0"/>
              <a:t> </a:t>
            </a:r>
            <a:r>
              <a:rPr lang="lv-LV" dirty="0" err="1"/>
              <a:t>each</a:t>
            </a:r>
            <a:r>
              <a:rPr lang="lv-LV" dirty="0"/>
              <a:t> </a:t>
            </a:r>
            <a:r>
              <a:rPr lang="lv-LV" dirty="0" err="1"/>
              <a:t>of</a:t>
            </a:r>
            <a:r>
              <a:rPr lang="lv-LV" dirty="0"/>
              <a:t> </a:t>
            </a:r>
            <a:r>
              <a:rPr lang="lv-LV" dirty="0" err="1"/>
              <a:t>them</a:t>
            </a:r>
            <a:r>
              <a:rPr lang="lv-LV" dirty="0"/>
              <a:t>. </a:t>
            </a:r>
            <a:r>
              <a:rPr lang="lv-LV" dirty="0" err="1"/>
              <a:t>Collective</a:t>
            </a:r>
            <a:r>
              <a:rPr lang="lv-LV" dirty="0"/>
              <a:t> </a:t>
            </a:r>
            <a:r>
              <a:rPr lang="lv-LV" dirty="0" err="1"/>
              <a:t>responsibility</a:t>
            </a:r>
            <a:r>
              <a:rPr lang="lv-LV" dirty="0"/>
              <a:t> </a:t>
            </a:r>
            <a:r>
              <a:rPr lang="lv-LV" dirty="0" err="1"/>
              <a:t>belongs</a:t>
            </a:r>
            <a:r>
              <a:rPr lang="lv-LV" dirty="0"/>
              <a:t> to </a:t>
            </a:r>
            <a:r>
              <a:rPr lang="lv-LV" dirty="0" err="1"/>
              <a:t>the</a:t>
            </a:r>
            <a:r>
              <a:rPr lang="lv-LV" dirty="0"/>
              <a:t> </a:t>
            </a:r>
            <a:r>
              <a:rPr lang="lv-LV" dirty="0" err="1"/>
              <a:t>decision-making</a:t>
            </a:r>
            <a:r>
              <a:rPr lang="lv-LV" dirty="0"/>
              <a:t> </a:t>
            </a:r>
            <a:r>
              <a:rPr lang="lv-LV" dirty="0" err="1"/>
              <a:t>bodies</a:t>
            </a:r>
            <a:r>
              <a:rPr lang="lv-LV" dirty="0"/>
              <a:t> - </a:t>
            </a:r>
            <a:r>
              <a:rPr lang="lv-LV" u="sng" dirty="0" err="1">
                <a:hlinkClick r:id="rId5"/>
              </a:rPr>
              <a:t>Constitutional</a:t>
            </a:r>
            <a:r>
              <a:rPr lang="lv-LV" u="sng" dirty="0"/>
              <a:t> </a:t>
            </a:r>
            <a:r>
              <a:rPr lang="lv-LV" u="sng" dirty="0" err="1"/>
              <a:t>assembly</a:t>
            </a:r>
            <a:r>
              <a:rPr lang="lv-LV" dirty="0"/>
              <a:t>, </a:t>
            </a:r>
            <a:r>
              <a:rPr lang="lv-LV" u="sng" dirty="0" err="1">
                <a:hlinkClick r:id="rId6"/>
              </a:rPr>
              <a:t>Sen</a:t>
            </a:r>
            <a:r>
              <a:rPr lang="lv-LV" u="sng" dirty="0" err="1"/>
              <a:t>ate</a:t>
            </a:r>
            <a:r>
              <a:rPr lang="lv-LV" dirty="0"/>
              <a:t>, </a:t>
            </a:r>
            <a:r>
              <a:rPr lang="lv-LV" dirty="0" err="1"/>
              <a:t>Committee</a:t>
            </a:r>
            <a:r>
              <a:rPr lang="lv-LV" dirty="0"/>
              <a:t> </a:t>
            </a:r>
            <a:r>
              <a:rPr lang="lv-LV" dirty="0" err="1"/>
              <a:t>of</a:t>
            </a:r>
            <a:r>
              <a:rPr lang="lv-LV" dirty="0"/>
              <a:t> </a:t>
            </a:r>
            <a:r>
              <a:rPr lang="lv-LV" dirty="0" err="1"/>
              <a:t>assessment</a:t>
            </a:r>
            <a:r>
              <a:rPr lang="lv-LV" dirty="0"/>
              <a:t> </a:t>
            </a:r>
            <a:r>
              <a:rPr lang="lv-LV" dirty="0" err="1"/>
              <a:t>of</a:t>
            </a:r>
            <a:r>
              <a:rPr lang="lv-LV" dirty="0"/>
              <a:t> </a:t>
            </a:r>
            <a:r>
              <a:rPr lang="lv-LV" dirty="0" err="1"/>
              <a:t>quality</a:t>
            </a:r>
            <a:r>
              <a:rPr lang="lv-LV" dirty="0"/>
              <a:t> </a:t>
            </a:r>
            <a:r>
              <a:rPr lang="lv-LV" dirty="0" err="1"/>
              <a:t>of</a:t>
            </a:r>
            <a:r>
              <a:rPr lang="lv-LV" dirty="0"/>
              <a:t> </a:t>
            </a:r>
            <a:r>
              <a:rPr lang="lv-LV" dirty="0" err="1"/>
              <a:t>study</a:t>
            </a:r>
            <a:r>
              <a:rPr lang="lv-LV" dirty="0"/>
              <a:t> </a:t>
            </a:r>
            <a:r>
              <a:rPr lang="lv-LV" dirty="0" err="1"/>
              <a:t>programmes</a:t>
            </a:r>
            <a:r>
              <a:rPr lang="lv-LV" dirty="0"/>
              <a:t> (CAQSP), </a:t>
            </a:r>
            <a:r>
              <a:rPr lang="lv-LV" dirty="0" err="1"/>
              <a:t>Faculty</a:t>
            </a:r>
            <a:r>
              <a:rPr lang="lv-LV" dirty="0"/>
              <a:t> </a:t>
            </a:r>
            <a:r>
              <a:rPr lang="lv-LV" dirty="0" err="1"/>
              <a:t>boards</a:t>
            </a:r>
            <a:r>
              <a:rPr lang="lv-LV" dirty="0"/>
              <a:t> un </a:t>
            </a:r>
            <a:r>
              <a:rPr lang="lv-LV" dirty="0" err="1"/>
              <a:t>Study</a:t>
            </a:r>
            <a:r>
              <a:rPr lang="lv-LV" dirty="0"/>
              <a:t> </a:t>
            </a:r>
            <a:r>
              <a:rPr lang="lv-LV" dirty="0" err="1"/>
              <a:t>programme</a:t>
            </a:r>
            <a:r>
              <a:rPr lang="lv-LV" dirty="0"/>
              <a:t> </a:t>
            </a:r>
            <a:r>
              <a:rPr lang="lv-LV" dirty="0" err="1"/>
              <a:t>councils</a:t>
            </a:r>
            <a:r>
              <a:rPr lang="lv-LV" dirty="0"/>
              <a:t> (SPC); </a:t>
            </a:r>
            <a:r>
              <a:rPr lang="lv-LV" dirty="0" err="1"/>
              <a:t>they</a:t>
            </a:r>
            <a:r>
              <a:rPr lang="lv-LV" dirty="0"/>
              <a:t> </a:t>
            </a:r>
            <a:r>
              <a:rPr lang="lv-LV" dirty="0" err="1"/>
              <a:t>evaluate</a:t>
            </a:r>
            <a:r>
              <a:rPr lang="lv-LV" dirty="0"/>
              <a:t> </a:t>
            </a:r>
            <a:r>
              <a:rPr lang="lv-LV" dirty="0" err="1"/>
              <a:t>study</a:t>
            </a:r>
            <a:r>
              <a:rPr lang="lv-LV" dirty="0"/>
              <a:t> </a:t>
            </a:r>
            <a:r>
              <a:rPr lang="lv-LV" dirty="0" err="1"/>
              <a:t>quality</a:t>
            </a:r>
            <a:r>
              <a:rPr lang="lv-LV" dirty="0"/>
              <a:t> </a:t>
            </a:r>
            <a:r>
              <a:rPr lang="lv-LV" dirty="0" err="1"/>
              <a:t>and</a:t>
            </a:r>
            <a:r>
              <a:rPr lang="lv-LV" dirty="0"/>
              <a:t> </a:t>
            </a:r>
            <a:r>
              <a:rPr lang="lv-LV" dirty="0" err="1"/>
              <a:t>decide</a:t>
            </a:r>
            <a:r>
              <a:rPr lang="lv-LV" dirty="0"/>
              <a:t> </a:t>
            </a:r>
            <a:r>
              <a:rPr lang="lv-LV" dirty="0" err="1"/>
              <a:t>on</a:t>
            </a:r>
            <a:r>
              <a:rPr lang="lv-LV" dirty="0"/>
              <a:t> </a:t>
            </a:r>
            <a:r>
              <a:rPr lang="lv-LV" dirty="0" err="1"/>
              <a:t>measures</a:t>
            </a:r>
            <a:r>
              <a:rPr lang="lv-LV" dirty="0"/>
              <a:t> </a:t>
            </a:r>
            <a:r>
              <a:rPr lang="lv-LV" dirty="0" err="1"/>
              <a:t>for</a:t>
            </a:r>
            <a:r>
              <a:rPr lang="lv-LV" dirty="0"/>
              <a:t> </a:t>
            </a:r>
            <a:r>
              <a:rPr lang="lv-LV" dirty="0" err="1"/>
              <a:t>ensuring</a:t>
            </a:r>
            <a:r>
              <a:rPr lang="lv-LV" dirty="0"/>
              <a:t> </a:t>
            </a:r>
            <a:r>
              <a:rPr lang="lv-LV" dirty="0" err="1"/>
              <a:t>the</a:t>
            </a:r>
            <a:r>
              <a:rPr lang="lv-LV" dirty="0"/>
              <a:t> </a:t>
            </a:r>
            <a:r>
              <a:rPr lang="lv-LV" dirty="0" err="1"/>
              <a:t>quality</a:t>
            </a:r>
            <a:r>
              <a:rPr lang="lv-LV" dirty="0"/>
              <a:t> </a:t>
            </a:r>
            <a:r>
              <a:rPr lang="lv-LV" dirty="0" err="1"/>
              <a:t>of</a:t>
            </a:r>
            <a:r>
              <a:rPr lang="lv-LV" dirty="0"/>
              <a:t> </a:t>
            </a:r>
            <a:r>
              <a:rPr lang="lv-LV" dirty="0" err="1"/>
              <a:t>studiies</a:t>
            </a:r>
            <a:r>
              <a:rPr lang="lv-LV" dirty="0"/>
              <a:t> </a:t>
            </a:r>
            <a:r>
              <a:rPr lang="lv-LV" dirty="0" err="1"/>
              <a:t>in</a:t>
            </a:r>
            <a:r>
              <a:rPr lang="lv-LV" dirty="0"/>
              <a:t> UL. </a:t>
            </a:r>
            <a:r>
              <a:rPr lang="lv-LV" dirty="0" err="1"/>
              <a:t>Administration</a:t>
            </a:r>
            <a:r>
              <a:rPr lang="lv-LV" dirty="0"/>
              <a:t> </a:t>
            </a:r>
            <a:r>
              <a:rPr lang="lv-LV" dirty="0" err="1"/>
              <a:t>of</a:t>
            </a:r>
            <a:r>
              <a:rPr lang="lv-LV" dirty="0"/>
              <a:t> UL </a:t>
            </a:r>
            <a:r>
              <a:rPr lang="lv-LV" dirty="0" err="1"/>
              <a:t>is</a:t>
            </a:r>
            <a:r>
              <a:rPr lang="lv-LV" dirty="0"/>
              <a:t> </a:t>
            </a:r>
            <a:r>
              <a:rPr lang="lv-LV" dirty="0" err="1"/>
              <a:t>responsible</a:t>
            </a:r>
            <a:r>
              <a:rPr lang="lv-LV" dirty="0"/>
              <a:t> </a:t>
            </a:r>
            <a:r>
              <a:rPr lang="lv-LV" dirty="0" err="1"/>
              <a:t>for</a:t>
            </a:r>
            <a:r>
              <a:rPr lang="lv-LV" dirty="0"/>
              <a:t> </a:t>
            </a:r>
            <a:r>
              <a:rPr lang="lv-LV" dirty="0" err="1"/>
              <a:t>functioning</a:t>
            </a:r>
            <a:r>
              <a:rPr lang="lv-LV" dirty="0"/>
              <a:t> </a:t>
            </a:r>
            <a:r>
              <a:rPr lang="lv-LV" dirty="0" err="1"/>
              <a:t>of</a:t>
            </a:r>
            <a:r>
              <a:rPr lang="lv-LV" dirty="0"/>
              <a:t> </a:t>
            </a:r>
            <a:r>
              <a:rPr lang="lv-LV" dirty="0" err="1"/>
              <a:t>quality</a:t>
            </a:r>
            <a:r>
              <a:rPr lang="lv-LV" dirty="0"/>
              <a:t> </a:t>
            </a:r>
            <a:r>
              <a:rPr lang="lv-LV" dirty="0" err="1"/>
              <a:t>management</a:t>
            </a:r>
            <a:r>
              <a:rPr lang="lv-LV" dirty="0"/>
              <a:t> </a:t>
            </a:r>
            <a:r>
              <a:rPr lang="lv-LV" dirty="0" err="1"/>
              <a:t>system</a:t>
            </a:r>
            <a:r>
              <a:rPr lang="lv-LV" dirty="0"/>
              <a:t> </a:t>
            </a:r>
            <a:r>
              <a:rPr lang="lv-LV" dirty="0" err="1"/>
              <a:t>and</a:t>
            </a:r>
            <a:r>
              <a:rPr lang="lv-LV" dirty="0"/>
              <a:t> </a:t>
            </a:r>
            <a:r>
              <a:rPr lang="lv-LV" dirty="0" err="1"/>
              <a:t>performs</a:t>
            </a:r>
            <a:r>
              <a:rPr lang="lv-LV" dirty="0"/>
              <a:t> </a:t>
            </a:r>
            <a:r>
              <a:rPr lang="lv-LV" dirty="0" err="1"/>
              <a:t>monitoring</a:t>
            </a:r>
            <a:r>
              <a:rPr lang="lv-LV" dirty="0"/>
              <a:t> </a:t>
            </a:r>
            <a:r>
              <a:rPr lang="lv-LV" dirty="0" err="1"/>
              <a:t>and</a:t>
            </a:r>
            <a:r>
              <a:rPr lang="lv-LV" dirty="0"/>
              <a:t> audits </a:t>
            </a:r>
            <a:r>
              <a:rPr lang="lv-LV" dirty="0" err="1"/>
              <a:t>of</a:t>
            </a:r>
            <a:r>
              <a:rPr lang="lv-LV" dirty="0"/>
              <a:t>  </a:t>
            </a:r>
            <a:r>
              <a:rPr lang="lv-LV" dirty="0" err="1"/>
              <a:t>study</a:t>
            </a:r>
            <a:r>
              <a:rPr lang="lv-LV" dirty="0"/>
              <a:t> process. </a:t>
            </a:r>
          </a:p>
          <a:p>
            <a:r>
              <a:rPr lang="lv-LV" dirty="0" err="1"/>
              <a:t>Regulation</a:t>
            </a:r>
            <a:r>
              <a:rPr lang="lv-LV" dirty="0"/>
              <a:t> </a:t>
            </a:r>
            <a:r>
              <a:rPr lang="lv-LV" dirty="0" err="1"/>
              <a:t>on</a:t>
            </a:r>
            <a:r>
              <a:rPr lang="lv-LV" dirty="0"/>
              <a:t> CAQSP </a:t>
            </a:r>
            <a:r>
              <a:rPr lang="lv-LV" dirty="0" err="1"/>
              <a:t>has</a:t>
            </a:r>
            <a:r>
              <a:rPr lang="lv-LV" dirty="0"/>
              <a:t> </a:t>
            </a:r>
            <a:r>
              <a:rPr lang="lv-LV" dirty="0" err="1"/>
              <a:t>been</a:t>
            </a:r>
            <a:r>
              <a:rPr lang="lv-LV" dirty="0"/>
              <a:t> </a:t>
            </a:r>
            <a:r>
              <a:rPr lang="lv-LV" dirty="0" err="1"/>
              <a:t>adopted</a:t>
            </a:r>
            <a:r>
              <a:rPr lang="lv-LV" dirty="0"/>
              <a:t> </a:t>
            </a:r>
            <a:r>
              <a:rPr lang="lv-LV" dirty="0" err="1"/>
              <a:t>on</a:t>
            </a:r>
            <a:r>
              <a:rPr lang="lv-LV" dirty="0"/>
              <a:t> 17.03.2010. UL </a:t>
            </a:r>
            <a:r>
              <a:rPr lang="lv-LV" dirty="0" err="1"/>
              <a:t>order</a:t>
            </a:r>
            <a:r>
              <a:rPr lang="lv-LV" dirty="0"/>
              <a:t> Nr.1/66)</a:t>
            </a:r>
          </a:p>
          <a:p>
            <a:r>
              <a:rPr lang="lv-LV" dirty="0" err="1"/>
              <a:t>Regulation</a:t>
            </a:r>
            <a:r>
              <a:rPr lang="lv-LV" dirty="0"/>
              <a:t> </a:t>
            </a:r>
            <a:r>
              <a:rPr lang="lv-LV" dirty="0" err="1"/>
              <a:t>on</a:t>
            </a:r>
            <a:r>
              <a:rPr lang="lv-LV" dirty="0"/>
              <a:t> SPC </a:t>
            </a:r>
            <a:r>
              <a:rPr lang="lv-LV" dirty="0" err="1"/>
              <a:t>has</a:t>
            </a:r>
            <a:r>
              <a:rPr lang="lv-LV" dirty="0"/>
              <a:t> </a:t>
            </a:r>
            <a:r>
              <a:rPr lang="lv-LV" dirty="0" err="1"/>
              <a:t>been</a:t>
            </a:r>
            <a:r>
              <a:rPr lang="lv-LV" dirty="0"/>
              <a:t> </a:t>
            </a:r>
            <a:r>
              <a:rPr lang="lv-LV" dirty="0" err="1"/>
              <a:t>adopted</a:t>
            </a:r>
            <a:r>
              <a:rPr lang="lv-LV" dirty="0"/>
              <a:t> </a:t>
            </a:r>
            <a:r>
              <a:rPr lang="lv-LV" dirty="0" err="1"/>
              <a:t>on</a:t>
            </a:r>
            <a:r>
              <a:rPr lang="lv-LV" dirty="0"/>
              <a:t> 25.05.2009. </a:t>
            </a:r>
            <a:r>
              <a:rPr lang="lv-LV" dirty="0" err="1"/>
              <a:t>Senate</a:t>
            </a:r>
            <a:r>
              <a:rPr lang="lv-LV" dirty="0"/>
              <a:t> </a:t>
            </a:r>
            <a:r>
              <a:rPr lang="lv-LV" dirty="0" err="1"/>
              <a:t>decision</a:t>
            </a:r>
            <a:r>
              <a:rPr lang="lv-LV" dirty="0"/>
              <a:t> Nr.248)</a:t>
            </a:r>
          </a:p>
          <a:p>
            <a:r>
              <a:rPr lang="lv-LV" dirty="0" err="1"/>
              <a:t>Regulation</a:t>
            </a:r>
            <a:r>
              <a:rPr lang="lv-LV" dirty="0"/>
              <a:t> </a:t>
            </a:r>
            <a:r>
              <a:rPr lang="lv-LV" dirty="0" err="1"/>
              <a:t>on</a:t>
            </a:r>
            <a:r>
              <a:rPr lang="lv-LV" dirty="0"/>
              <a:t> </a:t>
            </a:r>
            <a:r>
              <a:rPr lang="lv-LV" dirty="0" err="1"/>
              <a:t>Administration</a:t>
            </a:r>
            <a:r>
              <a:rPr lang="lv-LV" dirty="0"/>
              <a:t> </a:t>
            </a:r>
            <a:r>
              <a:rPr lang="lv-LV" dirty="0" err="1"/>
              <a:t>has</a:t>
            </a:r>
            <a:r>
              <a:rPr lang="lv-LV" dirty="0"/>
              <a:t> </a:t>
            </a:r>
            <a:r>
              <a:rPr lang="lv-LV" dirty="0" err="1"/>
              <a:t>been</a:t>
            </a:r>
            <a:r>
              <a:rPr lang="lv-LV" dirty="0"/>
              <a:t> </a:t>
            </a:r>
            <a:r>
              <a:rPr lang="lv-LV" dirty="0" err="1"/>
              <a:t>adopted</a:t>
            </a:r>
            <a:r>
              <a:rPr lang="lv-LV" dirty="0"/>
              <a:t> </a:t>
            </a:r>
            <a:r>
              <a:rPr lang="lv-LV" dirty="0" err="1"/>
              <a:t>on</a:t>
            </a:r>
            <a:r>
              <a:rPr lang="lv-LV" dirty="0"/>
              <a:t> 21.09.2009. </a:t>
            </a:r>
            <a:r>
              <a:rPr lang="lv-LV" dirty="0" err="1"/>
              <a:t>Senate</a:t>
            </a:r>
            <a:r>
              <a:rPr lang="lv-LV" dirty="0"/>
              <a:t> </a:t>
            </a:r>
            <a:r>
              <a:rPr lang="lv-LV" dirty="0" err="1"/>
              <a:t>decision</a:t>
            </a:r>
            <a:r>
              <a:rPr lang="lv-LV" dirty="0"/>
              <a:t> Nr.33)</a:t>
            </a:r>
          </a:p>
        </p:txBody>
      </p:sp>
      <p:sp>
        <p:nvSpPr>
          <p:cNvPr id="4" name="Slaida numura vietturis 3"/>
          <p:cNvSpPr>
            <a:spLocks noGrp="1"/>
          </p:cNvSpPr>
          <p:nvPr>
            <p:ph type="sldNum" sz="quarter" idx="10"/>
          </p:nvPr>
        </p:nvSpPr>
        <p:spPr/>
        <p:txBody>
          <a:bodyPr/>
          <a:lstStyle/>
          <a:p>
            <a:fld id="{0A95C7B4-F48A-4942-A509-E55995350072}" type="slidenum">
              <a:rPr lang="lv-LV" smtClean="0"/>
              <a:pPr/>
              <a:t>13</a:t>
            </a:fld>
            <a:endParaRPr lang="lv-LV"/>
          </a:p>
        </p:txBody>
      </p:sp>
      <p:sp>
        <p:nvSpPr>
          <p:cNvPr id="5" name="Kājenes vietturis 4"/>
          <p:cNvSpPr>
            <a:spLocks noGrp="1"/>
          </p:cNvSpPr>
          <p:nvPr>
            <p:ph type="ftr" sz="quarter" idx="11"/>
          </p:nvPr>
        </p:nvSpPr>
        <p:spPr/>
        <p:txBody>
          <a:bodyPr/>
          <a:lstStyle/>
          <a:p>
            <a:r>
              <a:rPr lang="lv-LV"/>
              <a:t>Prikulis, UL, Praha, 28.06.2016</a:t>
            </a:r>
          </a:p>
        </p:txBody>
      </p:sp>
    </p:spTree>
    <p:extLst>
      <p:ext uri="{BB962C8B-B14F-4D97-AF65-F5344CB8AC3E}">
        <p14:creationId xmlns:p14="http://schemas.microsoft.com/office/powerpoint/2010/main" val="1906306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7C33451-B8B3-4511-A6DF-810911B166D8}" type="slidenum">
              <a:rPr lang="lv-LV" altLang="lv-LV">
                <a:latin typeface="Calibri" panose="020F0502020204030204" pitchFamily="34" charset="0"/>
              </a:rPr>
              <a:pPr/>
              <a:t>14</a:t>
            </a:fld>
            <a:endParaRPr lang="lv-LV" altLang="lv-LV">
              <a:latin typeface="Calibri" panose="020F0502020204030204" pitchFamily="34" charset="0"/>
            </a:endParaRPr>
          </a:p>
        </p:txBody>
      </p:sp>
    </p:spTree>
    <p:extLst>
      <p:ext uri="{BB962C8B-B14F-4D97-AF65-F5344CB8AC3E}">
        <p14:creationId xmlns:p14="http://schemas.microsoft.com/office/powerpoint/2010/main" val="31945221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44F62F8-1103-4780-92CD-EEF265A5EEA2}" type="slidenum">
              <a:rPr lang="lv-LV" altLang="lv-LV">
                <a:latin typeface="Calibri" panose="020F0502020204030204" pitchFamily="34" charset="0"/>
              </a:rPr>
              <a:pPr/>
              <a:t>15</a:t>
            </a:fld>
            <a:endParaRPr lang="lv-LV" altLang="lv-LV">
              <a:latin typeface="Calibri" panose="020F0502020204030204" pitchFamily="34" charset="0"/>
            </a:endParaRPr>
          </a:p>
        </p:txBody>
      </p:sp>
    </p:spTree>
    <p:extLst>
      <p:ext uri="{BB962C8B-B14F-4D97-AF65-F5344CB8AC3E}">
        <p14:creationId xmlns:p14="http://schemas.microsoft.com/office/powerpoint/2010/main" val="7476174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427453C-E967-4D8F-85EB-9DA458104F28}" type="slidenum">
              <a:rPr lang="lv-LV" altLang="lv-LV">
                <a:latin typeface="Calibri" panose="020F0502020204030204" pitchFamily="34" charset="0"/>
              </a:rPr>
              <a:pPr/>
              <a:t>16</a:t>
            </a:fld>
            <a:endParaRPr lang="lv-LV" altLang="lv-LV">
              <a:latin typeface="Calibri" panose="020F0502020204030204" pitchFamily="34" charset="0"/>
            </a:endParaRPr>
          </a:p>
        </p:txBody>
      </p:sp>
    </p:spTree>
    <p:extLst>
      <p:ext uri="{BB962C8B-B14F-4D97-AF65-F5344CB8AC3E}">
        <p14:creationId xmlns:p14="http://schemas.microsoft.com/office/powerpoint/2010/main" val="42043663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a:xfrm>
            <a:off x="685800" y="4724956"/>
            <a:ext cx="5767536" cy="4476274"/>
          </a:xfrm>
        </p:spPr>
        <p:txBody>
          <a:bodyPr/>
          <a:lstStyle/>
          <a:p>
            <a:r>
              <a:rPr lang="lv-LV" sz="1000" dirty="0" err="1"/>
              <a:t>Now</a:t>
            </a:r>
            <a:r>
              <a:rPr lang="lv-LV" sz="1000" dirty="0"/>
              <a:t> I </a:t>
            </a:r>
            <a:r>
              <a:rPr lang="lv-LV" sz="1000" dirty="0" err="1"/>
              <a:t>will</a:t>
            </a:r>
            <a:r>
              <a:rPr lang="lv-LV" sz="1000" dirty="0"/>
              <a:t> </a:t>
            </a:r>
            <a:r>
              <a:rPr lang="lv-LV" sz="1000" dirty="0" err="1"/>
              <a:t>try</a:t>
            </a:r>
            <a:r>
              <a:rPr lang="lv-LV" sz="1000" dirty="0"/>
              <a:t> to </a:t>
            </a:r>
            <a:r>
              <a:rPr lang="lv-LV" sz="1000" dirty="0" err="1"/>
              <a:t>illustrate</a:t>
            </a:r>
            <a:r>
              <a:rPr lang="lv-LV" sz="1000" dirty="0"/>
              <a:t> </a:t>
            </a:r>
            <a:r>
              <a:rPr lang="lv-LV" sz="1000" dirty="0" err="1"/>
              <a:t>the</a:t>
            </a:r>
            <a:r>
              <a:rPr lang="lv-LV" sz="1000" dirty="0"/>
              <a:t> </a:t>
            </a:r>
            <a:r>
              <a:rPr lang="lv-LV" sz="1000" dirty="0" err="1"/>
              <a:t>internal</a:t>
            </a:r>
            <a:r>
              <a:rPr lang="lv-LV" sz="1000" dirty="0"/>
              <a:t> QA </a:t>
            </a:r>
            <a:r>
              <a:rPr lang="lv-LV" sz="1000" dirty="0" err="1"/>
              <a:t>in</a:t>
            </a:r>
            <a:r>
              <a:rPr lang="lv-LV" sz="1000" dirty="0"/>
              <a:t> </a:t>
            </a:r>
            <a:r>
              <a:rPr lang="lv-LV" sz="1000" dirty="0" err="1"/>
              <a:t>our</a:t>
            </a:r>
            <a:r>
              <a:rPr lang="lv-LV" sz="1000" dirty="0"/>
              <a:t> </a:t>
            </a:r>
            <a:r>
              <a:rPr lang="lv-LV" sz="1000" dirty="0" err="1"/>
              <a:t>institution</a:t>
            </a:r>
            <a:r>
              <a:rPr lang="lv-LV" sz="1000" dirty="0"/>
              <a:t>.</a:t>
            </a:r>
          </a:p>
          <a:p>
            <a:r>
              <a:rPr lang="lv-LV" sz="1000" dirty="0" err="1"/>
              <a:t>Altogether</a:t>
            </a:r>
            <a:r>
              <a:rPr lang="lv-LV" sz="1000" dirty="0"/>
              <a:t> </a:t>
            </a:r>
            <a:r>
              <a:rPr lang="lv-LV" sz="1000" dirty="0" err="1"/>
              <a:t>there</a:t>
            </a:r>
            <a:r>
              <a:rPr lang="lv-LV" sz="1000" dirty="0"/>
              <a:t> </a:t>
            </a:r>
            <a:r>
              <a:rPr lang="lv-LV" sz="1000" dirty="0" err="1"/>
              <a:t>are</a:t>
            </a:r>
            <a:r>
              <a:rPr lang="lv-LV" sz="1000" dirty="0"/>
              <a:t> </a:t>
            </a:r>
            <a:r>
              <a:rPr lang="lv-LV" sz="1000" dirty="0" err="1"/>
              <a:t>more</a:t>
            </a:r>
            <a:r>
              <a:rPr lang="lv-LV" sz="1000" dirty="0"/>
              <a:t> </a:t>
            </a:r>
            <a:r>
              <a:rPr lang="lv-LV" sz="1000" dirty="0" err="1"/>
              <a:t>than</a:t>
            </a:r>
            <a:r>
              <a:rPr lang="lv-LV" sz="1000" dirty="0"/>
              <a:t> 100 </a:t>
            </a:r>
            <a:r>
              <a:rPr lang="lv-LV" sz="1000" dirty="0" err="1"/>
              <a:t>internal</a:t>
            </a:r>
            <a:r>
              <a:rPr lang="lv-LV" sz="1000" dirty="0"/>
              <a:t> </a:t>
            </a:r>
            <a:r>
              <a:rPr lang="lv-LV" sz="1000" dirty="0" err="1"/>
              <a:t>regulations</a:t>
            </a:r>
            <a:r>
              <a:rPr lang="lv-LV" sz="1000" dirty="0"/>
              <a:t> </a:t>
            </a:r>
            <a:r>
              <a:rPr lang="lv-LV" sz="1000" dirty="0" err="1"/>
              <a:t>concerning</a:t>
            </a:r>
            <a:r>
              <a:rPr lang="lv-LV" sz="1000" dirty="0"/>
              <a:t> </a:t>
            </a:r>
            <a:r>
              <a:rPr lang="lv-LV" sz="1000" dirty="0" err="1"/>
              <a:t>academic</a:t>
            </a:r>
            <a:r>
              <a:rPr lang="lv-LV" sz="1000" dirty="0"/>
              <a:t> process, </a:t>
            </a:r>
            <a:r>
              <a:rPr lang="lv-LV" sz="1000" dirty="0" err="1"/>
              <a:t>and</a:t>
            </a:r>
            <a:r>
              <a:rPr lang="lv-LV" sz="1000" dirty="0"/>
              <a:t> </a:t>
            </a:r>
            <a:r>
              <a:rPr lang="lv-LV" sz="1000" dirty="0" err="1"/>
              <a:t>most</a:t>
            </a:r>
            <a:r>
              <a:rPr lang="lv-LV" sz="1000" dirty="0"/>
              <a:t> </a:t>
            </a:r>
            <a:r>
              <a:rPr lang="lv-LV" sz="1000" dirty="0" err="1"/>
              <a:t>of</a:t>
            </a:r>
            <a:r>
              <a:rPr lang="lv-LV" sz="1000" dirty="0"/>
              <a:t> </a:t>
            </a:r>
            <a:r>
              <a:rPr lang="lv-LV" sz="1000" dirty="0" err="1"/>
              <a:t>them</a:t>
            </a:r>
            <a:r>
              <a:rPr lang="lv-LV" sz="1000" dirty="0"/>
              <a:t> </a:t>
            </a:r>
            <a:r>
              <a:rPr lang="lv-LV" sz="1000" dirty="0" err="1"/>
              <a:t>are</a:t>
            </a:r>
            <a:r>
              <a:rPr lang="lv-LV" sz="1000" dirty="0"/>
              <a:t> </a:t>
            </a:r>
            <a:r>
              <a:rPr lang="lv-LV" sz="1000" dirty="0" err="1"/>
              <a:t>directly</a:t>
            </a:r>
            <a:r>
              <a:rPr lang="lv-LV" sz="1000" dirty="0"/>
              <a:t> </a:t>
            </a:r>
            <a:r>
              <a:rPr lang="lv-LV" sz="1000" dirty="0" err="1"/>
              <a:t>or</a:t>
            </a:r>
            <a:r>
              <a:rPr lang="lv-LV" sz="1000" dirty="0"/>
              <a:t> </a:t>
            </a:r>
            <a:r>
              <a:rPr lang="lv-LV" sz="1000" dirty="0" err="1"/>
              <a:t>indirectly</a:t>
            </a:r>
            <a:r>
              <a:rPr lang="lv-LV" sz="1000" dirty="0"/>
              <a:t> </a:t>
            </a:r>
            <a:r>
              <a:rPr lang="lv-LV" sz="1000" dirty="0" err="1"/>
              <a:t>following</a:t>
            </a:r>
            <a:r>
              <a:rPr lang="lv-LV" sz="1000" dirty="0"/>
              <a:t> </a:t>
            </a:r>
            <a:r>
              <a:rPr lang="lv-LV" sz="1000" dirty="0" err="1"/>
              <a:t>the</a:t>
            </a:r>
            <a:r>
              <a:rPr lang="lv-LV" sz="1000" dirty="0"/>
              <a:t> ESG, </a:t>
            </a:r>
            <a:r>
              <a:rPr lang="lv-LV" sz="1000" dirty="0" err="1"/>
              <a:t>although</a:t>
            </a:r>
            <a:r>
              <a:rPr lang="lv-LV" sz="1000" dirty="0"/>
              <a:t> </a:t>
            </a:r>
            <a:r>
              <a:rPr lang="lv-LV" sz="1000" dirty="0" err="1"/>
              <a:t>not</a:t>
            </a:r>
            <a:r>
              <a:rPr lang="lv-LV" sz="1000" dirty="0"/>
              <a:t> </a:t>
            </a:r>
            <a:r>
              <a:rPr lang="lv-LV" sz="1000" dirty="0" err="1"/>
              <a:t>specifically</a:t>
            </a:r>
            <a:r>
              <a:rPr lang="lv-LV" sz="1000" dirty="0"/>
              <a:t> </a:t>
            </a:r>
            <a:r>
              <a:rPr lang="lv-LV" sz="1000" dirty="0" err="1"/>
              <a:t>referring</a:t>
            </a:r>
            <a:r>
              <a:rPr lang="lv-LV" sz="1000" dirty="0"/>
              <a:t> to it. </a:t>
            </a:r>
            <a:r>
              <a:rPr lang="lv-LV" sz="1000" dirty="0" err="1"/>
              <a:t>And</a:t>
            </a:r>
            <a:r>
              <a:rPr lang="lv-LV" sz="1000" dirty="0"/>
              <a:t> </a:t>
            </a:r>
            <a:r>
              <a:rPr lang="lv-LV" sz="1000" dirty="0" err="1"/>
              <a:t>we</a:t>
            </a:r>
            <a:r>
              <a:rPr lang="lv-LV" sz="1000" dirty="0"/>
              <a:t> </a:t>
            </a:r>
            <a:r>
              <a:rPr lang="lv-LV" sz="1000" dirty="0" err="1"/>
              <a:t>have</a:t>
            </a:r>
            <a:r>
              <a:rPr lang="lv-LV" sz="1000" dirty="0"/>
              <a:t> to </a:t>
            </a:r>
            <a:r>
              <a:rPr lang="lv-LV" sz="1000" dirty="0" err="1"/>
              <a:t>start</a:t>
            </a:r>
            <a:r>
              <a:rPr lang="lv-LV" sz="1000" dirty="0"/>
              <a:t> </a:t>
            </a:r>
            <a:r>
              <a:rPr lang="lv-LV" sz="1000" dirty="0" err="1"/>
              <a:t>with</a:t>
            </a:r>
            <a:r>
              <a:rPr lang="lv-LV" sz="1000" dirty="0"/>
              <a:t> 1.1.</a:t>
            </a:r>
          </a:p>
          <a:p>
            <a:endParaRPr lang="lv-LV" sz="1000" dirty="0"/>
          </a:p>
          <a:p>
            <a:endParaRPr lang="lv-LV" sz="1000" dirty="0"/>
          </a:p>
        </p:txBody>
      </p:sp>
      <p:sp>
        <p:nvSpPr>
          <p:cNvPr id="4" name="Slaida numura vietturis 3"/>
          <p:cNvSpPr>
            <a:spLocks noGrp="1"/>
          </p:cNvSpPr>
          <p:nvPr>
            <p:ph type="sldNum" sz="quarter" idx="10"/>
          </p:nvPr>
        </p:nvSpPr>
        <p:spPr/>
        <p:txBody>
          <a:bodyPr/>
          <a:lstStyle/>
          <a:p>
            <a:fld id="{0A95C7B4-F48A-4942-A509-E55995350072}" type="slidenum">
              <a:rPr lang="lv-LV" smtClean="0"/>
              <a:pPr/>
              <a:t>22</a:t>
            </a:fld>
            <a:endParaRPr lang="lv-LV"/>
          </a:p>
        </p:txBody>
      </p:sp>
      <p:sp>
        <p:nvSpPr>
          <p:cNvPr id="5" name="Kājenes vietturis 4"/>
          <p:cNvSpPr>
            <a:spLocks noGrp="1"/>
          </p:cNvSpPr>
          <p:nvPr>
            <p:ph type="ftr" sz="quarter" idx="11"/>
          </p:nvPr>
        </p:nvSpPr>
        <p:spPr/>
        <p:txBody>
          <a:bodyPr/>
          <a:lstStyle/>
          <a:p>
            <a:r>
              <a:rPr lang="lv-LV"/>
              <a:t>Prikulis, UL, Praha, 28.06.2016</a:t>
            </a:r>
          </a:p>
        </p:txBody>
      </p:sp>
    </p:spTree>
    <p:extLst>
      <p:ext uri="{BB962C8B-B14F-4D97-AF65-F5344CB8AC3E}">
        <p14:creationId xmlns:p14="http://schemas.microsoft.com/office/powerpoint/2010/main" val="37412949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u="sng" dirty="0" err="1">
                <a:hlinkClick r:id="rId3"/>
              </a:rPr>
              <a:t>Quality</a:t>
            </a:r>
            <a:r>
              <a:rPr lang="lv-LV" u="sng" dirty="0">
                <a:hlinkClick r:id="rId3"/>
              </a:rPr>
              <a:t> </a:t>
            </a:r>
            <a:r>
              <a:rPr lang="lv-LV" u="sng" dirty="0" err="1">
                <a:hlinkClick r:id="rId3"/>
              </a:rPr>
              <a:t>poli</a:t>
            </a:r>
            <a:r>
              <a:rPr lang="lv-LV" u="sng" dirty="0" err="1"/>
              <a:t>cy</a:t>
            </a:r>
            <a:r>
              <a:rPr lang="lv-LV" dirty="0"/>
              <a:t> </a:t>
            </a:r>
            <a:r>
              <a:rPr lang="lv-LV" dirty="0" err="1"/>
              <a:t>defines</a:t>
            </a:r>
            <a:r>
              <a:rPr lang="lv-LV" dirty="0"/>
              <a:t> </a:t>
            </a:r>
            <a:r>
              <a:rPr lang="lv-LV" dirty="0" err="1"/>
              <a:t>continuous</a:t>
            </a:r>
            <a:r>
              <a:rPr lang="lv-LV" dirty="0"/>
              <a:t> </a:t>
            </a:r>
            <a:r>
              <a:rPr lang="lv-LV" dirty="0" err="1"/>
              <a:t>development</a:t>
            </a:r>
            <a:r>
              <a:rPr lang="lv-LV" dirty="0"/>
              <a:t> </a:t>
            </a:r>
            <a:r>
              <a:rPr lang="lv-LV" dirty="0" err="1"/>
              <a:t>towards</a:t>
            </a:r>
            <a:r>
              <a:rPr lang="lv-LV" dirty="0"/>
              <a:t> </a:t>
            </a:r>
            <a:r>
              <a:rPr lang="lv-LV" dirty="0" err="1"/>
              <a:t>excellence</a:t>
            </a:r>
            <a:r>
              <a:rPr lang="lv-LV" dirty="0"/>
              <a:t> </a:t>
            </a:r>
            <a:r>
              <a:rPr lang="lv-LV" dirty="0" err="1"/>
              <a:t>in</a:t>
            </a:r>
            <a:r>
              <a:rPr lang="lv-LV" dirty="0"/>
              <a:t> </a:t>
            </a:r>
            <a:r>
              <a:rPr lang="lv-LV" dirty="0" err="1"/>
              <a:t>research-based</a:t>
            </a:r>
            <a:r>
              <a:rPr lang="lv-LV" dirty="0"/>
              <a:t> </a:t>
            </a:r>
            <a:r>
              <a:rPr lang="lv-LV" dirty="0" err="1"/>
              <a:t>studies</a:t>
            </a:r>
            <a:r>
              <a:rPr lang="lv-LV" dirty="0"/>
              <a:t> </a:t>
            </a:r>
            <a:r>
              <a:rPr lang="lv-LV" dirty="0" err="1"/>
              <a:t>as</a:t>
            </a:r>
            <a:r>
              <a:rPr lang="lv-LV" dirty="0"/>
              <a:t> </a:t>
            </a:r>
            <a:r>
              <a:rPr lang="lv-LV" dirty="0" err="1"/>
              <a:t>the</a:t>
            </a:r>
            <a:r>
              <a:rPr lang="lv-LV" dirty="0"/>
              <a:t> </a:t>
            </a:r>
            <a:r>
              <a:rPr lang="lv-LV" dirty="0" err="1"/>
              <a:t>aim</a:t>
            </a:r>
            <a:r>
              <a:rPr lang="lv-LV" dirty="0"/>
              <a:t> </a:t>
            </a:r>
            <a:r>
              <a:rPr lang="lv-LV" dirty="0" err="1"/>
              <a:t>of</a:t>
            </a:r>
            <a:r>
              <a:rPr lang="lv-LV" dirty="0"/>
              <a:t> </a:t>
            </a:r>
            <a:r>
              <a:rPr lang="lv-LV" dirty="0" err="1"/>
              <a:t>Quality</a:t>
            </a:r>
            <a:r>
              <a:rPr lang="lv-LV" dirty="0"/>
              <a:t> </a:t>
            </a:r>
            <a:r>
              <a:rPr lang="lv-LV" dirty="0" err="1"/>
              <a:t>assurance</a:t>
            </a:r>
            <a:r>
              <a:rPr lang="lv-LV" dirty="0"/>
              <a:t> </a:t>
            </a:r>
            <a:r>
              <a:rPr lang="lv-LV" dirty="0" err="1"/>
              <a:t>system</a:t>
            </a:r>
            <a:r>
              <a:rPr lang="lv-LV" dirty="0"/>
              <a:t> [</a:t>
            </a:r>
            <a:r>
              <a:rPr lang="lv-LV" dirty="0" err="1"/>
              <a:t>of</a:t>
            </a:r>
            <a:r>
              <a:rPr lang="lv-LV" dirty="0"/>
              <a:t> </a:t>
            </a:r>
            <a:r>
              <a:rPr lang="lv-LV" dirty="0" err="1"/>
              <a:t>studies</a:t>
            </a:r>
            <a:r>
              <a:rPr lang="lv-LV" dirty="0"/>
              <a:t>]. </a:t>
            </a:r>
            <a:r>
              <a:rPr lang="lv-LV" u="sng" dirty="0" err="1">
                <a:hlinkClick r:id="rId4"/>
              </a:rPr>
              <a:t>The</a:t>
            </a:r>
            <a:r>
              <a:rPr lang="lv-LV" u="sng" dirty="0">
                <a:hlinkClick r:id="rId4"/>
              </a:rPr>
              <a:t> </a:t>
            </a:r>
            <a:r>
              <a:rPr lang="lv-LV" u="sng" dirty="0" err="1">
                <a:hlinkClick r:id="rId4"/>
              </a:rPr>
              <a:t>model</a:t>
            </a:r>
            <a:r>
              <a:rPr lang="lv-LV" u="sng" dirty="0">
                <a:hlinkClick r:id="rId4"/>
              </a:rPr>
              <a:t> </a:t>
            </a:r>
            <a:r>
              <a:rPr lang="lv-LV" u="sng" dirty="0" err="1">
                <a:hlinkClick r:id="rId4"/>
              </a:rPr>
              <a:t>of</a:t>
            </a:r>
            <a:r>
              <a:rPr lang="lv-LV" u="sng" dirty="0">
                <a:hlinkClick r:id="rId4"/>
              </a:rPr>
              <a:t> </a:t>
            </a:r>
            <a:r>
              <a:rPr lang="lv-LV" u="sng" dirty="0" err="1">
                <a:hlinkClick r:id="rId4"/>
              </a:rPr>
              <a:t>excellence</a:t>
            </a:r>
            <a:r>
              <a:rPr lang="lv-LV" dirty="0"/>
              <a:t> </a:t>
            </a:r>
            <a:r>
              <a:rPr lang="lv-LV" dirty="0" err="1"/>
              <a:t>and</a:t>
            </a:r>
            <a:r>
              <a:rPr lang="lv-LV" dirty="0"/>
              <a:t>  </a:t>
            </a:r>
            <a:r>
              <a:rPr lang="lv-LV" u="sng" dirty="0" err="1"/>
              <a:t>Regulation</a:t>
            </a:r>
            <a:r>
              <a:rPr lang="lv-LV" u="sng" dirty="0"/>
              <a:t> </a:t>
            </a:r>
            <a:r>
              <a:rPr lang="lv-LV" u="sng" dirty="0" err="1"/>
              <a:t>on</a:t>
            </a:r>
            <a:r>
              <a:rPr lang="lv-LV" u="sng" dirty="0"/>
              <a:t> process </a:t>
            </a:r>
            <a:r>
              <a:rPr lang="lv-LV" u="sng" dirty="0" err="1"/>
              <a:t>management</a:t>
            </a:r>
            <a:r>
              <a:rPr lang="lv-LV" u="sng" dirty="0"/>
              <a:t> </a:t>
            </a:r>
            <a:r>
              <a:rPr lang="lv-LV" dirty="0"/>
              <a:t>sets </a:t>
            </a:r>
            <a:r>
              <a:rPr lang="lv-LV" dirty="0" err="1"/>
              <a:t>guidelines</a:t>
            </a:r>
            <a:r>
              <a:rPr lang="lv-LV" dirty="0"/>
              <a:t> </a:t>
            </a:r>
            <a:r>
              <a:rPr lang="lv-LV" dirty="0" err="1"/>
              <a:t>for</a:t>
            </a:r>
            <a:r>
              <a:rPr lang="lv-LV" dirty="0"/>
              <a:t> </a:t>
            </a:r>
            <a:r>
              <a:rPr lang="lv-LV" dirty="0" err="1"/>
              <a:t>building</a:t>
            </a:r>
            <a:r>
              <a:rPr lang="lv-LV" dirty="0"/>
              <a:t>, </a:t>
            </a:r>
            <a:r>
              <a:rPr lang="lv-LV" dirty="0" err="1"/>
              <a:t>assessment</a:t>
            </a:r>
            <a:r>
              <a:rPr lang="lv-LV" dirty="0"/>
              <a:t> </a:t>
            </a:r>
            <a:r>
              <a:rPr lang="lv-LV" dirty="0" err="1"/>
              <a:t>and</a:t>
            </a:r>
            <a:r>
              <a:rPr lang="lv-LV" dirty="0"/>
              <a:t> </a:t>
            </a:r>
            <a:r>
              <a:rPr lang="lv-LV" dirty="0" err="1"/>
              <a:t>development</a:t>
            </a:r>
            <a:r>
              <a:rPr lang="lv-LV" dirty="0"/>
              <a:t> </a:t>
            </a:r>
            <a:r>
              <a:rPr lang="lv-LV" dirty="0" err="1"/>
              <a:t>of</a:t>
            </a:r>
            <a:r>
              <a:rPr lang="lv-LV" dirty="0"/>
              <a:t> </a:t>
            </a:r>
            <a:r>
              <a:rPr lang="lv-LV" dirty="0" err="1"/>
              <a:t>the</a:t>
            </a:r>
            <a:r>
              <a:rPr lang="lv-LV" dirty="0"/>
              <a:t> </a:t>
            </a:r>
            <a:r>
              <a:rPr lang="lv-LV" dirty="0" err="1"/>
              <a:t>system</a:t>
            </a:r>
            <a:r>
              <a:rPr lang="lv-LV" dirty="0"/>
              <a:t> </a:t>
            </a:r>
            <a:r>
              <a:rPr lang="lv-LV" dirty="0" err="1"/>
              <a:t>of</a:t>
            </a:r>
            <a:r>
              <a:rPr lang="lv-LV" dirty="0"/>
              <a:t> </a:t>
            </a:r>
            <a:r>
              <a:rPr lang="lv-LV" dirty="0" err="1"/>
              <a:t>quality</a:t>
            </a:r>
            <a:r>
              <a:rPr lang="lv-LV" dirty="0"/>
              <a:t> </a:t>
            </a:r>
            <a:r>
              <a:rPr lang="lv-LV" dirty="0" err="1"/>
              <a:t>management</a:t>
            </a:r>
            <a:r>
              <a:rPr lang="lv-LV" dirty="0"/>
              <a:t> </a:t>
            </a:r>
            <a:r>
              <a:rPr lang="lv-LV" dirty="0" err="1"/>
              <a:t>of</a:t>
            </a:r>
            <a:r>
              <a:rPr lang="lv-LV" dirty="0"/>
              <a:t> </a:t>
            </a:r>
            <a:r>
              <a:rPr lang="lv-LV" dirty="0" err="1"/>
              <a:t>studies</a:t>
            </a:r>
            <a:r>
              <a:rPr lang="lv-LV" dirty="0"/>
              <a:t>, </a:t>
            </a:r>
            <a:r>
              <a:rPr lang="lv-LV" dirty="0" err="1"/>
              <a:t>an</a:t>
            </a:r>
            <a:r>
              <a:rPr lang="lv-LV" dirty="0"/>
              <a:t> </a:t>
            </a:r>
            <a:r>
              <a:rPr lang="lv-LV" dirty="0" err="1"/>
              <a:t>is</a:t>
            </a:r>
            <a:r>
              <a:rPr lang="lv-LV" dirty="0"/>
              <a:t> </a:t>
            </a:r>
            <a:r>
              <a:rPr lang="lv-LV" dirty="0" err="1"/>
              <a:t>represented</a:t>
            </a:r>
            <a:r>
              <a:rPr lang="lv-LV" dirty="0"/>
              <a:t>  </a:t>
            </a:r>
            <a:r>
              <a:rPr lang="lv-LV" dirty="0" err="1"/>
              <a:t>in</a:t>
            </a:r>
            <a:r>
              <a:rPr lang="lv-LV" dirty="0"/>
              <a:t> </a:t>
            </a:r>
            <a:r>
              <a:rPr lang="lv-LV" dirty="0" err="1"/>
              <a:t>the</a:t>
            </a:r>
            <a:r>
              <a:rPr lang="lv-LV" dirty="0"/>
              <a:t> </a:t>
            </a:r>
            <a:r>
              <a:rPr lang="lv-LV" dirty="0" err="1"/>
              <a:t>model</a:t>
            </a:r>
            <a:r>
              <a:rPr lang="lv-LV" dirty="0"/>
              <a:t> </a:t>
            </a:r>
            <a:r>
              <a:rPr lang="lv-LV" dirty="0" err="1"/>
              <a:t>of</a:t>
            </a:r>
            <a:r>
              <a:rPr lang="lv-LV" dirty="0"/>
              <a:t> </a:t>
            </a:r>
            <a:r>
              <a:rPr lang="lv-LV" dirty="0" err="1"/>
              <a:t>electronic</a:t>
            </a:r>
            <a:r>
              <a:rPr lang="lv-LV" dirty="0"/>
              <a:t> process </a:t>
            </a:r>
            <a:r>
              <a:rPr lang="lv-LV" dirty="0" err="1"/>
              <a:t>management</a:t>
            </a:r>
            <a:r>
              <a:rPr lang="lv-LV" dirty="0"/>
              <a:t> – LU </a:t>
            </a:r>
            <a:r>
              <a:rPr lang="lv-LV" dirty="0" err="1"/>
              <a:t>QuPeRs</a:t>
            </a:r>
            <a:r>
              <a:rPr lang="lv-LV" dirty="0"/>
              <a:t>. </a:t>
            </a:r>
            <a:r>
              <a:rPr lang="lv-LV" dirty="0" err="1"/>
              <a:t>The</a:t>
            </a:r>
            <a:r>
              <a:rPr lang="lv-LV" dirty="0"/>
              <a:t> </a:t>
            </a:r>
            <a:r>
              <a:rPr lang="lv-LV" dirty="0" err="1"/>
              <a:t>regulation</a:t>
            </a:r>
            <a:r>
              <a:rPr lang="lv-LV" dirty="0"/>
              <a:t> </a:t>
            </a:r>
            <a:r>
              <a:rPr lang="lv-LV" dirty="0" err="1"/>
              <a:t>on</a:t>
            </a:r>
            <a:r>
              <a:rPr lang="lv-LV" dirty="0"/>
              <a:t> process </a:t>
            </a:r>
            <a:r>
              <a:rPr lang="lv-LV" dirty="0" err="1"/>
              <a:t>management</a:t>
            </a:r>
            <a:r>
              <a:rPr lang="lv-LV" dirty="0"/>
              <a:t> </a:t>
            </a:r>
            <a:r>
              <a:rPr lang="lv-LV" dirty="0" err="1"/>
              <a:t>has</a:t>
            </a:r>
            <a:r>
              <a:rPr lang="lv-LV" dirty="0"/>
              <a:t> </a:t>
            </a:r>
            <a:r>
              <a:rPr lang="lv-LV" dirty="0" err="1"/>
              <a:t>been</a:t>
            </a:r>
            <a:r>
              <a:rPr lang="lv-LV" dirty="0"/>
              <a:t> </a:t>
            </a:r>
            <a:r>
              <a:rPr lang="lv-LV" dirty="0" err="1"/>
              <a:t>adopted</a:t>
            </a:r>
            <a:r>
              <a:rPr lang="lv-LV" dirty="0"/>
              <a:t> </a:t>
            </a:r>
            <a:r>
              <a:rPr lang="lv-LV" dirty="0" err="1"/>
              <a:t>on</a:t>
            </a:r>
            <a:r>
              <a:rPr lang="lv-LV" dirty="0"/>
              <a:t> 19.12.2012. LU </a:t>
            </a:r>
            <a:r>
              <a:rPr lang="lv-LV" dirty="0" err="1"/>
              <a:t>order</a:t>
            </a:r>
            <a:r>
              <a:rPr lang="lv-LV" dirty="0"/>
              <a:t> Nr.1/338)</a:t>
            </a:r>
          </a:p>
          <a:p>
            <a:r>
              <a:rPr lang="lv-LV" dirty="0" err="1"/>
              <a:t>Study</a:t>
            </a:r>
            <a:r>
              <a:rPr lang="lv-LV" dirty="0"/>
              <a:t> </a:t>
            </a:r>
            <a:r>
              <a:rPr lang="lv-LV" dirty="0" err="1"/>
              <a:t>processes</a:t>
            </a:r>
            <a:r>
              <a:rPr lang="lv-LV" dirty="0"/>
              <a:t> </a:t>
            </a:r>
            <a:r>
              <a:rPr lang="lv-LV" dirty="0" err="1"/>
              <a:t>are</a:t>
            </a:r>
            <a:r>
              <a:rPr lang="lv-LV" dirty="0"/>
              <a:t> </a:t>
            </a:r>
            <a:r>
              <a:rPr lang="lv-LV" dirty="0" err="1"/>
              <a:t>clearly</a:t>
            </a:r>
            <a:r>
              <a:rPr lang="lv-LV" dirty="0"/>
              <a:t> </a:t>
            </a:r>
            <a:r>
              <a:rPr lang="lv-LV" dirty="0" err="1"/>
              <a:t>structured</a:t>
            </a:r>
            <a:r>
              <a:rPr lang="lv-LV" dirty="0"/>
              <a:t> </a:t>
            </a:r>
            <a:r>
              <a:rPr lang="lv-LV" dirty="0" err="1"/>
              <a:t>and</a:t>
            </a:r>
            <a:r>
              <a:rPr lang="lv-LV" dirty="0"/>
              <a:t> </a:t>
            </a:r>
            <a:r>
              <a:rPr lang="lv-LV" dirty="0" err="1"/>
              <a:t>there</a:t>
            </a:r>
            <a:r>
              <a:rPr lang="lv-LV" dirty="0"/>
              <a:t> </a:t>
            </a:r>
            <a:r>
              <a:rPr lang="lv-LV" dirty="0" err="1"/>
              <a:t>are</a:t>
            </a:r>
            <a:r>
              <a:rPr lang="lv-LV" dirty="0"/>
              <a:t> </a:t>
            </a:r>
            <a:r>
              <a:rPr lang="lv-LV" dirty="0" err="1"/>
              <a:t>responsibles</a:t>
            </a:r>
            <a:r>
              <a:rPr lang="lv-LV" dirty="0"/>
              <a:t> </a:t>
            </a:r>
            <a:r>
              <a:rPr lang="lv-LV" dirty="0" err="1"/>
              <a:t>for</a:t>
            </a:r>
            <a:r>
              <a:rPr lang="lv-LV" dirty="0"/>
              <a:t> </a:t>
            </a:r>
            <a:r>
              <a:rPr lang="lv-LV" dirty="0" err="1"/>
              <a:t>each</a:t>
            </a:r>
            <a:r>
              <a:rPr lang="lv-LV" dirty="0"/>
              <a:t> </a:t>
            </a:r>
            <a:r>
              <a:rPr lang="lv-LV" dirty="0" err="1"/>
              <a:t>of</a:t>
            </a:r>
            <a:r>
              <a:rPr lang="lv-LV" dirty="0"/>
              <a:t> </a:t>
            </a:r>
            <a:r>
              <a:rPr lang="lv-LV" dirty="0" err="1"/>
              <a:t>them</a:t>
            </a:r>
            <a:r>
              <a:rPr lang="lv-LV" dirty="0"/>
              <a:t>. </a:t>
            </a:r>
            <a:r>
              <a:rPr lang="lv-LV" dirty="0" err="1"/>
              <a:t>Collective</a:t>
            </a:r>
            <a:r>
              <a:rPr lang="lv-LV" dirty="0"/>
              <a:t> </a:t>
            </a:r>
            <a:r>
              <a:rPr lang="lv-LV" dirty="0" err="1"/>
              <a:t>responsibility</a:t>
            </a:r>
            <a:r>
              <a:rPr lang="lv-LV" dirty="0"/>
              <a:t> </a:t>
            </a:r>
            <a:r>
              <a:rPr lang="lv-LV" dirty="0" err="1"/>
              <a:t>belongs</a:t>
            </a:r>
            <a:r>
              <a:rPr lang="lv-LV" dirty="0"/>
              <a:t> to </a:t>
            </a:r>
            <a:r>
              <a:rPr lang="lv-LV" dirty="0" err="1"/>
              <a:t>the</a:t>
            </a:r>
            <a:r>
              <a:rPr lang="lv-LV" dirty="0"/>
              <a:t> </a:t>
            </a:r>
            <a:r>
              <a:rPr lang="lv-LV" dirty="0" err="1"/>
              <a:t>decision-making</a:t>
            </a:r>
            <a:r>
              <a:rPr lang="lv-LV" dirty="0"/>
              <a:t> </a:t>
            </a:r>
            <a:r>
              <a:rPr lang="lv-LV" dirty="0" err="1"/>
              <a:t>bodies</a:t>
            </a:r>
            <a:r>
              <a:rPr lang="lv-LV" dirty="0"/>
              <a:t> - </a:t>
            </a:r>
            <a:r>
              <a:rPr lang="lv-LV" u="sng" dirty="0" err="1">
                <a:hlinkClick r:id="rId5"/>
              </a:rPr>
              <a:t>Constitutional</a:t>
            </a:r>
            <a:r>
              <a:rPr lang="lv-LV" u="sng" dirty="0"/>
              <a:t> </a:t>
            </a:r>
            <a:r>
              <a:rPr lang="lv-LV" u="sng" dirty="0" err="1"/>
              <a:t>assembly</a:t>
            </a:r>
            <a:r>
              <a:rPr lang="lv-LV" dirty="0"/>
              <a:t>, </a:t>
            </a:r>
            <a:r>
              <a:rPr lang="lv-LV" u="sng" dirty="0" err="1">
                <a:hlinkClick r:id="rId6"/>
              </a:rPr>
              <a:t>Sen</a:t>
            </a:r>
            <a:r>
              <a:rPr lang="lv-LV" u="sng" dirty="0" err="1"/>
              <a:t>ate</a:t>
            </a:r>
            <a:r>
              <a:rPr lang="lv-LV" dirty="0"/>
              <a:t>, </a:t>
            </a:r>
            <a:r>
              <a:rPr lang="lv-LV" dirty="0" err="1"/>
              <a:t>Committee</a:t>
            </a:r>
            <a:r>
              <a:rPr lang="lv-LV" dirty="0"/>
              <a:t> </a:t>
            </a:r>
            <a:r>
              <a:rPr lang="lv-LV" dirty="0" err="1"/>
              <a:t>of</a:t>
            </a:r>
            <a:r>
              <a:rPr lang="lv-LV" dirty="0"/>
              <a:t> </a:t>
            </a:r>
            <a:r>
              <a:rPr lang="lv-LV" dirty="0" err="1"/>
              <a:t>assessment</a:t>
            </a:r>
            <a:r>
              <a:rPr lang="lv-LV" dirty="0"/>
              <a:t> </a:t>
            </a:r>
            <a:r>
              <a:rPr lang="lv-LV" dirty="0" err="1"/>
              <a:t>of</a:t>
            </a:r>
            <a:r>
              <a:rPr lang="lv-LV" dirty="0"/>
              <a:t> </a:t>
            </a:r>
            <a:r>
              <a:rPr lang="lv-LV" dirty="0" err="1"/>
              <a:t>quality</a:t>
            </a:r>
            <a:r>
              <a:rPr lang="lv-LV" dirty="0"/>
              <a:t> </a:t>
            </a:r>
            <a:r>
              <a:rPr lang="lv-LV" dirty="0" err="1"/>
              <a:t>of</a:t>
            </a:r>
            <a:r>
              <a:rPr lang="lv-LV" dirty="0"/>
              <a:t> </a:t>
            </a:r>
            <a:r>
              <a:rPr lang="lv-LV" dirty="0" err="1"/>
              <a:t>study</a:t>
            </a:r>
            <a:r>
              <a:rPr lang="lv-LV" dirty="0"/>
              <a:t> </a:t>
            </a:r>
            <a:r>
              <a:rPr lang="lv-LV" dirty="0" err="1"/>
              <a:t>programmes</a:t>
            </a:r>
            <a:r>
              <a:rPr lang="lv-LV" dirty="0"/>
              <a:t> (CAQSP), </a:t>
            </a:r>
            <a:r>
              <a:rPr lang="lv-LV" dirty="0" err="1"/>
              <a:t>Faculty</a:t>
            </a:r>
            <a:r>
              <a:rPr lang="lv-LV" dirty="0"/>
              <a:t> </a:t>
            </a:r>
            <a:r>
              <a:rPr lang="lv-LV" dirty="0" err="1"/>
              <a:t>boards</a:t>
            </a:r>
            <a:r>
              <a:rPr lang="lv-LV" dirty="0"/>
              <a:t> un </a:t>
            </a:r>
            <a:r>
              <a:rPr lang="lv-LV" dirty="0" err="1"/>
              <a:t>Study</a:t>
            </a:r>
            <a:r>
              <a:rPr lang="lv-LV" dirty="0"/>
              <a:t> </a:t>
            </a:r>
            <a:r>
              <a:rPr lang="lv-LV" dirty="0" err="1"/>
              <a:t>programme</a:t>
            </a:r>
            <a:r>
              <a:rPr lang="lv-LV" dirty="0"/>
              <a:t> </a:t>
            </a:r>
            <a:r>
              <a:rPr lang="lv-LV" dirty="0" err="1"/>
              <a:t>councils</a:t>
            </a:r>
            <a:r>
              <a:rPr lang="lv-LV" dirty="0"/>
              <a:t> (SPC); </a:t>
            </a:r>
            <a:r>
              <a:rPr lang="lv-LV" dirty="0" err="1"/>
              <a:t>they</a:t>
            </a:r>
            <a:r>
              <a:rPr lang="lv-LV" dirty="0"/>
              <a:t> </a:t>
            </a:r>
            <a:r>
              <a:rPr lang="lv-LV" dirty="0" err="1"/>
              <a:t>evaluate</a:t>
            </a:r>
            <a:r>
              <a:rPr lang="lv-LV" dirty="0"/>
              <a:t> </a:t>
            </a:r>
            <a:r>
              <a:rPr lang="lv-LV" dirty="0" err="1"/>
              <a:t>study</a:t>
            </a:r>
            <a:r>
              <a:rPr lang="lv-LV" dirty="0"/>
              <a:t> </a:t>
            </a:r>
            <a:r>
              <a:rPr lang="lv-LV" dirty="0" err="1"/>
              <a:t>quality</a:t>
            </a:r>
            <a:r>
              <a:rPr lang="lv-LV" dirty="0"/>
              <a:t> </a:t>
            </a:r>
            <a:r>
              <a:rPr lang="lv-LV" dirty="0" err="1"/>
              <a:t>and</a:t>
            </a:r>
            <a:r>
              <a:rPr lang="lv-LV" dirty="0"/>
              <a:t> </a:t>
            </a:r>
            <a:r>
              <a:rPr lang="lv-LV" dirty="0" err="1"/>
              <a:t>decide</a:t>
            </a:r>
            <a:r>
              <a:rPr lang="lv-LV" dirty="0"/>
              <a:t> </a:t>
            </a:r>
            <a:r>
              <a:rPr lang="lv-LV" dirty="0" err="1"/>
              <a:t>on</a:t>
            </a:r>
            <a:r>
              <a:rPr lang="lv-LV" dirty="0"/>
              <a:t> </a:t>
            </a:r>
            <a:r>
              <a:rPr lang="lv-LV" dirty="0" err="1"/>
              <a:t>measures</a:t>
            </a:r>
            <a:r>
              <a:rPr lang="lv-LV" dirty="0"/>
              <a:t> </a:t>
            </a:r>
            <a:r>
              <a:rPr lang="lv-LV" dirty="0" err="1"/>
              <a:t>for</a:t>
            </a:r>
            <a:r>
              <a:rPr lang="lv-LV" dirty="0"/>
              <a:t> </a:t>
            </a:r>
            <a:r>
              <a:rPr lang="lv-LV" dirty="0" err="1"/>
              <a:t>ensuring</a:t>
            </a:r>
            <a:r>
              <a:rPr lang="lv-LV" dirty="0"/>
              <a:t> </a:t>
            </a:r>
            <a:r>
              <a:rPr lang="lv-LV" dirty="0" err="1"/>
              <a:t>the</a:t>
            </a:r>
            <a:r>
              <a:rPr lang="lv-LV" dirty="0"/>
              <a:t> </a:t>
            </a:r>
            <a:r>
              <a:rPr lang="lv-LV" dirty="0" err="1"/>
              <a:t>quality</a:t>
            </a:r>
            <a:r>
              <a:rPr lang="lv-LV" dirty="0"/>
              <a:t> </a:t>
            </a:r>
            <a:r>
              <a:rPr lang="lv-LV" dirty="0" err="1"/>
              <a:t>of</a:t>
            </a:r>
            <a:r>
              <a:rPr lang="lv-LV" dirty="0"/>
              <a:t> </a:t>
            </a:r>
            <a:r>
              <a:rPr lang="lv-LV" dirty="0" err="1"/>
              <a:t>studiies</a:t>
            </a:r>
            <a:r>
              <a:rPr lang="lv-LV" dirty="0"/>
              <a:t> </a:t>
            </a:r>
            <a:r>
              <a:rPr lang="lv-LV" dirty="0" err="1"/>
              <a:t>in</a:t>
            </a:r>
            <a:r>
              <a:rPr lang="lv-LV" dirty="0"/>
              <a:t> UL. </a:t>
            </a:r>
            <a:r>
              <a:rPr lang="lv-LV" dirty="0" err="1"/>
              <a:t>Administration</a:t>
            </a:r>
            <a:r>
              <a:rPr lang="lv-LV" dirty="0"/>
              <a:t> </a:t>
            </a:r>
            <a:r>
              <a:rPr lang="lv-LV" dirty="0" err="1"/>
              <a:t>of</a:t>
            </a:r>
            <a:r>
              <a:rPr lang="lv-LV" dirty="0"/>
              <a:t> UL </a:t>
            </a:r>
            <a:r>
              <a:rPr lang="lv-LV" dirty="0" err="1"/>
              <a:t>is</a:t>
            </a:r>
            <a:r>
              <a:rPr lang="lv-LV" dirty="0"/>
              <a:t> </a:t>
            </a:r>
            <a:r>
              <a:rPr lang="lv-LV" dirty="0" err="1"/>
              <a:t>responsible</a:t>
            </a:r>
            <a:r>
              <a:rPr lang="lv-LV" dirty="0"/>
              <a:t> </a:t>
            </a:r>
            <a:r>
              <a:rPr lang="lv-LV" dirty="0" err="1"/>
              <a:t>for</a:t>
            </a:r>
            <a:r>
              <a:rPr lang="lv-LV" dirty="0"/>
              <a:t> </a:t>
            </a:r>
            <a:r>
              <a:rPr lang="lv-LV" dirty="0" err="1"/>
              <a:t>functioning</a:t>
            </a:r>
            <a:r>
              <a:rPr lang="lv-LV" dirty="0"/>
              <a:t> </a:t>
            </a:r>
            <a:r>
              <a:rPr lang="lv-LV" dirty="0" err="1"/>
              <a:t>of</a:t>
            </a:r>
            <a:r>
              <a:rPr lang="lv-LV" dirty="0"/>
              <a:t> </a:t>
            </a:r>
            <a:r>
              <a:rPr lang="lv-LV" dirty="0" err="1"/>
              <a:t>quality</a:t>
            </a:r>
            <a:r>
              <a:rPr lang="lv-LV" dirty="0"/>
              <a:t> </a:t>
            </a:r>
            <a:r>
              <a:rPr lang="lv-LV" dirty="0" err="1"/>
              <a:t>management</a:t>
            </a:r>
            <a:r>
              <a:rPr lang="lv-LV" dirty="0"/>
              <a:t> </a:t>
            </a:r>
            <a:r>
              <a:rPr lang="lv-LV" dirty="0" err="1"/>
              <a:t>system</a:t>
            </a:r>
            <a:r>
              <a:rPr lang="lv-LV" dirty="0"/>
              <a:t> </a:t>
            </a:r>
            <a:r>
              <a:rPr lang="lv-LV" dirty="0" err="1"/>
              <a:t>and</a:t>
            </a:r>
            <a:r>
              <a:rPr lang="lv-LV" dirty="0"/>
              <a:t> </a:t>
            </a:r>
            <a:r>
              <a:rPr lang="lv-LV" dirty="0" err="1"/>
              <a:t>performs</a:t>
            </a:r>
            <a:r>
              <a:rPr lang="lv-LV" dirty="0"/>
              <a:t> </a:t>
            </a:r>
            <a:r>
              <a:rPr lang="lv-LV" dirty="0" err="1"/>
              <a:t>monitoring</a:t>
            </a:r>
            <a:r>
              <a:rPr lang="lv-LV" dirty="0"/>
              <a:t> </a:t>
            </a:r>
            <a:r>
              <a:rPr lang="lv-LV" dirty="0" err="1"/>
              <a:t>and</a:t>
            </a:r>
            <a:r>
              <a:rPr lang="lv-LV" dirty="0"/>
              <a:t> audits </a:t>
            </a:r>
            <a:r>
              <a:rPr lang="lv-LV" dirty="0" err="1"/>
              <a:t>of</a:t>
            </a:r>
            <a:r>
              <a:rPr lang="lv-LV" dirty="0"/>
              <a:t>  </a:t>
            </a:r>
            <a:r>
              <a:rPr lang="lv-LV" dirty="0" err="1"/>
              <a:t>study</a:t>
            </a:r>
            <a:r>
              <a:rPr lang="lv-LV" dirty="0"/>
              <a:t> process. </a:t>
            </a:r>
          </a:p>
          <a:p>
            <a:r>
              <a:rPr lang="lv-LV" dirty="0" err="1"/>
              <a:t>Regulation</a:t>
            </a:r>
            <a:r>
              <a:rPr lang="lv-LV" dirty="0"/>
              <a:t> </a:t>
            </a:r>
            <a:r>
              <a:rPr lang="lv-LV" dirty="0" err="1"/>
              <a:t>on</a:t>
            </a:r>
            <a:r>
              <a:rPr lang="lv-LV" dirty="0"/>
              <a:t> CAQSP </a:t>
            </a:r>
            <a:r>
              <a:rPr lang="lv-LV" dirty="0" err="1"/>
              <a:t>has</a:t>
            </a:r>
            <a:r>
              <a:rPr lang="lv-LV" dirty="0"/>
              <a:t> </a:t>
            </a:r>
            <a:r>
              <a:rPr lang="lv-LV" dirty="0" err="1"/>
              <a:t>been</a:t>
            </a:r>
            <a:r>
              <a:rPr lang="lv-LV" dirty="0"/>
              <a:t> </a:t>
            </a:r>
            <a:r>
              <a:rPr lang="lv-LV" dirty="0" err="1"/>
              <a:t>adopted</a:t>
            </a:r>
            <a:r>
              <a:rPr lang="lv-LV" dirty="0"/>
              <a:t> </a:t>
            </a:r>
            <a:r>
              <a:rPr lang="lv-LV" dirty="0" err="1"/>
              <a:t>on</a:t>
            </a:r>
            <a:r>
              <a:rPr lang="lv-LV" dirty="0"/>
              <a:t> 17.03.2010. UL </a:t>
            </a:r>
            <a:r>
              <a:rPr lang="lv-LV" dirty="0" err="1"/>
              <a:t>order</a:t>
            </a:r>
            <a:r>
              <a:rPr lang="lv-LV" dirty="0"/>
              <a:t> Nr.1/66)</a:t>
            </a:r>
          </a:p>
          <a:p>
            <a:r>
              <a:rPr lang="lv-LV" dirty="0" err="1"/>
              <a:t>Regulation</a:t>
            </a:r>
            <a:r>
              <a:rPr lang="lv-LV" dirty="0"/>
              <a:t> </a:t>
            </a:r>
            <a:r>
              <a:rPr lang="lv-LV" dirty="0" err="1"/>
              <a:t>on</a:t>
            </a:r>
            <a:r>
              <a:rPr lang="lv-LV" dirty="0"/>
              <a:t> SPC </a:t>
            </a:r>
            <a:r>
              <a:rPr lang="lv-LV" dirty="0" err="1"/>
              <a:t>has</a:t>
            </a:r>
            <a:r>
              <a:rPr lang="lv-LV" dirty="0"/>
              <a:t> </a:t>
            </a:r>
            <a:r>
              <a:rPr lang="lv-LV" dirty="0" err="1"/>
              <a:t>been</a:t>
            </a:r>
            <a:r>
              <a:rPr lang="lv-LV" dirty="0"/>
              <a:t> </a:t>
            </a:r>
            <a:r>
              <a:rPr lang="lv-LV" dirty="0" err="1"/>
              <a:t>adopted</a:t>
            </a:r>
            <a:r>
              <a:rPr lang="lv-LV" dirty="0"/>
              <a:t> </a:t>
            </a:r>
            <a:r>
              <a:rPr lang="lv-LV" dirty="0" err="1"/>
              <a:t>on</a:t>
            </a:r>
            <a:r>
              <a:rPr lang="lv-LV" dirty="0"/>
              <a:t> 25.05.2009. </a:t>
            </a:r>
            <a:r>
              <a:rPr lang="lv-LV" dirty="0" err="1"/>
              <a:t>Senate</a:t>
            </a:r>
            <a:r>
              <a:rPr lang="lv-LV" dirty="0"/>
              <a:t> </a:t>
            </a:r>
            <a:r>
              <a:rPr lang="lv-LV" dirty="0" err="1"/>
              <a:t>decision</a:t>
            </a:r>
            <a:r>
              <a:rPr lang="lv-LV" dirty="0"/>
              <a:t> Nr.248)</a:t>
            </a:r>
          </a:p>
          <a:p>
            <a:r>
              <a:rPr lang="lv-LV" dirty="0" err="1"/>
              <a:t>Regulation</a:t>
            </a:r>
            <a:r>
              <a:rPr lang="lv-LV" dirty="0"/>
              <a:t> </a:t>
            </a:r>
            <a:r>
              <a:rPr lang="lv-LV" dirty="0" err="1"/>
              <a:t>on</a:t>
            </a:r>
            <a:r>
              <a:rPr lang="lv-LV" dirty="0"/>
              <a:t> </a:t>
            </a:r>
            <a:r>
              <a:rPr lang="lv-LV" dirty="0" err="1"/>
              <a:t>Administration</a:t>
            </a:r>
            <a:r>
              <a:rPr lang="lv-LV" dirty="0"/>
              <a:t> </a:t>
            </a:r>
            <a:r>
              <a:rPr lang="lv-LV" dirty="0" err="1"/>
              <a:t>has</a:t>
            </a:r>
            <a:r>
              <a:rPr lang="lv-LV" dirty="0"/>
              <a:t> </a:t>
            </a:r>
            <a:r>
              <a:rPr lang="lv-LV" dirty="0" err="1"/>
              <a:t>been</a:t>
            </a:r>
            <a:r>
              <a:rPr lang="lv-LV" dirty="0"/>
              <a:t> </a:t>
            </a:r>
            <a:r>
              <a:rPr lang="lv-LV" dirty="0" err="1"/>
              <a:t>adopted</a:t>
            </a:r>
            <a:r>
              <a:rPr lang="lv-LV" dirty="0"/>
              <a:t> </a:t>
            </a:r>
            <a:r>
              <a:rPr lang="lv-LV" dirty="0" err="1"/>
              <a:t>on</a:t>
            </a:r>
            <a:r>
              <a:rPr lang="lv-LV" dirty="0"/>
              <a:t> 21.09.2009. </a:t>
            </a:r>
            <a:r>
              <a:rPr lang="lv-LV" dirty="0" err="1"/>
              <a:t>Senate</a:t>
            </a:r>
            <a:r>
              <a:rPr lang="lv-LV" dirty="0"/>
              <a:t> </a:t>
            </a:r>
            <a:r>
              <a:rPr lang="lv-LV" dirty="0" err="1"/>
              <a:t>decision</a:t>
            </a:r>
            <a:r>
              <a:rPr lang="lv-LV" dirty="0"/>
              <a:t> Nr.33)</a:t>
            </a:r>
          </a:p>
        </p:txBody>
      </p:sp>
      <p:sp>
        <p:nvSpPr>
          <p:cNvPr id="4" name="Slaida numura vietturis 3"/>
          <p:cNvSpPr>
            <a:spLocks noGrp="1"/>
          </p:cNvSpPr>
          <p:nvPr>
            <p:ph type="sldNum" sz="quarter" idx="10"/>
          </p:nvPr>
        </p:nvSpPr>
        <p:spPr/>
        <p:txBody>
          <a:bodyPr/>
          <a:lstStyle/>
          <a:p>
            <a:fld id="{0A95C7B4-F48A-4942-A509-E55995350072}" type="slidenum">
              <a:rPr lang="lv-LV" smtClean="0"/>
              <a:pPr/>
              <a:t>24</a:t>
            </a:fld>
            <a:endParaRPr lang="lv-LV"/>
          </a:p>
        </p:txBody>
      </p:sp>
      <p:sp>
        <p:nvSpPr>
          <p:cNvPr id="5" name="Kājenes vietturis 4"/>
          <p:cNvSpPr>
            <a:spLocks noGrp="1"/>
          </p:cNvSpPr>
          <p:nvPr>
            <p:ph type="ftr" sz="quarter" idx="11"/>
          </p:nvPr>
        </p:nvSpPr>
        <p:spPr/>
        <p:txBody>
          <a:bodyPr/>
          <a:lstStyle/>
          <a:p>
            <a:r>
              <a:rPr lang="lv-LV"/>
              <a:t>Prikulis, UL, Praha, 28.06.2016</a:t>
            </a:r>
          </a:p>
        </p:txBody>
      </p:sp>
    </p:spTree>
    <p:extLst>
      <p:ext uri="{BB962C8B-B14F-4D97-AF65-F5344CB8AC3E}">
        <p14:creationId xmlns:p14="http://schemas.microsoft.com/office/powerpoint/2010/main" val="11113487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err="1"/>
              <a:t>The</a:t>
            </a:r>
            <a:r>
              <a:rPr lang="lv-LV" dirty="0"/>
              <a:t> </a:t>
            </a:r>
            <a:r>
              <a:rPr lang="lv-LV" dirty="0" err="1"/>
              <a:t>study</a:t>
            </a:r>
            <a:r>
              <a:rPr lang="lv-LV" dirty="0"/>
              <a:t> </a:t>
            </a:r>
            <a:r>
              <a:rPr lang="lv-LV" dirty="0" err="1"/>
              <a:t>programme</a:t>
            </a:r>
            <a:r>
              <a:rPr lang="lv-LV" dirty="0"/>
              <a:t> </a:t>
            </a:r>
            <a:r>
              <a:rPr lang="lv-LV" dirty="0" err="1"/>
              <a:t>level</a:t>
            </a:r>
            <a:r>
              <a:rPr lang="lv-LV" dirty="0"/>
              <a:t> </a:t>
            </a:r>
            <a:r>
              <a:rPr lang="lv-LV" dirty="0" err="1"/>
              <a:t>will</a:t>
            </a:r>
            <a:r>
              <a:rPr lang="lv-LV" dirty="0"/>
              <a:t> </a:t>
            </a:r>
            <a:r>
              <a:rPr lang="lv-LV" dirty="0" err="1"/>
              <a:t>be</a:t>
            </a:r>
            <a:r>
              <a:rPr lang="lv-LV" dirty="0"/>
              <a:t> </a:t>
            </a:r>
            <a:r>
              <a:rPr lang="lv-LV" dirty="0" err="1"/>
              <a:t>dealt</a:t>
            </a:r>
            <a:r>
              <a:rPr lang="lv-LV" dirty="0"/>
              <a:t> </a:t>
            </a:r>
            <a:r>
              <a:rPr lang="lv-LV" dirty="0" err="1"/>
              <a:t>specifically</a:t>
            </a:r>
            <a:r>
              <a:rPr lang="lv-LV" dirty="0"/>
              <a:t> </a:t>
            </a:r>
            <a:r>
              <a:rPr lang="lv-LV" dirty="0" err="1"/>
              <a:t>with</a:t>
            </a:r>
            <a:r>
              <a:rPr lang="lv-LV" dirty="0"/>
              <a:t> </a:t>
            </a:r>
            <a:r>
              <a:rPr lang="lv-LV" dirty="0" err="1"/>
              <a:t>my</a:t>
            </a:r>
            <a:r>
              <a:rPr lang="lv-LV" dirty="0"/>
              <a:t> </a:t>
            </a:r>
            <a:r>
              <a:rPr lang="lv-LV" dirty="0" err="1"/>
              <a:t>colleague</a:t>
            </a:r>
            <a:r>
              <a:rPr lang="lv-LV" dirty="0"/>
              <a:t> Anda </a:t>
            </a:r>
            <a:r>
              <a:rPr lang="lv-LV" dirty="0" err="1"/>
              <a:t>Prikšāne</a:t>
            </a:r>
            <a:r>
              <a:rPr lang="lv-LV" dirty="0"/>
              <a:t>; </a:t>
            </a:r>
            <a:r>
              <a:rPr lang="lv-LV" dirty="0" err="1"/>
              <a:t>here</a:t>
            </a:r>
            <a:r>
              <a:rPr lang="lv-LV" dirty="0"/>
              <a:t> I </a:t>
            </a:r>
            <a:r>
              <a:rPr lang="lv-LV" dirty="0" err="1"/>
              <a:t>will</a:t>
            </a:r>
            <a:r>
              <a:rPr lang="lv-LV" dirty="0"/>
              <a:t> just </a:t>
            </a:r>
            <a:r>
              <a:rPr lang="lv-LV" dirty="0" err="1"/>
              <a:t>mention</a:t>
            </a:r>
            <a:r>
              <a:rPr lang="lv-LV" dirty="0"/>
              <a:t> </a:t>
            </a:r>
            <a:r>
              <a:rPr lang="lv-LV" dirty="0" err="1"/>
              <a:t>what</a:t>
            </a:r>
            <a:r>
              <a:rPr lang="lv-LV" dirty="0"/>
              <a:t> </a:t>
            </a:r>
            <a:r>
              <a:rPr lang="lv-LV" dirty="0" err="1"/>
              <a:t>is</a:t>
            </a:r>
            <a:r>
              <a:rPr lang="lv-LV" dirty="0"/>
              <a:t> </a:t>
            </a:r>
            <a:r>
              <a:rPr lang="lv-LV" dirty="0" err="1"/>
              <a:t>done</a:t>
            </a:r>
            <a:r>
              <a:rPr lang="lv-LV" dirty="0"/>
              <a:t> </a:t>
            </a:r>
            <a:r>
              <a:rPr lang="lv-LV" dirty="0" err="1"/>
              <a:t>in</a:t>
            </a:r>
            <a:r>
              <a:rPr lang="lv-LV" dirty="0"/>
              <a:t> </a:t>
            </a:r>
            <a:r>
              <a:rPr lang="lv-LV" dirty="0" err="1"/>
              <a:t>this</a:t>
            </a:r>
            <a:r>
              <a:rPr lang="lv-LV" dirty="0"/>
              <a:t> </a:t>
            </a:r>
            <a:r>
              <a:rPr lang="lv-LV" dirty="0" err="1"/>
              <a:t>respect</a:t>
            </a:r>
            <a:r>
              <a:rPr lang="lv-LV" dirty="0"/>
              <a:t> </a:t>
            </a:r>
            <a:r>
              <a:rPr lang="lv-LV" dirty="0" err="1"/>
              <a:t>at</a:t>
            </a:r>
            <a:r>
              <a:rPr lang="lv-LV" dirty="0"/>
              <a:t> </a:t>
            </a:r>
            <a:r>
              <a:rPr lang="lv-LV" dirty="0" err="1"/>
              <a:t>the</a:t>
            </a:r>
            <a:r>
              <a:rPr lang="lv-LV" dirty="0"/>
              <a:t> </a:t>
            </a:r>
            <a:r>
              <a:rPr lang="lv-LV" dirty="0" err="1"/>
              <a:t>central</a:t>
            </a:r>
            <a:r>
              <a:rPr lang="lv-LV" dirty="0"/>
              <a:t> </a:t>
            </a:r>
            <a:r>
              <a:rPr lang="lv-LV" dirty="0" err="1"/>
              <a:t>management</a:t>
            </a:r>
            <a:r>
              <a:rPr lang="lv-LV" dirty="0"/>
              <a:t> </a:t>
            </a:r>
            <a:r>
              <a:rPr lang="lv-LV" dirty="0" err="1"/>
              <a:t>level</a:t>
            </a:r>
            <a:r>
              <a:rPr lang="lv-LV" dirty="0"/>
              <a:t>.</a:t>
            </a:r>
          </a:p>
          <a:p>
            <a:r>
              <a:rPr lang="lv-LV" dirty="0" err="1"/>
              <a:t>Regulations</a:t>
            </a:r>
            <a:r>
              <a:rPr lang="lv-LV" dirty="0"/>
              <a:t> </a:t>
            </a:r>
            <a:r>
              <a:rPr lang="lv-LV" dirty="0" err="1"/>
              <a:t>on</a:t>
            </a:r>
            <a:r>
              <a:rPr lang="lv-LV" dirty="0"/>
              <a:t> </a:t>
            </a:r>
            <a:r>
              <a:rPr lang="lv-LV" dirty="0" err="1"/>
              <a:t>Directors</a:t>
            </a:r>
            <a:r>
              <a:rPr lang="lv-LV" dirty="0"/>
              <a:t> </a:t>
            </a:r>
            <a:r>
              <a:rPr lang="lv-LV" dirty="0" err="1"/>
              <a:t>of</a:t>
            </a:r>
            <a:r>
              <a:rPr lang="lv-LV" dirty="0"/>
              <a:t> </a:t>
            </a:r>
            <a:r>
              <a:rPr lang="lv-LV" dirty="0" err="1"/>
              <a:t>Study</a:t>
            </a:r>
            <a:r>
              <a:rPr lang="lv-LV" dirty="0"/>
              <a:t> </a:t>
            </a:r>
            <a:r>
              <a:rPr lang="lv-LV" dirty="0" err="1"/>
              <a:t>programmes</a:t>
            </a:r>
            <a:r>
              <a:rPr lang="lv-LV" dirty="0"/>
              <a:t>, </a:t>
            </a:r>
            <a:r>
              <a:rPr lang="lv-LV" dirty="0" err="1"/>
              <a:t>Heads</a:t>
            </a:r>
            <a:r>
              <a:rPr lang="lv-LV" dirty="0"/>
              <a:t> </a:t>
            </a:r>
            <a:r>
              <a:rPr lang="lv-LV" dirty="0" err="1"/>
              <a:t>of</a:t>
            </a:r>
            <a:r>
              <a:rPr lang="lv-LV" dirty="0"/>
              <a:t> </a:t>
            </a:r>
            <a:r>
              <a:rPr lang="lv-LV" dirty="0" err="1"/>
              <a:t>sub-programmes,</a:t>
            </a:r>
            <a:r>
              <a:rPr lang="lv-LV" dirty="0"/>
              <a:t> </a:t>
            </a:r>
            <a:r>
              <a:rPr lang="lv-LV" dirty="0" err="1"/>
              <a:t>Staff</a:t>
            </a:r>
            <a:r>
              <a:rPr lang="lv-LV" dirty="0"/>
              <a:t> </a:t>
            </a:r>
            <a:r>
              <a:rPr lang="lv-LV" dirty="0" err="1"/>
              <a:t>descriptions</a:t>
            </a:r>
            <a:r>
              <a:rPr lang="lv-LV" dirty="0"/>
              <a:t>, </a:t>
            </a:r>
            <a:r>
              <a:rPr lang="lv-LV" dirty="0" err="1"/>
              <a:t>Regular</a:t>
            </a:r>
            <a:r>
              <a:rPr lang="lv-LV" dirty="0"/>
              <a:t> </a:t>
            </a:r>
            <a:r>
              <a:rPr lang="lv-LV" dirty="0" err="1"/>
              <a:t>electronic</a:t>
            </a:r>
            <a:r>
              <a:rPr lang="lv-LV" dirty="0"/>
              <a:t> </a:t>
            </a:r>
            <a:r>
              <a:rPr lang="lv-LV" dirty="0" err="1"/>
              <a:t>polls</a:t>
            </a:r>
            <a:r>
              <a:rPr lang="lv-LV" dirty="0"/>
              <a:t> </a:t>
            </a:r>
            <a:r>
              <a:rPr lang="lv-LV" dirty="0" err="1"/>
              <a:t>for</a:t>
            </a:r>
            <a:r>
              <a:rPr lang="lv-LV" dirty="0"/>
              <a:t> </a:t>
            </a:r>
            <a:r>
              <a:rPr lang="lv-LV" dirty="0" err="1"/>
              <a:t>evaluation</a:t>
            </a:r>
            <a:r>
              <a:rPr lang="lv-LV" dirty="0"/>
              <a:t> </a:t>
            </a:r>
            <a:r>
              <a:rPr lang="lv-LV" dirty="0" err="1"/>
              <a:t>of</a:t>
            </a:r>
            <a:r>
              <a:rPr lang="lv-LV" dirty="0"/>
              <a:t> </a:t>
            </a:r>
            <a:r>
              <a:rPr lang="lv-LV" dirty="0" err="1"/>
              <a:t>studies</a:t>
            </a:r>
            <a:r>
              <a:rPr lang="lv-LV" dirty="0"/>
              <a:t> </a:t>
            </a:r>
            <a:r>
              <a:rPr lang="lv-LV" dirty="0" err="1"/>
              <a:t>are</a:t>
            </a:r>
            <a:r>
              <a:rPr lang="lv-LV" dirty="0"/>
              <a:t> </a:t>
            </a:r>
            <a:r>
              <a:rPr lang="lv-LV" dirty="0" err="1"/>
              <a:t>also</a:t>
            </a:r>
            <a:r>
              <a:rPr lang="lv-LV" dirty="0"/>
              <a:t> </a:t>
            </a:r>
            <a:r>
              <a:rPr lang="lv-LV" dirty="0" err="1"/>
              <a:t>adopted</a:t>
            </a:r>
            <a:r>
              <a:rPr lang="lv-LV" dirty="0"/>
              <a:t> </a:t>
            </a:r>
            <a:r>
              <a:rPr lang="lv-LV" dirty="0" err="1"/>
              <a:t>at</a:t>
            </a:r>
            <a:r>
              <a:rPr lang="lv-LV" dirty="0"/>
              <a:t> </a:t>
            </a:r>
            <a:r>
              <a:rPr lang="lv-LV" dirty="0" err="1"/>
              <a:t>central</a:t>
            </a:r>
            <a:r>
              <a:rPr lang="lv-LV" dirty="0"/>
              <a:t> </a:t>
            </a:r>
            <a:r>
              <a:rPr lang="lv-LV" dirty="0" err="1"/>
              <a:t>level</a:t>
            </a:r>
            <a:r>
              <a:rPr lang="lv-LV" dirty="0"/>
              <a:t> (</a:t>
            </a:r>
            <a:r>
              <a:rPr lang="lv-LV" dirty="0" err="1"/>
              <a:t>Senate</a:t>
            </a:r>
            <a:r>
              <a:rPr lang="lv-LV" dirty="0"/>
              <a:t> </a:t>
            </a:r>
            <a:r>
              <a:rPr lang="lv-LV" dirty="0" err="1"/>
              <a:t>or</a:t>
            </a:r>
            <a:r>
              <a:rPr lang="lv-LV" dirty="0"/>
              <a:t> </a:t>
            </a:r>
            <a:r>
              <a:rPr lang="lv-LV" dirty="0" err="1"/>
              <a:t>Rector</a:t>
            </a:r>
            <a:r>
              <a:rPr lang="lv-LV" dirty="0"/>
              <a:t>). </a:t>
            </a:r>
            <a:r>
              <a:rPr lang="lv-LV" dirty="0" err="1"/>
              <a:t>The</a:t>
            </a:r>
            <a:r>
              <a:rPr lang="lv-LV" dirty="0"/>
              <a:t> </a:t>
            </a:r>
            <a:r>
              <a:rPr lang="lv-LV" dirty="0" err="1"/>
              <a:t>same</a:t>
            </a:r>
            <a:r>
              <a:rPr lang="lv-LV" dirty="0"/>
              <a:t> </a:t>
            </a:r>
            <a:r>
              <a:rPr lang="lv-LV" dirty="0" err="1"/>
              <a:t>concerns</a:t>
            </a:r>
            <a:r>
              <a:rPr lang="lv-LV" dirty="0"/>
              <a:t> </a:t>
            </a:r>
            <a:r>
              <a:rPr lang="lv-LV" dirty="0" err="1"/>
              <a:t>development</a:t>
            </a:r>
            <a:r>
              <a:rPr lang="lv-LV" dirty="0"/>
              <a:t> </a:t>
            </a:r>
            <a:r>
              <a:rPr lang="lv-LV" dirty="0" err="1"/>
              <a:t>and</a:t>
            </a:r>
            <a:r>
              <a:rPr lang="lv-LV" dirty="0"/>
              <a:t> </a:t>
            </a:r>
            <a:r>
              <a:rPr lang="lv-LV" dirty="0" err="1"/>
              <a:t>revision</a:t>
            </a:r>
            <a:r>
              <a:rPr lang="lv-LV" dirty="0"/>
              <a:t> </a:t>
            </a:r>
            <a:r>
              <a:rPr lang="lv-LV" dirty="0" err="1"/>
              <a:t>of</a:t>
            </a:r>
            <a:r>
              <a:rPr lang="lv-LV" dirty="0"/>
              <a:t> </a:t>
            </a:r>
            <a:r>
              <a:rPr lang="lv-LV" dirty="0" err="1"/>
              <a:t>study</a:t>
            </a:r>
            <a:r>
              <a:rPr lang="lv-LV" dirty="0"/>
              <a:t> </a:t>
            </a:r>
            <a:r>
              <a:rPr lang="lv-LV" dirty="0" err="1"/>
              <a:t>programmes</a:t>
            </a:r>
            <a:r>
              <a:rPr lang="lv-LV" dirty="0"/>
              <a:t> </a:t>
            </a:r>
            <a:r>
              <a:rPr lang="lv-LV" dirty="0" err="1"/>
              <a:t>and</a:t>
            </a:r>
            <a:r>
              <a:rPr lang="lv-LV" dirty="0"/>
              <a:t> </a:t>
            </a:r>
            <a:r>
              <a:rPr lang="lv-LV" dirty="0" err="1"/>
              <a:t>individual</a:t>
            </a:r>
            <a:r>
              <a:rPr lang="lv-LV" dirty="0"/>
              <a:t> </a:t>
            </a:r>
            <a:r>
              <a:rPr lang="lv-LV" dirty="0" err="1"/>
              <a:t>courses</a:t>
            </a:r>
            <a:r>
              <a:rPr lang="lv-LV" dirty="0"/>
              <a:t>.</a:t>
            </a:r>
          </a:p>
          <a:p>
            <a:endParaRPr lang="lv-LV" dirty="0"/>
          </a:p>
        </p:txBody>
      </p:sp>
      <p:sp>
        <p:nvSpPr>
          <p:cNvPr id="4" name="Slaida numura vietturis 3"/>
          <p:cNvSpPr>
            <a:spLocks noGrp="1"/>
          </p:cNvSpPr>
          <p:nvPr>
            <p:ph type="sldNum" sz="quarter" idx="10"/>
          </p:nvPr>
        </p:nvSpPr>
        <p:spPr/>
        <p:txBody>
          <a:bodyPr/>
          <a:lstStyle/>
          <a:p>
            <a:fld id="{0A95C7B4-F48A-4942-A509-E55995350072}" type="slidenum">
              <a:rPr lang="lv-LV" smtClean="0"/>
              <a:pPr/>
              <a:t>25</a:t>
            </a:fld>
            <a:endParaRPr lang="lv-LV"/>
          </a:p>
        </p:txBody>
      </p:sp>
      <p:sp>
        <p:nvSpPr>
          <p:cNvPr id="5" name="Kājenes vietturis 4"/>
          <p:cNvSpPr>
            <a:spLocks noGrp="1"/>
          </p:cNvSpPr>
          <p:nvPr>
            <p:ph type="ftr" sz="quarter" idx="11"/>
          </p:nvPr>
        </p:nvSpPr>
        <p:spPr/>
        <p:txBody>
          <a:bodyPr/>
          <a:lstStyle/>
          <a:p>
            <a:r>
              <a:rPr lang="lv-LV"/>
              <a:t>Prikulis, UL, Praha, 28.06.2016</a:t>
            </a:r>
          </a:p>
        </p:txBody>
      </p:sp>
    </p:spTree>
    <p:extLst>
      <p:ext uri="{BB962C8B-B14F-4D97-AF65-F5344CB8AC3E}">
        <p14:creationId xmlns:p14="http://schemas.microsoft.com/office/powerpoint/2010/main" val="10356442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p:spPr>
      </p:sp>
      <p:sp>
        <p:nvSpPr>
          <p:cNvPr id="8195" name="Notes Placeholder 2"/>
          <p:cNvSpPr>
            <a:spLocks noGrp="1"/>
          </p:cNvSpPr>
          <p:nvPr>
            <p:ph type="body" idx="1"/>
          </p:nvPr>
        </p:nvSpPr>
        <p:spPr bwMode="auto">
          <a:noFill/>
        </p:spPr>
        <p:txBody>
          <a:bodyPr wrap="square" numCol="1" anchor="t" anchorCtr="0" compatLnSpc="1">
            <a:prstTxWarp prst="textNoShape">
              <a:avLst/>
            </a:prstTxWarp>
          </a:bodyPr>
          <a:lstStyle/>
          <a:p>
            <a:r>
              <a:rPr lang="lv-LV" dirty="0" err="1"/>
              <a:t>This</a:t>
            </a:r>
            <a:r>
              <a:rPr lang="lv-LV" dirty="0"/>
              <a:t> </a:t>
            </a:r>
            <a:r>
              <a:rPr lang="lv-LV" dirty="0" err="1"/>
              <a:t>diagram</a:t>
            </a:r>
            <a:r>
              <a:rPr lang="lv-LV" dirty="0"/>
              <a:t> </a:t>
            </a:r>
            <a:r>
              <a:rPr lang="lv-LV" dirty="0" err="1"/>
              <a:t>demonstrates</a:t>
            </a:r>
            <a:r>
              <a:rPr lang="lv-LV" dirty="0"/>
              <a:t> </a:t>
            </a:r>
            <a:r>
              <a:rPr lang="lv-LV" dirty="0" err="1"/>
              <a:t>how</a:t>
            </a:r>
            <a:r>
              <a:rPr lang="lv-LV" dirty="0"/>
              <a:t> </a:t>
            </a:r>
            <a:r>
              <a:rPr lang="lv-LV" dirty="0" err="1"/>
              <a:t>we</a:t>
            </a:r>
            <a:r>
              <a:rPr lang="lv-LV" dirty="0"/>
              <a:t> </a:t>
            </a:r>
            <a:r>
              <a:rPr lang="lv-LV" dirty="0" err="1"/>
              <a:t>approach</a:t>
            </a:r>
            <a:r>
              <a:rPr lang="lv-LV" dirty="0"/>
              <a:t> </a:t>
            </a:r>
            <a:r>
              <a:rPr lang="lv-LV" dirty="0" err="1"/>
              <a:t>the</a:t>
            </a:r>
            <a:r>
              <a:rPr lang="lv-LV" dirty="0"/>
              <a:t> </a:t>
            </a:r>
            <a:r>
              <a:rPr lang="lv-LV" dirty="0" err="1"/>
              <a:t>study</a:t>
            </a:r>
            <a:r>
              <a:rPr lang="lv-LV" dirty="0"/>
              <a:t> </a:t>
            </a:r>
            <a:r>
              <a:rPr lang="lv-LV" dirty="0" err="1"/>
              <a:t>domain</a:t>
            </a:r>
            <a:r>
              <a:rPr lang="lv-LV" dirty="0"/>
              <a:t>. (It </a:t>
            </a:r>
            <a:r>
              <a:rPr lang="lv-LV" dirty="0" err="1"/>
              <a:t>has</a:t>
            </a:r>
            <a:r>
              <a:rPr lang="lv-LV" dirty="0"/>
              <a:t> to </a:t>
            </a:r>
            <a:r>
              <a:rPr lang="lv-LV" dirty="0" err="1"/>
              <a:t>be</a:t>
            </a:r>
            <a:r>
              <a:rPr lang="lv-LV" dirty="0"/>
              <a:t> </a:t>
            </a:r>
            <a:r>
              <a:rPr lang="lv-LV" dirty="0" err="1"/>
              <a:t>mentioned</a:t>
            </a:r>
            <a:r>
              <a:rPr lang="lv-LV" dirty="0"/>
              <a:t> </a:t>
            </a:r>
            <a:r>
              <a:rPr lang="lv-LV" dirty="0" err="1"/>
              <a:t>that</a:t>
            </a:r>
            <a:r>
              <a:rPr lang="lv-LV" dirty="0"/>
              <a:t> </a:t>
            </a:r>
            <a:r>
              <a:rPr lang="lv-LV" dirty="0" err="1"/>
              <a:t>since</a:t>
            </a:r>
            <a:r>
              <a:rPr lang="lv-LV" dirty="0"/>
              <a:t> 2011 </a:t>
            </a:r>
            <a:r>
              <a:rPr lang="lv-LV" dirty="0" err="1"/>
              <a:t>we</a:t>
            </a:r>
            <a:r>
              <a:rPr lang="lv-LV" dirty="0"/>
              <a:t> – </a:t>
            </a:r>
            <a:r>
              <a:rPr lang="lv-LV" dirty="0" err="1"/>
              <a:t>in</a:t>
            </a:r>
            <a:r>
              <a:rPr lang="lv-LV" dirty="0"/>
              <a:t> LV – </a:t>
            </a:r>
            <a:r>
              <a:rPr lang="lv-LV" dirty="0" err="1"/>
              <a:t>have</a:t>
            </a:r>
            <a:r>
              <a:rPr lang="lv-LV" dirty="0"/>
              <a:t> </a:t>
            </a:r>
            <a:r>
              <a:rPr lang="lv-LV" dirty="0" err="1"/>
              <a:t>switched</a:t>
            </a:r>
            <a:r>
              <a:rPr lang="lv-LV" dirty="0"/>
              <a:t> </a:t>
            </a:r>
            <a:r>
              <a:rPr lang="lv-LV" dirty="0" err="1"/>
              <a:t>in</a:t>
            </a:r>
            <a:r>
              <a:rPr lang="lv-LV" dirty="0"/>
              <a:t> </a:t>
            </a:r>
            <a:r>
              <a:rPr lang="lv-LV" dirty="0" err="1"/>
              <a:t>accreditation</a:t>
            </a:r>
            <a:r>
              <a:rPr lang="lv-LV" dirty="0"/>
              <a:t> </a:t>
            </a:r>
            <a:r>
              <a:rPr lang="lv-LV" dirty="0" err="1"/>
              <a:t>from</a:t>
            </a:r>
            <a:r>
              <a:rPr lang="lv-LV" dirty="0"/>
              <a:t> </a:t>
            </a:r>
            <a:r>
              <a:rPr lang="lv-LV" dirty="0" err="1"/>
              <a:t>individual</a:t>
            </a:r>
            <a:r>
              <a:rPr lang="lv-LV" dirty="0"/>
              <a:t> </a:t>
            </a:r>
            <a:r>
              <a:rPr lang="lv-LV" dirty="0" err="1"/>
              <a:t>study</a:t>
            </a:r>
            <a:r>
              <a:rPr lang="lv-LV" dirty="0"/>
              <a:t> </a:t>
            </a:r>
            <a:r>
              <a:rPr lang="lv-LV" dirty="0" err="1"/>
              <a:t>programmes</a:t>
            </a:r>
            <a:r>
              <a:rPr lang="lv-LV" dirty="0"/>
              <a:t> to </a:t>
            </a:r>
            <a:r>
              <a:rPr lang="lv-LV" dirty="0" err="1"/>
              <a:t>study</a:t>
            </a:r>
            <a:r>
              <a:rPr lang="lv-LV" dirty="0"/>
              <a:t> </a:t>
            </a:r>
            <a:r>
              <a:rPr lang="lv-LV" dirty="0" err="1"/>
              <a:t>domains</a:t>
            </a:r>
            <a:r>
              <a:rPr lang="lv-LV" dirty="0"/>
              <a:t>, </a:t>
            </a:r>
            <a:r>
              <a:rPr lang="lv-LV" dirty="0" err="1"/>
              <a:t>i.e</a:t>
            </a:r>
            <a:r>
              <a:rPr lang="lv-LV" dirty="0"/>
              <a:t>. </a:t>
            </a:r>
            <a:r>
              <a:rPr lang="lv-LV" dirty="0" err="1"/>
              <a:t>The</a:t>
            </a:r>
            <a:r>
              <a:rPr lang="lv-LV" dirty="0"/>
              <a:t> </a:t>
            </a:r>
            <a:r>
              <a:rPr lang="lv-LV" dirty="0" err="1"/>
              <a:t>set</a:t>
            </a:r>
            <a:r>
              <a:rPr lang="lv-LV" dirty="0"/>
              <a:t> </a:t>
            </a:r>
            <a:r>
              <a:rPr lang="lv-LV" dirty="0" err="1"/>
              <a:t>of</a:t>
            </a:r>
            <a:r>
              <a:rPr lang="lv-LV" dirty="0"/>
              <a:t> </a:t>
            </a:r>
            <a:r>
              <a:rPr lang="lv-LV" dirty="0" err="1"/>
              <a:t>all</a:t>
            </a:r>
            <a:r>
              <a:rPr lang="lv-LV" dirty="0"/>
              <a:t> SP </a:t>
            </a:r>
            <a:r>
              <a:rPr lang="lv-LV" dirty="0" err="1"/>
              <a:t>in</a:t>
            </a:r>
            <a:r>
              <a:rPr lang="lv-LV" dirty="0"/>
              <a:t> </a:t>
            </a:r>
            <a:r>
              <a:rPr lang="lv-LV" dirty="0" err="1"/>
              <a:t>each</a:t>
            </a:r>
            <a:r>
              <a:rPr lang="lv-LV" dirty="0"/>
              <a:t> </a:t>
            </a:r>
            <a:r>
              <a:rPr lang="lv-LV" dirty="0" err="1"/>
              <a:t>study</a:t>
            </a:r>
            <a:r>
              <a:rPr lang="lv-LV" dirty="0"/>
              <a:t> </a:t>
            </a:r>
            <a:r>
              <a:rPr lang="lv-LV" dirty="0" err="1"/>
              <a:t>domain</a:t>
            </a:r>
            <a:r>
              <a:rPr lang="lv-LV" dirty="0"/>
              <a:t>, </a:t>
            </a:r>
            <a:r>
              <a:rPr lang="lv-LV" dirty="0" err="1"/>
              <a:t>e.g</a:t>
            </a:r>
            <a:r>
              <a:rPr lang="lv-LV" dirty="0"/>
              <a:t>., </a:t>
            </a:r>
            <a:r>
              <a:rPr lang="lv-LV" dirty="0" err="1"/>
              <a:t>Bachelor</a:t>
            </a:r>
            <a:r>
              <a:rPr lang="lv-LV" dirty="0"/>
              <a:t>, </a:t>
            </a:r>
            <a:r>
              <a:rPr lang="lv-LV" dirty="0" err="1"/>
              <a:t>Master</a:t>
            </a:r>
            <a:r>
              <a:rPr lang="lv-LV" dirty="0"/>
              <a:t> </a:t>
            </a:r>
            <a:r>
              <a:rPr lang="lv-LV" dirty="0" err="1"/>
              <a:t>and</a:t>
            </a:r>
            <a:r>
              <a:rPr lang="lv-LV" dirty="0"/>
              <a:t> </a:t>
            </a:r>
            <a:r>
              <a:rPr lang="lv-LV" dirty="0" err="1"/>
              <a:t>Doctor</a:t>
            </a:r>
            <a:r>
              <a:rPr lang="lv-LV" dirty="0"/>
              <a:t> SP </a:t>
            </a:r>
            <a:r>
              <a:rPr lang="lv-LV" dirty="0" err="1"/>
              <a:t>in</a:t>
            </a:r>
            <a:r>
              <a:rPr lang="lv-LV" dirty="0"/>
              <a:t> </a:t>
            </a:r>
            <a:r>
              <a:rPr lang="lv-LV" dirty="0" err="1"/>
              <a:t>Chemistry</a:t>
            </a:r>
            <a:r>
              <a:rPr lang="lv-LV" dirty="0"/>
              <a:t>).</a:t>
            </a:r>
          </a:p>
        </p:txBody>
      </p:sp>
      <p:sp>
        <p:nvSpPr>
          <p:cNvPr id="8196" name="Slide Number Placeholder 3"/>
          <p:cNvSpPr>
            <a:spLocks noGrp="1"/>
          </p:cNvSpPr>
          <p:nvPr>
            <p:ph type="sldNum" sz="quarter" idx="5"/>
          </p:nvPr>
        </p:nvSpPr>
        <p:spPr bwMode="auto">
          <a:noFill/>
          <a:ln>
            <a:miter lim="800000"/>
            <a:headEnd/>
            <a:tailEnd/>
          </a:ln>
        </p:spPr>
        <p:txBody>
          <a:bodyPr/>
          <a:lstStyle/>
          <a:p>
            <a:fld id="{291F26C8-4620-4D9E-B972-1E3FB1E7B760}" type="slidenum">
              <a:rPr lang="lv-LV" altLang="lv-LV"/>
              <a:pPr/>
              <a:t>27</a:t>
            </a:fld>
            <a:endParaRPr lang="lv-LV" altLang="lv-LV"/>
          </a:p>
        </p:txBody>
      </p:sp>
      <p:sp>
        <p:nvSpPr>
          <p:cNvPr id="2" name="Kājenes vietturis 1"/>
          <p:cNvSpPr>
            <a:spLocks noGrp="1"/>
          </p:cNvSpPr>
          <p:nvPr>
            <p:ph type="ftr" sz="quarter" idx="10"/>
          </p:nvPr>
        </p:nvSpPr>
        <p:spPr/>
        <p:txBody>
          <a:bodyPr/>
          <a:lstStyle/>
          <a:p>
            <a:r>
              <a:rPr lang="lv-LV"/>
              <a:t>Prikulis, UL, Praha, 28.06.2016</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err="1"/>
              <a:t>Our</a:t>
            </a:r>
            <a:r>
              <a:rPr lang="lv-LV" dirty="0"/>
              <a:t> </a:t>
            </a:r>
            <a:r>
              <a:rPr lang="lv-LV" dirty="0" err="1"/>
              <a:t>presentation</a:t>
            </a:r>
            <a:r>
              <a:rPr lang="lv-LV" dirty="0"/>
              <a:t> </a:t>
            </a:r>
            <a:r>
              <a:rPr lang="lv-LV" dirty="0" err="1"/>
              <a:t>will</a:t>
            </a:r>
            <a:r>
              <a:rPr lang="lv-LV" dirty="0"/>
              <a:t> </a:t>
            </a:r>
            <a:r>
              <a:rPr lang="lv-LV" dirty="0" err="1"/>
              <a:t>be</a:t>
            </a:r>
            <a:r>
              <a:rPr lang="lv-LV" dirty="0"/>
              <a:t> </a:t>
            </a:r>
            <a:r>
              <a:rPr lang="lv-LV" dirty="0" err="1"/>
              <a:t>dealing</a:t>
            </a:r>
            <a:r>
              <a:rPr lang="lv-LV" dirty="0"/>
              <a:t> </a:t>
            </a:r>
            <a:r>
              <a:rPr lang="lv-LV" dirty="0" err="1"/>
              <a:t>with</a:t>
            </a:r>
            <a:r>
              <a:rPr lang="lv-LV" dirty="0"/>
              <a:t> </a:t>
            </a:r>
            <a:r>
              <a:rPr lang="lv-LV" dirty="0" err="1"/>
              <a:t>quality</a:t>
            </a:r>
            <a:r>
              <a:rPr lang="lv-LV" dirty="0"/>
              <a:t> </a:t>
            </a:r>
            <a:r>
              <a:rPr lang="lv-LV" dirty="0" err="1"/>
              <a:t>assurance</a:t>
            </a:r>
            <a:r>
              <a:rPr lang="lv-LV" dirty="0"/>
              <a:t> </a:t>
            </a:r>
            <a:r>
              <a:rPr lang="lv-LV" dirty="0" err="1"/>
              <a:t>issues</a:t>
            </a:r>
            <a:r>
              <a:rPr lang="lv-LV" dirty="0"/>
              <a:t> </a:t>
            </a:r>
            <a:r>
              <a:rPr lang="lv-LV" dirty="0" err="1"/>
              <a:t>at</a:t>
            </a:r>
            <a:r>
              <a:rPr lang="lv-LV" dirty="0"/>
              <a:t> 3 </a:t>
            </a:r>
            <a:r>
              <a:rPr lang="lv-LV" dirty="0" err="1"/>
              <a:t>levels</a:t>
            </a:r>
            <a:r>
              <a:rPr lang="lv-LV" dirty="0"/>
              <a:t>. </a:t>
            </a:r>
            <a:r>
              <a:rPr lang="lv-LV" dirty="0" err="1"/>
              <a:t>In</a:t>
            </a:r>
            <a:r>
              <a:rPr lang="lv-LV" dirty="0"/>
              <a:t> </a:t>
            </a:r>
            <a:r>
              <a:rPr lang="lv-LV" dirty="0" err="1"/>
              <a:t>the</a:t>
            </a:r>
            <a:r>
              <a:rPr lang="lv-LV" dirty="0"/>
              <a:t> </a:t>
            </a:r>
            <a:r>
              <a:rPr lang="lv-LV" dirty="0" err="1"/>
              <a:t>beginning</a:t>
            </a:r>
            <a:r>
              <a:rPr lang="lv-LV" dirty="0"/>
              <a:t> I </a:t>
            </a:r>
            <a:r>
              <a:rPr lang="lv-LV" dirty="0" err="1"/>
              <a:t>will</a:t>
            </a:r>
            <a:r>
              <a:rPr lang="lv-LV" dirty="0"/>
              <a:t> </a:t>
            </a:r>
            <a:r>
              <a:rPr lang="lv-LV" dirty="0" err="1"/>
              <a:t>mention</a:t>
            </a:r>
            <a:r>
              <a:rPr lang="lv-LV" dirty="0"/>
              <a:t> </a:t>
            </a:r>
            <a:r>
              <a:rPr lang="lv-LV" dirty="0" err="1"/>
              <a:t>some</a:t>
            </a:r>
            <a:r>
              <a:rPr lang="lv-LV" dirty="0"/>
              <a:t> </a:t>
            </a:r>
            <a:r>
              <a:rPr lang="lv-LV" dirty="0" err="1"/>
              <a:t>facts</a:t>
            </a:r>
            <a:r>
              <a:rPr lang="lv-LV" dirty="0"/>
              <a:t> </a:t>
            </a:r>
            <a:r>
              <a:rPr lang="lv-LV" dirty="0" err="1"/>
              <a:t>about</a:t>
            </a:r>
            <a:r>
              <a:rPr lang="lv-LV" dirty="0"/>
              <a:t> </a:t>
            </a:r>
            <a:r>
              <a:rPr lang="lv-LV" dirty="0" err="1"/>
              <a:t>Lavia</a:t>
            </a:r>
            <a:r>
              <a:rPr lang="lv-LV" dirty="0"/>
              <a:t> </a:t>
            </a:r>
            <a:r>
              <a:rPr lang="lv-LV" dirty="0" err="1"/>
              <a:t>and</a:t>
            </a:r>
            <a:r>
              <a:rPr lang="lv-LV" dirty="0"/>
              <a:t> UL </a:t>
            </a:r>
            <a:r>
              <a:rPr lang="lv-LV" dirty="0" err="1"/>
              <a:t>and</a:t>
            </a:r>
            <a:r>
              <a:rPr lang="lv-LV" dirty="0"/>
              <a:t> </a:t>
            </a:r>
            <a:r>
              <a:rPr lang="lv-LV" dirty="0" err="1"/>
              <a:t>remind</a:t>
            </a:r>
            <a:r>
              <a:rPr lang="lv-LV" dirty="0"/>
              <a:t> </a:t>
            </a:r>
            <a:r>
              <a:rPr lang="lv-LV" dirty="0" err="1"/>
              <a:t>you</a:t>
            </a:r>
            <a:r>
              <a:rPr lang="lv-LV" dirty="0"/>
              <a:t> </a:t>
            </a:r>
            <a:r>
              <a:rPr lang="lv-LV" dirty="0" err="1"/>
              <a:t>some</a:t>
            </a:r>
            <a:r>
              <a:rPr lang="lv-LV" dirty="0"/>
              <a:t> </a:t>
            </a:r>
            <a:r>
              <a:rPr lang="lv-LV" dirty="0" err="1"/>
              <a:t>basics</a:t>
            </a:r>
            <a:r>
              <a:rPr lang="lv-LV" dirty="0"/>
              <a:t> </a:t>
            </a:r>
            <a:r>
              <a:rPr lang="lv-LV" dirty="0" err="1"/>
              <a:t>concerning</a:t>
            </a:r>
            <a:r>
              <a:rPr lang="lv-LV" dirty="0"/>
              <a:t> </a:t>
            </a:r>
            <a:r>
              <a:rPr lang="lv-LV" dirty="0" err="1"/>
              <a:t>quality</a:t>
            </a:r>
            <a:r>
              <a:rPr lang="lv-LV" dirty="0"/>
              <a:t>.</a:t>
            </a:r>
          </a:p>
        </p:txBody>
      </p:sp>
      <p:sp>
        <p:nvSpPr>
          <p:cNvPr id="4" name="Slaida numura vietturis 3"/>
          <p:cNvSpPr>
            <a:spLocks noGrp="1"/>
          </p:cNvSpPr>
          <p:nvPr>
            <p:ph type="sldNum" sz="quarter" idx="10"/>
          </p:nvPr>
        </p:nvSpPr>
        <p:spPr/>
        <p:txBody>
          <a:bodyPr/>
          <a:lstStyle/>
          <a:p>
            <a:fld id="{0A95C7B4-F48A-4942-A509-E55995350072}" type="slidenum">
              <a:rPr lang="lv-LV" smtClean="0"/>
              <a:pPr/>
              <a:t>2</a:t>
            </a:fld>
            <a:endParaRPr lang="lv-LV"/>
          </a:p>
        </p:txBody>
      </p:sp>
      <p:sp>
        <p:nvSpPr>
          <p:cNvPr id="5" name="Kājenes vietturis 4"/>
          <p:cNvSpPr>
            <a:spLocks noGrp="1"/>
          </p:cNvSpPr>
          <p:nvPr>
            <p:ph type="ftr" sz="quarter" idx="11"/>
          </p:nvPr>
        </p:nvSpPr>
        <p:spPr/>
        <p:txBody>
          <a:bodyPr/>
          <a:lstStyle/>
          <a:p>
            <a:r>
              <a:rPr lang="lv-LV"/>
              <a:t>Prikulis, UL, Praha, 28.06.2016</a:t>
            </a:r>
          </a:p>
        </p:txBody>
      </p:sp>
    </p:spTree>
    <p:extLst>
      <p:ext uri="{BB962C8B-B14F-4D97-AF65-F5344CB8AC3E}">
        <p14:creationId xmlns:p14="http://schemas.microsoft.com/office/powerpoint/2010/main" val="14694164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err="1"/>
              <a:t>Here</a:t>
            </a:r>
            <a:r>
              <a:rPr lang="lv-LV" dirty="0"/>
              <a:t> </a:t>
            </a:r>
            <a:r>
              <a:rPr lang="lv-LV" dirty="0" err="1"/>
              <a:t>we</a:t>
            </a:r>
            <a:r>
              <a:rPr lang="lv-LV" dirty="0"/>
              <a:t> </a:t>
            </a:r>
            <a:r>
              <a:rPr lang="lv-LV" dirty="0" err="1"/>
              <a:t>can</a:t>
            </a:r>
            <a:r>
              <a:rPr lang="lv-LV" dirty="0"/>
              <a:t> </a:t>
            </a:r>
            <a:r>
              <a:rPr lang="lv-LV" dirty="0" err="1"/>
              <a:t>view</a:t>
            </a:r>
            <a:r>
              <a:rPr lang="lv-LV" dirty="0"/>
              <a:t> </a:t>
            </a:r>
            <a:r>
              <a:rPr lang="lv-LV" dirty="0" err="1"/>
              <a:t>the</a:t>
            </a:r>
            <a:r>
              <a:rPr lang="lv-LV" dirty="0"/>
              <a:t> </a:t>
            </a:r>
            <a:r>
              <a:rPr lang="lv-LV" dirty="0" err="1"/>
              <a:t>algorithm</a:t>
            </a:r>
            <a:r>
              <a:rPr lang="lv-LV" dirty="0"/>
              <a:t> </a:t>
            </a:r>
            <a:r>
              <a:rPr lang="lv-LV" dirty="0" err="1"/>
              <a:t>of</a:t>
            </a:r>
            <a:r>
              <a:rPr lang="lv-LV" dirty="0"/>
              <a:t> </a:t>
            </a:r>
            <a:r>
              <a:rPr lang="lv-LV" dirty="0" err="1"/>
              <a:t>the</a:t>
            </a:r>
            <a:r>
              <a:rPr lang="lv-LV" dirty="0"/>
              <a:t> process </a:t>
            </a:r>
            <a:r>
              <a:rPr lang="lv-LV" dirty="0" err="1"/>
              <a:t>of</a:t>
            </a:r>
            <a:r>
              <a:rPr lang="lv-LV" dirty="0"/>
              <a:t> </a:t>
            </a:r>
            <a:r>
              <a:rPr lang="lv-LV" dirty="0" err="1"/>
              <a:t>evaluation</a:t>
            </a:r>
            <a:r>
              <a:rPr lang="lv-LV" dirty="0"/>
              <a:t> </a:t>
            </a:r>
            <a:r>
              <a:rPr lang="lv-LV" dirty="0" err="1"/>
              <a:t>and</a:t>
            </a:r>
            <a:r>
              <a:rPr lang="lv-LV" dirty="0"/>
              <a:t> </a:t>
            </a:r>
            <a:r>
              <a:rPr lang="lv-LV" dirty="0" err="1"/>
              <a:t>adoption</a:t>
            </a:r>
            <a:r>
              <a:rPr lang="lv-LV" dirty="0"/>
              <a:t> a </a:t>
            </a:r>
            <a:r>
              <a:rPr lang="lv-LV" dirty="0" err="1"/>
              <a:t>separate</a:t>
            </a:r>
            <a:r>
              <a:rPr lang="lv-LV" dirty="0"/>
              <a:t> </a:t>
            </a:r>
            <a:r>
              <a:rPr lang="lv-LV" dirty="0" err="1"/>
              <a:t>study</a:t>
            </a:r>
            <a:r>
              <a:rPr lang="lv-LV" dirty="0"/>
              <a:t> </a:t>
            </a:r>
            <a:r>
              <a:rPr lang="lv-LV" dirty="0" err="1"/>
              <a:t>programme</a:t>
            </a:r>
            <a:r>
              <a:rPr lang="lv-LV" dirty="0"/>
              <a:t>, </a:t>
            </a:r>
            <a:r>
              <a:rPr lang="lv-LV" dirty="0" err="1"/>
              <a:t>starting</a:t>
            </a:r>
            <a:r>
              <a:rPr lang="lv-LV" dirty="0"/>
              <a:t> </a:t>
            </a:r>
            <a:r>
              <a:rPr lang="lv-LV" dirty="0" err="1"/>
              <a:t>with</a:t>
            </a:r>
            <a:r>
              <a:rPr lang="lv-LV" dirty="0"/>
              <a:t> </a:t>
            </a:r>
            <a:r>
              <a:rPr lang="lv-LV" dirty="0" err="1"/>
              <a:t>preparation</a:t>
            </a:r>
            <a:r>
              <a:rPr lang="lv-LV" dirty="0"/>
              <a:t> </a:t>
            </a:r>
            <a:r>
              <a:rPr lang="lv-LV" dirty="0" err="1"/>
              <a:t>of</a:t>
            </a:r>
            <a:r>
              <a:rPr lang="lv-LV" dirty="0"/>
              <a:t> </a:t>
            </a:r>
            <a:r>
              <a:rPr lang="lv-LV" dirty="0" err="1"/>
              <a:t>the</a:t>
            </a:r>
            <a:r>
              <a:rPr lang="lv-LV" dirty="0"/>
              <a:t> </a:t>
            </a:r>
            <a:r>
              <a:rPr lang="lv-LV" dirty="0" err="1"/>
              <a:t>self-evaluation</a:t>
            </a:r>
            <a:r>
              <a:rPr lang="lv-LV" dirty="0"/>
              <a:t> </a:t>
            </a:r>
            <a:r>
              <a:rPr lang="lv-LV" dirty="0" err="1"/>
              <a:t>report</a:t>
            </a:r>
            <a:r>
              <a:rPr lang="lv-LV" dirty="0"/>
              <a:t> </a:t>
            </a:r>
            <a:r>
              <a:rPr lang="lv-LV" dirty="0" err="1"/>
              <a:t>and</a:t>
            </a:r>
            <a:r>
              <a:rPr lang="lv-LV" dirty="0"/>
              <a:t> </a:t>
            </a:r>
            <a:r>
              <a:rPr lang="lv-LV" dirty="0" err="1"/>
              <a:t>ending</a:t>
            </a:r>
            <a:r>
              <a:rPr lang="lv-LV" dirty="0"/>
              <a:t> </a:t>
            </a:r>
            <a:r>
              <a:rPr lang="lv-LV" dirty="0" err="1"/>
              <a:t>with</a:t>
            </a:r>
            <a:r>
              <a:rPr lang="lv-LV" dirty="0"/>
              <a:t> </a:t>
            </a:r>
            <a:r>
              <a:rPr lang="lv-LV" dirty="0" err="1"/>
              <a:t>its</a:t>
            </a:r>
            <a:r>
              <a:rPr lang="lv-LV" dirty="0"/>
              <a:t> </a:t>
            </a:r>
            <a:r>
              <a:rPr lang="lv-LV" dirty="0" err="1"/>
              <a:t>implementation</a:t>
            </a:r>
            <a:r>
              <a:rPr lang="lv-LV" dirty="0"/>
              <a:t> </a:t>
            </a:r>
            <a:r>
              <a:rPr lang="lv-LV" dirty="0" err="1"/>
              <a:t>or</a:t>
            </a:r>
            <a:r>
              <a:rPr lang="lv-LV" dirty="0"/>
              <a:t> </a:t>
            </a:r>
            <a:r>
              <a:rPr lang="lv-LV" dirty="0" err="1"/>
              <a:t>closure</a:t>
            </a:r>
            <a:r>
              <a:rPr lang="lv-LV" dirty="0"/>
              <a:t> (</a:t>
            </a:r>
            <a:r>
              <a:rPr lang="lv-LV" dirty="0" err="1"/>
              <a:t>depending</a:t>
            </a:r>
            <a:r>
              <a:rPr lang="lv-LV" dirty="0"/>
              <a:t> </a:t>
            </a:r>
            <a:r>
              <a:rPr lang="lv-LV" dirty="0" err="1"/>
              <a:t>on</a:t>
            </a:r>
            <a:r>
              <a:rPr lang="lv-LV" dirty="0"/>
              <a:t> </a:t>
            </a:r>
            <a:r>
              <a:rPr lang="lv-LV" dirty="0" err="1"/>
              <a:t>the</a:t>
            </a:r>
            <a:r>
              <a:rPr lang="lv-LV" dirty="0"/>
              <a:t> </a:t>
            </a:r>
            <a:r>
              <a:rPr lang="lv-LV" dirty="0" err="1"/>
              <a:t>results</a:t>
            </a:r>
            <a:r>
              <a:rPr lang="lv-LV" dirty="0"/>
              <a:t>).</a:t>
            </a:r>
          </a:p>
        </p:txBody>
      </p:sp>
      <p:sp>
        <p:nvSpPr>
          <p:cNvPr id="4" name="Slaida numura vietturis 3"/>
          <p:cNvSpPr>
            <a:spLocks noGrp="1"/>
          </p:cNvSpPr>
          <p:nvPr>
            <p:ph type="sldNum" sz="quarter" idx="10"/>
          </p:nvPr>
        </p:nvSpPr>
        <p:spPr/>
        <p:txBody>
          <a:bodyPr/>
          <a:lstStyle/>
          <a:p>
            <a:fld id="{0A95C7B4-F48A-4942-A509-E55995350072}" type="slidenum">
              <a:rPr lang="lv-LV" smtClean="0"/>
              <a:pPr/>
              <a:t>28</a:t>
            </a:fld>
            <a:endParaRPr lang="lv-LV"/>
          </a:p>
        </p:txBody>
      </p:sp>
      <p:sp>
        <p:nvSpPr>
          <p:cNvPr id="5" name="Kājenes vietturis 4"/>
          <p:cNvSpPr>
            <a:spLocks noGrp="1"/>
          </p:cNvSpPr>
          <p:nvPr>
            <p:ph type="ftr" sz="quarter" idx="11"/>
          </p:nvPr>
        </p:nvSpPr>
        <p:spPr/>
        <p:txBody>
          <a:bodyPr/>
          <a:lstStyle/>
          <a:p>
            <a:r>
              <a:rPr lang="lv-LV"/>
              <a:t>Prikulis, UL, Praha, 28.06.2016</a:t>
            </a:r>
          </a:p>
        </p:txBody>
      </p:sp>
    </p:spTree>
    <p:extLst>
      <p:ext uri="{BB962C8B-B14F-4D97-AF65-F5344CB8AC3E}">
        <p14:creationId xmlns:p14="http://schemas.microsoft.com/office/powerpoint/2010/main" val="1477877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a:t>Student </a:t>
            </a:r>
            <a:r>
              <a:rPr lang="lv-LV" dirty="0" err="1"/>
              <a:t>assessment</a:t>
            </a:r>
            <a:r>
              <a:rPr lang="lv-LV" dirty="0"/>
              <a:t> </a:t>
            </a:r>
            <a:r>
              <a:rPr lang="lv-LV" dirty="0" err="1"/>
              <a:t>is</a:t>
            </a:r>
            <a:r>
              <a:rPr lang="lv-LV" dirty="0"/>
              <a:t> </a:t>
            </a:r>
            <a:r>
              <a:rPr lang="lv-LV" dirty="0" err="1"/>
              <a:t>done</a:t>
            </a:r>
            <a:r>
              <a:rPr lang="lv-LV" dirty="0"/>
              <a:t> </a:t>
            </a:r>
            <a:r>
              <a:rPr lang="lv-LV" dirty="0" err="1"/>
              <a:t>at</a:t>
            </a:r>
            <a:r>
              <a:rPr lang="lv-LV" dirty="0"/>
              <a:t> </a:t>
            </a:r>
            <a:r>
              <a:rPr lang="lv-LV" dirty="0" err="1"/>
              <a:t>the</a:t>
            </a:r>
            <a:r>
              <a:rPr lang="lv-LV" dirty="0"/>
              <a:t> </a:t>
            </a:r>
            <a:r>
              <a:rPr lang="lv-LV" dirty="0" err="1"/>
              <a:t>level</a:t>
            </a:r>
            <a:r>
              <a:rPr lang="lv-LV" dirty="0"/>
              <a:t> </a:t>
            </a:r>
            <a:r>
              <a:rPr lang="lv-LV" dirty="0" err="1"/>
              <a:t>of</a:t>
            </a:r>
            <a:r>
              <a:rPr lang="lv-LV" dirty="0"/>
              <a:t> </a:t>
            </a:r>
            <a:r>
              <a:rPr lang="lv-LV" dirty="0" err="1"/>
              <a:t>study</a:t>
            </a:r>
            <a:r>
              <a:rPr lang="lv-LV" dirty="0"/>
              <a:t> </a:t>
            </a:r>
            <a:r>
              <a:rPr lang="lv-LV" dirty="0" err="1"/>
              <a:t>programme</a:t>
            </a:r>
            <a:r>
              <a:rPr lang="lv-LV" dirty="0"/>
              <a:t> </a:t>
            </a:r>
            <a:r>
              <a:rPr lang="lv-LV" dirty="0" err="1"/>
              <a:t>or</a:t>
            </a:r>
            <a:r>
              <a:rPr lang="lv-LV" dirty="0"/>
              <a:t> </a:t>
            </a:r>
            <a:r>
              <a:rPr lang="lv-LV" dirty="0" err="1"/>
              <a:t>individual</a:t>
            </a:r>
            <a:r>
              <a:rPr lang="lv-LV" dirty="0"/>
              <a:t> </a:t>
            </a:r>
            <a:r>
              <a:rPr lang="lv-LV" dirty="0" err="1"/>
              <a:t>course</a:t>
            </a:r>
            <a:r>
              <a:rPr lang="lv-LV" dirty="0"/>
              <a:t>, </a:t>
            </a:r>
            <a:r>
              <a:rPr lang="lv-LV" dirty="0" err="1"/>
              <a:t>but</a:t>
            </a:r>
            <a:r>
              <a:rPr lang="lv-LV" dirty="0"/>
              <a:t> </a:t>
            </a:r>
            <a:r>
              <a:rPr lang="lv-LV" dirty="0" err="1"/>
              <a:t>again</a:t>
            </a:r>
            <a:r>
              <a:rPr lang="lv-LV" dirty="0"/>
              <a:t>, </a:t>
            </a:r>
            <a:r>
              <a:rPr lang="lv-LV" dirty="0" err="1"/>
              <a:t>the</a:t>
            </a:r>
            <a:r>
              <a:rPr lang="lv-LV" dirty="0"/>
              <a:t> </a:t>
            </a:r>
            <a:r>
              <a:rPr lang="lv-LV" dirty="0" err="1"/>
              <a:t>procedures</a:t>
            </a:r>
            <a:r>
              <a:rPr lang="lv-LV" dirty="0"/>
              <a:t> </a:t>
            </a:r>
            <a:r>
              <a:rPr lang="lv-LV" dirty="0" err="1"/>
              <a:t>are</a:t>
            </a:r>
            <a:r>
              <a:rPr lang="lv-LV" dirty="0"/>
              <a:t> </a:t>
            </a:r>
            <a:r>
              <a:rPr lang="lv-LV" dirty="0" err="1"/>
              <a:t>definmed</a:t>
            </a:r>
            <a:r>
              <a:rPr lang="lv-LV" dirty="0"/>
              <a:t> </a:t>
            </a:r>
            <a:r>
              <a:rPr lang="lv-LV" dirty="0" err="1"/>
              <a:t>at</a:t>
            </a:r>
            <a:r>
              <a:rPr lang="lv-LV" dirty="0"/>
              <a:t> </a:t>
            </a:r>
            <a:r>
              <a:rPr lang="lv-LV" dirty="0" err="1"/>
              <a:t>the</a:t>
            </a:r>
            <a:r>
              <a:rPr lang="lv-LV" dirty="0"/>
              <a:t> </a:t>
            </a:r>
            <a:r>
              <a:rPr lang="lv-LV" dirty="0" err="1"/>
              <a:t>central</a:t>
            </a:r>
            <a:r>
              <a:rPr lang="lv-LV" dirty="0"/>
              <a:t> </a:t>
            </a:r>
            <a:r>
              <a:rPr lang="lv-LV" dirty="0" err="1"/>
              <a:t>level</a:t>
            </a:r>
            <a:r>
              <a:rPr lang="lv-LV" dirty="0"/>
              <a:t>.</a:t>
            </a:r>
          </a:p>
        </p:txBody>
      </p:sp>
      <p:sp>
        <p:nvSpPr>
          <p:cNvPr id="4" name="Slaida numura vietturis 3"/>
          <p:cNvSpPr>
            <a:spLocks noGrp="1"/>
          </p:cNvSpPr>
          <p:nvPr>
            <p:ph type="sldNum" sz="quarter" idx="10"/>
          </p:nvPr>
        </p:nvSpPr>
        <p:spPr/>
        <p:txBody>
          <a:bodyPr/>
          <a:lstStyle/>
          <a:p>
            <a:fld id="{0A95C7B4-F48A-4942-A509-E55995350072}" type="slidenum">
              <a:rPr lang="lv-LV" smtClean="0"/>
              <a:pPr/>
              <a:t>29</a:t>
            </a:fld>
            <a:endParaRPr lang="lv-LV"/>
          </a:p>
        </p:txBody>
      </p:sp>
      <p:sp>
        <p:nvSpPr>
          <p:cNvPr id="5" name="Kājenes vietturis 4"/>
          <p:cNvSpPr>
            <a:spLocks noGrp="1"/>
          </p:cNvSpPr>
          <p:nvPr>
            <p:ph type="ftr" sz="quarter" idx="11"/>
          </p:nvPr>
        </p:nvSpPr>
        <p:spPr/>
        <p:txBody>
          <a:bodyPr/>
          <a:lstStyle/>
          <a:p>
            <a:r>
              <a:rPr lang="lv-LV"/>
              <a:t>Prikulis, UL, Praha, 28.06.2016</a:t>
            </a:r>
          </a:p>
        </p:txBody>
      </p:sp>
    </p:spTree>
    <p:extLst>
      <p:ext uri="{BB962C8B-B14F-4D97-AF65-F5344CB8AC3E}">
        <p14:creationId xmlns:p14="http://schemas.microsoft.com/office/powerpoint/2010/main" val="6071396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err="1"/>
              <a:t>This</a:t>
            </a:r>
            <a:r>
              <a:rPr lang="lv-LV" dirty="0"/>
              <a:t> </a:t>
            </a:r>
            <a:r>
              <a:rPr lang="lv-LV" dirty="0" err="1"/>
              <a:t>is</a:t>
            </a:r>
            <a:r>
              <a:rPr lang="lv-LV" dirty="0"/>
              <a:t> </a:t>
            </a:r>
            <a:r>
              <a:rPr lang="lv-LV" dirty="0" err="1"/>
              <a:t>an</a:t>
            </a:r>
            <a:r>
              <a:rPr lang="lv-LV" dirty="0"/>
              <a:t> </a:t>
            </a:r>
            <a:r>
              <a:rPr lang="lv-LV" dirty="0" err="1"/>
              <a:t>illustration</a:t>
            </a:r>
            <a:r>
              <a:rPr lang="lv-LV" dirty="0"/>
              <a:t> </a:t>
            </a:r>
            <a:r>
              <a:rPr lang="lv-LV" dirty="0" err="1"/>
              <a:t>of</a:t>
            </a:r>
            <a:r>
              <a:rPr lang="lv-LV" dirty="0"/>
              <a:t> </a:t>
            </a:r>
            <a:r>
              <a:rPr lang="lv-LV" dirty="0" err="1"/>
              <a:t>the</a:t>
            </a:r>
            <a:r>
              <a:rPr lang="lv-LV" dirty="0"/>
              <a:t> process </a:t>
            </a:r>
            <a:r>
              <a:rPr lang="lv-LV" dirty="0" err="1"/>
              <a:t>final</a:t>
            </a:r>
            <a:r>
              <a:rPr lang="lv-LV" dirty="0"/>
              <a:t> </a:t>
            </a:r>
            <a:r>
              <a:rPr lang="lv-LV" dirty="0" err="1"/>
              <a:t>exams</a:t>
            </a:r>
            <a:r>
              <a:rPr lang="lv-LV" dirty="0"/>
              <a:t> </a:t>
            </a:r>
            <a:r>
              <a:rPr lang="lv-LV" dirty="0" err="1"/>
              <a:t>or</a:t>
            </a:r>
            <a:r>
              <a:rPr lang="lv-LV" dirty="0"/>
              <a:t> </a:t>
            </a:r>
            <a:r>
              <a:rPr lang="lv-LV" dirty="0" err="1"/>
              <a:t>defence</a:t>
            </a:r>
            <a:r>
              <a:rPr lang="lv-LV" dirty="0"/>
              <a:t> </a:t>
            </a:r>
            <a:r>
              <a:rPr lang="lv-LV" dirty="0" err="1"/>
              <a:t>of</a:t>
            </a:r>
            <a:r>
              <a:rPr lang="lv-LV" dirty="0"/>
              <a:t> </a:t>
            </a:r>
            <a:r>
              <a:rPr lang="lv-LV" dirty="0" err="1"/>
              <a:t>the</a:t>
            </a:r>
            <a:r>
              <a:rPr lang="lv-LV" dirty="0"/>
              <a:t> </a:t>
            </a:r>
            <a:r>
              <a:rPr lang="lv-LV" dirty="0" err="1"/>
              <a:t>graduation</a:t>
            </a:r>
            <a:r>
              <a:rPr lang="lv-LV" dirty="0"/>
              <a:t> </a:t>
            </a:r>
            <a:r>
              <a:rPr lang="lv-LV" dirty="0" err="1"/>
              <a:t>work</a:t>
            </a:r>
            <a:r>
              <a:rPr lang="lv-LV" dirty="0"/>
              <a:t>. </a:t>
            </a:r>
            <a:r>
              <a:rPr lang="lv-LV" dirty="0" err="1"/>
              <a:t>In</a:t>
            </a:r>
            <a:r>
              <a:rPr lang="lv-LV" dirty="0"/>
              <a:t> </a:t>
            </a:r>
            <a:r>
              <a:rPr lang="lv-LV" dirty="0" err="1"/>
              <a:t>each</a:t>
            </a:r>
            <a:r>
              <a:rPr lang="lv-LV" dirty="0"/>
              <a:t> </a:t>
            </a:r>
            <a:r>
              <a:rPr lang="lv-LV" dirty="0" err="1"/>
              <a:t>such</a:t>
            </a:r>
            <a:r>
              <a:rPr lang="lv-LV" dirty="0"/>
              <a:t> process </a:t>
            </a:r>
            <a:r>
              <a:rPr lang="lv-LV" dirty="0" err="1"/>
              <a:t>we</a:t>
            </a:r>
            <a:r>
              <a:rPr lang="lv-LV" dirty="0"/>
              <a:t> </a:t>
            </a:r>
            <a:r>
              <a:rPr lang="lv-LV" dirty="0" err="1"/>
              <a:t>can</a:t>
            </a:r>
            <a:r>
              <a:rPr lang="lv-LV" dirty="0"/>
              <a:t> </a:t>
            </a:r>
            <a:r>
              <a:rPr lang="lv-LV" dirty="0" err="1"/>
              <a:t>notice</a:t>
            </a:r>
            <a:r>
              <a:rPr lang="lv-LV" dirty="0"/>
              <a:t> </a:t>
            </a:r>
            <a:r>
              <a:rPr lang="lv-LV" dirty="0" err="1"/>
              <a:t>the</a:t>
            </a:r>
            <a:r>
              <a:rPr lang="lv-LV" dirty="0"/>
              <a:t> </a:t>
            </a:r>
            <a:r>
              <a:rPr lang="lv-LV" dirty="0" err="1"/>
              <a:t>sequance</a:t>
            </a:r>
            <a:r>
              <a:rPr lang="lv-LV" dirty="0"/>
              <a:t> </a:t>
            </a:r>
            <a:r>
              <a:rPr lang="lv-LV" dirty="0" err="1"/>
              <a:t>of</a:t>
            </a:r>
            <a:r>
              <a:rPr lang="lv-LV" dirty="0"/>
              <a:t> </a:t>
            </a:r>
            <a:r>
              <a:rPr lang="lv-LV" dirty="0" err="1"/>
              <a:t>actions</a:t>
            </a:r>
            <a:r>
              <a:rPr lang="lv-LV" dirty="0"/>
              <a:t> </a:t>
            </a:r>
            <a:r>
              <a:rPr lang="lv-LV" dirty="0" err="1"/>
              <a:t>and</a:t>
            </a:r>
            <a:r>
              <a:rPr lang="lv-LV" dirty="0"/>
              <a:t> </a:t>
            </a:r>
            <a:r>
              <a:rPr lang="lv-LV" dirty="0" err="1"/>
              <a:t>the</a:t>
            </a:r>
            <a:r>
              <a:rPr lang="lv-LV" dirty="0"/>
              <a:t> </a:t>
            </a:r>
            <a:r>
              <a:rPr lang="lv-LV" dirty="0" err="1"/>
              <a:t>responsible</a:t>
            </a:r>
            <a:r>
              <a:rPr lang="lv-LV" dirty="0"/>
              <a:t> </a:t>
            </a:r>
            <a:r>
              <a:rPr lang="lv-LV" dirty="0" err="1"/>
              <a:t>persons</a:t>
            </a:r>
            <a:r>
              <a:rPr lang="lv-LV" dirty="0"/>
              <a:t> </a:t>
            </a:r>
            <a:r>
              <a:rPr lang="lv-LV" dirty="0" err="1"/>
              <a:t>or</a:t>
            </a:r>
            <a:r>
              <a:rPr lang="lv-LV" dirty="0"/>
              <a:t> </a:t>
            </a:r>
            <a:r>
              <a:rPr lang="lv-LV" dirty="0" err="1"/>
              <a:t>units</a:t>
            </a:r>
            <a:r>
              <a:rPr lang="lv-LV" dirty="0"/>
              <a:t> to </a:t>
            </a:r>
            <a:r>
              <a:rPr lang="lv-LV" dirty="0" err="1"/>
              <a:t>do</a:t>
            </a:r>
            <a:r>
              <a:rPr lang="lv-LV" dirty="0"/>
              <a:t> </a:t>
            </a:r>
            <a:r>
              <a:rPr lang="lv-LV" dirty="0" err="1"/>
              <a:t>them</a:t>
            </a:r>
            <a:r>
              <a:rPr lang="lv-LV" dirty="0"/>
              <a:t>. </a:t>
            </a:r>
            <a:r>
              <a:rPr lang="lv-LV" dirty="0" err="1"/>
              <a:t>You</a:t>
            </a:r>
            <a:r>
              <a:rPr lang="lv-LV" dirty="0"/>
              <a:t> </a:t>
            </a:r>
            <a:r>
              <a:rPr lang="lv-LV" dirty="0" err="1"/>
              <a:t>can</a:t>
            </a:r>
            <a:r>
              <a:rPr lang="lv-LV" dirty="0"/>
              <a:t> </a:t>
            </a:r>
            <a:r>
              <a:rPr lang="lv-LV" dirty="0" err="1"/>
              <a:t>notice</a:t>
            </a:r>
            <a:r>
              <a:rPr lang="lv-LV" dirty="0"/>
              <a:t> </a:t>
            </a:r>
            <a:r>
              <a:rPr lang="lv-LV" dirty="0" err="1"/>
              <a:t>here</a:t>
            </a:r>
            <a:r>
              <a:rPr lang="lv-LV" dirty="0"/>
              <a:t> </a:t>
            </a:r>
            <a:r>
              <a:rPr lang="lv-LV" dirty="0" err="1"/>
              <a:t>also</a:t>
            </a:r>
            <a:r>
              <a:rPr lang="lv-LV" dirty="0"/>
              <a:t> </a:t>
            </a:r>
            <a:r>
              <a:rPr lang="lv-LV" dirty="0" err="1"/>
              <a:t>the</a:t>
            </a:r>
            <a:r>
              <a:rPr lang="lv-LV" dirty="0"/>
              <a:t> </a:t>
            </a:r>
            <a:r>
              <a:rPr lang="lv-LV" dirty="0" err="1"/>
              <a:t>notion</a:t>
            </a:r>
            <a:r>
              <a:rPr lang="lv-LV" dirty="0"/>
              <a:t> </a:t>
            </a:r>
            <a:r>
              <a:rPr lang="lv-LV" dirty="0" err="1"/>
              <a:t>of</a:t>
            </a:r>
            <a:r>
              <a:rPr lang="lv-LV" dirty="0"/>
              <a:t> ‘</a:t>
            </a:r>
            <a:r>
              <a:rPr lang="lv-LV" dirty="0" err="1"/>
              <a:t>academic</a:t>
            </a:r>
            <a:r>
              <a:rPr lang="lv-LV" dirty="0"/>
              <a:t> </a:t>
            </a:r>
            <a:r>
              <a:rPr lang="lv-LV" dirty="0" err="1"/>
              <a:t>honesty</a:t>
            </a:r>
            <a:r>
              <a:rPr lang="lv-LV" dirty="0"/>
              <a:t>’ </a:t>
            </a:r>
            <a:r>
              <a:rPr lang="lv-LV" dirty="0" err="1"/>
              <a:t>and</a:t>
            </a:r>
            <a:r>
              <a:rPr lang="lv-LV" dirty="0"/>
              <a:t> </a:t>
            </a:r>
            <a:r>
              <a:rPr lang="lv-LV" dirty="0" err="1"/>
              <a:t>how</a:t>
            </a:r>
            <a:r>
              <a:rPr lang="lv-LV" dirty="0"/>
              <a:t> it </a:t>
            </a:r>
            <a:r>
              <a:rPr lang="lv-LV" dirty="0" err="1"/>
              <a:t>is</a:t>
            </a:r>
            <a:r>
              <a:rPr lang="lv-LV" dirty="0"/>
              <a:t> </a:t>
            </a:r>
            <a:r>
              <a:rPr lang="lv-LV" dirty="0" err="1"/>
              <a:t>dealt</a:t>
            </a:r>
            <a:r>
              <a:rPr lang="lv-LV" dirty="0"/>
              <a:t> </a:t>
            </a:r>
            <a:r>
              <a:rPr lang="lv-LV" dirty="0" err="1"/>
              <a:t>with</a:t>
            </a:r>
            <a:r>
              <a:rPr lang="lv-LV" dirty="0"/>
              <a:t>. (It </a:t>
            </a:r>
            <a:r>
              <a:rPr lang="lv-LV" dirty="0" err="1"/>
              <a:t>does</a:t>
            </a:r>
            <a:r>
              <a:rPr lang="lv-LV" dirty="0"/>
              <a:t> </a:t>
            </a:r>
            <a:r>
              <a:rPr lang="lv-LV" dirty="0" err="1"/>
              <a:t>not</a:t>
            </a:r>
            <a:r>
              <a:rPr lang="lv-LV" dirty="0"/>
              <a:t> </a:t>
            </a:r>
            <a:r>
              <a:rPr lang="lv-LV" dirty="0" err="1"/>
              <a:t>show</a:t>
            </a:r>
            <a:r>
              <a:rPr lang="lv-LV" dirty="0"/>
              <a:t>, </a:t>
            </a:r>
            <a:r>
              <a:rPr lang="lv-LV" dirty="0" err="1"/>
              <a:t>but</a:t>
            </a:r>
            <a:r>
              <a:rPr lang="lv-LV" dirty="0"/>
              <a:t>, </a:t>
            </a:r>
            <a:r>
              <a:rPr lang="lv-LV" dirty="0" err="1"/>
              <a:t>e.g</a:t>
            </a:r>
            <a:r>
              <a:rPr lang="lv-LV" dirty="0"/>
              <a:t>., </a:t>
            </a:r>
            <a:r>
              <a:rPr lang="lv-LV" dirty="0" err="1"/>
              <a:t>we</a:t>
            </a:r>
            <a:r>
              <a:rPr lang="lv-LV" dirty="0"/>
              <a:t> </a:t>
            </a:r>
            <a:r>
              <a:rPr lang="lv-LV" dirty="0" err="1"/>
              <a:t>have</a:t>
            </a:r>
            <a:r>
              <a:rPr lang="lv-LV" dirty="0"/>
              <a:t> a </a:t>
            </a:r>
            <a:r>
              <a:rPr lang="lv-LV" dirty="0" err="1"/>
              <a:t>special</a:t>
            </a:r>
            <a:r>
              <a:rPr lang="lv-LV" dirty="0"/>
              <a:t> </a:t>
            </a:r>
            <a:r>
              <a:rPr lang="lv-LV" dirty="0" err="1"/>
              <a:t>software</a:t>
            </a:r>
            <a:r>
              <a:rPr lang="lv-LV" dirty="0"/>
              <a:t> to </a:t>
            </a:r>
            <a:r>
              <a:rPr lang="lv-LV" dirty="0" err="1"/>
              <a:t>analyze</a:t>
            </a:r>
            <a:r>
              <a:rPr lang="lv-LV" dirty="0"/>
              <a:t> </a:t>
            </a:r>
            <a:r>
              <a:rPr lang="lv-LV" dirty="0" err="1"/>
              <a:t>the</a:t>
            </a:r>
            <a:r>
              <a:rPr lang="lv-LV" dirty="0"/>
              <a:t> </a:t>
            </a:r>
            <a:r>
              <a:rPr lang="lv-LV" dirty="0" err="1"/>
              <a:t>presented</a:t>
            </a:r>
            <a:r>
              <a:rPr lang="lv-LV" dirty="0"/>
              <a:t> </a:t>
            </a:r>
            <a:r>
              <a:rPr lang="lv-LV" dirty="0" err="1"/>
              <a:t>theses</a:t>
            </a:r>
            <a:r>
              <a:rPr lang="lv-LV" dirty="0"/>
              <a:t> </a:t>
            </a:r>
            <a:r>
              <a:rPr lang="lv-LV" dirty="0" err="1"/>
              <a:t>on</a:t>
            </a:r>
            <a:r>
              <a:rPr lang="lv-LV" dirty="0"/>
              <a:t> </a:t>
            </a:r>
            <a:r>
              <a:rPr lang="lv-LV" dirty="0" err="1"/>
              <a:t>the</a:t>
            </a:r>
            <a:r>
              <a:rPr lang="lv-LV" dirty="0"/>
              <a:t> </a:t>
            </a:r>
            <a:r>
              <a:rPr lang="lv-LV" dirty="0" err="1"/>
              <a:t>subject</a:t>
            </a:r>
            <a:r>
              <a:rPr lang="lv-LV" dirty="0"/>
              <a:t> </a:t>
            </a:r>
            <a:r>
              <a:rPr lang="lv-LV" dirty="0" err="1"/>
              <a:t>of</a:t>
            </a:r>
            <a:r>
              <a:rPr lang="lv-LV" dirty="0"/>
              <a:t> </a:t>
            </a:r>
            <a:r>
              <a:rPr lang="lv-LV" dirty="0" err="1"/>
              <a:t>plagiarism</a:t>
            </a:r>
            <a:r>
              <a:rPr lang="lv-LV" dirty="0"/>
              <a:t>.)</a:t>
            </a:r>
          </a:p>
        </p:txBody>
      </p:sp>
      <p:sp>
        <p:nvSpPr>
          <p:cNvPr id="4" name="Slaida numura vietturis 3"/>
          <p:cNvSpPr>
            <a:spLocks noGrp="1"/>
          </p:cNvSpPr>
          <p:nvPr>
            <p:ph type="sldNum" sz="quarter" idx="10"/>
          </p:nvPr>
        </p:nvSpPr>
        <p:spPr/>
        <p:txBody>
          <a:bodyPr/>
          <a:lstStyle/>
          <a:p>
            <a:fld id="{0A95C7B4-F48A-4942-A509-E55995350072}" type="slidenum">
              <a:rPr lang="lv-LV" smtClean="0"/>
              <a:pPr/>
              <a:t>31</a:t>
            </a:fld>
            <a:endParaRPr lang="lv-LV"/>
          </a:p>
        </p:txBody>
      </p:sp>
      <p:sp>
        <p:nvSpPr>
          <p:cNvPr id="5" name="Kājenes vietturis 4"/>
          <p:cNvSpPr>
            <a:spLocks noGrp="1"/>
          </p:cNvSpPr>
          <p:nvPr>
            <p:ph type="ftr" sz="quarter" idx="11"/>
          </p:nvPr>
        </p:nvSpPr>
        <p:spPr/>
        <p:txBody>
          <a:bodyPr/>
          <a:lstStyle/>
          <a:p>
            <a:r>
              <a:rPr lang="lv-LV"/>
              <a:t>Prikulis, UL, Praha, 28.06.2016</a:t>
            </a:r>
          </a:p>
        </p:txBody>
      </p:sp>
    </p:spTree>
    <p:extLst>
      <p:ext uri="{BB962C8B-B14F-4D97-AF65-F5344CB8AC3E}">
        <p14:creationId xmlns:p14="http://schemas.microsoft.com/office/powerpoint/2010/main" val="21182113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a:t>A </a:t>
            </a:r>
            <a:r>
              <a:rPr lang="lv-LV" dirty="0" err="1"/>
              <a:t>special</a:t>
            </a:r>
            <a:r>
              <a:rPr lang="lv-LV" dirty="0"/>
              <a:t> </a:t>
            </a:r>
            <a:r>
              <a:rPr lang="lv-LV" dirty="0" err="1"/>
              <a:t>procedure</a:t>
            </a:r>
            <a:r>
              <a:rPr lang="lv-LV" dirty="0"/>
              <a:t> </a:t>
            </a:r>
            <a:r>
              <a:rPr lang="lv-LV" dirty="0" err="1"/>
              <a:t>has</a:t>
            </a:r>
            <a:r>
              <a:rPr lang="lv-LV" dirty="0"/>
              <a:t> </a:t>
            </a:r>
            <a:r>
              <a:rPr lang="lv-LV" dirty="0" err="1"/>
              <a:t>been</a:t>
            </a:r>
            <a:r>
              <a:rPr lang="lv-LV" dirty="0"/>
              <a:t> </a:t>
            </a:r>
            <a:r>
              <a:rPr lang="lv-LV" dirty="0" err="1"/>
              <a:t>defined</a:t>
            </a:r>
            <a:r>
              <a:rPr lang="lv-LV" dirty="0"/>
              <a:t> </a:t>
            </a:r>
            <a:r>
              <a:rPr lang="lv-LV" dirty="0" err="1"/>
              <a:t>for</a:t>
            </a:r>
            <a:r>
              <a:rPr lang="lv-LV" dirty="0"/>
              <a:t> </a:t>
            </a:r>
            <a:r>
              <a:rPr lang="lv-LV" dirty="0" err="1"/>
              <a:t>selection</a:t>
            </a:r>
            <a:r>
              <a:rPr lang="lv-LV" dirty="0"/>
              <a:t> </a:t>
            </a:r>
            <a:r>
              <a:rPr lang="lv-LV" dirty="0" err="1"/>
              <a:t>of</a:t>
            </a:r>
            <a:r>
              <a:rPr lang="lv-LV" dirty="0"/>
              <a:t> </a:t>
            </a:r>
            <a:r>
              <a:rPr lang="lv-LV" dirty="0" err="1"/>
              <a:t>topics</a:t>
            </a:r>
            <a:r>
              <a:rPr lang="lv-LV" dirty="0"/>
              <a:t> </a:t>
            </a:r>
            <a:r>
              <a:rPr lang="lv-LV" dirty="0" err="1"/>
              <a:t>and</a:t>
            </a:r>
            <a:r>
              <a:rPr lang="lv-LV" dirty="0"/>
              <a:t> </a:t>
            </a:r>
            <a:r>
              <a:rPr lang="lv-LV" dirty="0" err="1"/>
              <a:t>supervisors</a:t>
            </a:r>
            <a:r>
              <a:rPr lang="lv-LV" dirty="0"/>
              <a:t> </a:t>
            </a:r>
            <a:r>
              <a:rPr lang="lv-LV" dirty="0" err="1"/>
              <a:t>for</a:t>
            </a:r>
            <a:r>
              <a:rPr lang="lv-LV" dirty="0"/>
              <a:t> </a:t>
            </a:r>
            <a:r>
              <a:rPr lang="lv-LV" dirty="0" err="1"/>
              <a:t>graduation</a:t>
            </a:r>
            <a:r>
              <a:rPr lang="lv-LV" dirty="0"/>
              <a:t> </a:t>
            </a:r>
            <a:r>
              <a:rPr lang="lv-LV" dirty="0" err="1"/>
              <a:t>works</a:t>
            </a:r>
            <a:r>
              <a:rPr lang="lv-LV" dirty="0"/>
              <a:t>. </a:t>
            </a:r>
            <a:r>
              <a:rPr lang="lv-LV" dirty="0" err="1"/>
              <a:t>This</a:t>
            </a:r>
            <a:r>
              <a:rPr lang="lv-LV" dirty="0"/>
              <a:t> </a:t>
            </a:r>
            <a:r>
              <a:rPr lang="lv-LV" dirty="0" err="1"/>
              <a:t>concerns</a:t>
            </a:r>
            <a:r>
              <a:rPr lang="lv-LV" dirty="0"/>
              <a:t> </a:t>
            </a:r>
            <a:r>
              <a:rPr lang="lv-LV" dirty="0" err="1"/>
              <a:t>Bachelor</a:t>
            </a:r>
            <a:r>
              <a:rPr lang="lv-LV" dirty="0"/>
              <a:t> </a:t>
            </a:r>
            <a:r>
              <a:rPr lang="lv-LV" dirty="0" err="1"/>
              <a:t>and</a:t>
            </a:r>
            <a:r>
              <a:rPr lang="lv-LV" dirty="0"/>
              <a:t> </a:t>
            </a:r>
            <a:r>
              <a:rPr lang="lv-LV" dirty="0" err="1"/>
              <a:t>Master</a:t>
            </a:r>
            <a:r>
              <a:rPr lang="lv-LV" dirty="0"/>
              <a:t> </a:t>
            </a:r>
            <a:r>
              <a:rPr lang="lv-LV" dirty="0" err="1"/>
              <a:t>studies</a:t>
            </a:r>
            <a:r>
              <a:rPr lang="lv-LV" dirty="0"/>
              <a:t> (</a:t>
            </a:r>
            <a:r>
              <a:rPr lang="lv-LV" dirty="0" err="1"/>
              <a:t>the</a:t>
            </a:r>
            <a:r>
              <a:rPr lang="lv-LV" dirty="0"/>
              <a:t> </a:t>
            </a:r>
            <a:r>
              <a:rPr lang="lv-LV" dirty="0" err="1"/>
              <a:t>doctoral</a:t>
            </a:r>
            <a:r>
              <a:rPr lang="lv-LV" dirty="0"/>
              <a:t> </a:t>
            </a:r>
            <a:r>
              <a:rPr lang="lv-LV" dirty="0" err="1"/>
              <a:t>studies</a:t>
            </a:r>
            <a:r>
              <a:rPr lang="lv-LV" dirty="0"/>
              <a:t> </a:t>
            </a:r>
            <a:r>
              <a:rPr lang="lv-LV" dirty="0" err="1"/>
              <a:t>are</a:t>
            </a:r>
            <a:r>
              <a:rPr lang="lv-LV" dirty="0"/>
              <a:t> </a:t>
            </a:r>
            <a:r>
              <a:rPr lang="lv-LV" dirty="0" err="1"/>
              <a:t>by</a:t>
            </a:r>
            <a:r>
              <a:rPr lang="lv-LV" dirty="0"/>
              <a:t> </a:t>
            </a:r>
            <a:r>
              <a:rPr lang="lv-LV" dirty="0" err="1"/>
              <a:t>nature</a:t>
            </a:r>
            <a:r>
              <a:rPr lang="lv-LV" dirty="0"/>
              <a:t> </a:t>
            </a:r>
            <a:r>
              <a:rPr lang="lv-LV" dirty="0" err="1"/>
              <a:t>more</a:t>
            </a:r>
            <a:r>
              <a:rPr lang="lv-LV" dirty="0"/>
              <a:t> </a:t>
            </a:r>
            <a:r>
              <a:rPr lang="lv-LV" dirty="0" err="1"/>
              <a:t>individual</a:t>
            </a:r>
            <a:r>
              <a:rPr lang="lv-LV" dirty="0"/>
              <a:t> </a:t>
            </a:r>
            <a:r>
              <a:rPr lang="lv-LV" dirty="0" err="1"/>
              <a:t>and</a:t>
            </a:r>
            <a:r>
              <a:rPr lang="lv-LV" dirty="0"/>
              <a:t> </a:t>
            </a:r>
            <a:r>
              <a:rPr lang="lv-LV" dirty="0" err="1"/>
              <a:t>the</a:t>
            </a:r>
            <a:r>
              <a:rPr lang="lv-LV" dirty="0"/>
              <a:t> </a:t>
            </a:r>
            <a:r>
              <a:rPr lang="lv-LV" dirty="0" err="1"/>
              <a:t>topic</a:t>
            </a:r>
            <a:r>
              <a:rPr lang="lv-LV" dirty="0"/>
              <a:t> </a:t>
            </a:r>
            <a:r>
              <a:rPr lang="lv-LV" dirty="0" err="1"/>
              <a:t>and</a:t>
            </a:r>
            <a:r>
              <a:rPr lang="lv-LV" dirty="0"/>
              <a:t> </a:t>
            </a:r>
            <a:r>
              <a:rPr lang="lv-LV" dirty="0" err="1"/>
              <a:t>the</a:t>
            </a:r>
            <a:r>
              <a:rPr lang="lv-LV" dirty="0"/>
              <a:t> </a:t>
            </a:r>
            <a:r>
              <a:rPr lang="lv-LV" dirty="0" err="1"/>
              <a:t>supervisor</a:t>
            </a:r>
            <a:r>
              <a:rPr lang="lv-LV" dirty="0"/>
              <a:t> </a:t>
            </a:r>
            <a:r>
              <a:rPr lang="lv-LV" dirty="0" err="1"/>
              <a:t>are</a:t>
            </a:r>
            <a:r>
              <a:rPr lang="lv-LV" dirty="0"/>
              <a:t> </a:t>
            </a:r>
            <a:r>
              <a:rPr lang="lv-LV" dirty="0" err="1"/>
              <a:t>known</a:t>
            </a:r>
            <a:r>
              <a:rPr lang="lv-LV" dirty="0"/>
              <a:t> </a:t>
            </a:r>
            <a:r>
              <a:rPr lang="lv-LV" dirty="0" err="1"/>
              <a:t>already</a:t>
            </a:r>
            <a:r>
              <a:rPr lang="lv-LV" dirty="0"/>
              <a:t> </a:t>
            </a:r>
            <a:r>
              <a:rPr lang="lv-LV" dirty="0" err="1"/>
              <a:t>at</a:t>
            </a:r>
            <a:r>
              <a:rPr lang="lv-LV" dirty="0"/>
              <a:t> </a:t>
            </a:r>
            <a:r>
              <a:rPr lang="lv-LV" dirty="0" err="1"/>
              <a:t>the</a:t>
            </a:r>
            <a:r>
              <a:rPr lang="lv-LV" dirty="0"/>
              <a:t> </a:t>
            </a:r>
            <a:r>
              <a:rPr lang="lv-LV" dirty="0" err="1"/>
              <a:t>moment</a:t>
            </a:r>
            <a:r>
              <a:rPr lang="lv-LV" dirty="0"/>
              <a:t> </a:t>
            </a:r>
            <a:r>
              <a:rPr lang="lv-LV" dirty="0" err="1"/>
              <a:t>of</a:t>
            </a:r>
            <a:r>
              <a:rPr lang="lv-LV" dirty="0"/>
              <a:t> </a:t>
            </a:r>
            <a:r>
              <a:rPr lang="lv-LV" dirty="0" err="1"/>
              <a:t>enrolment</a:t>
            </a:r>
            <a:r>
              <a:rPr lang="lv-LV" dirty="0"/>
              <a:t>).</a:t>
            </a:r>
          </a:p>
        </p:txBody>
      </p:sp>
      <p:sp>
        <p:nvSpPr>
          <p:cNvPr id="4" name="Slaida numura vietturis 3"/>
          <p:cNvSpPr>
            <a:spLocks noGrp="1"/>
          </p:cNvSpPr>
          <p:nvPr>
            <p:ph type="sldNum" sz="quarter" idx="10"/>
          </p:nvPr>
        </p:nvSpPr>
        <p:spPr/>
        <p:txBody>
          <a:bodyPr/>
          <a:lstStyle/>
          <a:p>
            <a:fld id="{0A95C7B4-F48A-4942-A509-E55995350072}" type="slidenum">
              <a:rPr lang="lv-LV" smtClean="0"/>
              <a:pPr/>
              <a:t>32</a:t>
            </a:fld>
            <a:endParaRPr lang="lv-LV"/>
          </a:p>
        </p:txBody>
      </p:sp>
      <p:sp>
        <p:nvSpPr>
          <p:cNvPr id="5" name="Kājenes vietturis 4"/>
          <p:cNvSpPr>
            <a:spLocks noGrp="1"/>
          </p:cNvSpPr>
          <p:nvPr>
            <p:ph type="ftr" sz="quarter" idx="11"/>
          </p:nvPr>
        </p:nvSpPr>
        <p:spPr/>
        <p:txBody>
          <a:bodyPr/>
          <a:lstStyle/>
          <a:p>
            <a:r>
              <a:rPr lang="lv-LV"/>
              <a:t>Prikulis, UL, Praha, 28.06.2016</a:t>
            </a:r>
          </a:p>
        </p:txBody>
      </p:sp>
    </p:spTree>
    <p:extLst>
      <p:ext uri="{BB962C8B-B14F-4D97-AF65-F5344CB8AC3E}">
        <p14:creationId xmlns:p14="http://schemas.microsoft.com/office/powerpoint/2010/main" val="813362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a:t>Student </a:t>
            </a:r>
            <a:r>
              <a:rPr lang="lv-LV" dirty="0" err="1"/>
              <a:t>assessment</a:t>
            </a:r>
            <a:r>
              <a:rPr lang="lv-LV" dirty="0"/>
              <a:t> </a:t>
            </a:r>
            <a:r>
              <a:rPr lang="lv-LV" dirty="0" err="1"/>
              <a:t>is</a:t>
            </a:r>
            <a:r>
              <a:rPr lang="lv-LV" dirty="0"/>
              <a:t> </a:t>
            </a:r>
            <a:r>
              <a:rPr lang="lv-LV" dirty="0" err="1"/>
              <a:t>done</a:t>
            </a:r>
            <a:r>
              <a:rPr lang="lv-LV" dirty="0"/>
              <a:t> </a:t>
            </a:r>
            <a:r>
              <a:rPr lang="lv-LV" dirty="0" err="1"/>
              <a:t>at</a:t>
            </a:r>
            <a:r>
              <a:rPr lang="lv-LV" dirty="0"/>
              <a:t> </a:t>
            </a:r>
            <a:r>
              <a:rPr lang="lv-LV" dirty="0" err="1"/>
              <a:t>the</a:t>
            </a:r>
            <a:r>
              <a:rPr lang="lv-LV" dirty="0"/>
              <a:t> </a:t>
            </a:r>
            <a:r>
              <a:rPr lang="lv-LV" dirty="0" err="1"/>
              <a:t>level</a:t>
            </a:r>
            <a:r>
              <a:rPr lang="lv-LV" dirty="0"/>
              <a:t> </a:t>
            </a:r>
            <a:r>
              <a:rPr lang="lv-LV" dirty="0" err="1"/>
              <a:t>of</a:t>
            </a:r>
            <a:r>
              <a:rPr lang="lv-LV" dirty="0"/>
              <a:t> </a:t>
            </a:r>
            <a:r>
              <a:rPr lang="lv-LV" dirty="0" err="1"/>
              <a:t>study</a:t>
            </a:r>
            <a:r>
              <a:rPr lang="lv-LV" dirty="0"/>
              <a:t> </a:t>
            </a:r>
            <a:r>
              <a:rPr lang="lv-LV" dirty="0" err="1"/>
              <a:t>programme</a:t>
            </a:r>
            <a:r>
              <a:rPr lang="lv-LV" dirty="0"/>
              <a:t> </a:t>
            </a:r>
            <a:r>
              <a:rPr lang="lv-LV" dirty="0" err="1"/>
              <a:t>or</a:t>
            </a:r>
            <a:r>
              <a:rPr lang="lv-LV" dirty="0"/>
              <a:t> </a:t>
            </a:r>
            <a:r>
              <a:rPr lang="lv-LV" dirty="0" err="1"/>
              <a:t>individual</a:t>
            </a:r>
            <a:r>
              <a:rPr lang="lv-LV" dirty="0"/>
              <a:t> </a:t>
            </a:r>
            <a:r>
              <a:rPr lang="lv-LV" dirty="0" err="1"/>
              <a:t>course</a:t>
            </a:r>
            <a:r>
              <a:rPr lang="lv-LV" dirty="0"/>
              <a:t>, </a:t>
            </a:r>
            <a:r>
              <a:rPr lang="lv-LV" dirty="0" err="1"/>
              <a:t>but</a:t>
            </a:r>
            <a:r>
              <a:rPr lang="lv-LV" dirty="0"/>
              <a:t> </a:t>
            </a:r>
            <a:r>
              <a:rPr lang="lv-LV" dirty="0" err="1"/>
              <a:t>again</a:t>
            </a:r>
            <a:r>
              <a:rPr lang="lv-LV" dirty="0"/>
              <a:t>, </a:t>
            </a:r>
            <a:r>
              <a:rPr lang="lv-LV" dirty="0" err="1"/>
              <a:t>the</a:t>
            </a:r>
            <a:r>
              <a:rPr lang="lv-LV" dirty="0"/>
              <a:t> </a:t>
            </a:r>
            <a:r>
              <a:rPr lang="lv-LV" dirty="0" err="1"/>
              <a:t>procedures</a:t>
            </a:r>
            <a:r>
              <a:rPr lang="lv-LV" dirty="0"/>
              <a:t> </a:t>
            </a:r>
            <a:r>
              <a:rPr lang="lv-LV" dirty="0" err="1"/>
              <a:t>are</a:t>
            </a:r>
            <a:r>
              <a:rPr lang="lv-LV" dirty="0"/>
              <a:t> </a:t>
            </a:r>
            <a:r>
              <a:rPr lang="lv-LV" dirty="0" err="1"/>
              <a:t>definmed</a:t>
            </a:r>
            <a:r>
              <a:rPr lang="lv-LV" dirty="0"/>
              <a:t> </a:t>
            </a:r>
            <a:r>
              <a:rPr lang="lv-LV" dirty="0" err="1"/>
              <a:t>at</a:t>
            </a:r>
            <a:r>
              <a:rPr lang="lv-LV" dirty="0"/>
              <a:t> </a:t>
            </a:r>
            <a:r>
              <a:rPr lang="lv-LV" dirty="0" err="1"/>
              <a:t>the</a:t>
            </a:r>
            <a:r>
              <a:rPr lang="lv-LV" dirty="0"/>
              <a:t> </a:t>
            </a:r>
            <a:r>
              <a:rPr lang="lv-LV" dirty="0" err="1"/>
              <a:t>central</a:t>
            </a:r>
            <a:r>
              <a:rPr lang="lv-LV" dirty="0"/>
              <a:t> </a:t>
            </a:r>
            <a:r>
              <a:rPr lang="lv-LV" dirty="0" err="1"/>
              <a:t>level</a:t>
            </a:r>
            <a:r>
              <a:rPr lang="lv-LV" dirty="0"/>
              <a:t>.</a:t>
            </a:r>
          </a:p>
        </p:txBody>
      </p:sp>
      <p:sp>
        <p:nvSpPr>
          <p:cNvPr id="4" name="Slaida numura vietturis 3"/>
          <p:cNvSpPr>
            <a:spLocks noGrp="1"/>
          </p:cNvSpPr>
          <p:nvPr>
            <p:ph type="sldNum" sz="quarter" idx="10"/>
          </p:nvPr>
        </p:nvSpPr>
        <p:spPr/>
        <p:txBody>
          <a:bodyPr/>
          <a:lstStyle/>
          <a:p>
            <a:fld id="{0A95C7B4-F48A-4942-A509-E55995350072}" type="slidenum">
              <a:rPr lang="lv-LV" smtClean="0"/>
              <a:pPr/>
              <a:t>33</a:t>
            </a:fld>
            <a:endParaRPr lang="lv-LV"/>
          </a:p>
        </p:txBody>
      </p:sp>
      <p:sp>
        <p:nvSpPr>
          <p:cNvPr id="5" name="Kājenes vietturis 4"/>
          <p:cNvSpPr>
            <a:spLocks noGrp="1"/>
          </p:cNvSpPr>
          <p:nvPr>
            <p:ph type="ftr" sz="quarter" idx="11"/>
          </p:nvPr>
        </p:nvSpPr>
        <p:spPr/>
        <p:txBody>
          <a:bodyPr/>
          <a:lstStyle/>
          <a:p>
            <a:r>
              <a:rPr lang="lv-LV"/>
              <a:t>Prikulis, UL, Praha, 28.06.2016</a:t>
            </a:r>
          </a:p>
        </p:txBody>
      </p:sp>
    </p:spTree>
    <p:extLst>
      <p:ext uri="{BB962C8B-B14F-4D97-AF65-F5344CB8AC3E}">
        <p14:creationId xmlns:p14="http://schemas.microsoft.com/office/powerpoint/2010/main" val="6071396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err="1"/>
              <a:t>Teaching</a:t>
            </a:r>
            <a:r>
              <a:rPr lang="lv-LV" dirty="0"/>
              <a:t> </a:t>
            </a:r>
            <a:r>
              <a:rPr lang="lv-LV" dirty="0" err="1"/>
              <a:t>staff</a:t>
            </a:r>
            <a:r>
              <a:rPr lang="lv-LV" dirty="0"/>
              <a:t> </a:t>
            </a:r>
            <a:r>
              <a:rPr lang="lv-LV" dirty="0" err="1"/>
              <a:t>is</a:t>
            </a:r>
            <a:r>
              <a:rPr lang="lv-LV" dirty="0"/>
              <a:t> </a:t>
            </a:r>
            <a:r>
              <a:rPr lang="lv-LV" dirty="0" err="1"/>
              <a:t>one</a:t>
            </a:r>
            <a:r>
              <a:rPr lang="lv-LV" dirty="0"/>
              <a:t> </a:t>
            </a:r>
            <a:r>
              <a:rPr lang="lv-LV" dirty="0" err="1"/>
              <a:t>of</a:t>
            </a:r>
            <a:r>
              <a:rPr lang="lv-LV" dirty="0"/>
              <a:t> </a:t>
            </a:r>
            <a:r>
              <a:rPr lang="lv-LV" dirty="0" err="1"/>
              <a:t>the</a:t>
            </a:r>
            <a:r>
              <a:rPr lang="lv-LV" dirty="0"/>
              <a:t> </a:t>
            </a:r>
            <a:r>
              <a:rPr lang="lv-LV" dirty="0" err="1"/>
              <a:t>crucial</a:t>
            </a:r>
            <a:r>
              <a:rPr lang="lv-LV" dirty="0"/>
              <a:t> </a:t>
            </a:r>
            <a:r>
              <a:rPr lang="lv-LV" dirty="0" err="1"/>
              <a:t>things</a:t>
            </a:r>
            <a:r>
              <a:rPr lang="lv-LV" dirty="0"/>
              <a:t> </a:t>
            </a:r>
            <a:r>
              <a:rPr lang="lv-LV" dirty="0" err="1"/>
              <a:t>in</a:t>
            </a:r>
            <a:r>
              <a:rPr lang="lv-LV" dirty="0"/>
              <a:t> </a:t>
            </a:r>
            <a:r>
              <a:rPr lang="lv-LV" dirty="0" err="1"/>
              <a:t>the</a:t>
            </a:r>
            <a:r>
              <a:rPr lang="lv-LV" dirty="0"/>
              <a:t> </a:t>
            </a:r>
            <a:r>
              <a:rPr lang="lv-LV" dirty="0" err="1"/>
              <a:t>academic</a:t>
            </a:r>
            <a:r>
              <a:rPr lang="lv-LV" dirty="0"/>
              <a:t> process, </a:t>
            </a:r>
            <a:r>
              <a:rPr lang="lv-LV" dirty="0" err="1"/>
              <a:t>and</a:t>
            </a:r>
            <a:r>
              <a:rPr lang="lv-LV" dirty="0"/>
              <a:t> </a:t>
            </a:r>
            <a:r>
              <a:rPr lang="lv-LV" dirty="0" err="1"/>
              <a:t>certain</a:t>
            </a:r>
            <a:r>
              <a:rPr lang="lv-LV" dirty="0"/>
              <a:t> </a:t>
            </a:r>
            <a:r>
              <a:rPr lang="lv-LV" dirty="0" err="1"/>
              <a:t>requirements</a:t>
            </a:r>
            <a:r>
              <a:rPr lang="lv-LV" dirty="0"/>
              <a:t> </a:t>
            </a:r>
            <a:r>
              <a:rPr lang="lv-LV" dirty="0" err="1"/>
              <a:t>have</a:t>
            </a:r>
            <a:r>
              <a:rPr lang="lv-LV" dirty="0"/>
              <a:t> </a:t>
            </a:r>
            <a:r>
              <a:rPr lang="lv-LV" dirty="0" err="1"/>
              <a:t>been</a:t>
            </a:r>
            <a:r>
              <a:rPr lang="lv-LV" dirty="0"/>
              <a:t> </a:t>
            </a:r>
            <a:r>
              <a:rPr lang="lv-LV" dirty="0" err="1"/>
              <a:t>established</a:t>
            </a:r>
            <a:r>
              <a:rPr lang="lv-LV" dirty="0"/>
              <a:t> </a:t>
            </a:r>
            <a:r>
              <a:rPr lang="lv-LV" dirty="0" err="1"/>
              <a:t>at</a:t>
            </a:r>
            <a:r>
              <a:rPr lang="lv-LV" dirty="0"/>
              <a:t> </a:t>
            </a:r>
            <a:r>
              <a:rPr lang="lv-LV" dirty="0" err="1"/>
              <a:t>the</a:t>
            </a:r>
            <a:r>
              <a:rPr lang="lv-LV" dirty="0"/>
              <a:t> </a:t>
            </a:r>
            <a:r>
              <a:rPr lang="lv-LV" dirty="0" err="1"/>
              <a:t>National</a:t>
            </a:r>
            <a:r>
              <a:rPr lang="lv-LV" dirty="0"/>
              <a:t> </a:t>
            </a:r>
            <a:r>
              <a:rPr lang="lv-LV" dirty="0" err="1"/>
              <a:t>level</a:t>
            </a:r>
            <a:r>
              <a:rPr lang="lv-LV" dirty="0"/>
              <a:t>. </a:t>
            </a:r>
            <a:r>
              <a:rPr lang="lv-LV" dirty="0" err="1"/>
              <a:t>Inter</a:t>
            </a:r>
            <a:r>
              <a:rPr lang="lv-LV" dirty="0"/>
              <a:t> </a:t>
            </a:r>
            <a:r>
              <a:rPr lang="lv-LV" dirty="0" err="1"/>
              <a:t>alias</a:t>
            </a:r>
            <a:r>
              <a:rPr lang="lv-LV" dirty="0"/>
              <a:t>, </a:t>
            </a:r>
            <a:r>
              <a:rPr lang="lv-LV" dirty="0" err="1"/>
              <a:t>there</a:t>
            </a:r>
            <a:r>
              <a:rPr lang="lv-LV" dirty="0"/>
              <a:t> </a:t>
            </a:r>
            <a:r>
              <a:rPr lang="lv-LV" dirty="0" err="1"/>
              <a:t>are</a:t>
            </a:r>
            <a:r>
              <a:rPr lang="lv-LV" dirty="0"/>
              <a:t> </a:t>
            </a:r>
            <a:r>
              <a:rPr lang="lv-LV" dirty="0" err="1"/>
              <a:t>certain</a:t>
            </a:r>
            <a:r>
              <a:rPr lang="lv-LV" dirty="0"/>
              <a:t> </a:t>
            </a:r>
            <a:r>
              <a:rPr lang="lv-LV" dirty="0" err="1"/>
              <a:t>requirements</a:t>
            </a:r>
            <a:r>
              <a:rPr lang="lv-LV" dirty="0"/>
              <a:t> </a:t>
            </a:r>
            <a:r>
              <a:rPr lang="lv-LV" dirty="0" err="1"/>
              <a:t>for</a:t>
            </a:r>
            <a:r>
              <a:rPr lang="lv-LV" dirty="0"/>
              <a:t> </a:t>
            </a:r>
            <a:r>
              <a:rPr lang="lv-LV" dirty="0" err="1"/>
              <a:t>proportion</a:t>
            </a:r>
            <a:r>
              <a:rPr lang="lv-LV" dirty="0"/>
              <a:t> </a:t>
            </a:r>
            <a:r>
              <a:rPr lang="lv-LV" dirty="0" err="1"/>
              <a:t>of</a:t>
            </a:r>
            <a:r>
              <a:rPr lang="lv-LV" dirty="0"/>
              <a:t> </a:t>
            </a:r>
            <a:r>
              <a:rPr lang="lv-LV" dirty="0" err="1"/>
              <a:t>staff</a:t>
            </a:r>
            <a:r>
              <a:rPr lang="lv-LV" dirty="0"/>
              <a:t> </a:t>
            </a:r>
            <a:r>
              <a:rPr lang="lv-LV" dirty="0" err="1"/>
              <a:t>having</a:t>
            </a:r>
            <a:r>
              <a:rPr lang="lv-LV" dirty="0"/>
              <a:t>  </a:t>
            </a:r>
            <a:r>
              <a:rPr lang="lv-LV" dirty="0" err="1"/>
              <a:t>academic</a:t>
            </a:r>
            <a:r>
              <a:rPr lang="lv-LV" dirty="0"/>
              <a:t> </a:t>
            </a:r>
            <a:r>
              <a:rPr lang="lv-LV" dirty="0" err="1"/>
              <a:t>and</a:t>
            </a:r>
            <a:r>
              <a:rPr lang="lv-LV" dirty="0"/>
              <a:t> </a:t>
            </a:r>
            <a:r>
              <a:rPr lang="lv-LV" dirty="0" err="1"/>
              <a:t>scientific</a:t>
            </a:r>
            <a:r>
              <a:rPr lang="lv-LV" dirty="0"/>
              <a:t> </a:t>
            </a:r>
            <a:r>
              <a:rPr lang="lv-LV" dirty="0" err="1"/>
              <a:t>degrees</a:t>
            </a:r>
            <a:r>
              <a:rPr lang="lv-LV" dirty="0"/>
              <a:t>, </a:t>
            </a:r>
            <a:r>
              <a:rPr lang="lv-LV" dirty="0" err="1"/>
              <a:t>according</a:t>
            </a:r>
            <a:r>
              <a:rPr lang="lv-LV" dirty="0"/>
              <a:t> to </a:t>
            </a:r>
            <a:r>
              <a:rPr lang="lv-LV" dirty="0" err="1"/>
              <a:t>National</a:t>
            </a:r>
            <a:r>
              <a:rPr lang="lv-LV" dirty="0"/>
              <a:t> </a:t>
            </a:r>
            <a:r>
              <a:rPr lang="lv-LV" dirty="0" err="1"/>
              <a:t>typology</a:t>
            </a:r>
            <a:r>
              <a:rPr lang="lv-LV" dirty="0"/>
              <a:t> </a:t>
            </a:r>
            <a:r>
              <a:rPr lang="lv-LV" dirty="0" err="1"/>
              <a:t>of</a:t>
            </a:r>
            <a:r>
              <a:rPr lang="lv-LV" dirty="0"/>
              <a:t> </a:t>
            </a:r>
            <a:r>
              <a:rPr lang="lv-LV" dirty="0" err="1"/>
              <a:t>HEIs</a:t>
            </a:r>
            <a:r>
              <a:rPr lang="lv-LV" dirty="0"/>
              <a:t>. Apart </a:t>
            </a:r>
            <a:r>
              <a:rPr lang="lv-LV" dirty="0" err="1"/>
              <a:t>from</a:t>
            </a:r>
            <a:r>
              <a:rPr lang="lv-LV" dirty="0"/>
              <a:t> </a:t>
            </a:r>
            <a:r>
              <a:rPr lang="lv-LV" dirty="0" err="1"/>
              <a:t>that</a:t>
            </a:r>
            <a:r>
              <a:rPr lang="lv-LV" dirty="0"/>
              <a:t> </a:t>
            </a:r>
            <a:r>
              <a:rPr lang="lv-LV" dirty="0" err="1"/>
              <a:t>we</a:t>
            </a:r>
            <a:r>
              <a:rPr lang="lv-LV" dirty="0"/>
              <a:t> </a:t>
            </a:r>
            <a:r>
              <a:rPr lang="lv-LV" dirty="0" err="1"/>
              <a:t>have</a:t>
            </a:r>
            <a:r>
              <a:rPr lang="lv-LV" dirty="0"/>
              <a:t> </a:t>
            </a:r>
            <a:r>
              <a:rPr lang="lv-LV" dirty="0" err="1"/>
              <a:t>internal</a:t>
            </a:r>
            <a:r>
              <a:rPr lang="lv-LV" dirty="0"/>
              <a:t> </a:t>
            </a:r>
            <a:r>
              <a:rPr lang="lv-LV" dirty="0" err="1"/>
              <a:t>regulation</a:t>
            </a:r>
            <a:r>
              <a:rPr lang="lv-LV" dirty="0"/>
              <a:t> </a:t>
            </a:r>
            <a:r>
              <a:rPr lang="lv-LV" dirty="0" err="1"/>
              <a:t>on</a:t>
            </a:r>
            <a:r>
              <a:rPr lang="lv-LV" dirty="0"/>
              <a:t> </a:t>
            </a:r>
            <a:r>
              <a:rPr lang="lv-LV" dirty="0" err="1"/>
              <a:t>staff</a:t>
            </a:r>
            <a:r>
              <a:rPr lang="lv-LV" dirty="0"/>
              <a:t>. A </a:t>
            </a:r>
            <a:r>
              <a:rPr lang="lv-LV" dirty="0" err="1"/>
              <a:t>specific</a:t>
            </a:r>
            <a:r>
              <a:rPr lang="lv-LV" dirty="0"/>
              <a:t> </a:t>
            </a:r>
            <a:r>
              <a:rPr lang="lv-LV" dirty="0" err="1"/>
              <a:t>procedure</a:t>
            </a:r>
            <a:r>
              <a:rPr lang="lv-LV" dirty="0"/>
              <a:t> </a:t>
            </a:r>
            <a:r>
              <a:rPr lang="lv-LV" dirty="0" err="1"/>
              <a:t>has</a:t>
            </a:r>
            <a:r>
              <a:rPr lang="lv-LV" dirty="0"/>
              <a:t> </a:t>
            </a:r>
            <a:r>
              <a:rPr lang="lv-LV" dirty="0" err="1"/>
              <a:t>been</a:t>
            </a:r>
            <a:r>
              <a:rPr lang="lv-LV" dirty="0"/>
              <a:t> </a:t>
            </a:r>
            <a:r>
              <a:rPr lang="lv-LV" dirty="0" err="1"/>
              <a:t>defined</a:t>
            </a:r>
            <a:r>
              <a:rPr lang="lv-LV" dirty="0"/>
              <a:t> </a:t>
            </a:r>
            <a:r>
              <a:rPr lang="lv-LV" dirty="0" err="1"/>
              <a:t>for</a:t>
            </a:r>
            <a:r>
              <a:rPr lang="lv-LV" dirty="0"/>
              <a:t> </a:t>
            </a:r>
            <a:r>
              <a:rPr lang="lv-LV" dirty="0" err="1"/>
              <a:t>election</a:t>
            </a:r>
            <a:r>
              <a:rPr lang="lv-LV" dirty="0"/>
              <a:t> </a:t>
            </a:r>
            <a:r>
              <a:rPr lang="lv-LV" dirty="0" err="1"/>
              <a:t>of</a:t>
            </a:r>
            <a:r>
              <a:rPr lang="lv-LV" dirty="0"/>
              <a:t> </a:t>
            </a:r>
            <a:r>
              <a:rPr lang="lv-LV" dirty="0" err="1"/>
              <a:t>staff</a:t>
            </a:r>
            <a:r>
              <a:rPr lang="lv-LV" dirty="0"/>
              <a:t>.</a:t>
            </a:r>
          </a:p>
        </p:txBody>
      </p:sp>
      <p:sp>
        <p:nvSpPr>
          <p:cNvPr id="4" name="Slaida numura vietturis 3"/>
          <p:cNvSpPr>
            <a:spLocks noGrp="1"/>
          </p:cNvSpPr>
          <p:nvPr>
            <p:ph type="sldNum" sz="quarter" idx="10"/>
          </p:nvPr>
        </p:nvSpPr>
        <p:spPr/>
        <p:txBody>
          <a:bodyPr/>
          <a:lstStyle/>
          <a:p>
            <a:fld id="{0A95C7B4-F48A-4942-A509-E55995350072}" type="slidenum">
              <a:rPr lang="lv-LV" smtClean="0"/>
              <a:pPr/>
              <a:t>35</a:t>
            </a:fld>
            <a:endParaRPr lang="lv-LV"/>
          </a:p>
        </p:txBody>
      </p:sp>
      <p:sp>
        <p:nvSpPr>
          <p:cNvPr id="5" name="Kājenes vietturis 4"/>
          <p:cNvSpPr>
            <a:spLocks noGrp="1"/>
          </p:cNvSpPr>
          <p:nvPr>
            <p:ph type="ftr" sz="quarter" idx="11"/>
          </p:nvPr>
        </p:nvSpPr>
        <p:spPr/>
        <p:txBody>
          <a:bodyPr/>
          <a:lstStyle/>
          <a:p>
            <a:r>
              <a:rPr lang="lv-LV"/>
              <a:t>Prikulis, UL, Praha, 28.06.2016</a:t>
            </a:r>
          </a:p>
        </p:txBody>
      </p:sp>
    </p:spTree>
    <p:extLst>
      <p:ext uri="{BB962C8B-B14F-4D97-AF65-F5344CB8AC3E}">
        <p14:creationId xmlns:p14="http://schemas.microsoft.com/office/powerpoint/2010/main" val="39822412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a:t>It </a:t>
            </a:r>
            <a:r>
              <a:rPr lang="lv-LV" dirty="0" err="1"/>
              <a:t>has</a:t>
            </a:r>
            <a:r>
              <a:rPr lang="lv-LV" dirty="0"/>
              <a:t> to </a:t>
            </a:r>
            <a:r>
              <a:rPr lang="lv-LV" dirty="0" err="1"/>
              <a:t>be</a:t>
            </a:r>
            <a:r>
              <a:rPr lang="lv-LV" dirty="0"/>
              <a:t> </a:t>
            </a:r>
            <a:r>
              <a:rPr lang="lv-LV" dirty="0" err="1"/>
              <a:t>mentioned</a:t>
            </a:r>
            <a:r>
              <a:rPr lang="lv-LV" dirty="0"/>
              <a:t> </a:t>
            </a:r>
            <a:r>
              <a:rPr lang="lv-LV" dirty="0" err="1"/>
              <a:t>that</a:t>
            </a:r>
            <a:r>
              <a:rPr lang="lv-LV" dirty="0"/>
              <a:t> </a:t>
            </a:r>
            <a:r>
              <a:rPr lang="lv-LV" dirty="0" err="1"/>
              <a:t>staff</a:t>
            </a:r>
            <a:r>
              <a:rPr lang="lv-LV" dirty="0"/>
              <a:t> </a:t>
            </a:r>
            <a:r>
              <a:rPr lang="lv-LV" dirty="0" err="1"/>
              <a:t>has</a:t>
            </a:r>
            <a:r>
              <a:rPr lang="lv-LV" dirty="0"/>
              <a:t> to </a:t>
            </a:r>
            <a:r>
              <a:rPr lang="lv-LV" dirty="0" err="1"/>
              <a:t>be</a:t>
            </a:r>
            <a:r>
              <a:rPr lang="lv-LV" dirty="0"/>
              <a:t> </a:t>
            </a:r>
            <a:r>
              <a:rPr lang="lv-LV" dirty="0" err="1"/>
              <a:t>elected</a:t>
            </a:r>
            <a:r>
              <a:rPr lang="lv-LV" dirty="0"/>
              <a:t> (</a:t>
            </a:r>
            <a:r>
              <a:rPr lang="lv-LV" dirty="0" err="1"/>
              <a:t>or</a:t>
            </a:r>
            <a:r>
              <a:rPr lang="lv-LV" dirty="0"/>
              <a:t> re-</a:t>
            </a:r>
            <a:r>
              <a:rPr lang="lv-LV" dirty="0" err="1"/>
              <a:t>elected</a:t>
            </a:r>
            <a:r>
              <a:rPr lang="lv-LV" dirty="0"/>
              <a:t>) </a:t>
            </a:r>
            <a:r>
              <a:rPr lang="lv-LV" dirty="0" err="1"/>
              <a:t>on</a:t>
            </a:r>
            <a:r>
              <a:rPr lang="lv-LV" dirty="0"/>
              <a:t> a </a:t>
            </a:r>
            <a:r>
              <a:rPr lang="lv-LV" dirty="0" err="1"/>
              <a:t>regular</a:t>
            </a:r>
            <a:r>
              <a:rPr lang="lv-LV" dirty="0"/>
              <a:t> </a:t>
            </a:r>
            <a:r>
              <a:rPr lang="lv-LV" dirty="0" err="1"/>
              <a:t>basis</a:t>
            </a:r>
            <a:r>
              <a:rPr lang="lv-LV" dirty="0"/>
              <a:t>, </a:t>
            </a:r>
            <a:r>
              <a:rPr lang="lv-LV" dirty="0" err="1"/>
              <a:t>and</a:t>
            </a:r>
            <a:r>
              <a:rPr lang="lv-LV" dirty="0"/>
              <a:t> </a:t>
            </a:r>
            <a:r>
              <a:rPr lang="lv-LV" dirty="0" err="1"/>
              <a:t>each</a:t>
            </a:r>
            <a:r>
              <a:rPr lang="lv-LV" dirty="0"/>
              <a:t> </a:t>
            </a:r>
            <a:r>
              <a:rPr lang="lv-LV" dirty="0" err="1"/>
              <a:t>time</a:t>
            </a:r>
            <a:r>
              <a:rPr lang="lv-LV" dirty="0"/>
              <a:t> </a:t>
            </a:r>
            <a:r>
              <a:rPr lang="lv-LV" dirty="0" err="1"/>
              <a:t>there</a:t>
            </a:r>
            <a:r>
              <a:rPr lang="lv-LV" dirty="0"/>
              <a:t> </a:t>
            </a:r>
            <a:r>
              <a:rPr lang="lv-LV" dirty="0" err="1"/>
              <a:t>is</a:t>
            </a:r>
            <a:r>
              <a:rPr lang="lv-LV" dirty="0"/>
              <a:t> </a:t>
            </a:r>
            <a:r>
              <a:rPr lang="lv-LV" dirty="0" err="1"/>
              <a:t>an</a:t>
            </a:r>
            <a:r>
              <a:rPr lang="lv-LV" dirty="0"/>
              <a:t> </a:t>
            </a:r>
            <a:r>
              <a:rPr lang="lv-LV" dirty="0" err="1"/>
              <a:t>open</a:t>
            </a:r>
            <a:r>
              <a:rPr lang="lv-LV" dirty="0"/>
              <a:t> </a:t>
            </a:r>
            <a:r>
              <a:rPr lang="lv-LV" dirty="0" err="1"/>
              <a:t>competition</a:t>
            </a:r>
            <a:r>
              <a:rPr lang="lv-LV" dirty="0"/>
              <a:t> </a:t>
            </a:r>
            <a:r>
              <a:rPr lang="lv-LV" dirty="0" err="1"/>
              <a:t>for</a:t>
            </a:r>
            <a:r>
              <a:rPr lang="lv-LV" dirty="0"/>
              <a:t> </a:t>
            </a:r>
            <a:r>
              <a:rPr lang="lv-LV" dirty="0" err="1"/>
              <a:t>the</a:t>
            </a:r>
            <a:r>
              <a:rPr lang="lv-LV" dirty="0"/>
              <a:t> </a:t>
            </a:r>
            <a:r>
              <a:rPr lang="lv-LV" dirty="0" err="1"/>
              <a:t>position</a:t>
            </a:r>
            <a:r>
              <a:rPr lang="lv-LV" dirty="0"/>
              <a:t>. </a:t>
            </a:r>
            <a:r>
              <a:rPr lang="lv-LV" dirty="0" err="1"/>
              <a:t>Only</a:t>
            </a:r>
            <a:r>
              <a:rPr lang="lv-LV" dirty="0"/>
              <a:t> </a:t>
            </a:r>
            <a:r>
              <a:rPr lang="lv-LV" dirty="0" err="1"/>
              <a:t>in</a:t>
            </a:r>
            <a:r>
              <a:rPr lang="lv-LV" dirty="0"/>
              <a:t> </a:t>
            </a:r>
            <a:r>
              <a:rPr lang="lv-LV" dirty="0" err="1"/>
              <a:t>very</a:t>
            </a:r>
            <a:r>
              <a:rPr lang="lv-LV" dirty="0"/>
              <a:t> </a:t>
            </a:r>
            <a:r>
              <a:rPr lang="lv-LV" dirty="0" err="1"/>
              <a:t>specific</a:t>
            </a:r>
            <a:r>
              <a:rPr lang="lv-LV" dirty="0"/>
              <a:t> </a:t>
            </a:r>
            <a:r>
              <a:rPr lang="lv-LV" dirty="0" err="1"/>
              <a:t>cases</a:t>
            </a:r>
            <a:r>
              <a:rPr lang="lv-LV" dirty="0"/>
              <a:t> a </a:t>
            </a:r>
            <a:r>
              <a:rPr lang="lv-LV" dirty="0" err="1"/>
              <a:t>member</a:t>
            </a:r>
            <a:r>
              <a:rPr lang="lv-LV" dirty="0"/>
              <a:t> </a:t>
            </a:r>
            <a:r>
              <a:rPr lang="lv-LV" dirty="0" err="1"/>
              <a:t>of</a:t>
            </a:r>
            <a:r>
              <a:rPr lang="lv-LV" dirty="0"/>
              <a:t> </a:t>
            </a:r>
            <a:r>
              <a:rPr lang="lv-LV" dirty="0" err="1"/>
              <a:t>academic</a:t>
            </a:r>
            <a:r>
              <a:rPr lang="lv-LV" dirty="0"/>
              <a:t> </a:t>
            </a:r>
            <a:r>
              <a:rPr lang="lv-LV" dirty="0" err="1"/>
              <a:t>staff</a:t>
            </a:r>
            <a:r>
              <a:rPr lang="lv-LV" dirty="0"/>
              <a:t> </a:t>
            </a:r>
            <a:r>
              <a:rPr lang="lv-LV" dirty="0" err="1"/>
              <a:t>can</a:t>
            </a:r>
            <a:r>
              <a:rPr lang="lv-LV" dirty="0"/>
              <a:t> </a:t>
            </a:r>
            <a:r>
              <a:rPr lang="lv-LV" dirty="0" err="1"/>
              <a:t>be</a:t>
            </a:r>
            <a:r>
              <a:rPr lang="lv-LV" dirty="0"/>
              <a:t> </a:t>
            </a:r>
            <a:r>
              <a:rPr lang="lv-LV" dirty="0" err="1"/>
              <a:t>established</a:t>
            </a:r>
            <a:r>
              <a:rPr lang="lv-LV" dirty="0"/>
              <a:t> </a:t>
            </a:r>
            <a:r>
              <a:rPr lang="lv-LV" dirty="0" err="1"/>
              <a:t>in</a:t>
            </a:r>
            <a:r>
              <a:rPr lang="lv-LV" dirty="0"/>
              <a:t> </a:t>
            </a:r>
            <a:r>
              <a:rPr lang="lv-LV" dirty="0" err="1"/>
              <a:t>his</a:t>
            </a:r>
            <a:r>
              <a:rPr lang="lv-LV" dirty="0"/>
              <a:t>/</a:t>
            </a:r>
            <a:r>
              <a:rPr lang="lv-LV" dirty="0" err="1"/>
              <a:t>her</a:t>
            </a:r>
            <a:r>
              <a:rPr lang="lv-LV" dirty="0"/>
              <a:t> </a:t>
            </a:r>
            <a:r>
              <a:rPr lang="lv-LV" dirty="0" err="1"/>
              <a:t>position</a:t>
            </a:r>
            <a:r>
              <a:rPr lang="lv-LV" dirty="0"/>
              <a:t> just </a:t>
            </a:r>
            <a:r>
              <a:rPr lang="lv-LV" dirty="0" err="1"/>
              <a:t>be</a:t>
            </a:r>
            <a:r>
              <a:rPr lang="lv-LV" dirty="0"/>
              <a:t> </a:t>
            </a:r>
            <a:r>
              <a:rPr lang="lv-LV" dirty="0" err="1"/>
              <a:t>rectoral</a:t>
            </a:r>
            <a:r>
              <a:rPr lang="lv-LV" dirty="0"/>
              <a:t> </a:t>
            </a:r>
            <a:r>
              <a:rPr lang="lv-LV" dirty="0" err="1"/>
              <a:t>decree</a:t>
            </a:r>
            <a:r>
              <a:rPr lang="lv-LV" dirty="0"/>
              <a:t>; </a:t>
            </a:r>
            <a:r>
              <a:rPr lang="lv-LV" dirty="0" err="1"/>
              <a:t>this</a:t>
            </a:r>
            <a:r>
              <a:rPr lang="lv-LV" dirty="0"/>
              <a:t> </a:t>
            </a:r>
            <a:r>
              <a:rPr lang="lv-LV" dirty="0" err="1"/>
              <a:t>can</a:t>
            </a:r>
            <a:r>
              <a:rPr lang="lv-LV" dirty="0"/>
              <a:t> </a:t>
            </a:r>
            <a:r>
              <a:rPr lang="lv-LV" dirty="0" err="1"/>
              <a:t>be</a:t>
            </a:r>
            <a:r>
              <a:rPr lang="lv-LV" dirty="0"/>
              <a:t> </a:t>
            </a:r>
            <a:r>
              <a:rPr lang="lv-LV" dirty="0" err="1"/>
              <a:t>done</a:t>
            </a:r>
            <a:r>
              <a:rPr lang="lv-LV" dirty="0"/>
              <a:t> </a:t>
            </a:r>
            <a:r>
              <a:rPr lang="lv-LV" dirty="0" err="1"/>
              <a:t>only</a:t>
            </a:r>
            <a:r>
              <a:rPr lang="lv-LV" dirty="0"/>
              <a:t> </a:t>
            </a:r>
            <a:r>
              <a:rPr lang="lv-LV" dirty="0" err="1"/>
              <a:t>for</a:t>
            </a:r>
            <a:r>
              <a:rPr lang="lv-LV" dirty="0"/>
              <a:t> </a:t>
            </a:r>
            <a:r>
              <a:rPr lang="lv-LV" dirty="0" err="1"/>
              <a:t>the</a:t>
            </a:r>
            <a:r>
              <a:rPr lang="lv-LV" dirty="0"/>
              <a:t> </a:t>
            </a:r>
            <a:r>
              <a:rPr lang="lv-LV" dirty="0" err="1"/>
              <a:t>period</a:t>
            </a:r>
            <a:r>
              <a:rPr lang="lv-LV" dirty="0"/>
              <a:t> </a:t>
            </a:r>
            <a:r>
              <a:rPr lang="lv-LV" dirty="0" err="1"/>
              <a:t>of</a:t>
            </a:r>
            <a:r>
              <a:rPr lang="lv-LV" dirty="0"/>
              <a:t> 1 </a:t>
            </a:r>
            <a:r>
              <a:rPr lang="lv-LV" dirty="0" err="1"/>
              <a:t>year</a:t>
            </a:r>
            <a:r>
              <a:rPr lang="lv-LV" dirty="0"/>
              <a:t>.</a:t>
            </a:r>
          </a:p>
          <a:p>
            <a:r>
              <a:rPr lang="lv-LV" dirty="0" err="1"/>
              <a:t>The</a:t>
            </a:r>
            <a:r>
              <a:rPr lang="lv-LV" dirty="0"/>
              <a:t> </a:t>
            </a:r>
            <a:r>
              <a:rPr lang="lv-LV" dirty="0" err="1"/>
              <a:t>regulation</a:t>
            </a:r>
            <a:r>
              <a:rPr lang="lv-LV" dirty="0"/>
              <a:t> </a:t>
            </a:r>
            <a:r>
              <a:rPr lang="lv-LV" dirty="0" err="1"/>
              <a:t>of</a:t>
            </a:r>
            <a:r>
              <a:rPr lang="lv-LV" dirty="0"/>
              <a:t> </a:t>
            </a:r>
            <a:r>
              <a:rPr lang="lv-LV" dirty="0" err="1"/>
              <a:t>our</a:t>
            </a:r>
            <a:r>
              <a:rPr lang="lv-LV" dirty="0"/>
              <a:t> </a:t>
            </a:r>
            <a:r>
              <a:rPr lang="lv-LV" dirty="0" err="1"/>
              <a:t>institution</a:t>
            </a:r>
            <a:r>
              <a:rPr lang="lv-LV" dirty="0"/>
              <a:t> </a:t>
            </a:r>
            <a:r>
              <a:rPr lang="lv-LV" dirty="0" err="1"/>
              <a:t>foresees</a:t>
            </a:r>
            <a:r>
              <a:rPr lang="lv-LV" dirty="0"/>
              <a:t> </a:t>
            </a:r>
            <a:r>
              <a:rPr lang="lv-LV" dirty="0" err="1"/>
              <a:t>that</a:t>
            </a:r>
            <a:r>
              <a:rPr lang="lv-LV" dirty="0"/>
              <a:t> </a:t>
            </a:r>
            <a:r>
              <a:rPr lang="lv-LV" dirty="0" err="1"/>
              <a:t>before</a:t>
            </a:r>
            <a:r>
              <a:rPr lang="lv-LV" dirty="0"/>
              <a:t> </a:t>
            </a:r>
            <a:r>
              <a:rPr lang="lv-LV" dirty="0" err="1"/>
              <a:t>the</a:t>
            </a:r>
            <a:r>
              <a:rPr lang="lv-LV" dirty="0"/>
              <a:t> </a:t>
            </a:r>
            <a:r>
              <a:rPr lang="lv-LV" dirty="0" err="1"/>
              <a:t>election</a:t>
            </a:r>
            <a:r>
              <a:rPr lang="lv-LV" dirty="0"/>
              <a:t>, </a:t>
            </a:r>
            <a:r>
              <a:rPr lang="lv-LV" dirty="0" err="1"/>
              <a:t>the</a:t>
            </a:r>
            <a:r>
              <a:rPr lang="lv-LV" dirty="0"/>
              <a:t> </a:t>
            </a:r>
            <a:r>
              <a:rPr lang="lv-LV" dirty="0" err="1"/>
              <a:t>performance</a:t>
            </a:r>
            <a:r>
              <a:rPr lang="lv-LV" dirty="0"/>
              <a:t> </a:t>
            </a:r>
            <a:r>
              <a:rPr lang="lv-LV" dirty="0" err="1"/>
              <a:t>of</a:t>
            </a:r>
            <a:r>
              <a:rPr lang="lv-LV" dirty="0"/>
              <a:t> </a:t>
            </a:r>
            <a:r>
              <a:rPr lang="lv-LV" dirty="0" err="1"/>
              <a:t>the</a:t>
            </a:r>
            <a:r>
              <a:rPr lang="lv-LV" dirty="0"/>
              <a:t> </a:t>
            </a:r>
            <a:r>
              <a:rPr lang="lv-LV" dirty="0" err="1"/>
              <a:t>candidate</a:t>
            </a:r>
            <a:r>
              <a:rPr lang="lv-LV" dirty="0"/>
              <a:t> </a:t>
            </a:r>
            <a:r>
              <a:rPr lang="lv-LV" dirty="0" err="1"/>
              <a:t>is</a:t>
            </a:r>
            <a:r>
              <a:rPr lang="lv-LV" dirty="0"/>
              <a:t> </a:t>
            </a:r>
            <a:r>
              <a:rPr lang="lv-LV" dirty="0" err="1"/>
              <a:t>evaluated</a:t>
            </a:r>
            <a:r>
              <a:rPr lang="lv-LV" dirty="0"/>
              <a:t> </a:t>
            </a:r>
            <a:r>
              <a:rPr lang="lv-LV" dirty="0" err="1"/>
              <a:t>by</a:t>
            </a:r>
            <a:r>
              <a:rPr lang="lv-LV" dirty="0"/>
              <a:t> </a:t>
            </a:r>
            <a:r>
              <a:rPr lang="lv-LV" dirty="0" err="1"/>
              <a:t>colleagues</a:t>
            </a:r>
            <a:r>
              <a:rPr lang="lv-LV" dirty="0"/>
              <a:t> </a:t>
            </a:r>
            <a:r>
              <a:rPr lang="lv-LV" dirty="0" err="1"/>
              <a:t>and</a:t>
            </a:r>
            <a:r>
              <a:rPr lang="lv-LV" dirty="0"/>
              <a:t> students (</a:t>
            </a:r>
            <a:r>
              <a:rPr lang="lv-LV" dirty="0" err="1"/>
              <a:t>in</a:t>
            </a:r>
            <a:r>
              <a:rPr lang="lv-LV" dirty="0"/>
              <a:t> </a:t>
            </a:r>
            <a:r>
              <a:rPr lang="lv-LV" dirty="0" err="1"/>
              <a:t>case</a:t>
            </a:r>
            <a:r>
              <a:rPr lang="lv-LV" dirty="0"/>
              <a:t> </a:t>
            </a:r>
            <a:r>
              <a:rPr lang="lv-LV" dirty="0" err="1"/>
              <a:t>of</a:t>
            </a:r>
            <a:r>
              <a:rPr lang="lv-LV" dirty="0"/>
              <a:t> </a:t>
            </a:r>
            <a:r>
              <a:rPr lang="lv-LV" dirty="0" err="1"/>
              <a:t>repeated</a:t>
            </a:r>
            <a:r>
              <a:rPr lang="lv-LV" dirty="0"/>
              <a:t> </a:t>
            </a:r>
            <a:r>
              <a:rPr lang="lv-LV" dirty="0" err="1"/>
              <a:t>election</a:t>
            </a:r>
            <a:r>
              <a:rPr lang="lv-LV" dirty="0"/>
              <a:t>); </a:t>
            </a:r>
            <a:r>
              <a:rPr lang="lv-LV" dirty="0" err="1"/>
              <a:t>if</a:t>
            </a:r>
            <a:r>
              <a:rPr lang="lv-LV" dirty="0"/>
              <a:t> </a:t>
            </a:r>
            <a:r>
              <a:rPr lang="lv-LV" dirty="0" err="1"/>
              <a:t>the</a:t>
            </a:r>
            <a:r>
              <a:rPr lang="lv-LV" dirty="0"/>
              <a:t> </a:t>
            </a:r>
            <a:r>
              <a:rPr lang="lv-LV" dirty="0" err="1"/>
              <a:t>person</a:t>
            </a:r>
            <a:r>
              <a:rPr lang="lv-LV" dirty="0"/>
              <a:t> </a:t>
            </a:r>
            <a:r>
              <a:rPr lang="lv-LV" dirty="0" err="1"/>
              <a:t>is</a:t>
            </a:r>
            <a:r>
              <a:rPr lang="lv-LV" dirty="0"/>
              <a:t> </a:t>
            </a:r>
            <a:r>
              <a:rPr lang="lv-LV" dirty="0" err="1"/>
              <a:t>new</a:t>
            </a:r>
            <a:r>
              <a:rPr lang="lv-LV" dirty="0"/>
              <a:t>, </a:t>
            </a:r>
            <a:r>
              <a:rPr lang="lv-LV" dirty="0" err="1"/>
              <a:t>he</a:t>
            </a:r>
            <a:r>
              <a:rPr lang="lv-LV" dirty="0"/>
              <a:t>/</a:t>
            </a:r>
            <a:r>
              <a:rPr lang="lv-LV" dirty="0" err="1"/>
              <a:t>she</a:t>
            </a:r>
            <a:r>
              <a:rPr lang="lv-LV" dirty="0"/>
              <a:t> </a:t>
            </a:r>
            <a:r>
              <a:rPr lang="lv-LV" dirty="0" err="1"/>
              <a:t>is</a:t>
            </a:r>
            <a:r>
              <a:rPr lang="lv-LV" dirty="0"/>
              <a:t> </a:t>
            </a:r>
            <a:r>
              <a:rPr lang="lv-LV" dirty="0" err="1"/>
              <a:t>requested</a:t>
            </a:r>
            <a:r>
              <a:rPr lang="lv-LV" dirty="0"/>
              <a:t> to </a:t>
            </a:r>
            <a:r>
              <a:rPr lang="lv-LV" dirty="0" err="1"/>
              <a:t>deliver</a:t>
            </a:r>
            <a:r>
              <a:rPr lang="lv-LV" dirty="0"/>
              <a:t>  a </a:t>
            </a:r>
            <a:r>
              <a:rPr lang="lv-LV" dirty="0" err="1"/>
              <a:t>class</a:t>
            </a:r>
            <a:r>
              <a:rPr lang="lv-LV" dirty="0"/>
              <a:t> </a:t>
            </a:r>
            <a:r>
              <a:rPr lang="lv-LV" dirty="0" err="1"/>
              <a:t>on</a:t>
            </a:r>
            <a:r>
              <a:rPr lang="lv-LV" dirty="0"/>
              <a:t> a </a:t>
            </a:r>
            <a:r>
              <a:rPr lang="lv-LV" dirty="0" err="1"/>
              <a:t>given</a:t>
            </a:r>
            <a:r>
              <a:rPr lang="lv-LV" dirty="0"/>
              <a:t> </a:t>
            </a:r>
            <a:r>
              <a:rPr lang="lv-LV" dirty="0" err="1"/>
              <a:t>topic</a:t>
            </a:r>
            <a:r>
              <a:rPr lang="lv-LV" dirty="0"/>
              <a:t> </a:t>
            </a:r>
            <a:r>
              <a:rPr lang="lv-LV" dirty="0" err="1"/>
              <a:t>from</a:t>
            </a:r>
            <a:r>
              <a:rPr lang="lv-LV" dirty="0"/>
              <a:t> </a:t>
            </a:r>
            <a:r>
              <a:rPr lang="lv-LV" dirty="0" err="1"/>
              <a:t>one</a:t>
            </a:r>
            <a:r>
              <a:rPr lang="lv-LV" dirty="0"/>
              <a:t> </a:t>
            </a:r>
            <a:r>
              <a:rPr lang="lv-LV" dirty="0" err="1"/>
              <a:t>of</a:t>
            </a:r>
            <a:r>
              <a:rPr lang="lv-LV" dirty="0"/>
              <a:t> </a:t>
            </a:r>
            <a:r>
              <a:rPr lang="lv-LV" dirty="0" err="1"/>
              <a:t>the</a:t>
            </a:r>
            <a:r>
              <a:rPr lang="lv-LV" dirty="0"/>
              <a:t> </a:t>
            </a:r>
            <a:r>
              <a:rPr lang="lv-LV" dirty="0" err="1"/>
              <a:t>prospective</a:t>
            </a:r>
            <a:r>
              <a:rPr lang="lv-LV" dirty="0"/>
              <a:t> </a:t>
            </a:r>
            <a:r>
              <a:rPr lang="lv-LV" dirty="0" err="1"/>
              <a:t>courses</a:t>
            </a:r>
            <a:r>
              <a:rPr lang="lv-LV" dirty="0"/>
              <a:t>, </a:t>
            </a:r>
            <a:r>
              <a:rPr lang="lv-LV" dirty="0" err="1"/>
              <a:t>and</a:t>
            </a:r>
            <a:r>
              <a:rPr lang="lv-LV" dirty="0"/>
              <a:t> </a:t>
            </a:r>
            <a:r>
              <a:rPr lang="lv-LV" dirty="0" err="1"/>
              <a:t>the</a:t>
            </a:r>
            <a:r>
              <a:rPr lang="lv-LV" dirty="0"/>
              <a:t> </a:t>
            </a:r>
            <a:r>
              <a:rPr lang="lv-LV" dirty="0" err="1"/>
              <a:t>evaluation</a:t>
            </a:r>
            <a:r>
              <a:rPr lang="lv-LV" dirty="0"/>
              <a:t> </a:t>
            </a:r>
            <a:r>
              <a:rPr lang="lv-LV" dirty="0" err="1"/>
              <a:t>is</a:t>
            </a:r>
            <a:r>
              <a:rPr lang="lv-LV" dirty="0"/>
              <a:t> </a:t>
            </a:r>
            <a:r>
              <a:rPr lang="lv-LV" dirty="0" err="1"/>
              <a:t>based</a:t>
            </a:r>
            <a:r>
              <a:rPr lang="lv-LV" dirty="0"/>
              <a:t> </a:t>
            </a:r>
            <a:r>
              <a:rPr lang="lv-LV" dirty="0" err="1"/>
              <a:t>on</a:t>
            </a:r>
            <a:r>
              <a:rPr lang="lv-LV" dirty="0"/>
              <a:t> </a:t>
            </a:r>
            <a:r>
              <a:rPr lang="lv-LV" dirty="0" err="1"/>
              <a:t>this</a:t>
            </a:r>
            <a:r>
              <a:rPr lang="lv-LV" dirty="0"/>
              <a:t> </a:t>
            </a:r>
            <a:r>
              <a:rPr lang="lv-LV" dirty="0" err="1"/>
              <a:t>lecture</a:t>
            </a:r>
            <a:r>
              <a:rPr lang="lv-LV" dirty="0"/>
              <a:t>, </a:t>
            </a:r>
            <a:r>
              <a:rPr lang="lv-LV" dirty="0" err="1"/>
              <a:t>seminar</a:t>
            </a:r>
            <a:r>
              <a:rPr lang="lv-LV" dirty="0"/>
              <a:t> </a:t>
            </a:r>
            <a:r>
              <a:rPr lang="lv-LV" dirty="0" err="1"/>
              <a:t>or</a:t>
            </a:r>
            <a:r>
              <a:rPr lang="lv-LV" dirty="0"/>
              <a:t> </a:t>
            </a:r>
            <a:r>
              <a:rPr lang="lv-LV" dirty="0" err="1"/>
              <a:t>such</a:t>
            </a:r>
            <a:r>
              <a:rPr lang="lv-LV" dirty="0"/>
              <a:t> </a:t>
            </a:r>
            <a:r>
              <a:rPr lang="lv-LV" dirty="0" err="1"/>
              <a:t>like</a:t>
            </a:r>
            <a:r>
              <a:rPr lang="lv-LV" dirty="0"/>
              <a:t>.</a:t>
            </a:r>
          </a:p>
        </p:txBody>
      </p:sp>
      <p:sp>
        <p:nvSpPr>
          <p:cNvPr id="4" name="Slaida numura vietturis 3"/>
          <p:cNvSpPr>
            <a:spLocks noGrp="1"/>
          </p:cNvSpPr>
          <p:nvPr>
            <p:ph type="sldNum" sz="quarter" idx="10"/>
          </p:nvPr>
        </p:nvSpPr>
        <p:spPr/>
        <p:txBody>
          <a:bodyPr/>
          <a:lstStyle/>
          <a:p>
            <a:fld id="{0A95C7B4-F48A-4942-A509-E55995350072}" type="slidenum">
              <a:rPr lang="lv-LV" smtClean="0"/>
              <a:pPr/>
              <a:t>37</a:t>
            </a:fld>
            <a:endParaRPr lang="lv-LV"/>
          </a:p>
        </p:txBody>
      </p:sp>
      <p:sp>
        <p:nvSpPr>
          <p:cNvPr id="5" name="Kājenes vietturis 4"/>
          <p:cNvSpPr>
            <a:spLocks noGrp="1"/>
          </p:cNvSpPr>
          <p:nvPr>
            <p:ph type="ftr" sz="quarter" idx="11"/>
          </p:nvPr>
        </p:nvSpPr>
        <p:spPr/>
        <p:txBody>
          <a:bodyPr/>
          <a:lstStyle/>
          <a:p>
            <a:r>
              <a:rPr lang="lv-LV"/>
              <a:t>Prikulis, UL, Praha, 28.06.2016</a:t>
            </a:r>
          </a:p>
        </p:txBody>
      </p:sp>
    </p:spTree>
    <p:extLst>
      <p:ext uri="{BB962C8B-B14F-4D97-AF65-F5344CB8AC3E}">
        <p14:creationId xmlns:p14="http://schemas.microsoft.com/office/powerpoint/2010/main" val="19850497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err="1"/>
              <a:t>The</a:t>
            </a:r>
            <a:r>
              <a:rPr lang="lv-LV" dirty="0"/>
              <a:t> </a:t>
            </a:r>
            <a:r>
              <a:rPr lang="lv-LV" dirty="0" err="1"/>
              <a:t>main</a:t>
            </a:r>
            <a:r>
              <a:rPr lang="lv-LV" dirty="0"/>
              <a:t> </a:t>
            </a:r>
            <a:r>
              <a:rPr lang="lv-LV" dirty="0" err="1"/>
              <a:t>resource</a:t>
            </a:r>
            <a:r>
              <a:rPr lang="lv-LV" dirty="0"/>
              <a:t> </a:t>
            </a:r>
            <a:r>
              <a:rPr lang="lv-LV" dirty="0" err="1"/>
              <a:t>is</a:t>
            </a:r>
            <a:r>
              <a:rPr lang="lv-LV" dirty="0"/>
              <a:t> </a:t>
            </a:r>
            <a:r>
              <a:rPr lang="lv-LV" dirty="0" err="1"/>
              <a:t>the</a:t>
            </a:r>
            <a:r>
              <a:rPr lang="lv-LV" dirty="0"/>
              <a:t> </a:t>
            </a:r>
            <a:r>
              <a:rPr lang="lv-LV" dirty="0" err="1"/>
              <a:t>forms</a:t>
            </a:r>
            <a:r>
              <a:rPr lang="lv-LV" dirty="0"/>
              <a:t> </a:t>
            </a:r>
            <a:r>
              <a:rPr lang="lv-LV" dirty="0" err="1"/>
              <a:t>of</a:t>
            </a:r>
            <a:r>
              <a:rPr lang="lv-LV" dirty="0"/>
              <a:t> </a:t>
            </a:r>
            <a:r>
              <a:rPr lang="lv-LV" dirty="0" err="1"/>
              <a:t>teaching</a:t>
            </a:r>
            <a:r>
              <a:rPr lang="lv-LV" dirty="0"/>
              <a:t> </a:t>
            </a:r>
            <a:r>
              <a:rPr lang="lv-LV" dirty="0" err="1"/>
              <a:t>and</a:t>
            </a:r>
            <a:r>
              <a:rPr lang="lv-LV" dirty="0"/>
              <a:t> </a:t>
            </a:r>
            <a:r>
              <a:rPr lang="lv-LV" dirty="0" err="1"/>
              <a:t>learning</a:t>
            </a:r>
            <a:r>
              <a:rPr lang="lv-LV" dirty="0"/>
              <a:t> </a:t>
            </a:r>
            <a:r>
              <a:rPr lang="lv-LV" dirty="0" err="1"/>
              <a:t>provided</a:t>
            </a:r>
            <a:r>
              <a:rPr lang="lv-LV" dirty="0"/>
              <a:t> </a:t>
            </a:r>
            <a:r>
              <a:rPr lang="lv-LV" dirty="0" err="1"/>
              <a:t>at</a:t>
            </a:r>
            <a:r>
              <a:rPr lang="lv-LV" dirty="0"/>
              <a:t> </a:t>
            </a:r>
            <a:r>
              <a:rPr lang="lv-LV" dirty="0" err="1"/>
              <a:t>the</a:t>
            </a:r>
            <a:r>
              <a:rPr lang="lv-LV" dirty="0"/>
              <a:t> SP </a:t>
            </a:r>
            <a:r>
              <a:rPr lang="lv-LV" dirty="0" err="1"/>
              <a:t>and</a:t>
            </a:r>
            <a:r>
              <a:rPr lang="lv-LV" dirty="0"/>
              <a:t> </a:t>
            </a:r>
            <a:r>
              <a:rPr lang="lv-LV" dirty="0" err="1"/>
              <a:t>individual</a:t>
            </a:r>
            <a:r>
              <a:rPr lang="lv-LV" dirty="0"/>
              <a:t> </a:t>
            </a:r>
            <a:r>
              <a:rPr lang="lv-LV" dirty="0" err="1"/>
              <a:t>level</a:t>
            </a:r>
            <a:r>
              <a:rPr lang="lv-LV" dirty="0"/>
              <a:t>. </a:t>
            </a:r>
            <a:r>
              <a:rPr lang="lv-LV" dirty="0" err="1"/>
              <a:t>At</a:t>
            </a:r>
            <a:r>
              <a:rPr lang="lv-LV" dirty="0"/>
              <a:t> </a:t>
            </a:r>
            <a:r>
              <a:rPr lang="lv-LV" dirty="0" err="1"/>
              <a:t>he</a:t>
            </a:r>
            <a:r>
              <a:rPr lang="lv-LV" dirty="0"/>
              <a:t> </a:t>
            </a:r>
            <a:r>
              <a:rPr lang="lv-LV" dirty="0" err="1"/>
              <a:t>institutional</a:t>
            </a:r>
            <a:r>
              <a:rPr lang="lv-LV" dirty="0"/>
              <a:t> </a:t>
            </a:r>
            <a:r>
              <a:rPr lang="lv-LV" dirty="0" err="1"/>
              <a:t>level</a:t>
            </a:r>
            <a:r>
              <a:rPr lang="lv-LV" dirty="0"/>
              <a:t> </a:t>
            </a:r>
            <a:r>
              <a:rPr lang="lv-LV" dirty="0" err="1"/>
              <a:t>we</a:t>
            </a:r>
            <a:r>
              <a:rPr lang="lv-LV" dirty="0"/>
              <a:t> </a:t>
            </a:r>
            <a:r>
              <a:rPr lang="lv-LV" dirty="0" err="1"/>
              <a:t>have</a:t>
            </a:r>
            <a:r>
              <a:rPr lang="lv-LV" dirty="0"/>
              <a:t> a </a:t>
            </a:r>
            <a:r>
              <a:rPr lang="lv-LV" dirty="0" err="1"/>
              <a:t>number</a:t>
            </a:r>
            <a:r>
              <a:rPr lang="lv-LV" dirty="0"/>
              <a:t> </a:t>
            </a:r>
            <a:r>
              <a:rPr lang="lv-LV" dirty="0" err="1"/>
              <a:t>of</a:t>
            </a:r>
            <a:r>
              <a:rPr lang="lv-LV" dirty="0"/>
              <a:t> </a:t>
            </a:r>
            <a:r>
              <a:rPr lang="lv-LV" dirty="0" err="1"/>
              <a:t>support</a:t>
            </a:r>
            <a:r>
              <a:rPr lang="lv-LV" dirty="0"/>
              <a:t> </a:t>
            </a:r>
            <a:r>
              <a:rPr lang="lv-LV" dirty="0" err="1"/>
              <a:t>forms</a:t>
            </a:r>
            <a:r>
              <a:rPr lang="lv-LV" dirty="0"/>
              <a:t> </a:t>
            </a:r>
            <a:r>
              <a:rPr lang="lv-LV" dirty="0" err="1"/>
              <a:t>that</a:t>
            </a:r>
            <a:r>
              <a:rPr lang="lv-LV" dirty="0"/>
              <a:t> </a:t>
            </a:r>
            <a:r>
              <a:rPr lang="lv-LV" dirty="0" err="1"/>
              <a:t>are</a:t>
            </a:r>
            <a:r>
              <a:rPr lang="lv-LV" dirty="0"/>
              <a:t> </a:t>
            </a:r>
            <a:r>
              <a:rPr lang="lv-LV" dirty="0" err="1"/>
              <a:t>maintained</a:t>
            </a:r>
            <a:r>
              <a:rPr lang="lv-LV" dirty="0"/>
              <a:t> </a:t>
            </a:r>
            <a:r>
              <a:rPr lang="lv-LV" dirty="0" err="1"/>
              <a:t>adminstratively</a:t>
            </a:r>
            <a:r>
              <a:rPr lang="lv-LV" dirty="0"/>
              <a:t> </a:t>
            </a:r>
            <a:r>
              <a:rPr lang="lv-LV" dirty="0" err="1"/>
              <a:t>and</a:t>
            </a:r>
            <a:r>
              <a:rPr lang="lv-LV" dirty="0"/>
              <a:t> </a:t>
            </a:r>
            <a:r>
              <a:rPr lang="lv-LV" dirty="0" err="1"/>
              <a:t>financially</a:t>
            </a:r>
            <a:r>
              <a:rPr lang="lv-LV" dirty="0"/>
              <a:t> </a:t>
            </a:r>
            <a:r>
              <a:rPr lang="lv-LV" dirty="0" err="1"/>
              <a:t>from</a:t>
            </a:r>
            <a:r>
              <a:rPr lang="lv-LV" dirty="0"/>
              <a:t> </a:t>
            </a:r>
            <a:r>
              <a:rPr lang="lv-LV" dirty="0" err="1"/>
              <a:t>the</a:t>
            </a:r>
            <a:r>
              <a:rPr lang="lv-LV" dirty="0"/>
              <a:t> </a:t>
            </a:r>
            <a:r>
              <a:rPr lang="lv-LV" dirty="0" err="1"/>
              <a:t>institutional</a:t>
            </a:r>
            <a:r>
              <a:rPr lang="lv-LV" dirty="0"/>
              <a:t> </a:t>
            </a:r>
            <a:r>
              <a:rPr lang="lv-LV" dirty="0" err="1"/>
              <a:t>budget</a:t>
            </a:r>
            <a:r>
              <a:rPr lang="lv-LV" dirty="0"/>
              <a:t>.</a:t>
            </a:r>
          </a:p>
        </p:txBody>
      </p:sp>
      <p:sp>
        <p:nvSpPr>
          <p:cNvPr id="4" name="Slaida numura vietturis 3"/>
          <p:cNvSpPr>
            <a:spLocks noGrp="1"/>
          </p:cNvSpPr>
          <p:nvPr>
            <p:ph type="sldNum" sz="quarter" idx="10"/>
          </p:nvPr>
        </p:nvSpPr>
        <p:spPr/>
        <p:txBody>
          <a:bodyPr/>
          <a:lstStyle/>
          <a:p>
            <a:fld id="{0A95C7B4-F48A-4942-A509-E55995350072}" type="slidenum">
              <a:rPr lang="lv-LV" smtClean="0"/>
              <a:pPr/>
              <a:t>38</a:t>
            </a:fld>
            <a:endParaRPr lang="lv-LV"/>
          </a:p>
        </p:txBody>
      </p:sp>
      <p:sp>
        <p:nvSpPr>
          <p:cNvPr id="5" name="Kājenes vietturis 4"/>
          <p:cNvSpPr>
            <a:spLocks noGrp="1"/>
          </p:cNvSpPr>
          <p:nvPr>
            <p:ph type="ftr" sz="quarter" idx="11"/>
          </p:nvPr>
        </p:nvSpPr>
        <p:spPr/>
        <p:txBody>
          <a:bodyPr/>
          <a:lstStyle/>
          <a:p>
            <a:r>
              <a:rPr lang="lv-LV"/>
              <a:t>Prikulis, UL, Praha, 28.06.2016</a:t>
            </a:r>
          </a:p>
        </p:txBody>
      </p:sp>
    </p:spTree>
    <p:extLst>
      <p:ext uri="{BB962C8B-B14F-4D97-AF65-F5344CB8AC3E}">
        <p14:creationId xmlns:p14="http://schemas.microsoft.com/office/powerpoint/2010/main" val="21778511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err="1"/>
              <a:t>One</a:t>
            </a:r>
            <a:r>
              <a:rPr lang="lv-LV" dirty="0"/>
              <a:t> </a:t>
            </a:r>
            <a:r>
              <a:rPr lang="lv-LV" dirty="0" err="1"/>
              <a:t>of</a:t>
            </a:r>
            <a:r>
              <a:rPr lang="lv-LV" dirty="0"/>
              <a:t> </a:t>
            </a:r>
            <a:r>
              <a:rPr lang="lv-LV" dirty="0" err="1"/>
              <a:t>very</a:t>
            </a:r>
            <a:r>
              <a:rPr lang="lv-LV" dirty="0"/>
              <a:t> </a:t>
            </a:r>
            <a:r>
              <a:rPr lang="lv-LV" dirty="0" err="1"/>
              <a:t>important</a:t>
            </a:r>
            <a:r>
              <a:rPr lang="lv-LV" dirty="0"/>
              <a:t> – </a:t>
            </a:r>
            <a:r>
              <a:rPr lang="lv-LV" dirty="0" err="1"/>
              <a:t>centrally</a:t>
            </a:r>
            <a:r>
              <a:rPr lang="lv-LV" dirty="0"/>
              <a:t> </a:t>
            </a:r>
            <a:r>
              <a:rPr lang="lv-LV" dirty="0" err="1"/>
              <a:t>managed</a:t>
            </a:r>
            <a:r>
              <a:rPr lang="lv-LV" dirty="0"/>
              <a:t> – </a:t>
            </a:r>
            <a:r>
              <a:rPr lang="lv-LV" dirty="0" err="1"/>
              <a:t>support</a:t>
            </a:r>
            <a:r>
              <a:rPr lang="lv-LV" dirty="0"/>
              <a:t> </a:t>
            </a:r>
            <a:r>
              <a:rPr lang="lv-LV" dirty="0" err="1"/>
              <a:t>forms</a:t>
            </a:r>
            <a:r>
              <a:rPr lang="lv-LV" dirty="0"/>
              <a:t> </a:t>
            </a:r>
            <a:r>
              <a:rPr lang="lv-LV" dirty="0" err="1"/>
              <a:t>is</a:t>
            </a:r>
            <a:r>
              <a:rPr lang="lv-LV" dirty="0"/>
              <a:t> </a:t>
            </a:r>
            <a:r>
              <a:rPr lang="lv-LV" dirty="0" err="1"/>
              <a:t>the</a:t>
            </a:r>
            <a:r>
              <a:rPr lang="lv-LV" dirty="0"/>
              <a:t> </a:t>
            </a:r>
            <a:r>
              <a:rPr lang="lv-LV" dirty="0" err="1"/>
              <a:t>institutional</a:t>
            </a:r>
            <a:r>
              <a:rPr lang="lv-LV" dirty="0"/>
              <a:t> </a:t>
            </a:r>
            <a:r>
              <a:rPr lang="lv-LV" dirty="0" err="1"/>
              <a:t>library</a:t>
            </a:r>
            <a:r>
              <a:rPr lang="lv-LV" dirty="0"/>
              <a:t>. </a:t>
            </a:r>
            <a:r>
              <a:rPr lang="lv-LV" dirty="0" err="1"/>
              <a:t>This</a:t>
            </a:r>
            <a:r>
              <a:rPr lang="lv-LV" dirty="0"/>
              <a:t> </a:t>
            </a:r>
            <a:r>
              <a:rPr lang="lv-LV" dirty="0" err="1"/>
              <a:t>and</a:t>
            </a:r>
            <a:r>
              <a:rPr lang="lv-LV" dirty="0"/>
              <a:t> a </a:t>
            </a:r>
            <a:r>
              <a:rPr lang="lv-LV" dirty="0" err="1"/>
              <a:t>few</a:t>
            </a:r>
            <a:r>
              <a:rPr lang="lv-LV" dirty="0"/>
              <a:t> </a:t>
            </a:r>
            <a:r>
              <a:rPr lang="lv-LV" dirty="0" err="1"/>
              <a:t>more</a:t>
            </a:r>
            <a:r>
              <a:rPr lang="lv-LV" dirty="0"/>
              <a:t> </a:t>
            </a:r>
            <a:r>
              <a:rPr lang="lv-LV" dirty="0" err="1"/>
              <a:t>slides</a:t>
            </a:r>
            <a:r>
              <a:rPr lang="lv-LV" dirty="0"/>
              <a:t> </a:t>
            </a:r>
            <a:r>
              <a:rPr lang="lv-LV" dirty="0" err="1"/>
              <a:t>are</a:t>
            </a:r>
            <a:r>
              <a:rPr lang="lv-LV" dirty="0"/>
              <a:t> </a:t>
            </a:r>
            <a:r>
              <a:rPr lang="lv-LV" dirty="0" err="1"/>
              <a:t>copies</a:t>
            </a:r>
            <a:r>
              <a:rPr lang="lv-LV" dirty="0"/>
              <a:t> </a:t>
            </a:r>
            <a:r>
              <a:rPr lang="lv-LV" dirty="0" err="1"/>
              <a:t>from</a:t>
            </a:r>
            <a:r>
              <a:rPr lang="lv-LV" dirty="0"/>
              <a:t> </a:t>
            </a:r>
            <a:r>
              <a:rPr lang="lv-LV" dirty="0" err="1"/>
              <a:t>internet</a:t>
            </a:r>
            <a:r>
              <a:rPr lang="lv-LV" dirty="0"/>
              <a:t> </a:t>
            </a:r>
            <a:r>
              <a:rPr lang="lv-LV" dirty="0" err="1"/>
              <a:t>pages</a:t>
            </a:r>
            <a:r>
              <a:rPr lang="lv-LV" dirty="0"/>
              <a:t> </a:t>
            </a:r>
            <a:r>
              <a:rPr lang="lv-LV" dirty="0" err="1"/>
              <a:t>of</a:t>
            </a:r>
            <a:r>
              <a:rPr lang="lv-LV" dirty="0"/>
              <a:t> </a:t>
            </a:r>
            <a:r>
              <a:rPr lang="lv-LV" dirty="0" err="1"/>
              <a:t>our</a:t>
            </a:r>
            <a:r>
              <a:rPr lang="lv-LV" dirty="0"/>
              <a:t> </a:t>
            </a:r>
            <a:r>
              <a:rPr lang="lv-LV" dirty="0" err="1"/>
              <a:t>university</a:t>
            </a:r>
            <a:r>
              <a:rPr lang="lv-LV" dirty="0"/>
              <a:t>.</a:t>
            </a:r>
          </a:p>
        </p:txBody>
      </p:sp>
      <p:sp>
        <p:nvSpPr>
          <p:cNvPr id="4" name="Slaida numura vietturis 3"/>
          <p:cNvSpPr>
            <a:spLocks noGrp="1"/>
          </p:cNvSpPr>
          <p:nvPr>
            <p:ph type="sldNum" sz="quarter" idx="10"/>
          </p:nvPr>
        </p:nvSpPr>
        <p:spPr/>
        <p:txBody>
          <a:bodyPr/>
          <a:lstStyle/>
          <a:p>
            <a:fld id="{0A95C7B4-F48A-4942-A509-E55995350072}" type="slidenum">
              <a:rPr lang="lv-LV" smtClean="0"/>
              <a:pPr/>
              <a:t>40</a:t>
            </a:fld>
            <a:endParaRPr lang="lv-LV"/>
          </a:p>
        </p:txBody>
      </p:sp>
      <p:sp>
        <p:nvSpPr>
          <p:cNvPr id="5" name="Kājenes vietturis 4"/>
          <p:cNvSpPr>
            <a:spLocks noGrp="1"/>
          </p:cNvSpPr>
          <p:nvPr>
            <p:ph type="ftr" sz="quarter" idx="11"/>
          </p:nvPr>
        </p:nvSpPr>
        <p:spPr/>
        <p:txBody>
          <a:bodyPr/>
          <a:lstStyle/>
          <a:p>
            <a:r>
              <a:rPr lang="lv-LV"/>
              <a:t>Prikulis, UL, Praha, 28.06.2016</a:t>
            </a:r>
          </a:p>
        </p:txBody>
      </p:sp>
    </p:spTree>
    <p:extLst>
      <p:ext uri="{BB962C8B-B14F-4D97-AF65-F5344CB8AC3E}">
        <p14:creationId xmlns:p14="http://schemas.microsoft.com/office/powerpoint/2010/main" val="23602845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err="1"/>
              <a:t>Here</a:t>
            </a:r>
            <a:r>
              <a:rPr lang="lv-LV" dirty="0"/>
              <a:t> </a:t>
            </a:r>
            <a:r>
              <a:rPr lang="lv-LV" dirty="0" err="1"/>
              <a:t>one</a:t>
            </a:r>
            <a:r>
              <a:rPr lang="lv-LV" dirty="0"/>
              <a:t> </a:t>
            </a:r>
            <a:r>
              <a:rPr lang="lv-LV" dirty="0" err="1"/>
              <a:t>can</a:t>
            </a:r>
            <a:r>
              <a:rPr lang="lv-LV" dirty="0"/>
              <a:t> </a:t>
            </a:r>
            <a:r>
              <a:rPr lang="lv-LV" dirty="0" err="1"/>
              <a:t>see</a:t>
            </a:r>
            <a:r>
              <a:rPr lang="lv-LV" dirty="0"/>
              <a:t> </a:t>
            </a:r>
            <a:r>
              <a:rPr lang="lv-LV" dirty="0" err="1"/>
              <a:t>the</a:t>
            </a:r>
            <a:r>
              <a:rPr lang="lv-LV" dirty="0"/>
              <a:t> </a:t>
            </a:r>
            <a:r>
              <a:rPr lang="lv-LV" dirty="0" err="1"/>
              <a:t>page</a:t>
            </a:r>
            <a:r>
              <a:rPr lang="lv-LV" dirty="0"/>
              <a:t> </a:t>
            </a:r>
            <a:r>
              <a:rPr lang="lv-LV" dirty="0" err="1"/>
              <a:t>on</a:t>
            </a:r>
            <a:r>
              <a:rPr lang="lv-LV" dirty="0"/>
              <a:t> </a:t>
            </a:r>
            <a:r>
              <a:rPr lang="lv-LV" dirty="0" err="1"/>
              <a:t>resources</a:t>
            </a:r>
            <a:r>
              <a:rPr lang="lv-LV" dirty="0"/>
              <a:t>. </a:t>
            </a:r>
            <a:r>
              <a:rPr lang="lv-LV" dirty="0" err="1"/>
              <a:t>There</a:t>
            </a:r>
            <a:r>
              <a:rPr lang="lv-LV" dirty="0"/>
              <a:t> </a:t>
            </a:r>
            <a:r>
              <a:rPr lang="lv-LV" dirty="0" err="1"/>
              <a:t>is</a:t>
            </a:r>
            <a:r>
              <a:rPr lang="lv-LV" dirty="0"/>
              <a:t> a </a:t>
            </a:r>
            <a:r>
              <a:rPr lang="lv-LV" dirty="0" err="1"/>
              <a:t>number</a:t>
            </a:r>
            <a:r>
              <a:rPr lang="lv-LV" dirty="0"/>
              <a:t> </a:t>
            </a:r>
            <a:r>
              <a:rPr lang="lv-LV" dirty="0" err="1"/>
              <a:t>of</a:t>
            </a:r>
            <a:r>
              <a:rPr lang="lv-LV" dirty="0"/>
              <a:t> </a:t>
            </a:r>
            <a:r>
              <a:rPr lang="lv-LV" dirty="0" err="1"/>
              <a:t>branches</a:t>
            </a:r>
            <a:r>
              <a:rPr lang="lv-LV" dirty="0"/>
              <a:t> </a:t>
            </a:r>
            <a:r>
              <a:rPr lang="lv-LV" dirty="0" err="1"/>
              <a:t>of</a:t>
            </a:r>
            <a:r>
              <a:rPr lang="lv-LV" dirty="0"/>
              <a:t> </a:t>
            </a:r>
            <a:r>
              <a:rPr lang="lv-LV" dirty="0" err="1"/>
              <a:t>the</a:t>
            </a:r>
            <a:r>
              <a:rPr lang="lv-LV" dirty="0"/>
              <a:t> </a:t>
            </a:r>
            <a:r>
              <a:rPr lang="lv-LV" dirty="0" err="1"/>
              <a:t>library</a:t>
            </a:r>
            <a:r>
              <a:rPr lang="lv-LV" dirty="0"/>
              <a:t>, </a:t>
            </a:r>
            <a:r>
              <a:rPr lang="lv-LV" dirty="0" err="1"/>
              <a:t>because</a:t>
            </a:r>
            <a:r>
              <a:rPr lang="lv-LV" dirty="0"/>
              <a:t> </a:t>
            </a:r>
            <a:r>
              <a:rPr lang="lv-LV" dirty="0" err="1"/>
              <a:t>we</a:t>
            </a:r>
            <a:r>
              <a:rPr lang="lv-LV" dirty="0"/>
              <a:t> </a:t>
            </a:r>
            <a:r>
              <a:rPr lang="lv-LV" dirty="0" err="1"/>
              <a:t>have</a:t>
            </a:r>
            <a:r>
              <a:rPr lang="lv-LV" dirty="0"/>
              <a:t> </a:t>
            </a:r>
            <a:r>
              <a:rPr lang="lv-LV" dirty="0" err="1"/>
              <a:t>the</a:t>
            </a:r>
            <a:r>
              <a:rPr lang="lv-LV" dirty="0"/>
              <a:t> </a:t>
            </a:r>
            <a:r>
              <a:rPr lang="lv-LV" dirty="0" err="1"/>
              <a:t>faculties</a:t>
            </a:r>
            <a:r>
              <a:rPr lang="lv-LV" dirty="0"/>
              <a:t> </a:t>
            </a:r>
            <a:r>
              <a:rPr lang="lv-LV" dirty="0" err="1"/>
              <a:t>scattered</a:t>
            </a:r>
            <a:r>
              <a:rPr lang="lv-LV" dirty="0"/>
              <a:t> </a:t>
            </a:r>
            <a:r>
              <a:rPr lang="lv-LV" dirty="0" err="1"/>
              <a:t>around</a:t>
            </a:r>
            <a:r>
              <a:rPr lang="lv-LV" dirty="0"/>
              <a:t> </a:t>
            </a:r>
            <a:r>
              <a:rPr lang="lv-LV" dirty="0" err="1"/>
              <a:t>the</a:t>
            </a:r>
            <a:r>
              <a:rPr lang="lv-LV" dirty="0"/>
              <a:t> </a:t>
            </a:r>
            <a:r>
              <a:rPr lang="lv-LV" dirty="0" err="1"/>
              <a:t>city</a:t>
            </a:r>
            <a:r>
              <a:rPr lang="lv-LV" dirty="0"/>
              <a:t>. </a:t>
            </a:r>
            <a:r>
              <a:rPr lang="lv-LV" dirty="0" err="1"/>
              <a:t>However</a:t>
            </a:r>
            <a:r>
              <a:rPr lang="lv-LV" dirty="0"/>
              <a:t> </a:t>
            </a:r>
            <a:r>
              <a:rPr lang="lv-LV" dirty="0" err="1"/>
              <a:t>the</a:t>
            </a:r>
            <a:r>
              <a:rPr lang="lv-LV" dirty="0"/>
              <a:t> </a:t>
            </a:r>
            <a:r>
              <a:rPr lang="lv-LV" dirty="0" err="1"/>
              <a:t>catalogues</a:t>
            </a:r>
            <a:r>
              <a:rPr lang="lv-LV" dirty="0"/>
              <a:t> </a:t>
            </a:r>
            <a:r>
              <a:rPr lang="lv-LV" dirty="0" err="1"/>
              <a:t>can</a:t>
            </a:r>
            <a:r>
              <a:rPr lang="lv-LV" dirty="0"/>
              <a:t> </a:t>
            </a:r>
            <a:r>
              <a:rPr lang="lv-LV" dirty="0" err="1"/>
              <a:t>be</a:t>
            </a:r>
            <a:r>
              <a:rPr lang="lv-LV" dirty="0"/>
              <a:t> </a:t>
            </a:r>
            <a:r>
              <a:rPr lang="lv-LV" dirty="0" err="1"/>
              <a:t>approached</a:t>
            </a:r>
            <a:r>
              <a:rPr lang="lv-LV" dirty="0"/>
              <a:t> </a:t>
            </a:r>
            <a:r>
              <a:rPr lang="lv-LV" dirty="0" err="1"/>
              <a:t>remotely</a:t>
            </a:r>
            <a:r>
              <a:rPr lang="lv-LV" dirty="0"/>
              <a:t>, </a:t>
            </a:r>
            <a:r>
              <a:rPr lang="lv-LV" dirty="0" err="1"/>
              <a:t>and</a:t>
            </a:r>
            <a:r>
              <a:rPr lang="lv-LV" dirty="0"/>
              <a:t> </a:t>
            </a:r>
            <a:r>
              <a:rPr lang="lv-LV" dirty="0" err="1"/>
              <a:t>the</a:t>
            </a:r>
            <a:r>
              <a:rPr lang="lv-LV" dirty="0"/>
              <a:t> </a:t>
            </a:r>
            <a:r>
              <a:rPr lang="lv-LV" dirty="0" err="1"/>
              <a:t>books</a:t>
            </a:r>
            <a:r>
              <a:rPr lang="lv-LV" dirty="0"/>
              <a:t> </a:t>
            </a:r>
            <a:r>
              <a:rPr lang="lv-LV" dirty="0" err="1"/>
              <a:t>can</a:t>
            </a:r>
            <a:r>
              <a:rPr lang="lv-LV" dirty="0"/>
              <a:t> </a:t>
            </a:r>
            <a:r>
              <a:rPr lang="lv-LV" dirty="0" err="1"/>
              <a:t>be</a:t>
            </a:r>
            <a:r>
              <a:rPr lang="lv-LV" dirty="0"/>
              <a:t> </a:t>
            </a:r>
            <a:r>
              <a:rPr lang="lv-LV" dirty="0" err="1"/>
              <a:t>ordered</a:t>
            </a:r>
            <a:r>
              <a:rPr lang="lv-LV" dirty="0"/>
              <a:t> </a:t>
            </a:r>
            <a:r>
              <a:rPr lang="lv-LV" dirty="0" err="1"/>
              <a:t>from</a:t>
            </a:r>
            <a:r>
              <a:rPr lang="lv-LV" dirty="0"/>
              <a:t> </a:t>
            </a:r>
            <a:r>
              <a:rPr lang="lv-LV" dirty="0" err="1"/>
              <a:t>any</a:t>
            </a:r>
            <a:r>
              <a:rPr lang="lv-LV" dirty="0"/>
              <a:t> </a:t>
            </a:r>
            <a:r>
              <a:rPr lang="lv-LV" dirty="0" err="1"/>
              <a:t>branch</a:t>
            </a:r>
            <a:r>
              <a:rPr lang="lv-LV" dirty="0"/>
              <a:t> </a:t>
            </a:r>
            <a:r>
              <a:rPr lang="lv-LV" dirty="0" err="1"/>
              <a:t>and</a:t>
            </a:r>
            <a:r>
              <a:rPr lang="lv-LV" dirty="0"/>
              <a:t> </a:t>
            </a:r>
            <a:r>
              <a:rPr lang="lv-LV" dirty="0" err="1"/>
              <a:t>delivered</a:t>
            </a:r>
            <a:r>
              <a:rPr lang="lv-LV" dirty="0"/>
              <a:t> to </a:t>
            </a:r>
            <a:r>
              <a:rPr lang="lv-LV" dirty="0" err="1"/>
              <a:t>the</a:t>
            </a:r>
            <a:r>
              <a:rPr lang="lv-LV" dirty="0"/>
              <a:t> </a:t>
            </a:r>
            <a:r>
              <a:rPr lang="lv-LV" dirty="0" err="1"/>
              <a:t>nearest</a:t>
            </a:r>
            <a:r>
              <a:rPr lang="lv-LV" dirty="0"/>
              <a:t> </a:t>
            </a:r>
            <a:r>
              <a:rPr lang="lv-LV" dirty="0" err="1"/>
              <a:t>one</a:t>
            </a:r>
            <a:r>
              <a:rPr lang="lv-LV" dirty="0"/>
              <a:t> to </a:t>
            </a:r>
            <a:r>
              <a:rPr lang="lv-LV" dirty="0" err="1"/>
              <a:t>the</a:t>
            </a:r>
            <a:r>
              <a:rPr lang="lv-LV" dirty="0"/>
              <a:t> student. Apart </a:t>
            </a:r>
            <a:r>
              <a:rPr lang="lv-LV" dirty="0" err="1"/>
              <a:t>from</a:t>
            </a:r>
            <a:r>
              <a:rPr lang="lv-LV" dirty="0"/>
              <a:t> </a:t>
            </a:r>
            <a:r>
              <a:rPr lang="lv-LV" dirty="0" err="1"/>
              <a:t>books</a:t>
            </a:r>
            <a:r>
              <a:rPr lang="lv-LV" dirty="0"/>
              <a:t> </a:t>
            </a:r>
            <a:r>
              <a:rPr lang="lv-LV" dirty="0" err="1"/>
              <a:t>and</a:t>
            </a:r>
            <a:r>
              <a:rPr lang="lv-LV" dirty="0"/>
              <a:t> </a:t>
            </a:r>
            <a:r>
              <a:rPr lang="lv-LV" dirty="0" err="1"/>
              <a:t>magazines</a:t>
            </a:r>
            <a:r>
              <a:rPr lang="lv-LV" dirty="0"/>
              <a:t> </a:t>
            </a:r>
            <a:r>
              <a:rPr lang="lv-LV" dirty="0" err="1"/>
              <a:t>there</a:t>
            </a:r>
            <a:r>
              <a:rPr lang="lv-LV" dirty="0"/>
              <a:t> </a:t>
            </a:r>
            <a:r>
              <a:rPr lang="lv-LV" dirty="0" err="1"/>
              <a:t>are</a:t>
            </a:r>
            <a:r>
              <a:rPr lang="lv-LV" dirty="0"/>
              <a:t> </a:t>
            </a:r>
            <a:r>
              <a:rPr lang="lv-LV" dirty="0" err="1"/>
              <a:t>vast</a:t>
            </a:r>
            <a:r>
              <a:rPr lang="lv-LV" dirty="0"/>
              <a:t> </a:t>
            </a:r>
            <a:r>
              <a:rPr lang="lv-LV" dirty="0" err="1"/>
              <a:t>electronic</a:t>
            </a:r>
            <a:r>
              <a:rPr lang="lv-LV" dirty="0"/>
              <a:t> </a:t>
            </a:r>
            <a:r>
              <a:rPr lang="lv-LV" dirty="0" err="1"/>
              <a:t>resources</a:t>
            </a:r>
            <a:r>
              <a:rPr lang="lv-LV" dirty="0"/>
              <a:t>.</a:t>
            </a:r>
          </a:p>
        </p:txBody>
      </p:sp>
      <p:sp>
        <p:nvSpPr>
          <p:cNvPr id="4" name="Slaida numura vietturis 3"/>
          <p:cNvSpPr>
            <a:spLocks noGrp="1"/>
          </p:cNvSpPr>
          <p:nvPr>
            <p:ph type="sldNum" sz="quarter" idx="10"/>
          </p:nvPr>
        </p:nvSpPr>
        <p:spPr/>
        <p:txBody>
          <a:bodyPr/>
          <a:lstStyle/>
          <a:p>
            <a:fld id="{0A95C7B4-F48A-4942-A509-E55995350072}" type="slidenum">
              <a:rPr lang="lv-LV" smtClean="0"/>
              <a:pPr/>
              <a:t>41</a:t>
            </a:fld>
            <a:endParaRPr lang="lv-LV"/>
          </a:p>
        </p:txBody>
      </p:sp>
      <p:sp>
        <p:nvSpPr>
          <p:cNvPr id="5" name="Kājenes vietturis 4"/>
          <p:cNvSpPr>
            <a:spLocks noGrp="1"/>
          </p:cNvSpPr>
          <p:nvPr>
            <p:ph type="ftr" sz="quarter" idx="11"/>
          </p:nvPr>
        </p:nvSpPr>
        <p:spPr/>
        <p:txBody>
          <a:bodyPr/>
          <a:lstStyle/>
          <a:p>
            <a:r>
              <a:rPr lang="lv-LV"/>
              <a:t>Prikulis, UL, Praha, 28.06.2016</a:t>
            </a:r>
          </a:p>
        </p:txBody>
      </p:sp>
    </p:spTree>
    <p:extLst>
      <p:ext uri="{BB962C8B-B14F-4D97-AF65-F5344CB8AC3E}">
        <p14:creationId xmlns:p14="http://schemas.microsoft.com/office/powerpoint/2010/main" val="2984982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err="1"/>
              <a:t>Latvia</a:t>
            </a:r>
            <a:r>
              <a:rPr lang="lv-LV" dirty="0"/>
              <a:t> </a:t>
            </a:r>
            <a:r>
              <a:rPr lang="lv-LV" dirty="0" err="1"/>
              <a:t>exists</a:t>
            </a:r>
            <a:r>
              <a:rPr lang="lv-LV" dirty="0"/>
              <a:t> </a:t>
            </a:r>
            <a:r>
              <a:rPr lang="lv-LV" dirty="0" err="1"/>
              <a:t>as</a:t>
            </a:r>
            <a:r>
              <a:rPr lang="lv-LV" dirty="0"/>
              <a:t> </a:t>
            </a:r>
            <a:r>
              <a:rPr lang="lv-LV" dirty="0" err="1"/>
              <a:t>an</a:t>
            </a:r>
            <a:r>
              <a:rPr lang="lv-LV" dirty="0"/>
              <a:t> </a:t>
            </a:r>
            <a:r>
              <a:rPr lang="lv-LV" dirty="0" err="1"/>
              <a:t>independent</a:t>
            </a:r>
            <a:r>
              <a:rPr lang="lv-LV" dirty="0"/>
              <a:t> </a:t>
            </a:r>
            <a:r>
              <a:rPr lang="lv-LV" dirty="0" err="1"/>
              <a:t>country</a:t>
            </a:r>
            <a:r>
              <a:rPr lang="lv-LV" dirty="0"/>
              <a:t> </a:t>
            </a:r>
            <a:r>
              <a:rPr lang="lv-LV" dirty="0" err="1"/>
              <a:t>since</a:t>
            </a:r>
            <a:r>
              <a:rPr lang="lv-LV" dirty="0"/>
              <a:t> 1918, </a:t>
            </a:r>
            <a:r>
              <a:rPr lang="lv-LV" dirty="0" err="1"/>
              <a:t>with</a:t>
            </a:r>
            <a:r>
              <a:rPr lang="lv-LV" dirty="0"/>
              <a:t> </a:t>
            </a:r>
            <a:r>
              <a:rPr lang="lv-LV" dirty="0" err="1"/>
              <a:t>an</a:t>
            </a:r>
            <a:r>
              <a:rPr lang="lv-LV" dirty="0"/>
              <a:t> </a:t>
            </a:r>
            <a:r>
              <a:rPr lang="lv-LV" dirty="0" err="1"/>
              <a:t>interruption</a:t>
            </a:r>
            <a:r>
              <a:rPr lang="lv-LV" dirty="0"/>
              <a:t> </a:t>
            </a:r>
            <a:r>
              <a:rPr lang="lv-LV" dirty="0" err="1"/>
              <a:t>between</a:t>
            </a:r>
            <a:r>
              <a:rPr lang="lv-LV" dirty="0"/>
              <a:t> 1940 </a:t>
            </a:r>
            <a:r>
              <a:rPr lang="lv-LV" dirty="0" err="1"/>
              <a:t>and</a:t>
            </a:r>
            <a:r>
              <a:rPr lang="lv-LV" dirty="0"/>
              <a:t> 1991 </a:t>
            </a:r>
            <a:r>
              <a:rPr lang="lv-LV" dirty="0" err="1"/>
              <a:t>when</a:t>
            </a:r>
            <a:r>
              <a:rPr lang="lv-LV" dirty="0"/>
              <a:t> it </a:t>
            </a:r>
            <a:r>
              <a:rPr lang="lv-LV" dirty="0" err="1"/>
              <a:t>was</a:t>
            </a:r>
            <a:r>
              <a:rPr lang="lv-LV" dirty="0"/>
              <a:t> </a:t>
            </a:r>
            <a:r>
              <a:rPr lang="lv-LV" dirty="0" err="1"/>
              <a:t>incorporated</a:t>
            </a:r>
            <a:r>
              <a:rPr lang="lv-LV" dirty="0"/>
              <a:t> </a:t>
            </a:r>
            <a:r>
              <a:rPr lang="lv-LV" dirty="0" err="1"/>
              <a:t>in</a:t>
            </a:r>
            <a:r>
              <a:rPr lang="lv-LV" dirty="0"/>
              <a:t> </a:t>
            </a:r>
            <a:r>
              <a:rPr lang="lv-LV" dirty="0" err="1"/>
              <a:t>the</a:t>
            </a:r>
            <a:r>
              <a:rPr lang="lv-LV" dirty="0"/>
              <a:t> </a:t>
            </a:r>
            <a:r>
              <a:rPr lang="lv-LV" dirty="0" err="1"/>
              <a:t>Soviet</a:t>
            </a:r>
            <a:r>
              <a:rPr lang="lv-LV" dirty="0"/>
              <a:t> </a:t>
            </a:r>
            <a:r>
              <a:rPr lang="lv-LV" dirty="0" err="1"/>
              <a:t>Union</a:t>
            </a:r>
            <a:r>
              <a:rPr lang="lv-LV" dirty="0"/>
              <a:t>. It </a:t>
            </a:r>
            <a:r>
              <a:rPr lang="lv-LV" dirty="0" err="1"/>
              <a:t>has</a:t>
            </a:r>
            <a:r>
              <a:rPr lang="lv-LV" dirty="0"/>
              <a:t> a </a:t>
            </a:r>
            <a:r>
              <a:rPr lang="lv-LV" dirty="0" err="1"/>
              <a:t>number</a:t>
            </a:r>
            <a:r>
              <a:rPr lang="lv-LV" dirty="0"/>
              <a:t> </a:t>
            </a:r>
            <a:r>
              <a:rPr lang="lv-LV" dirty="0" err="1"/>
              <a:t>of</a:t>
            </a:r>
            <a:r>
              <a:rPr lang="lv-LV" dirty="0"/>
              <a:t> </a:t>
            </a:r>
            <a:r>
              <a:rPr lang="lv-LV" dirty="0" err="1"/>
              <a:t>HEIs</a:t>
            </a:r>
            <a:r>
              <a:rPr lang="lv-LV" dirty="0"/>
              <a:t> (</a:t>
            </a:r>
            <a:r>
              <a:rPr lang="lv-LV" dirty="0" err="1"/>
              <a:t>including</a:t>
            </a:r>
            <a:r>
              <a:rPr lang="lv-LV" dirty="0"/>
              <a:t> </a:t>
            </a:r>
            <a:r>
              <a:rPr lang="lv-LV" dirty="0" err="1"/>
              <a:t>colleges</a:t>
            </a:r>
            <a:r>
              <a:rPr lang="lv-LV" dirty="0"/>
              <a:t>), </a:t>
            </a:r>
            <a:r>
              <a:rPr lang="lv-LV" dirty="0" err="1"/>
              <a:t>out</a:t>
            </a:r>
            <a:r>
              <a:rPr lang="lv-LV" dirty="0"/>
              <a:t> </a:t>
            </a:r>
            <a:r>
              <a:rPr lang="lv-LV" dirty="0" err="1"/>
              <a:t>of</a:t>
            </a:r>
            <a:r>
              <a:rPr lang="lv-LV" dirty="0"/>
              <a:t> </a:t>
            </a:r>
            <a:r>
              <a:rPr lang="lv-LV" dirty="0" err="1"/>
              <a:t>which</a:t>
            </a:r>
            <a:r>
              <a:rPr lang="lv-LV" dirty="0"/>
              <a:t> </a:t>
            </a:r>
            <a:r>
              <a:rPr lang="lv-LV" dirty="0" err="1"/>
              <a:t>about</a:t>
            </a:r>
            <a:r>
              <a:rPr lang="lv-LV" dirty="0"/>
              <a:t> 1/3 </a:t>
            </a:r>
            <a:r>
              <a:rPr lang="lv-LV" dirty="0" err="1"/>
              <a:t>are</a:t>
            </a:r>
            <a:r>
              <a:rPr lang="lv-LV" dirty="0"/>
              <a:t> </a:t>
            </a:r>
            <a:r>
              <a:rPr lang="lv-LV" dirty="0" err="1"/>
              <a:t>state-founded.</a:t>
            </a:r>
            <a:endParaRPr lang="lv-LV" dirty="0"/>
          </a:p>
        </p:txBody>
      </p:sp>
      <p:sp>
        <p:nvSpPr>
          <p:cNvPr id="4" name="Slaida numura vietturis 3"/>
          <p:cNvSpPr>
            <a:spLocks noGrp="1"/>
          </p:cNvSpPr>
          <p:nvPr>
            <p:ph type="sldNum" sz="quarter" idx="10"/>
          </p:nvPr>
        </p:nvSpPr>
        <p:spPr/>
        <p:txBody>
          <a:bodyPr/>
          <a:lstStyle/>
          <a:p>
            <a:fld id="{0A95C7B4-F48A-4942-A509-E55995350072}" type="slidenum">
              <a:rPr lang="lv-LV" smtClean="0"/>
              <a:pPr/>
              <a:t>3</a:t>
            </a:fld>
            <a:endParaRPr lang="lv-LV"/>
          </a:p>
        </p:txBody>
      </p:sp>
      <p:sp>
        <p:nvSpPr>
          <p:cNvPr id="5" name="Kājenes vietturis 4"/>
          <p:cNvSpPr>
            <a:spLocks noGrp="1"/>
          </p:cNvSpPr>
          <p:nvPr>
            <p:ph type="ftr" sz="quarter" idx="11"/>
          </p:nvPr>
        </p:nvSpPr>
        <p:spPr/>
        <p:txBody>
          <a:bodyPr/>
          <a:lstStyle/>
          <a:p>
            <a:r>
              <a:rPr lang="lv-LV"/>
              <a:t>Prikulis, UL, Praha, 28.06.2016</a:t>
            </a:r>
          </a:p>
        </p:txBody>
      </p:sp>
    </p:spTree>
    <p:extLst>
      <p:ext uri="{BB962C8B-B14F-4D97-AF65-F5344CB8AC3E}">
        <p14:creationId xmlns:p14="http://schemas.microsoft.com/office/powerpoint/2010/main" val="30997843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err="1"/>
              <a:t>In</a:t>
            </a:r>
            <a:r>
              <a:rPr lang="lv-LV" dirty="0"/>
              <a:t> </a:t>
            </a:r>
            <a:r>
              <a:rPr lang="lv-LV" dirty="0" err="1"/>
              <a:t>this</a:t>
            </a:r>
            <a:r>
              <a:rPr lang="lv-LV" dirty="0"/>
              <a:t> </a:t>
            </a:r>
            <a:r>
              <a:rPr lang="lv-LV" dirty="0" err="1"/>
              <a:t>page</a:t>
            </a:r>
            <a:r>
              <a:rPr lang="lv-LV" dirty="0"/>
              <a:t> I </a:t>
            </a:r>
            <a:r>
              <a:rPr lang="lv-LV" dirty="0" err="1"/>
              <a:t>have</a:t>
            </a:r>
            <a:r>
              <a:rPr lang="lv-LV" dirty="0"/>
              <a:t> </a:t>
            </a:r>
            <a:r>
              <a:rPr lang="lv-LV" dirty="0" err="1"/>
              <a:t>copied</a:t>
            </a:r>
            <a:r>
              <a:rPr lang="lv-LV" dirty="0"/>
              <a:t> </a:t>
            </a:r>
            <a:r>
              <a:rPr lang="lv-LV" dirty="0" err="1"/>
              <a:t>the</a:t>
            </a:r>
            <a:r>
              <a:rPr lang="lv-LV" dirty="0"/>
              <a:t> </a:t>
            </a:r>
            <a:r>
              <a:rPr lang="lv-LV" dirty="0" err="1"/>
              <a:t>list</a:t>
            </a:r>
            <a:r>
              <a:rPr lang="lv-LV" dirty="0"/>
              <a:t> </a:t>
            </a:r>
            <a:r>
              <a:rPr lang="lv-LV" dirty="0" err="1"/>
              <a:t>of</a:t>
            </a:r>
            <a:r>
              <a:rPr lang="lv-LV" dirty="0"/>
              <a:t> </a:t>
            </a:r>
            <a:r>
              <a:rPr lang="lv-LV" dirty="0" err="1"/>
              <a:t>resources</a:t>
            </a:r>
            <a:r>
              <a:rPr lang="lv-LV" dirty="0"/>
              <a:t> </a:t>
            </a:r>
            <a:r>
              <a:rPr lang="lv-LV" dirty="0" err="1"/>
              <a:t>in</a:t>
            </a:r>
            <a:r>
              <a:rPr lang="lv-LV" dirty="0"/>
              <a:t> </a:t>
            </a:r>
            <a:r>
              <a:rPr lang="lv-LV" dirty="0" err="1"/>
              <a:t>chemistry</a:t>
            </a:r>
            <a:r>
              <a:rPr lang="lv-LV" dirty="0"/>
              <a:t> </a:t>
            </a:r>
            <a:r>
              <a:rPr lang="lv-LV" dirty="0" err="1"/>
              <a:t>in</a:t>
            </a:r>
            <a:r>
              <a:rPr lang="lv-LV" dirty="0"/>
              <a:t> </a:t>
            </a:r>
            <a:r>
              <a:rPr lang="lv-LV" dirty="0" err="1"/>
              <a:t>electronic</a:t>
            </a:r>
            <a:r>
              <a:rPr lang="lv-LV" dirty="0"/>
              <a:t> </a:t>
            </a:r>
            <a:r>
              <a:rPr lang="lv-LV" dirty="0" err="1"/>
              <a:t>form</a:t>
            </a:r>
            <a:r>
              <a:rPr lang="lv-LV" dirty="0"/>
              <a:t>. </a:t>
            </a:r>
            <a:r>
              <a:rPr lang="lv-LV" dirty="0" err="1"/>
              <a:t>Most</a:t>
            </a:r>
            <a:r>
              <a:rPr lang="lv-LV" dirty="0"/>
              <a:t> </a:t>
            </a:r>
            <a:r>
              <a:rPr lang="lv-LV" dirty="0" err="1"/>
              <a:t>of</a:t>
            </a:r>
            <a:r>
              <a:rPr lang="lv-LV" dirty="0"/>
              <a:t> </a:t>
            </a:r>
            <a:r>
              <a:rPr lang="lv-LV" dirty="0" err="1"/>
              <a:t>them</a:t>
            </a:r>
            <a:r>
              <a:rPr lang="lv-LV" dirty="0"/>
              <a:t> </a:t>
            </a:r>
            <a:r>
              <a:rPr lang="lv-LV" dirty="0" err="1"/>
              <a:t>are</a:t>
            </a:r>
            <a:r>
              <a:rPr lang="lv-LV" dirty="0"/>
              <a:t> </a:t>
            </a:r>
            <a:r>
              <a:rPr lang="lv-LV" dirty="0" err="1"/>
              <a:t>with</a:t>
            </a:r>
            <a:r>
              <a:rPr lang="lv-LV" dirty="0"/>
              <a:t> </a:t>
            </a:r>
            <a:r>
              <a:rPr lang="lv-LV" dirty="0" err="1"/>
              <a:t>open</a:t>
            </a:r>
            <a:r>
              <a:rPr lang="lv-LV" dirty="0"/>
              <a:t> </a:t>
            </a:r>
            <a:r>
              <a:rPr lang="lv-LV" dirty="0" err="1"/>
              <a:t>access</a:t>
            </a:r>
            <a:r>
              <a:rPr lang="lv-LV" dirty="0"/>
              <a:t>, </a:t>
            </a:r>
            <a:r>
              <a:rPr lang="lv-LV" dirty="0" err="1"/>
              <a:t>but</a:t>
            </a:r>
            <a:r>
              <a:rPr lang="lv-LV" dirty="0"/>
              <a:t> </a:t>
            </a:r>
            <a:r>
              <a:rPr lang="lv-LV" dirty="0" err="1"/>
              <a:t>the</a:t>
            </a:r>
            <a:r>
              <a:rPr lang="lv-LV" dirty="0"/>
              <a:t> </a:t>
            </a:r>
            <a:r>
              <a:rPr lang="lv-LV" dirty="0" err="1"/>
              <a:t>ones</a:t>
            </a:r>
            <a:r>
              <a:rPr lang="lv-LV" dirty="0"/>
              <a:t> </a:t>
            </a:r>
            <a:r>
              <a:rPr lang="lv-LV" dirty="0" err="1"/>
              <a:t>locked</a:t>
            </a:r>
            <a:r>
              <a:rPr lang="lv-LV" dirty="0"/>
              <a:t> </a:t>
            </a:r>
            <a:r>
              <a:rPr lang="lv-LV" dirty="0" err="1"/>
              <a:t>can</a:t>
            </a:r>
            <a:r>
              <a:rPr lang="lv-LV" dirty="0"/>
              <a:t> </a:t>
            </a:r>
            <a:r>
              <a:rPr lang="lv-LV" dirty="0" err="1"/>
              <a:t>be</a:t>
            </a:r>
            <a:r>
              <a:rPr lang="lv-LV" dirty="0"/>
              <a:t> </a:t>
            </a:r>
            <a:r>
              <a:rPr lang="lv-LV" dirty="0" err="1"/>
              <a:t>accessed</a:t>
            </a:r>
            <a:r>
              <a:rPr lang="lv-LV" dirty="0"/>
              <a:t> </a:t>
            </a:r>
            <a:r>
              <a:rPr lang="lv-LV" dirty="0" err="1"/>
              <a:t>with</a:t>
            </a:r>
            <a:r>
              <a:rPr lang="lv-LV" dirty="0"/>
              <a:t> a </a:t>
            </a:r>
            <a:r>
              <a:rPr lang="lv-LV" dirty="0" err="1"/>
              <a:t>password</a:t>
            </a:r>
            <a:r>
              <a:rPr lang="lv-LV" dirty="0"/>
              <a:t> students </a:t>
            </a:r>
            <a:r>
              <a:rPr lang="lv-LV" dirty="0" err="1"/>
              <a:t>get</a:t>
            </a:r>
            <a:r>
              <a:rPr lang="lv-LV" dirty="0"/>
              <a:t> </a:t>
            </a:r>
            <a:r>
              <a:rPr lang="lv-LV" dirty="0" err="1"/>
              <a:t>free</a:t>
            </a:r>
            <a:r>
              <a:rPr lang="lv-LV" dirty="0"/>
              <a:t> </a:t>
            </a:r>
            <a:r>
              <a:rPr lang="lv-LV" dirty="0" err="1"/>
              <a:t>of</a:t>
            </a:r>
            <a:r>
              <a:rPr lang="lv-LV" dirty="0"/>
              <a:t> </a:t>
            </a:r>
            <a:r>
              <a:rPr lang="lv-LV" dirty="0" err="1"/>
              <a:t>charge</a:t>
            </a:r>
            <a:r>
              <a:rPr lang="lv-LV" dirty="0"/>
              <a:t> (</a:t>
            </a:r>
            <a:r>
              <a:rPr lang="lv-LV" dirty="0" err="1"/>
              <a:t>along</a:t>
            </a:r>
            <a:r>
              <a:rPr lang="lv-LV" dirty="0"/>
              <a:t> </a:t>
            </a:r>
            <a:r>
              <a:rPr lang="lv-LV" dirty="0" err="1"/>
              <a:t>with</a:t>
            </a:r>
            <a:r>
              <a:rPr lang="lv-LV" dirty="0"/>
              <a:t> a </a:t>
            </a:r>
            <a:r>
              <a:rPr lang="lv-LV" dirty="0" err="1"/>
              <a:t>free</a:t>
            </a:r>
            <a:r>
              <a:rPr lang="lv-LV" dirty="0"/>
              <a:t> </a:t>
            </a:r>
            <a:r>
              <a:rPr lang="lv-LV" dirty="0" err="1"/>
              <a:t>copy</a:t>
            </a:r>
            <a:r>
              <a:rPr lang="lv-LV" dirty="0"/>
              <a:t> </a:t>
            </a:r>
            <a:r>
              <a:rPr lang="lv-LV" dirty="0" err="1"/>
              <a:t>of</a:t>
            </a:r>
            <a:r>
              <a:rPr lang="lv-LV" dirty="0"/>
              <a:t> MS Office </a:t>
            </a:r>
            <a:r>
              <a:rPr lang="lv-LV" dirty="0" err="1"/>
              <a:t>during</a:t>
            </a:r>
            <a:r>
              <a:rPr lang="lv-LV" dirty="0"/>
              <a:t> </a:t>
            </a:r>
            <a:r>
              <a:rPr lang="lv-LV" dirty="0" err="1"/>
              <a:t>their</a:t>
            </a:r>
            <a:r>
              <a:rPr lang="lv-LV" dirty="0"/>
              <a:t> </a:t>
            </a:r>
            <a:r>
              <a:rPr lang="lv-LV" dirty="0" err="1"/>
              <a:t>studies</a:t>
            </a:r>
            <a:r>
              <a:rPr lang="lv-LV" dirty="0"/>
              <a:t>).</a:t>
            </a:r>
          </a:p>
        </p:txBody>
      </p:sp>
      <p:sp>
        <p:nvSpPr>
          <p:cNvPr id="4" name="Slaida numura vietturis 3"/>
          <p:cNvSpPr>
            <a:spLocks noGrp="1"/>
          </p:cNvSpPr>
          <p:nvPr>
            <p:ph type="sldNum" sz="quarter" idx="10"/>
          </p:nvPr>
        </p:nvSpPr>
        <p:spPr/>
        <p:txBody>
          <a:bodyPr/>
          <a:lstStyle/>
          <a:p>
            <a:fld id="{0A95C7B4-F48A-4942-A509-E55995350072}" type="slidenum">
              <a:rPr lang="lv-LV" smtClean="0"/>
              <a:pPr/>
              <a:t>42</a:t>
            </a:fld>
            <a:endParaRPr lang="lv-LV"/>
          </a:p>
        </p:txBody>
      </p:sp>
      <p:sp>
        <p:nvSpPr>
          <p:cNvPr id="5" name="Kājenes vietturis 4"/>
          <p:cNvSpPr>
            <a:spLocks noGrp="1"/>
          </p:cNvSpPr>
          <p:nvPr>
            <p:ph type="ftr" sz="quarter" idx="11"/>
          </p:nvPr>
        </p:nvSpPr>
        <p:spPr/>
        <p:txBody>
          <a:bodyPr/>
          <a:lstStyle/>
          <a:p>
            <a:r>
              <a:rPr lang="lv-LV"/>
              <a:t>Prikulis, UL, Praha, 28.06.2016</a:t>
            </a:r>
          </a:p>
        </p:txBody>
      </p:sp>
    </p:spTree>
    <p:extLst>
      <p:ext uri="{BB962C8B-B14F-4D97-AF65-F5344CB8AC3E}">
        <p14:creationId xmlns:p14="http://schemas.microsoft.com/office/powerpoint/2010/main" val="29906017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err="1"/>
              <a:t>An</a:t>
            </a:r>
            <a:r>
              <a:rPr lang="lv-LV" dirty="0"/>
              <a:t> </a:t>
            </a:r>
            <a:r>
              <a:rPr lang="lv-LV" dirty="0" err="1"/>
              <a:t>important</a:t>
            </a:r>
            <a:r>
              <a:rPr lang="lv-LV" dirty="0"/>
              <a:t> </a:t>
            </a:r>
            <a:r>
              <a:rPr lang="lv-LV" dirty="0" err="1"/>
              <a:t>resource</a:t>
            </a:r>
            <a:r>
              <a:rPr lang="lv-LV" dirty="0"/>
              <a:t>, </a:t>
            </a:r>
            <a:r>
              <a:rPr lang="lv-LV" dirty="0" err="1"/>
              <a:t>also</a:t>
            </a:r>
            <a:r>
              <a:rPr lang="lv-LV" dirty="0"/>
              <a:t> </a:t>
            </a:r>
            <a:r>
              <a:rPr lang="lv-LV" dirty="0" err="1"/>
              <a:t>maintained</a:t>
            </a:r>
            <a:r>
              <a:rPr lang="lv-LV" dirty="0"/>
              <a:t> </a:t>
            </a:r>
            <a:r>
              <a:rPr lang="lv-LV" dirty="0" err="1"/>
              <a:t>centrally</a:t>
            </a:r>
            <a:r>
              <a:rPr lang="lv-LV" dirty="0"/>
              <a:t> </a:t>
            </a:r>
            <a:r>
              <a:rPr lang="lv-LV" dirty="0" err="1"/>
              <a:t>is</a:t>
            </a:r>
            <a:r>
              <a:rPr lang="lv-LV" dirty="0"/>
              <a:t> </a:t>
            </a:r>
            <a:r>
              <a:rPr lang="lv-LV" dirty="0" err="1"/>
              <a:t>the</a:t>
            </a:r>
            <a:r>
              <a:rPr lang="lv-LV" dirty="0"/>
              <a:t> </a:t>
            </a:r>
            <a:r>
              <a:rPr lang="lv-LV" dirty="0" err="1"/>
              <a:t>electronic</a:t>
            </a:r>
            <a:r>
              <a:rPr lang="lv-LV" dirty="0"/>
              <a:t> </a:t>
            </a:r>
            <a:r>
              <a:rPr lang="lv-LV" dirty="0" err="1"/>
              <a:t>system</a:t>
            </a:r>
            <a:r>
              <a:rPr lang="lv-LV" dirty="0"/>
              <a:t> MOODLE, </a:t>
            </a:r>
            <a:r>
              <a:rPr lang="lv-LV" dirty="0" err="1"/>
              <a:t>available</a:t>
            </a:r>
            <a:r>
              <a:rPr lang="lv-LV" dirty="0"/>
              <a:t> to students </a:t>
            </a:r>
            <a:r>
              <a:rPr lang="lv-LV" dirty="0" err="1"/>
              <a:t>and</a:t>
            </a:r>
            <a:r>
              <a:rPr lang="lv-LV" dirty="0"/>
              <a:t> </a:t>
            </a:r>
            <a:r>
              <a:rPr lang="lv-LV" dirty="0" err="1"/>
              <a:t>staff</a:t>
            </a:r>
            <a:r>
              <a:rPr lang="lv-LV" dirty="0"/>
              <a:t> </a:t>
            </a:r>
            <a:r>
              <a:rPr lang="lv-LV" dirty="0" err="1"/>
              <a:t>and</a:t>
            </a:r>
            <a:r>
              <a:rPr lang="lv-LV" dirty="0"/>
              <a:t> </a:t>
            </a:r>
            <a:r>
              <a:rPr lang="lv-LV" dirty="0" err="1"/>
              <a:t>containing</a:t>
            </a:r>
            <a:r>
              <a:rPr lang="lv-LV" dirty="0"/>
              <a:t> </a:t>
            </a:r>
            <a:r>
              <a:rPr lang="lv-LV" dirty="0" err="1"/>
              <a:t>most</a:t>
            </a:r>
            <a:r>
              <a:rPr lang="lv-LV" dirty="0"/>
              <a:t> (</a:t>
            </a:r>
            <a:r>
              <a:rPr lang="lv-LV" dirty="0" err="1"/>
              <a:t>nearly</a:t>
            </a:r>
            <a:r>
              <a:rPr lang="lv-LV" dirty="0"/>
              <a:t> </a:t>
            </a:r>
            <a:r>
              <a:rPr lang="lv-LV" dirty="0" err="1"/>
              <a:t>all</a:t>
            </a:r>
            <a:r>
              <a:rPr lang="lv-LV" dirty="0"/>
              <a:t>) </a:t>
            </a:r>
            <a:r>
              <a:rPr lang="lv-LV" dirty="0" err="1"/>
              <a:t>courses</a:t>
            </a:r>
            <a:r>
              <a:rPr lang="lv-LV" dirty="0"/>
              <a:t> </a:t>
            </a:r>
            <a:r>
              <a:rPr lang="lv-LV" dirty="0" err="1"/>
              <a:t>that</a:t>
            </a:r>
            <a:r>
              <a:rPr lang="lv-LV" dirty="0"/>
              <a:t> </a:t>
            </a:r>
            <a:r>
              <a:rPr lang="lv-LV" dirty="0" err="1"/>
              <a:t>are</a:t>
            </a:r>
            <a:r>
              <a:rPr lang="lv-LV" dirty="0"/>
              <a:t> </a:t>
            </a:r>
            <a:r>
              <a:rPr lang="lv-LV" dirty="0" err="1"/>
              <a:t>being</a:t>
            </a:r>
            <a:r>
              <a:rPr lang="lv-LV" dirty="0"/>
              <a:t> </a:t>
            </a:r>
            <a:r>
              <a:rPr lang="lv-LV" dirty="0" err="1"/>
              <a:t>delivered</a:t>
            </a:r>
            <a:r>
              <a:rPr lang="lv-LV" dirty="0"/>
              <a:t>.</a:t>
            </a:r>
          </a:p>
        </p:txBody>
      </p:sp>
      <p:sp>
        <p:nvSpPr>
          <p:cNvPr id="4" name="Slaida numura vietturis 3"/>
          <p:cNvSpPr>
            <a:spLocks noGrp="1"/>
          </p:cNvSpPr>
          <p:nvPr>
            <p:ph type="sldNum" sz="quarter" idx="10"/>
          </p:nvPr>
        </p:nvSpPr>
        <p:spPr/>
        <p:txBody>
          <a:bodyPr/>
          <a:lstStyle/>
          <a:p>
            <a:fld id="{0A95C7B4-F48A-4942-A509-E55995350072}" type="slidenum">
              <a:rPr lang="lv-LV" smtClean="0"/>
              <a:pPr/>
              <a:t>43</a:t>
            </a:fld>
            <a:endParaRPr lang="lv-LV"/>
          </a:p>
        </p:txBody>
      </p:sp>
      <p:sp>
        <p:nvSpPr>
          <p:cNvPr id="5" name="Kājenes vietturis 4"/>
          <p:cNvSpPr>
            <a:spLocks noGrp="1"/>
          </p:cNvSpPr>
          <p:nvPr>
            <p:ph type="ftr" sz="quarter" idx="11"/>
          </p:nvPr>
        </p:nvSpPr>
        <p:spPr/>
        <p:txBody>
          <a:bodyPr/>
          <a:lstStyle/>
          <a:p>
            <a:r>
              <a:rPr lang="lv-LV"/>
              <a:t>Prikulis, UL, Praha, 28.06.2016</a:t>
            </a:r>
          </a:p>
        </p:txBody>
      </p:sp>
    </p:spTree>
    <p:extLst>
      <p:ext uri="{BB962C8B-B14F-4D97-AF65-F5344CB8AC3E}">
        <p14:creationId xmlns:p14="http://schemas.microsoft.com/office/powerpoint/2010/main" val="33497370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err="1"/>
              <a:t>As</a:t>
            </a:r>
            <a:r>
              <a:rPr lang="lv-LV" dirty="0"/>
              <a:t> </a:t>
            </a:r>
            <a:r>
              <a:rPr lang="lv-LV" dirty="0" err="1"/>
              <a:t>concerns</a:t>
            </a:r>
            <a:r>
              <a:rPr lang="lv-LV" dirty="0"/>
              <a:t> </a:t>
            </a:r>
            <a:r>
              <a:rPr lang="lv-LV" dirty="0" err="1"/>
              <a:t>the</a:t>
            </a:r>
            <a:r>
              <a:rPr lang="lv-LV" dirty="0"/>
              <a:t> </a:t>
            </a:r>
            <a:r>
              <a:rPr lang="lv-LV" dirty="0" err="1"/>
              <a:t>information</a:t>
            </a:r>
            <a:r>
              <a:rPr lang="lv-LV" dirty="0"/>
              <a:t> </a:t>
            </a:r>
            <a:r>
              <a:rPr lang="lv-LV" dirty="0" err="1"/>
              <a:t>systems</a:t>
            </a:r>
            <a:r>
              <a:rPr lang="lv-LV" dirty="0"/>
              <a:t>, </a:t>
            </a:r>
            <a:r>
              <a:rPr lang="lv-LV" dirty="0" err="1"/>
              <a:t>they</a:t>
            </a:r>
            <a:r>
              <a:rPr lang="lv-LV" dirty="0"/>
              <a:t> </a:t>
            </a:r>
            <a:r>
              <a:rPr lang="lv-LV" dirty="0" err="1"/>
              <a:t>are</a:t>
            </a:r>
            <a:r>
              <a:rPr lang="lv-LV" dirty="0"/>
              <a:t> </a:t>
            </a:r>
            <a:r>
              <a:rPr lang="lv-LV" dirty="0" err="1"/>
              <a:t>also</a:t>
            </a:r>
            <a:r>
              <a:rPr lang="lv-LV" dirty="0"/>
              <a:t> </a:t>
            </a:r>
            <a:r>
              <a:rPr lang="lv-LV" dirty="0" err="1"/>
              <a:t>maintained</a:t>
            </a:r>
            <a:r>
              <a:rPr lang="lv-LV" dirty="0"/>
              <a:t> </a:t>
            </a:r>
            <a:r>
              <a:rPr lang="lv-LV" dirty="0" err="1"/>
              <a:t>centrally</a:t>
            </a:r>
            <a:r>
              <a:rPr lang="lv-LV" dirty="0"/>
              <a:t> </a:t>
            </a:r>
            <a:r>
              <a:rPr lang="lv-LV" dirty="0" err="1"/>
              <a:t>and</a:t>
            </a:r>
            <a:r>
              <a:rPr lang="lv-LV" dirty="0"/>
              <a:t> </a:t>
            </a:r>
            <a:r>
              <a:rPr lang="lv-LV" dirty="0" err="1"/>
              <a:t>used</a:t>
            </a:r>
            <a:r>
              <a:rPr lang="lv-LV" dirty="0"/>
              <a:t> </a:t>
            </a:r>
            <a:r>
              <a:rPr lang="lv-LV" dirty="0" err="1"/>
              <a:t>by</a:t>
            </a:r>
            <a:r>
              <a:rPr lang="lv-LV" dirty="0"/>
              <a:t> students  </a:t>
            </a:r>
            <a:r>
              <a:rPr lang="lv-LV" dirty="0" err="1"/>
              <a:t>and</a:t>
            </a:r>
            <a:r>
              <a:rPr lang="lv-LV" dirty="0"/>
              <a:t> </a:t>
            </a:r>
            <a:r>
              <a:rPr lang="lv-LV" dirty="0" err="1"/>
              <a:t>academic</a:t>
            </a:r>
            <a:r>
              <a:rPr lang="lv-LV" dirty="0"/>
              <a:t> </a:t>
            </a:r>
            <a:r>
              <a:rPr lang="lv-LV" dirty="0" err="1"/>
              <a:t>and</a:t>
            </a:r>
            <a:r>
              <a:rPr lang="lv-LV" dirty="0"/>
              <a:t> </a:t>
            </a:r>
            <a:r>
              <a:rPr lang="lv-LV" dirty="0" err="1"/>
              <a:t>administrative</a:t>
            </a:r>
            <a:r>
              <a:rPr lang="lv-LV" dirty="0"/>
              <a:t> </a:t>
            </a:r>
            <a:r>
              <a:rPr lang="lv-LV" dirty="0" err="1"/>
              <a:t>staff</a:t>
            </a:r>
            <a:r>
              <a:rPr lang="lv-LV" dirty="0"/>
              <a:t> to store, </a:t>
            </a:r>
            <a:r>
              <a:rPr lang="lv-LV" dirty="0" err="1"/>
              <a:t>manage</a:t>
            </a:r>
            <a:r>
              <a:rPr lang="lv-LV" dirty="0"/>
              <a:t> </a:t>
            </a:r>
            <a:r>
              <a:rPr lang="lv-LV" dirty="0" err="1"/>
              <a:t>and</a:t>
            </a:r>
            <a:r>
              <a:rPr lang="lv-LV" dirty="0"/>
              <a:t> </a:t>
            </a:r>
            <a:r>
              <a:rPr lang="lv-LV" dirty="0" err="1"/>
              <a:t>use</a:t>
            </a:r>
            <a:r>
              <a:rPr lang="lv-LV" dirty="0"/>
              <a:t> </a:t>
            </a:r>
            <a:r>
              <a:rPr lang="lv-LV" dirty="0" err="1"/>
              <a:t>the</a:t>
            </a:r>
            <a:r>
              <a:rPr lang="lv-LV" dirty="0"/>
              <a:t> </a:t>
            </a:r>
            <a:r>
              <a:rPr lang="lv-LV" dirty="0" err="1"/>
              <a:t>relevant</a:t>
            </a:r>
            <a:r>
              <a:rPr lang="lv-LV" dirty="0"/>
              <a:t> </a:t>
            </a:r>
            <a:r>
              <a:rPr lang="lv-LV" dirty="0" err="1"/>
              <a:t>information</a:t>
            </a:r>
            <a:r>
              <a:rPr lang="lv-LV" dirty="0"/>
              <a:t>.</a:t>
            </a:r>
          </a:p>
        </p:txBody>
      </p:sp>
      <p:sp>
        <p:nvSpPr>
          <p:cNvPr id="4" name="Slaida numura vietturis 3"/>
          <p:cNvSpPr>
            <a:spLocks noGrp="1"/>
          </p:cNvSpPr>
          <p:nvPr>
            <p:ph type="sldNum" sz="quarter" idx="10"/>
          </p:nvPr>
        </p:nvSpPr>
        <p:spPr/>
        <p:txBody>
          <a:bodyPr/>
          <a:lstStyle/>
          <a:p>
            <a:fld id="{0A95C7B4-F48A-4942-A509-E55995350072}" type="slidenum">
              <a:rPr lang="lv-LV" smtClean="0"/>
              <a:pPr/>
              <a:t>44</a:t>
            </a:fld>
            <a:endParaRPr lang="lv-LV"/>
          </a:p>
        </p:txBody>
      </p:sp>
      <p:sp>
        <p:nvSpPr>
          <p:cNvPr id="5" name="Kājenes vietturis 4"/>
          <p:cNvSpPr>
            <a:spLocks noGrp="1"/>
          </p:cNvSpPr>
          <p:nvPr>
            <p:ph type="ftr" sz="quarter" idx="11"/>
          </p:nvPr>
        </p:nvSpPr>
        <p:spPr/>
        <p:txBody>
          <a:bodyPr/>
          <a:lstStyle/>
          <a:p>
            <a:r>
              <a:rPr lang="lv-LV"/>
              <a:t>Prikulis, UL, Praha, 28.06.2016</a:t>
            </a:r>
          </a:p>
        </p:txBody>
      </p:sp>
    </p:spTree>
    <p:extLst>
      <p:ext uri="{BB962C8B-B14F-4D97-AF65-F5344CB8AC3E}">
        <p14:creationId xmlns:p14="http://schemas.microsoft.com/office/powerpoint/2010/main" val="32299467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err="1"/>
              <a:t>The</a:t>
            </a:r>
            <a:r>
              <a:rPr lang="lv-LV" dirty="0"/>
              <a:t> </a:t>
            </a:r>
            <a:r>
              <a:rPr lang="lv-LV" dirty="0" err="1"/>
              <a:t>main</a:t>
            </a:r>
            <a:r>
              <a:rPr lang="lv-LV" dirty="0"/>
              <a:t> </a:t>
            </a:r>
            <a:r>
              <a:rPr lang="lv-LV" dirty="0" err="1"/>
              <a:t>system</a:t>
            </a:r>
            <a:r>
              <a:rPr lang="lv-LV" dirty="0"/>
              <a:t> </a:t>
            </a:r>
            <a:r>
              <a:rPr lang="lv-LV" dirty="0" err="1"/>
              <a:t>is</a:t>
            </a:r>
            <a:r>
              <a:rPr lang="lv-LV" dirty="0"/>
              <a:t> LUIS (</a:t>
            </a:r>
            <a:r>
              <a:rPr lang="lv-LV" dirty="0" err="1"/>
              <a:t>information</a:t>
            </a:r>
            <a:r>
              <a:rPr lang="lv-LV" dirty="0"/>
              <a:t> </a:t>
            </a:r>
            <a:r>
              <a:rPr lang="lv-LV" dirty="0" err="1"/>
              <a:t>system</a:t>
            </a:r>
            <a:r>
              <a:rPr lang="lv-LV" dirty="0"/>
              <a:t> </a:t>
            </a:r>
            <a:r>
              <a:rPr lang="lv-LV" dirty="0" err="1"/>
              <a:t>of</a:t>
            </a:r>
            <a:r>
              <a:rPr lang="lv-LV" dirty="0"/>
              <a:t> UL), </a:t>
            </a:r>
            <a:r>
              <a:rPr lang="lv-LV" dirty="0" err="1"/>
              <a:t>and</a:t>
            </a:r>
            <a:r>
              <a:rPr lang="lv-LV" dirty="0"/>
              <a:t> it </a:t>
            </a:r>
            <a:r>
              <a:rPr lang="lv-LV" dirty="0" err="1"/>
              <a:t>contains</a:t>
            </a:r>
            <a:r>
              <a:rPr lang="lv-LV" dirty="0"/>
              <a:t> </a:t>
            </a:r>
            <a:r>
              <a:rPr lang="lv-LV" dirty="0" err="1"/>
              <a:t>all</a:t>
            </a:r>
            <a:r>
              <a:rPr lang="lv-LV" dirty="0"/>
              <a:t> </a:t>
            </a:r>
            <a:r>
              <a:rPr lang="lv-LV" dirty="0" err="1"/>
              <a:t>the</a:t>
            </a:r>
            <a:r>
              <a:rPr lang="lv-LV" dirty="0"/>
              <a:t> </a:t>
            </a:r>
            <a:r>
              <a:rPr lang="lv-LV" dirty="0" err="1"/>
              <a:t>personal</a:t>
            </a:r>
            <a:r>
              <a:rPr lang="lv-LV" dirty="0"/>
              <a:t> </a:t>
            </a:r>
            <a:r>
              <a:rPr lang="lv-LV" dirty="0" err="1"/>
              <a:t>data</a:t>
            </a:r>
            <a:r>
              <a:rPr lang="lv-LV" dirty="0"/>
              <a:t> </a:t>
            </a:r>
            <a:r>
              <a:rPr lang="lv-LV" dirty="0" err="1"/>
              <a:t>on</a:t>
            </a:r>
            <a:r>
              <a:rPr lang="lv-LV" dirty="0"/>
              <a:t> students </a:t>
            </a:r>
            <a:r>
              <a:rPr lang="lv-LV" dirty="0" err="1"/>
              <a:t>and</a:t>
            </a:r>
            <a:r>
              <a:rPr lang="lv-LV" dirty="0"/>
              <a:t> </a:t>
            </a:r>
            <a:r>
              <a:rPr lang="lv-LV" dirty="0" err="1"/>
              <a:t>staff</a:t>
            </a:r>
            <a:r>
              <a:rPr lang="lv-LV" dirty="0"/>
              <a:t> (</a:t>
            </a:r>
            <a:r>
              <a:rPr lang="lv-LV" dirty="0" err="1"/>
              <a:t>accessible</a:t>
            </a:r>
            <a:r>
              <a:rPr lang="lv-LV" dirty="0"/>
              <a:t> </a:t>
            </a:r>
            <a:r>
              <a:rPr lang="lv-LV" dirty="0" err="1"/>
              <a:t>only</a:t>
            </a:r>
            <a:r>
              <a:rPr lang="lv-LV" dirty="0"/>
              <a:t> </a:t>
            </a:r>
            <a:r>
              <a:rPr lang="lv-LV" dirty="0" err="1"/>
              <a:t>in</a:t>
            </a:r>
            <a:r>
              <a:rPr lang="lv-LV" dirty="0"/>
              <a:t> </a:t>
            </a:r>
            <a:r>
              <a:rPr lang="lv-LV" dirty="0" err="1"/>
              <a:t>an</a:t>
            </a:r>
            <a:r>
              <a:rPr lang="lv-LV" dirty="0"/>
              <a:t> </a:t>
            </a:r>
            <a:r>
              <a:rPr lang="lv-LV" dirty="0" err="1"/>
              <a:t>authorised</a:t>
            </a:r>
            <a:r>
              <a:rPr lang="lv-LV" dirty="0"/>
              <a:t> </a:t>
            </a:r>
            <a:r>
              <a:rPr lang="lv-LV" dirty="0" err="1"/>
              <a:t>way</a:t>
            </a:r>
            <a:r>
              <a:rPr lang="lv-LV" dirty="0"/>
              <a:t> </a:t>
            </a:r>
            <a:r>
              <a:rPr lang="lv-LV" dirty="0" err="1"/>
              <a:t>so</a:t>
            </a:r>
            <a:r>
              <a:rPr lang="lv-LV" dirty="0"/>
              <a:t> </a:t>
            </a:r>
            <a:r>
              <a:rPr lang="lv-LV" dirty="0" err="1"/>
              <a:t>as</a:t>
            </a:r>
            <a:r>
              <a:rPr lang="lv-LV" dirty="0"/>
              <a:t> to </a:t>
            </a:r>
            <a:r>
              <a:rPr lang="lv-LV" dirty="0" err="1"/>
              <a:t>meet</a:t>
            </a:r>
            <a:r>
              <a:rPr lang="lv-LV" dirty="0"/>
              <a:t> </a:t>
            </a:r>
            <a:r>
              <a:rPr lang="lv-LV" dirty="0" err="1"/>
              <a:t>the</a:t>
            </a:r>
            <a:r>
              <a:rPr lang="lv-LV" dirty="0"/>
              <a:t> </a:t>
            </a:r>
            <a:r>
              <a:rPr lang="lv-LV" dirty="0" err="1"/>
              <a:t>requirements</a:t>
            </a:r>
            <a:r>
              <a:rPr lang="lv-LV" dirty="0"/>
              <a:t> </a:t>
            </a:r>
            <a:r>
              <a:rPr lang="lv-LV" dirty="0" err="1"/>
              <a:t>of</a:t>
            </a:r>
            <a:r>
              <a:rPr lang="lv-LV" dirty="0"/>
              <a:t> </a:t>
            </a:r>
            <a:r>
              <a:rPr lang="lv-LV" dirty="0" err="1"/>
              <a:t>the</a:t>
            </a:r>
            <a:r>
              <a:rPr lang="lv-LV" dirty="0"/>
              <a:t> </a:t>
            </a:r>
            <a:r>
              <a:rPr lang="lv-LV" dirty="0" err="1"/>
              <a:t>law</a:t>
            </a:r>
            <a:r>
              <a:rPr lang="lv-LV" dirty="0"/>
              <a:t> </a:t>
            </a:r>
            <a:r>
              <a:rPr lang="lv-LV" dirty="0" err="1"/>
              <a:t>on</a:t>
            </a:r>
            <a:r>
              <a:rPr lang="lv-LV" dirty="0"/>
              <a:t> </a:t>
            </a:r>
            <a:r>
              <a:rPr lang="lv-LV" dirty="0" err="1"/>
              <a:t>protection</a:t>
            </a:r>
            <a:r>
              <a:rPr lang="lv-LV" dirty="0"/>
              <a:t> </a:t>
            </a:r>
            <a:r>
              <a:rPr lang="lv-LV" dirty="0" err="1"/>
              <a:t>of</a:t>
            </a:r>
            <a:r>
              <a:rPr lang="lv-LV" dirty="0"/>
              <a:t> </a:t>
            </a:r>
            <a:r>
              <a:rPr lang="lv-LV" dirty="0" err="1"/>
              <a:t>personal</a:t>
            </a:r>
            <a:r>
              <a:rPr lang="lv-LV" dirty="0"/>
              <a:t> </a:t>
            </a:r>
            <a:r>
              <a:rPr lang="lv-LV" dirty="0" err="1"/>
              <a:t>data</a:t>
            </a:r>
            <a:r>
              <a:rPr lang="lv-LV" dirty="0"/>
              <a:t>. </a:t>
            </a:r>
            <a:r>
              <a:rPr lang="lv-LV" dirty="0" err="1"/>
              <a:t>But</a:t>
            </a:r>
            <a:r>
              <a:rPr lang="lv-LV" dirty="0"/>
              <a:t> it </a:t>
            </a:r>
            <a:r>
              <a:rPr lang="lv-LV" dirty="0" err="1"/>
              <a:t>also</a:t>
            </a:r>
            <a:r>
              <a:rPr lang="lv-LV" dirty="0"/>
              <a:t> </a:t>
            </a:r>
            <a:r>
              <a:rPr lang="lv-LV" dirty="0" err="1"/>
              <a:t>contains</a:t>
            </a:r>
            <a:r>
              <a:rPr lang="lv-LV" dirty="0"/>
              <a:t> </a:t>
            </a:r>
            <a:r>
              <a:rPr lang="lv-LV" dirty="0" err="1"/>
              <a:t>all</a:t>
            </a:r>
            <a:r>
              <a:rPr lang="lv-LV" dirty="0"/>
              <a:t> </a:t>
            </a:r>
            <a:r>
              <a:rPr lang="lv-LV" dirty="0" err="1"/>
              <a:t>the</a:t>
            </a:r>
            <a:r>
              <a:rPr lang="lv-LV" dirty="0"/>
              <a:t> </a:t>
            </a:r>
            <a:r>
              <a:rPr lang="lv-LV" dirty="0" err="1"/>
              <a:t>records</a:t>
            </a:r>
            <a:r>
              <a:rPr lang="lv-LV" dirty="0"/>
              <a:t> </a:t>
            </a:r>
            <a:r>
              <a:rPr lang="lv-LV" dirty="0" err="1"/>
              <a:t>concerning</a:t>
            </a:r>
            <a:r>
              <a:rPr lang="lv-LV" dirty="0"/>
              <a:t> </a:t>
            </a:r>
            <a:r>
              <a:rPr lang="lv-LV" dirty="0" err="1"/>
              <a:t>the</a:t>
            </a:r>
            <a:r>
              <a:rPr lang="lv-LV" dirty="0"/>
              <a:t> </a:t>
            </a:r>
            <a:r>
              <a:rPr lang="lv-LV" dirty="0" err="1"/>
              <a:t>academic</a:t>
            </a:r>
            <a:r>
              <a:rPr lang="lv-LV" dirty="0"/>
              <a:t> process, </a:t>
            </a:r>
            <a:r>
              <a:rPr lang="lv-LV" dirty="0" err="1"/>
              <a:t>and</a:t>
            </a:r>
            <a:r>
              <a:rPr lang="lv-LV" dirty="0"/>
              <a:t> </a:t>
            </a:r>
            <a:r>
              <a:rPr lang="lv-LV" dirty="0" err="1"/>
              <a:t>the</a:t>
            </a:r>
            <a:r>
              <a:rPr lang="lv-LV" dirty="0"/>
              <a:t> student </a:t>
            </a:r>
            <a:r>
              <a:rPr lang="lv-LV" dirty="0" err="1"/>
              <a:t>can</a:t>
            </a:r>
            <a:r>
              <a:rPr lang="lv-LV" dirty="0"/>
              <a:t> </a:t>
            </a:r>
            <a:r>
              <a:rPr lang="lv-LV" dirty="0" err="1"/>
              <a:t>always</a:t>
            </a:r>
            <a:r>
              <a:rPr lang="lv-LV" dirty="0"/>
              <a:t> </a:t>
            </a:r>
            <a:r>
              <a:rPr lang="lv-LV" dirty="0" err="1"/>
              <a:t>find</a:t>
            </a:r>
            <a:r>
              <a:rPr lang="lv-LV" dirty="0"/>
              <a:t> </a:t>
            </a:r>
            <a:r>
              <a:rPr lang="lv-LV" dirty="0" err="1"/>
              <a:t>out</a:t>
            </a:r>
            <a:r>
              <a:rPr lang="lv-LV" dirty="0"/>
              <a:t> </a:t>
            </a:r>
            <a:r>
              <a:rPr lang="lv-LV" dirty="0" err="1"/>
              <a:t>what</a:t>
            </a:r>
            <a:r>
              <a:rPr lang="lv-LV" dirty="0"/>
              <a:t> </a:t>
            </a:r>
            <a:r>
              <a:rPr lang="lv-LV" dirty="0" err="1"/>
              <a:t>tasks</a:t>
            </a:r>
            <a:r>
              <a:rPr lang="lv-LV" dirty="0"/>
              <a:t> </a:t>
            </a:r>
            <a:r>
              <a:rPr lang="lv-LV" dirty="0" err="1"/>
              <a:t>or</a:t>
            </a:r>
            <a:r>
              <a:rPr lang="lv-LV" dirty="0"/>
              <a:t> tests </a:t>
            </a:r>
            <a:r>
              <a:rPr lang="lv-LV" dirty="0" err="1"/>
              <a:t>he</a:t>
            </a:r>
            <a:r>
              <a:rPr lang="lv-LV" dirty="0"/>
              <a:t> </a:t>
            </a:r>
            <a:r>
              <a:rPr lang="lv-LV" dirty="0" err="1"/>
              <a:t>has</a:t>
            </a:r>
            <a:r>
              <a:rPr lang="lv-LV" dirty="0"/>
              <a:t> to </a:t>
            </a:r>
            <a:r>
              <a:rPr lang="lv-LV" dirty="0" err="1"/>
              <a:t>perform</a:t>
            </a:r>
            <a:r>
              <a:rPr lang="lv-LV" dirty="0"/>
              <a:t> </a:t>
            </a:r>
            <a:r>
              <a:rPr lang="lv-LV" dirty="0" err="1"/>
              <a:t>and</a:t>
            </a:r>
            <a:r>
              <a:rPr lang="lv-LV" dirty="0"/>
              <a:t> </a:t>
            </a:r>
            <a:r>
              <a:rPr lang="lv-LV" dirty="0" err="1"/>
              <a:t>what</a:t>
            </a:r>
            <a:r>
              <a:rPr lang="lv-LV" dirty="0"/>
              <a:t> </a:t>
            </a:r>
            <a:r>
              <a:rPr lang="lv-LV" dirty="0" err="1"/>
              <a:t>is</a:t>
            </a:r>
            <a:r>
              <a:rPr lang="lv-LV" dirty="0"/>
              <a:t> </a:t>
            </a:r>
            <a:r>
              <a:rPr lang="lv-LV" dirty="0" err="1"/>
              <a:t>his</a:t>
            </a:r>
            <a:r>
              <a:rPr lang="lv-LV" dirty="0"/>
              <a:t>/</a:t>
            </a:r>
            <a:r>
              <a:rPr lang="lv-LV" dirty="0" err="1"/>
              <a:t>her</a:t>
            </a:r>
            <a:r>
              <a:rPr lang="lv-LV" dirty="0"/>
              <a:t> </a:t>
            </a:r>
            <a:r>
              <a:rPr lang="lv-LV" dirty="0" err="1"/>
              <a:t>situation</a:t>
            </a:r>
            <a:r>
              <a:rPr lang="lv-LV" dirty="0"/>
              <a:t> </a:t>
            </a:r>
            <a:r>
              <a:rPr lang="lv-LV" dirty="0" err="1"/>
              <a:t>with</a:t>
            </a:r>
            <a:r>
              <a:rPr lang="lv-LV" dirty="0"/>
              <a:t> </a:t>
            </a:r>
            <a:r>
              <a:rPr lang="lv-LV" dirty="0" err="1"/>
              <a:t>the</a:t>
            </a:r>
            <a:r>
              <a:rPr lang="lv-LV" dirty="0"/>
              <a:t> </a:t>
            </a:r>
            <a:r>
              <a:rPr lang="lv-LV" dirty="0" err="1"/>
              <a:t>academic</a:t>
            </a:r>
            <a:r>
              <a:rPr lang="lv-LV" dirty="0"/>
              <a:t> progress. </a:t>
            </a:r>
            <a:r>
              <a:rPr lang="lv-LV" dirty="0" err="1"/>
              <a:t>Here</a:t>
            </a:r>
            <a:r>
              <a:rPr lang="lv-LV" dirty="0"/>
              <a:t> </a:t>
            </a:r>
            <a:r>
              <a:rPr lang="lv-LV" dirty="0" err="1"/>
              <a:t>also</a:t>
            </a:r>
            <a:r>
              <a:rPr lang="lv-LV" dirty="0"/>
              <a:t> </a:t>
            </a:r>
            <a:r>
              <a:rPr lang="lv-LV" dirty="0" err="1"/>
              <a:t>the</a:t>
            </a:r>
            <a:r>
              <a:rPr lang="lv-LV" dirty="0"/>
              <a:t> students </a:t>
            </a:r>
            <a:r>
              <a:rPr lang="lv-LV" dirty="0" err="1"/>
              <a:t>can</a:t>
            </a:r>
            <a:r>
              <a:rPr lang="lv-LV" dirty="0"/>
              <a:t> </a:t>
            </a:r>
            <a:r>
              <a:rPr lang="lv-LV" dirty="0" err="1"/>
              <a:t>approach</a:t>
            </a:r>
            <a:r>
              <a:rPr lang="lv-LV" dirty="0"/>
              <a:t> </a:t>
            </a:r>
            <a:r>
              <a:rPr lang="lv-LV" dirty="0" err="1"/>
              <a:t>centrally</a:t>
            </a:r>
            <a:r>
              <a:rPr lang="lv-LV" dirty="0"/>
              <a:t> </a:t>
            </a:r>
            <a:r>
              <a:rPr lang="lv-LV" dirty="0" err="1"/>
              <a:t>organized</a:t>
            </a:r>
            <a:r>
              <a:rPr lang="lv-LV" dirty="0"/>
              <a:t> </a:t>
            </a:r>
            <a:r>
              <a:rPr lang="lv-LV" dirty="0" err="1"/>
              <a:t>questionnaires</a:t>
            </a:r>
            <a:r>
              <a:rPr lang="lv-LV" dirty="0"/>
              <a:t> to </a:t>
            </a:r>
            <a:r>
              <a:rPr lang="lv-LV" dirty="0" err="1"/>
              <a:t>leave</a:t>
            </a:r>
            <a:r>
              <a:rPr lang="lv-LV" dirty="0"/>
              <a:t> </a:t>
            </a:r>
            <a:r>
              <a:rPr lang="lv-LV" dirty="0" err="1"/>
              <a:t>their</a:t>
            </a:r>
            <a:r>
              <a:rPr lang="lv-LV" dirty="0"/>
              <a:t> </a:t>
            </a:r>
            <a:r>
              <a:rPr lang="lv-LV" dirty="0" err="1"/>
              <a:t>opinion</a:t>
            </a:r>
            <a:r>
              <a:rPr lang="lv-LV" dirty="0"/>
              <a:t> </a:t>
            </a:r>
            <a:r>
              <a:rPr lang="lv-LV" dirty="0" err="1"/>
              <a:t>on</a:t>
            </a:r>
            <a:r>
              <a:rPr lang="lv-LV" dirty="0"/>
              <a:t> </a:t>
            </a:r>
            <a:r>
              <a:rPr lang="lv-LV" dirty="0" err="1"/>
              <a:t>programmes</a:t>
            </a:r>
            <a:r>
              <a:rPr lang="lv-LV" dirty="0"/>
              <a:t>, </a:t>
            </a:r>
            <a:r>
              <a:rPr lang="lv-LV" dirty="0" err="1"/>
              <a:t>courses</a:t>
            </a:r>
            <a:r>
              <a:rPr lang="lv-LV" dirty="0"/>
              <a:t> </a:t>
            </a:r>
            <a:r>
              <a:rPr lang="lv-LV" dirty="0" err="1"/>
              <a:t>and</a:t>
            </a:r>
            <a:r>
              <a:rPr lang="lv-LV" dirty="0"/>
              <a:t> </a:t>
            </a:r>
            <a:r>
              <a:rPr lang="lv-LV" dirty="0" err="1"/>
              <a:t>their</a:t>
            </a:r>
            <a:r>
              <a:rPr lang="lv-LV" dirty="0"/>
              <a:t> </a:t>
            </a:r>
            <a:r>
              <a:rPr lang="lv-LV" dirty="0" err="1"/>
              <a:t>staff</a:t>
            </a:r>
            <a:r>
              <a:rPr lang="lv-LV" dirty="0"/>
              <a:t>. </a:t>
            </a:r>
            <a:r>
              <a:rPr lang="lv-LV" dirty="0" err="1"/>
              <a:t>These</a:t>
            </a:r>
            <a:r>
              <a:rPr lang="lv-LV" dirty="0"/>
              <a:t> </a:t>
            </a:r>
            <a:r>
              <a:rPr lang="lv-LV" dirty="0" err="1"/>
              <a:t>opinions</a:t>
            </a:r>
            <a:r>
              <a:rPr lang="lv-LV" dirty="0"/>
              <a:t>  </a:t>
            </a:r>
            <a:r>
              <a:rPr lang="lv-LV" dirty="0" err="1"/>
              <a:t>are</a:t>
            </a:r>
            <a:r>
              <a:rPr lang="lv-LV" dirty="0"/>
              <a:t> </a:t>
            </a:r>
            <a:r>
              <a:rPr lang="lv-LV" dirty="0" err="1"/>
              <a:t>used</a:t>
            </a:r>
            <a:r>
              <a:rPr lang="lv-LV" dirty="0"/>
              <a:t>, </a:t>
            </a:r>
            <a:r>
              <a:rPr lang="lv-LV" dirty="0" err="1"/>
              <a:t>i.a</a:t>
            </a:r>
            <a:r>
              <a:rPr lang="lv-LV" dirty="0"/>
              <a:t>., </a:t>
            </a:r>
            <a:r>
              <a:rPr lang="lv-LV" dirty="0" err="1"/>
              <a:t>for</a:t>
            </a:r>
            <a:r>
              <a:rPr lang="lv-LV" dirty="0"/>
              <a:t> </a:t>
            </a:r>
            <a:r>
              <a:rPr lang="lv-LV" dirty="0" err="1"/>
              <a:t>election</a:t>
            </a:r>
            <a:r>
              <a:rPr lang="lv-LV" dirty="0"/>
              <a:t> </a:t>
            </a:r>
            <a:r>
              <a:rPr lang="lv-LV" dirty="0" err="1"/>
              <a:t>of</a:t>
            </a:r>
            <a:r>
              <a:rPr lang="lv-LV" dirty="0"/>
              <a:t> </a:t>
            </a:r>
            <a:r>
              <a:rPr lang="lv-LV" dirty="0" err="1"/>
              <a:t>staff</a:t>
            </a:r>
            <a:r>
              <a:rPr lang="lv-LV" dirty="0"/>
              <a:t> </a:t>
            </a:r>
            <a:r>
              <a:rPr lang="lv-LV" dirty="0" err="1"/>
              <a:t>and</a:t>
            </a:r>
            <a:r>
              <a:rPr lang="lv-LV" dirty="0"/>
              <a:t> </a:t>
            </a:r>
            <a:r>
              <a:rPr lang="lv-LV" dirty="0" err="1"/>
              <a:t>for</a:t>
            </a:r>
            <a:r>
              <a:rPr lang="lv-LV" dirty="0"/>
              <a:t> </a:t>
            </a:r>
            <a:r>
              <a:rPr lang="lv-LV" dirty="0" err="1"/>
              <a:t>renewal</a:t>
            </a:r>
            <a:r>
              <a:rPr lang="lv-LV" dirty="0"/>
              <a:t> </a:t>
            </a:r>
            <a:r>
              <a:rPr lang="lv-LV" dirty="0" err="1"/>
              <a:t>or</a:t>
            </a:r>
            <a:r>
              <a:rPr lang="lv-LV" dirty="0"/>
              <a:t> </a:t>
            </a:r>
            <a:r>
              <a:rPr lang="lv-LV" dirty="0" err="1"/>
              <a:t>amendment</a:t>
            </a:r>
            <a:r>
              <a:rPr lang="lv-LV" dirty="0"/>
              <a:t> </a:t>
            </a:r>
            <a:r>
              <a:rPr lang="lv-LV" dirty="0" err="1"/>
              <a:t>of</a:t>
            </a:r>
            <a:r>
              <a:rPr lang="lv-LV" dirty="0"/>
              <a:t> </a:t>
            </a:r>
            <a:r>
              <a:rPr lang="lv-LV" dirty="0" err="1"/>
              <a:t>programmes</a:t>
            </a:r>
            <a:r>
              <a:rPr lang="lv-LV" dirty="0"/>
              <a:t> </a:t>
            </a:r>
            <a:r>
              <a:rPr lang="lv-LV" dirty="0" err="1"/>
              <a:t>and</a:t>
            </a:r>
            <a:r>
              <a:rPr lang="lv-LV" dirty="0"/>
              <a:t> </a:t>
            </a:r>
            <a:r>
              <a:rPr lang="lv-LV" dirty="0" err="1"/>
              <a:t>courses</a:t>
            </a:r>
            <a:r>
              <a:rPr lang="lv-LV" dirty="0"/>
              <a:t>.</a:t>
            </a:r>
          </a:p>
        </p:txBody>
      </p:sp>
      <p:sp>
        <p:nvSpPr>
          <p:cNvPr id="4" name="Slaida numura vietturis 3"/>
          <p:cNvSpPr>
            <a:spLocks noGrp="1"/>
          </p:cNvSpPr>
          <p:nvPr>
            <p:ph type="sldNum" sz="quarter" idx="10"/>
          </p:nvPr>
        </p:nvSpPr>
        <p:spPr/>
        <p:txBody>
          <a:bodyPr/>
          <a:lstStyle/>
          <a:p>
            <a:fld id="{0A95C7B4-F48A-4942-A509-E55995350072}" type="slidenum">
              <a:rPr lang="lv-LV" smtClean="0"/>
              <a:pPr/>
              <a:t>45</a:t>
            </a:fld>
            <a:endParaRPr lang="lv-LV"/>
          </a:p>
        </p:txBody>
      </p:sp>
      <p:sp>
        <p:nvSpPr>
          <p:cNvPr id="5" name="Kājenes vietturis 4"/>
          <p:cNvSpPr>
            <a:spLocks noGrp="1"/>
          </p:cNvSpPr>
          <p:nvPr>
            <p:ph type="ftr" sz="quarter" idx="11"/>
          </p:nvPr>
        </p:nvSpPr>
        <p:spPr/>
        <p:txBody>
          <a:bodyPr/>
          <a:lstStyle/>
          <a:p>
            <a:r>
              <a:rPr lang="lv-LV"/>
              <a:t>Prikulis, UL, Praha, 28.06.2016</a:t>
            </a:r>
          </a:p>
        </p:txBody>
      </p:sp>
    </p:spTree>
    <p:extLst>
      <p:ext uri="{BB962C8B-B14F-4D97-AF65-F5344CB8AC3E}">
        <p14:creationId xmlns:p14="http://schemas.microsoft.com/office/powerpoint/2010/main" val="15062895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err="1"/>
              <a:t>The</a:t>
            </a:r>
            <a:r>
              <a:rPr lang="lv-LV" dirty="0"/>
              <a:t> </a:t>
            </a:r>
            <a:r>
              <a:rPr lang="lv-LV" dirty="0" err="1"/>
              <a:t>university</a:t>
            </a:r>
            <a:r>
              <a:rPr lang="lv-LV" dirty="0"/>
              <a:t> </a:t>
            </a:r>
            <a:r>
              <a:rPr lang="lv-LV" dirty="0" err="1"/>
              <a:t>makes</a:t>
            </a:r>
            <a:r>
              <a:rPr lang="lv-LV" dirty="0"/>
              <a:t> </a:t>
            </a:r>
            <a:r>
              <a:rPr lang="lv-LV" dirty="0" err="1"/>
              <a:t>its</a:t>
            </a:r>
            <a:r>
              <a:rPr lang="lv-LV" dirty="0"/>
              <a:t> </a:t>
            </a:r>
            <a:r>
              <a:rPr lang="lv-LV" dirty="0" err="1"/>
              <a:t>information</a:t>
            </a:r>
            <a:r>
              <a:rPr lang="lv-LV" dirty="0"/>
              <a:t> </a:t>
            </a:r>
            <a:r>
              <a:rPr lang="lv-LV" dirty="0" err="1"/>
              <a:t>available</a:t>
            </a:r>
            <a:r>
              <a:rPr lang="lv-LV" dirty="0"/>
              <a:t> to </a:t>
            </a:r>
            <a:r>
              <a:rPr lang="lv-LV" dirty="0" err="1"/>
              <a:t>public</a:t>
            </a:r>
            <a:r>
              <a:rPr lang="lv-LV" dirty="0"/>
              <a:t> </a:t>
            </a:r>
            <a:r>
              <a:rPr lang="lv-LV" dirty="0" err="1"/>
              <a:t>mostly</a:t>
            </a:r>
            <a:r>
              <a:rPr lang="lv-LV" dirty="0"/>
              <a:t> </a:t>
            </a:r>
            <a:r>
              <a:rPr lang="lv-LV" dirty="0" err="1"/>
              <a:t>electronically</a:t>
            </a:r>
            <a:r>
              <a:rPr lang="lv-LV" dirty="0"/>
              <a:t> (</a:t>
            </a:r>
            <a:r>
              <a:rPr lang="lv-LV" dirty="0" err="1"/>
              <a:t>via</a:t>
            </a:r>
            <a:r>
              <a:rPr lang="lv-LV" dirty="0"/>
              <a:t> </a:t>
            </a:r>
            <a:r>
              <a:rPr lang="lv-LV" dirty="0" err="1"/>
              <a:t>internet</a:t>
            </a:r>
            <a:r>
              <a:rPr lang="lv-LV" dirty="0"/>
              <a:t>), </a:t>
            </a:r>
            <a:r>
              <a:rPr lang="lv-LV" dirty="0" err="1"/>
              <a:t>but</a:t>
            </a:r>
            <a:r>
              <a:rPr lang="lv-LV" dirty="0"/>
              <a:t> </a:t>
            </a:r>
            <a:r>
              <a:rPr lang="lv-LV" dirty="0" err="1"/>
              <a:t>there</a:t>
            </a:r>
            <a:r>
              <a:rPr lang="lv-LV" dirty="0"/>
              <a:t> </a:t>
            </a:r>
            <a:r>
              <a:rPr lang="lv-LV" dirty="0" err="1"/>
              <a:t>also</a:t>
            </a:r>
            <a:r>
              <a:rPr lang="lv-LV" dirty="0"/>
              <a:t> </a:t>
            </a:r>
            <a:r>
              <a:rPr lang="lv-LV" dirty="0" err="1"/>
              <a:t>regularly</a:t>
            </a:r>
            <a:r>
              <a:rPr lang="lv-LV" dirty="0"/>
              <a:t> </a:t>
            </a:r>
            <a:r>
              <a:rPr lang="lv-LV" dirty="0" err="1"/>
              <a:t>renewable</a:t>
            </a:r>
            <a:r>
              <a:rPr lang="lv-LV" dirty="0"/>
              <a:t> </a:t>
            </a:r>
            <a:r>
              <a:rPr lang="lv-LV" dirty="0" err="1"/>
              <a:t>leaflets</a:t>
            </a:r>
            <a:r>
              <a:rPr lang="lv-LV" dirty="0"/>
              <a:t> </a:t>
            </a:r>
            <a:r>
              <a:rPr lang="lv-LV" dirty="0" err="1"/>
              <a:t>on</a:t>
            </a:r>
            <a:r>
              <a:rPr lang="lv-LV" dirty="0"/>
              <a:t> </a:t>
            </a:r>
            <a:r>
              <a:rPr lang="lv-LV" dirty="0" err="1"/>
              <a:t>faculties</a:t>
            </a:r>
            <a:r>
              <a:rPr lang="lv-LV" dirty="0"/>
              <a:t> </a:t>
            </a:r>
            <a:r>
              <a:rPr lang="lv-LV" dirty="0" err="1"/>
              <a:t>and</a:t>
            </a:r>
            <a:r>
              <a:rPr lang="lv-LV" dirty="0"/>
              <a:t> </a:t>
            </a:r>
            <a:r>
              <a:rPr lang="lv-LV" dirty="0" err="1"/>
              <a:t>programmes</a:t>
            </a:r>
            <a:r>
              <a:rPr lang="lv-LV" dirty="0"/>
              <a:t> </a:t>
            </a:r>
            <a:r>
              <a:rPr lang="lv-LV" dirty="0" err="1"/>
              <a:t>distributed</a:t>
            </a:r>
            <a:r>
              <a:rPr lang="lv-LV" dirty="0"/>
              <a:t> </a:t>
            </a:r>
            <a:r>
              <a:rPr lang="lv-LV" dirty="0" err="1"/>
              <a:t>in</a:t>
            </a:r>
            <a:r>
              <a:rPr lang="lv-LV" dirty="0"/>
              <a:t> </a:t>
            </a:r>
            <a:r>
              <a:rPr lang="lv-LV" dirty="0" err="1"/>
              <a:t>information</a:t>
            </a:r>
            <a:r>
              <a:rPr lang="lv-LV" dirty="0"/>
              <a:t> </a:t>
            </a:r>
            <a:r>
              <a:rPr lang="lv-LV" dirty="0" err="1"/>
              <a:t>events</a:t>
            </a:r>
            <a:r>
              <a:rPr lang="lv-LV" dirty="0"/>
              <a:t>. </a:t>
            </a:r>
            <a:r>
              <a:rPr lang="lv-LV" dirty="0" err="1"/>
              <a:t>There</a:t>
            </a:r>
            <a:r>
              <a:rPr lang="lv-LV" dirty="0"/>
              <a:t> </a:t>
            </a:r>
            <a:r>
              <a:rPr lang="lv-LV" dirty="0" err="1"/>
              <a:t>are</a:t>
            </a:r>
            <a:r>
              <a:rPr lang="lv-LV" dirty="0"/>
              <a:t> </a:t>
            </a:r>
            <a:r>
              <a:rPr lang="lv-LV" dirty="0" err="1"/>
              <a:t>also</a:t>
            </a:r>
            <a:r>
              <a:rPr lang="lv-LV" dirty="0"/>
              <a:t> </a:t>
            </a:r>
            <a:r>
              <a:rPr lang="lv-LV" dirty="0" err="1"/>
              <a:t>periodical</a:t>
            </a:r>
            <a:r>
              <a:rPr lang="lv-LV" dirty="0"/>
              <a:t> </a:t>
            </a:r>
            <a:r>
              <a:rPr lang="lv-LV" dirty="0" err="1"/>
              <a:t>publications</a:t>
            </a:r>
            <a:r>
              <a:rPr lang="lv-LV" dirty="0"/>
              <a:t> </a:t>
            </a:r>
            <a:r>
              <a:rPr lang="lv-LV" dirty="0" err="1"/>
              <a:t>about</a:t>
            </a:r>
            <a:r>
              <a:rPr lang="lv-LV" dirty="0"/>
              <a:t> </a:t>
            </a:r>
            <a:r>
              <a:rPr lang="lv-LV" dirty="0" err="1"/>
              <a:t>faculties</a:t>
            </a:r>
            <a:r>
              <a:rPr lang="lv-LV" dirty="0"/>
              <a:t> </a:t>
            </a:r>
            <a:r>
              <a:rPr lang="lv-LV" dirty="0" err="1"/>
              <a:t>and</a:t>
            </a:r>
            <a:r>
              <a:rPr lang="lv-LV" dirty="0"/>
              <a:t> </a:t>
            </a:r>
            <a:r>
              <a:rPr lang="lv-LV" dirty="0" err="1"/>
              <a:t>the</a:t>
            </a:r>
            <a:r>
              <a:rPr lang="lv-LV" dirty="0"/>
              <a:t> </a:t>
            </a:r>
            <a:r>
              <a:rPr lang="lv-LV" dirty="0" err="1"/>
              <a:t>university</a:t>
            </a:r>
            <a:r>
              <a:rPr lang="lv-LV" dirty="0"/>
              <a:t> </a:t>
            </a:r>
            <a:r>
              <a:rPr lang="lv-LV" dirty="0" err="1"/>
              <a:t>in</a:t>
            </a:r>
            <a:r>
              <a:rPr lang="lv-LV" dirty="0"/>
              <a:t> a </a:t>
            </a:r>
            <a:r>
              <a:rPr lang="lv-LV" dirty="0" err="1"/>
              <a:t>format</a:t>
            </a:r>
            <a:r>
              <a:rPr lang="lv-LV" dirty="0"/>
              <a:t> </a:t>
            </a:r>
            <a:r>
              <a:rPr lang="lv-LV" dirty="0" err="1"/>
              <a:t>of</a:t>
            </a:r>
            <a:r>
              <a:rPr lang="lv-LV" dirty="0"/>
              <a:t> </a:t>
            </a:r>
            <a:r>
              <a:rPr lang="lv-LV" dirty="0" err="1"/>
              <a:t>books</a:t>
            </a:r>
            <a:r>
              <a:rPr lang="lv-LV" dirty="0"/>
              <a:t>, </a:t>
            </a:r>
            <a:r>
              <a:rPr lang="lv-LV" dirty="0" err="1"/>
              <a:t>also</a:t>
            </a:r>
            <a:r>
              <a:rPr lang="lv-LV" dirty="0"/>
              <a:t> </a:t>
            </a:r>
            <a:r>
              <a:rPr lang="lv-LV" dirty="0" err="1"/>
              <a:t>containing</a:t>
            </a:r>
            <a:r>
              <a:rPr lang="lv-LV" dirty="0"/>
              <a:t> </a:t>
            </a:r>
            <a:r>
              <a:rPr lang="lv-LV" dirty="0" err="1"/>
              <a:t>quantitative</a:t>
            </a:r>
            <a:r>
              <a:rPr lang="lv-LV" dirty="0"/>
              <a:t> </a:t>
            </a:r>
            <a:r>
              <a:rPr lang="lv-LV" dirty="0" err="1"/>
              <a:t>data</a:t>
            </a:r>
            <a:r>
              <a:rPr lang="lv-LV" dirty="0"/>
              <a:t> </a:t>
            </a:r>
            <a:r>
              <a:rPr lang="lv-LV" dirty="0" err="1"/>
              <a:t>about</a:t>
            </a:r>
            <a:r>
              <a:rPr lang="lv-LV" dirty="0"/>
              <a:t> </a:t>
            </a:r>
            <a:r>
              <a:rPr lang="lv-LV" dirty="0" err="1"/>
              <a:t>the</a:t>
            </a:r>
            <a:r>
              <a:rPr lang="lv-LV" dirty="0"/>
              <a:t> </a:t>
            </a:r>
            <a:r>
              <a:rPr lang="lv-LV" dirty="0" err="1"/>
              <a:t>programmes</a:t>
            </a:r>
            <a:r>
              <a:rPr lang="lv-LV" dirty="0"/>
              <a:t> </a:t>
            </a:r>
            <a:r>
              <a:rPr lang="lv-LV" dirty="0" err="1"/>
              <a:t>and</a:t>
            </a:r>
            <a:r>
              <a:rPr lang="lv-LV" dirty="0"/>
              <a:t> </a:t>
            </a:r>
            <a:r>
              <a:rPr lang="lv-LV" dirty="0" err="1"/>
              <a:t>awards</a:t>
            </a:r>
            <a:r>
              <a:rPr lang="lv-LV" dirty="0"/>
              <a:t>. (2 </a:t>
            </a:r>
            <a:r>
              <a:rPr lang="lv-LV" dirty="0" err="1"/>
              <a:t>years</a:t>
            </a:r>
            <a:r>
              <a:rPr lang="lv-LV" dirty="0"/>
              <a:t> </a:t>
            </a:r>
            <a:r>
              <a:rPr lang="lv-LV" dirty="0" err="1"/>
              <a:t>ago</a:t>
            </a:r>
            <a:r>
              <a:rPr lang="lv-LV" dirty="0"/>
              <a:t>, </a:t>
            </a:r>
            <a:r>
              <a:rPr lang="lv-LV" dirty="0" err="1"/>
              <a:t>by</a:t>
            </a:r>
            <a:r>
              <a:rPr lang="lv-LV" dirty="0"/>
              <a:t> </a:t>
            </a:r>
            <a:r>
              <a:rPr lang="lv-LV" dirty="0" err="1"/>
              <a:t>the</a:t>
            </a:r>
            <a:r>
              <a:rPr lang="lv-LV" dirty="0"/>
              <a:t> </a:t>
            </a:r>
            <a:r>
              <a:rPr lang="lv-LV" dirty="0" err="1"/>
              <a:t>way</a:t>
            </a:r>
            <a:r>
              <a:rPr lang="lv-LV" dirty="0"/>
              <a:t>, </a:t>
            </a:r>
            <a:r>
              <a:rPr lang="lv-LV" dirty="0" err="1"/>
              <a:t>we</a:t>
            </a:r>
            <a:r>
              <a:rPr lang="lv-LV" dirty="0"/>
              <a:t> </a:t>
            </a:r>
            <a:r>
              <a:rPr lang="lv-LV" dirty="0" err="1"/>
              <a:t>completed</a:t>
            </a:r>
            <a:r>
              <a:rPr lang="lv-LV" dirty="0"/>
              <a:t> </a:t>
            </a:r>
            <a:r>
              <a:rPr lang="lv-LV" dirty="0" err="1"/>
              <a:t>and</a:t>
            </a:r>
            <a:r>
              <a:rPr lang="lv-LV" dirty="0"/>
              <a:t> </a:t>
            </a:r>
            <a:r>
              <a:rPr lang="lv-LV" dirty="0" err="1"/>
              <a:t>published</a:t>
            </a:r>
            <a:r>
              <a:rPr lang="lv-LV" dirty="0"/>
              <a:t> a </a:t>
            </a:r>
            <a:r>
              <a:rPr lang="lv-LV" dirty="0" err="1"/>
              <a:t>book</a:t>
            </a:r>
            <a:r>
              <a:rPr lang="lv-LV" dirty="0"/>
              <a:t> </a:t>
            </a:r>
            <a:r>
              <a:rPr lang="lv-LV" dirty="0" err="1"/>
              <a:t>about</a:t>
            </a:r>
            <a:r>
              <a:rPr lang="lv-LV" dirty="0"/>
              <a:t> 50 </a:t>
            </a:r>
            <a:r>
              <a:rPr lang="lv-LV" dirty="0" err="1"/>
              <a:t>years</a:t>
            </a:r>
            <a:r>
              <a:rPr lang="lv-LV" dirty="0"/>
              <a:t> </a:t>
            </a:r>
            <a:r>
              <a:rPr lang="lv-LV" dirty="0" err="1"/>
              <a:t>of</a:t>
            </a:r>
            <a:r>
              <a:rPr lang="lv-LV" dirty="0"/>
              <a:t> </a:t>
            </a:r>
            <a:r>
              <a:rPr lang="lv-LV" dirty="0" err="1"/>
              <a:t>Chemistry</a:t>
            </a:r>
            <a:r>
              <a:rPr lang="lv-LV" dirty="0"/>
              <a:t> </a:t>
            </a:r>
            <a:r>
              <a:rPr lang="lv-LV" dirty="0" err="1"/>
              <a:t>Faculty</a:t>
            </a:r>
            <a:r>
              <a:rPr lang="lv-LV" dirty="0"/>
              <a:t>, </a:t>
            </a:r>
            <a:r>
              <a:rPr lang="lv-LV" dirty="0" err="1"/>
              <a:t>containing</a:t>
            </a:r>
            <a:r>
              <a:rPr lang="lv-LV" dirty="0"/>
              <a:t> a </a:t>
            </a:r>
            <a:r>
              <a:rPr lang="lv-LV" dirty="0" err="1"/>
              <a:t>chapter</a:t>
            </a:r>
            <a:r>
              <a:rPr lang="lv-LV" dirty="0"/>
              <a:t> </a:t>
            </a:r>
            <a:r>
              <a:rPr lang="lv-LV" dirty="0" err="1"/>
              <a:t>on</a:t>
            </a:r>
            <a:r>
              <a:rPr lang="lv-LV" dirty="0"/>
              <a:t> </a:t>
            </a:r>
            <a:r>
              <a:rPr lang="lv-LV" dirty="0" err="1"/>
              <a:t>current</a:t>
            </a:r>
            <a:r>
              <a:rPr lang="lv-LV" dirty="0"/>
              <a:t> SP).</a:t>
            </a:r>
          </a:p>
        </p:txBody>
      </p:sp>
      <p:sp>
        <p:nvSpPr>
          <p:cNvPr id="4" name="Slaida numura vietturis 3"/>
          <p:cNvSpPr>
            <a:spLocks noGrp="1"/>
          </p:cNvSpPr>
          <p:nvPr>
            <p:ph type="sldNum" sz="quarter" idx="10"/>
          </p:nvPr>
        </p:nvSpPr>
        <p:spPr/>
        <p:txBody>
          <a:bodyPr/>
          <a:lstStyle/>
          <a:p>
            <a:fld id="{0A95C7B4-F48A-4942-A509-E55995350072}" type="slidenum">
              <a:rPr lang="lv-LV" smtClean="0"/>
              <a:pPr/>
              <a:t>47</a:t>
            </a:fld>
            <a:endParaRPr lang="lv-LV"/>
          </a:p>
        </p:txBody>
      </p:sp>
      <p:sp>
        <p:nvSpPr>
          <p:cNvPr id="5" name="Kājenes vietturis 4"/>
          <p:cNvSpPr>
            <a:spLocks noGrp="1"/>
          </p:cNvSpPr>
          <p:nvPr>
            <p:ph type="ftr" sz="quarter" idx="11"/>
          </p:nvPr>
        </p:nvSpPr>
        <p:spPr/>
        <p:txBody>
          <a:bodyPr/>
          <a:lstStyle/>
          <a:p>
            <a:r>
              <a:rPr lang="lv-LV"/>
              <a:t>Prikulis, UL, Praha, 28.06.2016</a:t>
            </a:r>
          </a:p>
        </p:txBody>
      </p:sp>
    </p:spTree>
    <p:extLst>
      <p:ext uri="{BB962C8B-B14F-4D97-AF65-F5344CB8AC3E}">
        <p14:creationId xmlns:p14="http://schemas.microsoft.com/office/powerpoint/2010/main" val="32415964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err="1"/>
              <a:t>In</a:t>
            </a:r>
            <a:r>
              <a:rPr lang="lv-LV" dirty="0"/>
              <a:t> </a:t>
            </a:r>
            <a:r>
              <a:rPr lang="lv-LV" dirty="0" err="1"/>
              <a:t>the</a:t>
            </a:r>
            <a:r>
              <a:rPr lang="lv-LV" dirty="0"/>
              <a:t> </a:t>
            </a:r>
            <a:r>
              <a:rPr lang="lv-LV" dirty="0" err="1"/>
              <a:t>internet</a:t>
            </a:r>
            <a:r>
              <a:rPr lang="lv-LV" dirty="0"/>
              <a:t> </a:t>
            </a:r>
            <a:r>
              <a:rPr lang="lv-LV" dirty="0" err="1"/>
              <a:t>one</a:t>
            </a:r>
            <a:r>
              <a:rPr lang="lv-LV" dirty="0"/>
              <a:t> </a:t>
            </a:r>
            <a:r>
              <a:rPr lang="lv-LV" dirty="0" err="1"/>
              <a:t>has</a:t>
            </a:r>
            <a:r>
              <a:rPr lang="lv-LV" dirty="0"/>
              <a:t> </a:t>
            </a:r>
            <a:r>
              <a:rPr lang="lv-LV" dirty="0" err="1"/>
              <a:t>special</a:t>
            </a:r>
            <a:r>
              <a:rPr lang="lv-LV" dirty="0"/>
              <a:t> </a:t>
            </a:r>
            <a:r>
              <a:rPr lang="lv-LV" dirty="0" err="1"/>
              <a:t>pages</a:t>
            </a:r>
            <a:r>
              <a:rPr lang="lv-LV" dirty="0"/>
              <a:t> </a:t>
            </a:r>
            <a:r>
              <a:rPr lang="lv-LV" dirty="0" err="1"/>
              <a:t>for</a:t>
            </a:r>
            <a:r>
              <a:rPr lang="lv-LV" dirty="0"/>
              <a:t> </a:t>
            </a:r>
            <a:r>
              <a:rPr lang="lv-LV" dirty="0" err="1"/>
              <a:t>those</a:t>
            </a:r>
            <a:r>
              <a:rPr lang="lv-LV" dirty="0"/>
              <a:t> </a:t>
            </a:r>
            <a:r>
              <a:rPr lang="lv-LV" dirty="0" err="1"/>
              <a:t>who</a:t>
            </a:r>
            <a:r>
              <a:rPr lang="lv-LV" dirty="0"/>
              <a:t> </a:t>
            </a:r>
            <a:r>
              <a:rPr lang="lv-LV" dirty="0" err="1"/>
              <a:t>would</a:t>
            </a:r>
            <a:r>
              <a:rPr lang="lv-LV" dirty="0"/>
              <a:t> </a:t>
            </a:r>
            <a:r>
              <a:rPr lang="lv-LV" dirty="0" err="1"/>
              <a:t>like</a:t>
            </a:r>
            <a:r>
              <a:rPr lang="lv-LV" dirty="0"/>
              <a:t> to </a:t>
            </a:r>
            <a:r>
              <a:rPr lang="lv-LV" dirty="0" err="1"/>
              <a:t>study</a:t>
            </a:r>
            <a:r>
              <a:rPr lang="lv-LV" dirty="0"/>
              <a:t> </a:t>
            </a:r>
            <a:r>
              <a:rPr lang="lv-LV" dirty="0" err="1"/>
              <a:t>in</a:t>
            </a:r>
            <a:r>
              <a:rPr lang="lv-LV" dirty="0"/>
              <a:t> </a:t>
            </a:r>
            <a:r>
              <a:rPr lang="lv-LV" dirty="0" err="1"/>
              <a:t>our</a:t>
            </a:r>
            <a:r>
              <a:rPr lang="lv-LV" dirty="0"/>
              <a:t> </a:t>
            </a:r>
            <a:r>
              <a:rPr lang="lv-LV" dirty="0" err="1"/>
              <a:t>university</a:t>
            </a:r>
            <a:r>
              <a:rPr lang="lv-LV" dirty="0"/>
              <a:t>, </a:t>
            </a:r>
            <a:r>
              <a:rPr lang="lv-LV" dirty="0" err="1"/>
              <a:t>and</a:t>
            </a:r>
            <a:r>
              <a:rPr lang="lv-LV" dirty="0"/>
              <a:t> </a:t>
            </a:r>
            <a:r>
              <a:rPr lang="lv-LV" dirty="0" err="1"/>
              <a:t>theses</a:t>
            </a:r>
            <a:r>
              <a:rPr lang="lv-LV" dirty="0"/>
              <a:t> </a:t>
            </a:r>
            <a:r>
              <a:rPr lang="lv-LV" dirty="0" err="1"/>
              <a:t>pages</a:t>
            </a:r>
            <a:r>
              <a:rPr lang="lv-LV" dirty="0"/>
              <a:t> </a:t>
            </a:r>
            <a:r>
              <a:rPr lang="lv-LV" dirty="0" err="1"/>
              <a:t>have</a:t>
            </a:r>
            <a:r>
              <a:rPr lang="lv-LV" dirty="0"/>
              <a:t> </a:t>
            </a:r>
            <a:r>
              <a:rPr lang="lv-LV" dirty="0" err="1"/>
              <a:t>concise</a:t>
            </a:r>
            <a:r>
              <a:rPr lang="lv-LV" dirty="0"/>
              <a:t> </a:t>
            </a:r>
            <a:r>
              <a:rPr lang="lv-LV" dirty="0" err="1"/>
              <a:t>information</a:t>
            </a:r>
            <a:r>
              <a:rPr lang="lv-LV" dirty="0"/>
              <a:t> </a:t>
            </a:r>
            <a:r>
              <a:rPr lang="lv-LV" dirty="0" err="1"/>
              <a:t>on</a:t>
            </a:r>
            <a:r>
              <a:rPr lang="lv-LV" dirty="0"/>
              <a:t> </a:t>
            </a:r>
            <a:r>
              <a:rPr lang="lv-LV" dirty="0" err="1"/>
              <a:t>programmes</a:t>
            </a:r>
            <a:r>
              <a:rPr lang="lv-LV" dirty="0"/>
              <a:t> </a:t>
            </a:r>
            <a:r>
              <a:rPr lang="lv-LV" dirty="0" err="1"/>
              <a:t>and</a:t>
            </a:r>
            <a:r>
              <a:rPr lang="lv-LV" dirty="0"/>
              <a:t> </a:t>
            </a:r>
            <a:r>
              <a:rPr lang="lv-LV" dirty="0" err="1"/>
              <a:t>courses</a:t>
            </a:r>
            <a:r>
              <a:rPr lang="lv-LV" dirty="0"/>
              <a:t> </a:t>
            </a:r>
          </a:p>
        </p:txBody>
      </p:sp>
      <p:sp>
        <p:nvSpPr>
          <p:cNvPr id="4" name="Slaida numura vietturis 3"/>
          <p:cNvSpPr>
            <a:spLocks noGrp="1"/>
          </p:cNvSpPr>
          <p:nvPr>
            <p:ph type="sldNum" sz="quarter" idx="10"/>
          </p:nvPr>
        </p:nvSpPr>
        <p:spPr/>
        <p:txBody>
          <a:bodyPr/>
          <a:lstStyle/>
          <a:p>
            <a:fld id="{0A95C7B4-F48A-4942-A509-E55995350072}" type="slidenum">
              <a:rPr lang="lv-LV" smtClean="0"/>
              <a:pPr/>
              <a:t>49</a:t>
            </a:fld>
            <a:endParaRPr lang="lv-LV"/>
          </a:p>
        </p:txBody>
      </p:sp>
      <p:sp>
        <p:nvSpPr>
          <p:cNvPr id="5" name="Kājenes vietturis 4"/>
          <p:cNvSpPr>
            <a:spLocks noGrp="1"/>
          </p:cNvSpPr>
          <p:nvPr>
            <p:ph type="ftr" sz="quarter" idx="11"/>
          </p:nvPr>
        </p:nvSpPr>
        <p:spPr/>
        <p:txBody>
          <a:bodyPr/>
          <a:lstStyle/>
          <a:p>
            <a:r>
              <a:rPr lang="lv-LV"/>
              <a:t>Prikulis, UL, Praha, 28.06.2016</a:t>
            </a:r>
          </a:p>
        </p:txBody>
      </p:sp>
    </p:spTree>
    <p:extLst>
      <p:ext uri="{BB962C8B-B14F-4D97-AF65-F5344CB8AC3E}">
        <p14:creationId xmlns:p14="http://schemas.microsoft.com/office/powerpoint/2010/main" val="15887199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err="1"/>
              <a:t>When</a:t>
            </a:r>
            <a:r>
              <a:rPr lang="lv-LV" dirty="0"/>
              <a:t> </a:t>
            </a:r>
            <a:r>
              <a:rPr lang="lv-LV" dirty="0" err="1"/>
              <a:t>one</a:t>
            </a:r>
            <a:r>
              <a:rPr lang="lv-LV" dirty="0"/>
              <a:t> </a:t>
            </a:r>
            <a:r>
              <a:rPr lang="lv-LV" dirty="0" err="1"/>
              <a:t>enters</a:t>
            </a:r>
            <a:r>
              <a:rPr lang="lv-LV" dirty="0"/>
              <a:t> </a:t>
            </a:r>
            <a:r>
              <a:rPr lang="lv-LV" dirty="0" err="1"/>
              <a:t>particular</a:t>
            </a:r>
            <a:r>
              <a:rPr lang="lv-LV" dirty="0"/>
              <a:t> </a:t>
            </a:r>
            <a:r>
              <a:rPr lang="lv-LV" dirty="0" err="1"/>
              <a:t>programme</a:t>
            </a:r>
            <a:r>
              <a:rPr lang="lv-LV" dirty="0"/>
              <a:t>, </a:t>
            </a:r>
            <a:r>
              <a:rPr lang="lv-LV" dirty="0" err="1"/>
              <a:t>one</a:t>
            </a:r>
            <a:r>
              <a:rPr lang="lv-LV" dirty="0"/>
              <a:t> </a:t>
            </a:r>
            <a:r>
              <a:rPr lang="lv-LV" dirty="0" err="1"/>
              <a:t>can</a:t>
            </a:r>
            <a:r>
              <a:rPr lang="lv-LV" dirty="0"/>
              <a:t> </a:t>
            </a:r>
            <a:r>
              <a:rPr lang="lv-LV" dirty="0" err="1"/>
              <a:t>see</a:t>
            </a:r>
            <a:r>
              <a:rPr lang="lv-LV" dirty="0"/>
              <a:t> </a:t>
            </a:r>
            <a:r>
              <a:rPr lang="lv-LV" dirty="0" err="1"/>
              <a:t>all</a:t>
            </a:r>
            <a:r>
              <a:rPr lang="lv-LV" dirty="0"/>
              <a:t> </a:t>
            </a:r>
            <a:r>
              <a:rPr lang="lv-LV" dirty="0" err="1"/>
              <a:t>the</a:t>
            </a:r>
            <a:r>
              <a:rPr lang="lv-LV" dirty="0"/>
              <a:t> </a:t>
            </a:r>
            <a:r>
              <a:rPr lang="lv-LV" dirty="0" err="1"/>
              <a:t>basic</a:t>
            </a:r>
            <a:r>
              <a:rPr lang="lv-LV" dirty="0"/>
              <a:t> </a:t>
            </a:r>
            <a:r>
              <a:rPr lang="lv-LV" dirty="0" err="1"/>
              <a:t>data</a:t>
            </a:r>
            <a:r>
              <a:rPr lang="lv-LV" dirty="0"/>
              <a:t> </a:t>
            </a:r>
            <a:r>
              <a:rPr lang="lv-LV" dirty="0" err="1"/>
              <a:t>about</a:t>
            </a:r>
            <a:r>
              <a:rPr lang="lv-LV" dirty="0"/>
              <a:t> </a:t>
            </a:r>
            <a:r>
              <a:rPr lang="lv-LV" dirty="0" err="1"/>
              <a:t>the</a:t>
            </a:r>
            <a:r>
              <a:rPr lang="lv-LV" dirty="0"/>
              <a:t> </a:t>
            </a:r>
            <a:r>
              <a:rPr lang="lv-LV" dirty="0" err="1"/>
              <a:t>programme</a:t>
            </a:r>
            <a:r>
              <a:rPr lang="lv-LV" dirty="0"/>
              <a:t>, </a:t>
            </a:r>
            <a:r>
              <a:rPr lang="lv-LV" dirty="0" err="1"/>
              <a:t>and</a:t>
            </a:r>
            <a:r>
              <a:rPr lang="lv-LV" dirty="0"/>
              <a:t> </a:t>
            </a:r>
            <a:r>
              <a:rPr lang="lv-LV" dirty="0" err="1"/>
              <a:t>also</a:t>
            </a:r>
            <a:r>
              <a:rPr lang="lv-LV" dirty="0"/>
              <a:t> </a:t>
            </a:r>
            <a:r>
              <a:rPr lang="lv-LV" dirty="0" err="1"/>
              <a:t>the</a:t>
            </a:r>
            <a:r>
              <a:rPr lang="lv-LV" dirty="0"/>
              <a:t> </a:t>
            </a:r>
            <a:r>
              <a:rPr lang="lv-LV" dirty="0" err="1"/>
              <a:t>annotation</a:t>
            </a:r>
            <a:r>
              <a:rPr lang="lv-LV" dirty="0"/>
              <a:t> </a:t>
            </a:r>
            <a:r>
              <a:rPr lang="lv-LV" dirty="0" err="1"/>
              <a:t>and</a:t>
            </a:r>
            <a:r>
              <a:rPr lang="lv-LV" dirty="0"/>
              <a:t> </a:t>
            </a:r>
            <a:r>
              <a:rPr lang="lv-LV" dirty="0" err="1"/>
              <a:t>the</a:t>
            </a:r>
            <a:r>
              <a:rPr lang="lv-LV" dirty="0"/>
              <a:t> </a:t>
            </a:r>
            <a:r>
              <a:rPr lang="lv-LV" dirty="0" err="1"/>
              <a:t>description</a:t>
            </a:r>
            <a:r>
              <a:rPr lang="lv-LV" dirty="0"/>
              <a:t> </a:t>
            </a:r>
            <a:r>
              <a:rPr lang="lv-LV" dirty="0" err="1"/>
              <a:t>of</a:t>
            </a:r>
            <a:r>
              <a:rPr lang="lv-LV" dirty="0"/>
              <a:t> </a:t>
            </a:r>
            <a:r>
              <a:rPr lang="lv-LV" dirty="0" err="1"/>
              <a:t>aims</a:t>
            </a:r>
            <a:r>
              <a:rPr lang="lv-LV" dirty="0"/>
              <a:t> </a:t>
            </a:r>
            <a:r>
              <a:rPr lang="lv-LV" dirty="0" err="1"/>
              <a:t>and</a:t>
            </a:r>
            <a:r>
              <a:rPr lang="lv-LV" dirty="0"/>
              <a:t> </a:t>
            </a:r>
            <a:r>
              <a:rPr lang="lv-LV" dirty="0" err="1"/>
              <a:t>tasks</a:t>
            </a:r>
            <a:r>
              <a:rPr lang="lv-LV" dirty="0"/>
              <a:t> </a:t>
            </a:r>
            <a:r>
              <a:rPr lang="lv-LV" dirty="0" err="1"/>
              <a:t>of</a:t>
            </a:r>
            <a:r>
              <a:rPr lang="lv-LV" dirty="0"/>
              <a:t> </a:t>
            </a:r>
            <a:r>
              <a:rPr lang="lv-LV" dirty="0" err="1"/>
              <a:t>the</a:t>
            </a:r>
            <a:r>
              <a:rPr lang="lv-LV" dirty="0"/>
              <a:t> </a:t>
            </a:r>
            <a:r>
              <a:rPr lang="lv-LV" dirty="0" err="1"/>
              <a:t>programme</a:t>
            </a:r>
            <a:r>
              <a:rPr lang="lv-LV" dirty="0"/>
              <a:t>.</a:t>
            </a:r>
          </a:p>
        </p:txBody>
      </p:sp>
      <p:sp>
        <p:nvSpPr>
          <p:cNvPr id="4" name="Slaida numura vietturis 3"/>
          <p:cNvSpPr>
            <a:spLocks noGrp="1"/>
          </p:cNvSpPr>
          <p:nvPr>
            <p:ph type="sldNum" sz="quarter" idx="10"/>
          </p:nvPr>
        </p:nvSpPr>
        <p:spPr/>
        <p:txBody>
          <a:bodyPr/>
          <a:lstStyle/>
          <a:p>
            <a:fld id="{0A95C7B4-F48A-4942-A509-E55995350072}" type="slidenum">
              <a:rPr lang="lv-LV" smtClean="0"/>
              <a:pPr/>
              <a:t>50</a:t>
            </a:fld>
            <a:endParaRPr lang="lv-LV"/>
          </a:p>
        </p:txBody>
      </p:sp>
      <p:sp>
        <p:nvSpPr>
          <p:cNvPr id="5" name="Kājenes vietturis 4"/>
          <p:cNvSpPr>
            <a:spLocks noGrp="1"/>
          </p:cNvSpPr>
          <p:nvPr>
            <p:ph type="ftr" sz="quarter" idx="11"/>
          </p:nvPr>
        </p:nvSpPr>
        <p:spPr/>
        <p:txBody>
          <a:bodyPr/>
          <a:lstStyle/>
          <a:p>
            <a:r>
              <a:rPr lang="lv-LV"/>
              <a:t>Prikulis, UL, Praha, 28.06.2016</a:t>
            </a:r>
          </a:p>
        </p:txBody>
      </p:sp>
    </p:spTree>
    <p:extLst>
      <p:ext uri="{BB962C8B-B14F-4D97-AF65-F5344CB8AC3E}">
        <p14:creationId xmlns:p14="http://schemas.microsoft.com/office/powerpoint/2010/main" val="19990235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err="1"/>
              <a:t>Information</a:t>
            </a:r>
            <a:r>
              <a:rPr lang="lv-LV" dirty="0"/>
              <a:t> </a:t>
            </a:r>
            <a:r>
              <a:rPr lang="lv-LV" dirty="0" err="1"/>
              <a:t>is</a:t>
            </a:r>
            <a:r>
              <a:rPr lang="lv-LV" dirty="0"/>
              <a:t> </a:t>
            </a:r>
            <a:r>
              <a:rPr lang="lv-LV" dirty="0" err="1"/>
              <a:t>also</a:t>
            </a:r>
            <a:r>
              <a:rPr lang="lv-LV" dirty="0"/>
              <a:t> </a:t>
            </a:r>
            <a:r>
              <a:rPr lang="lv-LV" dirty="0" err="1"/>
              <a:t>available</a:t>
            </a:r>
            <a:r>
              <a:rPr lang="lv-LV" dirty="0"/>
              <a:t> </a:t>
            </a:r>
            <a:r>
              <a:rPr lang="lv-LV" dirty="0" err="1"/>
              <a:t>in</a:t>
            </a:r>
            <a:r>
              <a:rPr lang="lv-LV" dirty="0"/>
              <a:t> </a:t>
            </a:r>
            <a:r>
              <a:rPr lang="lv-LV" dirty="0" err="1"/>
              <a:t>English</a:t>
            </a:r>
            <a:r>
              <a:rPr lang="lv-LV" dirty="0"/>
              <a:t>, </a:t>
            </a:r>
            <a:r>
              <a:rPr lang="lv-LV" dirty="0" err="1"/>
              <a:t>only</a:t>
            </a:r>
            <a:r>
              <a:rPr lang="lv-LV" dirty="0"/>
              <a:t> </a:t>
            </a:r>
            <a:r>
              <a:rPr lang="lv-LV" dirty="0" err="1"/>
              <a:t>in</a:t>
            </a:r>
            <a:r>
              <a:rPr lang="lv-LV" dirty="0"/>
              <a:t> a </a:t>
            </a:r>
            <a:r>
              <a:rPr lang="lv-LV" dirty="0" err="1"/>
              <a:t>different</a:t>
            </a:r>
            <a:r>
              <a:rPr lang="lv-LV" dirty="0"/>
              <a:t> </a:t>
            </a:r>
            <a:r>
              <a:rPr lang="lv-LV" dirty="0" err="1"/>
              <a:t>format</a:t>
            </a:r>
            <a:r>
              <a:rPr lang="lv-LV" dirty="0"/>
              <a:t>, </a:t>
            </a:r>
            <a:r>
              <a:rPr lang="lv-LV" dirty="0" err="1"/>
              <a:t>because</a:t>
            </a:r>
            <a:r>
              <a:rPr lang="lv-LV" dirty="0"/>
              <a:t> it </a:t>
            </a:r>
            <a:r>
              <a:rPr lang="lv-LV" dirty="0" err="1"/>
              <a:t>is</a:t>
            </a:r>
            <a:r>
              <a:rPr lang="lv-LV" dirty="0"/>
              <a:t> </a:t>
            </a:r>
            <a:r>
              <a:rPr lang="lv-LV" dirty="0" err="1"/>
              <a:t>meant</a:t>
            </a:r>
            <a:r>
              <a:rPr lang="lv-LV" dirty="0"/>
              <a:t> </a:t>
            </a:r>
            <a:r>
              <a:rPr lang="lv-LV" dirty="0" err="1"/>
              <a:t>for</a:t>
            </a:r>
            <a:r>
              <a:rPr lang="lv-LV" dirty="0"/>
              <a:t> </a:t>
            </a:r>
            <a:r>
              <a:rPr lang="lv-LV" dirty="0" err="1"/>
              <a:t>foreigners</a:t>
            </a:r>
            <a:r>
              <a:rPr lang="lv-LV" dirty="0"/>
              <a:t> </a:t>
            </a:r>
            <a:r>
              <a:rPr lang="lv-LV" dirty="0" err="1"/>
              <a:t>and</a:t>
            </a:r>
            <a:r>
              <a:rPr lang="lv-LV" dirty="0"/>
              <a:t> </a:t>
            </a:r>
            <a:r>
              <a:rPr lang="lv-LV" dirty="0" err="1"/>
              <a:t>not</a:t>
            </a:r>
            <a:r>
              <a:rPr lang="lv-LV" dirty="0"/>
              <a:t> </a:t>
            </a:r>
            <a:r>
              <a:rPr lang="lv-LV" dirty="0" err="1"/>
              <a:t>all</a:t>
            </a:r>
            <a:r>
              <a:rPr lang="lv-LV" dirty="0"/>
              <a:t> </a:t>
            </a:r>
            <a:r>
              <a:rPr lang="lv-LV" dirty="0" err="1"/>
              <a:t>the</a:t>
            </a:r>
            <a:r>
              <a:rPr lang="lv-LV" dirty="0"/>
              <a:t> </a:t>
            </a:r>
            <a:r>
              <a:rPr lang="lv-LV" dirty="0" err="1"/>
              <a:t>study</a:t>
            </a:r>
            <a:r>
              <a:rPr lang="lv-LV" dirty="0"/>
              <a:t> </a:t>
            </a:r>
            <a:r>
              <a:rPr lang="lv-LV" dirty="0" err="1"/>
              <a:t>programmes</a:t>
            </a:r>
            <a:r>
              <a:rPr lang="lv-LV" dirty="0"/>
              <a:t> </a:t>
            </a:r>
            <a:r>
              <a:rPr lang="lv-LV" dirty="0" err="1"/>
              <a:t>have</a:t>
            </a:r>
            <a:r>
              <a:rPr lang="lv-LV" dirty="0"/>
              <a:t> </a:t>
            </a:r>
            <a:r>
              <a:rPr lang="lv-LV" dirty="0" err="1"/>
              <a:t>been</a:t>
            </a:r>
            <a:r>
              <a:rPr lang="lv-LV" dirty="0"/>
              <a:t> </a:t>
            </a:r>
            <a:r>
              <a:rPr lang="lv-LV" dirty="0" err="1"/>
              <a:t>duplicated</a:t>
            </a:r>
            <a:r>
              <a:rPr lang="lv-LV" dirty="0"/>
              <a:t> </a:t>
            </a:r>
            <a:r>
              <a:rPr lang="lv-LV" dirty="0" err="1"/>
              <a:t>in</a:t>
            </a:r>
            <a:r>
              <a:rPr lang="lv-LV" dirty="0"/>
              <a:t> </a:t>
            </a:r>
            <a:r>
              <a:rPr lang="lv-LV" dirty="0" err="1"/>
              <a:t>English</a:t>
            </a:r>
            <a:r>
              <a:rPr lang="lv-LV" dirty="0"/>
              <a:t>. </a:t>
            </a:r>
            <a:r>
              <a:rPr lang="lv-LV" dirty="0" err="1"/>
              <a:t>The</a:t>
            </a:r>
            <a:r>
              <a:rPr lang="lv-LV" dirty="0"/>
              <a:t> </a:t>
            </a:r>
            <a:r>
              <a:rPr lang="lv-LV" dirty="0" err="1"/>
              <a:t>page</a:t>
            </a:r>
            <a:r>
              <a:rPr lang="lv-LV" dirty="0"/>
              <a:t> </a:t>
            </a:r>
            <a:r>
              <a:rPr lang="lv-LV" dirty="0" err="1"/>
              <a:t>about</a:t>
            </a:r>
            <a:r>
              <a:rPr lang="lv-LV" dirty="0"/>
              <a:t> </a:t>
            </a:r>
            <a:r>
              <a:rPr lang="lv-LV" dirty="0" err="1"/>
              <a:t>admission</a:t>
            </a:r>
            <a:r>
              <a:rPr lang="lv-LV" dirty="0"/>
              <a:t> </a:t>
            </a:r>
            <a:r>
              <a:rPr lang="lv-LV" dirty="0" err="1"/>
              <a:t>contains</a:t>
            </a:r>
            <a:r>
              <a:rPr lang="lv-LV" dirty="0"/>
              <a:t> </a:t>
            </a:r>
            <a:r>
              <a:rPr lang="lv-LV" dirty="0" err="1"/>
              <a:t>useful</a:t>
            </a:r>
            <a:r>
              <a:rPr lang="lv-LV" dirty="0"/>
              <a:t> tips </a:t>
            </a:r>
            <a:r>
              <a:rPr lang="lv-LV" dirty="0" err="1"/>
              <a:t>and</a:t>
            </a:r>
            <a:r>
              <a:rPr lang="lv-LV" dirty="0"/>
              <a:t> </a:t>
            </a:r>
            <a:r>
              <a:rPr lang="lv-LV" dirty="0" err="1"/>
              <a:t>advice</a:t>
            </a:r>
            <a:r>
              <a:rPr lang="lv-LV" dirty="0"/>
              <a:t> </a:t>
            </a:r>
            <a:r>
              <a:rPr lang="lv-LV" dirty="0" err="1"/>
              <a:t>on</a:t>
            </a:r>
            <a:r>
              <a:rPr lang="lv-LV" dirty="0"/>
              <a:t> </a:t>
            </a:r>
            <a:r>
              <a:rPr lang="lv-LV" dirty="0" err="1"/>
              <a:t>how</a:t>
            </a:r>
            <a:r>
              <a:rPr lang="lv-LV" dirty="0"/>
              <a:t> to </a:t>
            </a:r>
            <a:r>
              <a:rPr lang="lv-LV" dirty="0" err="1"/>
              <a:t>become</a:t>
            </a:r>
            <a:r>
              <a:rPr lang="lv-LV" dirty="0"/>
              <a:t> </a:t>
            </a:r>
            <a:r>
              <a:rPr lang="lv-LV" dirty="0" err="1"/>
              <a:t>our</a:t>
            </a:r>
            <a:r>
              <a:rPr lang="lv-LV" dirty="0"/>
              <a:t> student.</a:t>
            </a:r>
          </a:p>
        </p:txBody>
      </p:sp>
      <p:sp>
        <p:nvSpPr>
          <p:cNvPr id="4" name="Slaida numura vietturis 3"/>
          <p:cNvSpPr>
            <a:spLocks noGrp="1"/>
          </p:cNvSpPr>
          <p:nvPr>
            <p:ph type="sldNum" sz="quarter" idx="10"/>
          </p:nvPr>
        </p:nvSpPr>
        <p:spPr/>
        <p:txBody>
          <a:bodyPr/>
          <a:lstStyle/>
          <a:p>
            <a:fld id="{0A95C7B4-F48A-4942-A509-E55995350072}" type="slidenum">
              <a:rPr lang="lv-LV" smtClean="0"/>
              <a:pPr/>
              <a:t>51</a:t>
            </a:fld>
            <a:endParaRPr lang="lv-LV"/>
          </a:p>
        </p:txBody>
      </p:sp>
      <p:sp>
        <p:nvSpPr>
          <p:cNvPr id="5" name="Kājenes vietturis 4"/>
          <p:cNvSpPr>
            <a:spLocks noGrp="1"/>
          </p:cNvSpPr>
          <p:nvPr>
            <p:ph type="ftr" sz="quarter" idx="11"/>
          </p:nvPr>
        </p:nvSpPr>
        <p:spPr/>
        <p:txBody>
          <a:bodyPr/>
          <a:lstStyle/>
          <a:p>
            <a:r>
              <a:rPr lang="lv-LV"/>
              <a:t>Prikulis, UL, Praha, 28.06.2016</a:t>
            </a:r>
          </a:p>
        </p:txBody>
      </p:sp>
    </p:spTree>
    <p:extLst>
      <p:ext uri="{BB962C8B-B14F-4D97-AF65-F5344CB8AC3E}">
        <p14:creationId xmlns:p14="http://schemas.microsoft.com/office/powerpoint/2010/main" val="768767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err="1"/>
              <a:t>Particular</a:t>
            </a:r>
            <a:r>
              <a:rPr lang="lv-LV" dirty="0"/>
              <a:t> </a:t>
            </a:r>
            <a:r>
              <a:rPr lang="lv-LV" dirty="0" err="1"/>
              <a:t>study</a:t>
            </a:r>
            <a:r>
              <a:rPr lang="lv-LV" dirty="0"/>
              <a:t> </a:t>
            </a:r>
            <a:r>
              <a:rPr lang="lv-LV" dirty="0" err="1"/>
              <a:t>programmes</a:t>
            </a:r>
            <a:r>
              <a:rPr lang="lv-LV" dirty="0"/>
              <a:t> </a:t>
            </a:r>
            <a:r>
              <a:rPr lang="lv-LV" dirty="0" err="1"/>
              <a:t>have</a:t>
            </a:r>
            <a:r>
              <a:rPr lang="lv-LV" dirty="0"/>
              <a:t> a </a:t>
            </a:r>
            <a:r>
              <a:rPr lang="lv-LV" dirty="0" err="1"/>
              <a:t>general</a:t>
            </a:r>
            <a:r>
              <a:rPr lang="lv-LV" dirty="0"/>
              <a:t> </a:t>
            </a:r>
            <a:r>
              <a:rPr lang="lv-LV" dirty="0" err="1"/>
              <a:t>description</a:t>
            </a:r>
            <a:r>
              <a:rPr lang="lv-LV" dirty="0"/>
              <a:t> </a:t>
            </a:r>
            <a:r>
              <a:rPr lang="lv-LV" dirty="0" err="1"/>
              <a:t>in</a:t>
            </a:r>
            <a:r>
              <a:rPr lang="lv-LV" dirty="0"/>
              <a:t> </a:t>
            </a:r>
            <a:r>
              <a:rPr lang="lv-LV" dirty="0" err="1"/>
              <a:t>English</a:t>
            </a:r>
            <a:r>
              <a:rPr lang="lv-LV" dirty="0"/>
              <a:t> – </a:t>
            </a:r>
            <a:r>
              <a:rPr lang="lv-LV" dirty="0" err="1"/>
              <a:t>as</a:t>
            </a:r>
            <a:r>
              <a:rPr lang="lv-LV" dirty="0"/>
              <a:t> </a:t>
            </a:r>
            <a:r>
              <a:rPr lang="lv-LV" dirty="0" err="1"/>
              <a:t>you</a:t>
            </a:r>
            <a:r>
              <a:rPr lang="lv-LV" dirty="0"/>
              <a:t> </a:t>
            </a:r>
            <a:r>
              <a:rPr lang="lv-LV" dirty="0" err="1"/>
              <a:t>can</a:t>
            </a:r>
            <a:r>
              <a:rPr lang="lv-LV" dirty="0"/>
              <a:t> </a:t>
            </a:r>
            <a:r>
              <a:rPr lang="lv-LV" dirty="0" err="1"/>
              <a:t>see</a:t>
            </a:r>
            <a:r>
              <a:rPr lang="lv-LV" dirty="0"/>
              <a:t> </a:t>
            </a:r>
            <a:r>
              <a:rPr lang="lv-LV" dirty="0" err="1"/>
              <a:t>from</a:t>
            </a:r>
            <a:r>
              <a:rPr lang="lv-LV" dirty="0"/>
              <a:t> </a:t>
            </a:r>
            <a:r>
              <a:rPr lang="lv-LV" dirty="0" err="1"/>
              <a:t>our</a:t>
            </a:r>
            <a:r>
              <a:rPr lang="lv-LV" dirty="0"/>
              <a:t> </a:t>
            </a:r>
            <a:r>
              <a:rPr lang="lv-LV" dirty="0" err="1"/>
              <a:t>Bachelor</a:t>
            </a:r>
            <a:r>
              <a:rPr lang="lv-LV" dirty="0"/>
              <a:t> </a:t>
            </a:r>
            <a:r>
              <a:rPr lang="lv-LV" dirty="0" err="1"/>
              <a:t>programme</a:t>
            </a:r>
            <a:r>
              <a:rPr lang="lv-LV" dirty="0"/>
              <a:t> </a:t>
            </a:r>
            <a:r>
              <a:rPr lang="lv-LV" dirty="0" err="1"/>
              <a:t>in</a:t>
            </a:r>
            <a:r>
              <a:rPr lang="lv-LV" dirty="0"/>
              <a:t> </a:t>
            </a:r>
            <a:r>
              <a:rPr lang="lv-LV" dirty="0" err="1"/>
              <a:t>Chemistry</a:t>
            </a:r>
            <a:r>
              <a:rPr lang="lv-LV" dirty="0"/>
              <a:t>, </a:t>
            </a:r>
            <a:r>
              <a:rPr lang="lv-LV" dirty="0" err="1"/>
              <a:t>with</a:t>
            </a:r>
            <a:r>
              <a:rPr lang="lv-LV" dirty="0"/>
              <a:t> </a:t>
            </a:r>
            <a:r>
              <a:rPr lang="lv-LV" dirty="0" err="1"/>
              <a:t>attachments</a:t>
            </a:r>
            <a:r>
              <a:rPr lang="lv-LV" dirty="0"/>
              <a:t> </a:t>
            </a:r>
            <a:r>
              <a:rPr lang="lv-LV" dirty="0" err="1"/>
              <a:t>containing</a:t>
            </a:r>
            <a:r>
              <a:rPr lang="lv-LV" dirty="0"/>
              <a:t> </a:t>
            </a:r>
            <a:r>
              <a:rPr lang="lv-LV" dirty="0" err="1"/>
              <a:t>more</a:t>
            </a:r>
            <a:r>
              <a:rPr lang="lv-LV" dirty="0"/>
              <a:t> </a:t>
            </a:r>
            <a:r>
              <a:rPr lang="lv-LV" dirty="0" err="1"/>
              <a:t>detail</a:t>
            </a:r>
            <a:r>
              <a:rPr lang="lv-LV" dirty="0"/>
              <a:t>.</a:t>
            </a:r>
          </a:p>
        </p:txBody>
      </p:sp>
      <p:sp>
        <p:nvSpPr>
          <p:cNvPr id="4" name="Slaida numura vietturis 3"/>
          <p:cNvSpPr>
            <a:spLocks noGrp="1"/>
          </p:cNvSpPr>
          <p:nvPr>
            <p:ph type="sldNum" sz="quarter" idx="10"/>
          </p:nvPr>
        </p:nvSpPr>
        <p:spPr/>
        <p:txBody>
          <a:bodyPr/>
          <a:lstStyle/>
          <a:p>
            <a:fld id="{0A95C7B4-F48A-4942-A509-E55995350072}" type="slidenum">
              <a:rPr lang="lv-LV" smtClean="0"/>
              <a:pPr/>
              <a:t>52</a:t>
            </a:fld>
            <a:endParaRPr lang="lv-LV"/>
          </a:p>
        </p:txBody>
      </p:sp>
      <p:sp>
        <p:nvSpPr>
          <p:cNvPr id="5" name="Kājenes vietturis 4"/>
          <p:cNvSpPr>
            <a:spLocks noGrp="1"/>
          </p:cNvSpPr>
          <p:nvPr>
            <p:ph type="ftr" sz="quarter" idx="11"/>
          </p:nvPr>
        </p:nvSpPr>
        <p:spPr/>
        <p:txBody>
          <a:bodyPr/>
          <a:lstStyle/>
          <a:p>
            <a:r>
              <a:rPr lang="lv-LV"/>
              <a:t>Prikulis, UL, Praha, 28.06.2016</a:t>
            </a:r>
          </a:p>
        </p:txBody>
      </p:sp>
    </p:spTree>
    <p:extLst>
      <p:ext uri="{BB962C8B-B14F-4D97-AF65-F5344CB8AC3E}">
        <p14:creationId xmlns:p14="http://schemas.microsoft.com/office/powerpoint/2010/main" val="26773007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err="1"/>
              <a:t>The</a:t>
            </a:r>
            <a:r>
              <a:rPr lang="lv-LV" dirty="0"/>
              <a:t> </a:t>
            </a:r>
            <a:r>
              <a:rPr lang="lv-LV" dirty="0" err="1"/>
              <a:t>university</a:t>
            </a:r>
            <a:r>
              <a:rPr lang="lv-LV" dirty="0"/>
              <a:t> </a:t>
            </a:r>
            <a:r>
              <a:rPr lang="lv-LV" dirty="0" err="1"/>
              <a:t>makes</a:t>
            </a:r>
            <a:r>
              <a:rPr lang="lv-LV" dirty="0"/>
              <a:t> </a:t>
            </a:r>
            <a:r>
              <a:rPr lang="lv-LV" dirty="0" err="1"/>
              <a:t>its</a:t>
            </a:r>
            <a:r>
              <a:rPr lang="lv-LV" dirty="0"/>
              <a:t> </a:t>
            </a:r>
            <a:r>
              <a:rPr lang="lv-LV" dirty="0" err="1"/>
              <a:t>information</a:t>
            </a:r>
            <a:r>
              <a:rPr lang="lv-LV" dirty="0"/>
              <a:t> </a:t>
            </a:r>
            <a:r>
              <a:rPr lang="lv-LV" dirty="0" err="1"/>
              <a:t>available</a:t>
            </a:r>
            <a:r>
              <a:rPr lang="lv-LV" dirty="0"/>
              <a:t> to </a:t>
            </a:r>
            <a:r>
              <a:rPr lang="lv-LV" dirty="0" err="1"/>
              <a:t>public</a:t>
            </a:r>
            <a:r>
              <a:rPr lang="lv-LV" dirty="0"/>
              <a:t> </a:t>
            </a:r>
            <a:r>
              <a:rPr lang="lv-LV" dirty="0" err="1"/>
              <a:t>mostly</a:t>
            </a:r>
            <a:r>
              <a:rPr lang="lv-LV" dirty="0"/>
              <a:t> </a:t>
            </a:r>
            <a:r>
              <a:rPr lang="lv-LV" dirty="0" err="1"/>
              <a:t>electronically</a:t>
            </a:r>
            <a:r>
              <a:rPr lang="lv-LV" dirty="0"/>
              <a:t> (</a:t>
            </a:r>
            <a:r>
              <a:rPr lang="lv-LV" dirty="0" err="1"/>
              <a:t>via</a:t>
            </a:r>
            <a:r>
              <a:rPr lang="lv-LV" dirty="0"/>
              <a:t> </a:t>
            </a:r>
            <a:r>
              <a:rPr lang="lv-LV" dirty="0" err="1"/>
              <a:t>internet</a:t>
            </a:r>
            <a:r>
              <a:rPr lang="lv-LV" dirty="0"/>
              <a:t>), </a:t>
            </a:r>
            <a:r>
              <a:rPr lang="lv-LV" dirty="0" err="1"/>
              <a:t>but</a:t>
            </a:r>
            <a:r>
              <a:rPr lang="lv-LV" dirty="0"/>
              <a:t> </a:t>
            </a:r>
            <a:r>
              <a:rPr lang="lv-LV" dirty="0" err="1"/>
              <a:t>there</a:t>
            </a:r>
            <a:r>
              <a:rPr lang="lv-LV" dirty="0"/>
              <a:t> </a:t>
            </a:r>
            <a:r>
              <a:rPr lang="lv-LV" dirty="0" err="1"/>
              <a:t>also</a:t>
            </a:r>
            <a:r>
              <a:rPr lang="lv-LV" dirty="0"/>
              <a:t> </a:t>
            </a:r>
            <a:r>
              <a:rPr lang="lv-LV" dirty="0" err="1"/>
              <a:t>regularly</a:t>
            </a:r>
            <a:r>
              <a:rPr lang="lv-LV" dirty="0"/>
              <a:t> </a:t>
            </a:r>
            <a:r>
              <a:rPr lang="lv-LV" dirty="0" err="1"/>
              <a:t>renewable</a:t>
            </a:r>
            <a:r>
              <a:rPr lang="lv-LV" dirty="0"/>
              <a:t> </a:t>
            </a:r>
            <a:r>
              <a:rPr lang="lv-LV" dirty="0" err="1"/>
              <a:t>leaflets</a:t>
            </a:r>
            <a:r>
              <a:rPr lang="lv-LV" dirty="0"/>
              <a:t> </a:t>
            </a:r>
            <a:r>
              <a:rPr lang="lv-LV" dirty="0" err="1"/>
              <a:t>on</a:t>
            </a:r>
            <a:r>
              <a:rPr lang="lv-LV" dirty="0"/>
              <a:t> </a:t>
            </a:r>
            <a:r>
              <a:rPr lang="lv-LV" dirty="0" err="1"/>
              <a:t>faculties</a:t>
            </a:r>
            <a:r>
              <a:rPr lang="lv-LV" dirty="0"/>
              <a:t> </a:t>
            </a:r>
            <a:r>
              <a:rPr lang="lv-LV" dirty="0" err="1"/>
              <a:t>and</a:t>
            </a:r>
            <a:r>
              <a:rPr lang="lv-LV" dirty="0"/>
              <a:t> </a:t>
            </a:r>
            <a:r>
              <a:rPr lang="lv-LV" dirty="0" err="1"/>
              <a:t>programmes</a:t>
            </a:r>
            <a:r>
              <a:rPr lang="lv-LV" dirty="0"/>
              <a:t> </a:t>
            </a:r>
            <a:r>
              <a:rPr lang="lv-LV" dirty="0" err="1"/>
              <a:t>distributed</a:t>
            </a:r>
            <a:r>
              <a:rPr lang="lv-LV" dirty="0"/>
              <a:t> </a:t>
            </a:r>
            <a:r>
              <a:rPr lang="lv-LV" dirty="0" err="1"/>
              <a:t>in</a:t>
            </a:r>
            <a:r>
              <a:rPr lang="lv-LV" dirty="0"/>
              <a:t> </a:t>
            </a:r>
            <a:r>
              <a:rPr lang="lv-LV" dirty="0" err="1"/>
              <a:t>information</a:t>
            </a:r>
            <a:r>
              <a:rPr lang="lv-LV" dirty="0"/>
              <a:t> </a:t>
            </a:r>
            <a:r>
              <a:rPr lang="lv-LV" dirty="0" err="1"/>
              <a:t>events</a:t>
            </a:r>
            <a:r>
              <a:rPr lang="lv-LV" dirty="0"/>
              <a:t>. </a:t>
            </a:r>
            <a:r>
              <a:rPr lang="lv-LV" dirty="0" err="1"/>
              <a:t>There</a:t>
            </a:r>
            <a:r>
              <a:rPr lang="lv-LV" dirty="0"/>
              <a:t> </a:t>
            </a:r>
            <a:r>
              <a:rPr lang="lv-LV" dirty="0" err="1"/>
              <a:t>are</a:t>
            </a:r>
            <a:r>
              <a:rPr lang="lv-LV" dirty="0"/>
              <a:t> </a:t>
            </a:r>
            <a:r>
              <a:rPr lang="lv-LV" dirty="0" err="1"/>
              <a:t>also</a:t>
            </a:r>
            <a:r>
              <a:rPr lang="lv-LV" dirty="0"/>
              <a:t> </a:t>
            </a:r>
            <a:r>
              <a:rPr lang="lv-LV" dirty="0" err="1"/>
              <a:t>periodical</a:t>
            </a:r>
            <a:r>
              <a:rPr lang="lv-LV" dirty="0"/>
              <a:t> </a:t>
            </a:r>
            <a:r>
              <a:rPr lang="lv-LV" dirty="0" err="1"/>
              <a:t>publications</a:t>
            </a:r>
            <a:r>
              <a:rPr lang="lv-LV" dirty="0"/>
              <a:t> </a:t>
            </a:r>
            <a:r>
              <a:rPr lang="lv-LV" dirty="0" err="1"/>
              <a:t>about</a:t>
            </a:r>
            <a:r>
              <a:rPr lang="lv-LV" dirty="0"/>
              <a:t> </a:t>
            </a:r>
            <a:r>
              <a:rPr lang="lv-LV" dirty="0" err="1"/>
              <a:t>faculties</a:t>
            </a:r>
            <a:r>
              <a:rPr lang="lv-LV" dirty="0"/>
              <a:t> </a:t>
            </a:r>
            <a:r>
              <a:rPr lang="lv-LV" dirty="0" err="1"/>
              <a:t>and</a:t>
            </a:r>
            <a:r>
              <a:rPr lang="lv-LV" dirty="0"/>
              <a:t> </a:t>
            </a:r>
            <a:r>
              <a:rPr lang="lv-LV" dirty="0" err="1"/>
              <a:t>the</a:t>
            </a:r>
            <a:r>
              <a:rPr lang="lv-LV" dirty="0"/>
              <a:t> </a:t>
            </a:r>
            <a:r>
              <a:rPr lang="lv-LV" dirty="0" err="1"/>
              <a:t>university</a:t>
            </a:r>
            <a:r>
              <a:rPr lang="lv-LV" dirty="0"/>
              <a:t> </a:t>
            </a:r>
            <a:r>
              <a:rPr lang="lv-LV" dirty="0" err="1"/>
              <a:t>in</a:t>
            </a:r>
            <a:r>
              <a:rPr lang="lv-LV" dirty="0"/>
              <a:t> a </a:t>
            </a:r>
            <a:r>
              <a:rPr lang="lv-LV" dirty="0" err="1"/>
              <a:t>format</a:t>
            </a:r>
            <a:r>
              <a:rPr lang="lv-LV" dirty="0"/>
              <a:t> </a:t>
            </a:r>
            <a:r>
              <a:rPr lang="lv-LV" dirty="0" err="1"/>
              <a:t>of</a:t>
            </a:r>
            <a:r>
              <a:rPr lang="lv-LV" dirty="0"/>
              <a:t> </a:t>
            </a:r>
            <a:r>
              <a:rPr lang="lv-LV" dirty="0" err="1"/>
              <a:t>books</a:t>
            </a:r>
            <a:r>
              <a:rPr lang="lv-LV" dirty="0"/>
              <a:t>, </a:t>
            </a:r>
            <a:r>
              <a:rPr lang="lv-LV" dirty="0" err="1"/>
              <a:t>also</a:t>
            </a:r>
            <a:r>
              <a:rPr lang="lv-LV" dirty="0"/>
              <a:t> </a:t>
            </a:r>
            <a:r>
              <a:rPr lang="lv-LV" dirty="0" err="1"/>
              <a:t>containing</a:t>
            </a:r>
            <a:r>
              <a:rPr lang="lv-LV" dirty="0"/>
              <a:t> </a:t>
            </a:r>
            <a:r>
              <a:rPr lang="lv-LV" dirty="0" err="1"/>
              <a:t>quantitative</a:t>
            </a:r>
            <a:r>
              <a:rPr lang="lv-LV" dirty="0"/>
              <a:t> </a:t>
            </a:r>
            <a:r>
              <a:rPr lang="lv-LV" dirty="0" err="1"/>
              <a:t>data</a:t>
            </a:r>
            <a:r>
              <a:rPr lang="lv-LV" dirty="0"/>
              <a:t> </a:t>
            </a:r>
            <a:r>
              <a:rPr lang="lv-LV" dirty="0" err="1"/>
              <a:t>about</a:t>
            </a:r>
            <a:r>
              <a:rPr lang="lv-LV" dirty="0"/>
              <a:t> </a:t>
            </a:r>
            <a:r>
              <a:rPr lang="lv-LV" dirty="0" err="1"/>
              <a:t>the</a:t>
            </a:r>
            <a:r>
              <a:rPr lang="lv-LV" dirty="0"/>
              <a:t> </a:t>
            </a:r>
            <a:r>
              <a:rPr lang="lv-LV" dirty="0" err="1"/>
              <a:t>programmes</a:t>
            </a:r>
            <a:r>
              <a:rPr lang="lv-LV" dirty="0"/>
              <a:t> </a:t>
            </a:r>
            <a:r>
              <a:rPr lang="lv-LV" dirty="0" err="1"/>
              <a:t>and</a:t>
            </a:r>
            <a:r>
              <a:rPr lang="lv-LV" dirty="0"/>
              <a:t> </a:t>
            </a:r>
            <a:r>
              <a:rPr lang="lv-LV" dirty="0" err="1"/>
              <a:t>awards</a:t>
            </a:r>
            <a:r>
              <a:rPr lang="lv-LV" dirty="0"/>
              <a:t>. (2 </a:t>
            </a:r>
            <a:r>
              <a:rPr lang="lv-LV" dirty="0" err="1"/>
              <a:t>years</a:t>
            </a:r>
            <a:r>
              <a:rPr lang="lv-LV" dirty="0"/>
              <a:t> </a:t>
            </a:r>
            <a:r>
              <a:rPr lang="lv-LV" dirty="0" err="1"/>
              <a:t>ago</a:t>
            </a:r>
            <a:r>
              <a:rPr lang="lv-LV" dirty="0"/>
              <a:t>, </a:t>
            </a:r>
            <a:r>
              <a:rPr lang="lv-LV" dirty="0" err="1"/>
              <a:t>by</a:t>
            </a:r>
            <a:r>
              <a:rPr lang="lv-LV" dirty="0"/>
              <a:t> </a:t>
            </a:r>
            <a:r>
              <a:rPr lang="lv-LV" dirty="0" err="1"/>
              <a:t>the</a:t>
            </a:r>
            <a:r>
              <a:rPr lang="lv-LV" dirty="0"/>
              <a:t> </a:t>
            </a:r>
            <a:r>
              <a:rPr lang="lv-LV" dirty="0" err="1"/>
              <a:t>way</a:t>
            </a:r>
            <a:r>
              <a:rPr lang="lv-LV" dirty="0"/>
              <a:t>, </a:t>
            </a:r>
            <a:r>
              <a:rPr lang="lv-LV" dirty="0" err="1"/>
              <a:t>we</a:t>
            </a:r>
            <a:r>
              <a:rPr lang="lv-LV" dirty="0"/>
              <a:t> </a:t>
            </a:r>
            <a:r>
              <a:rPr lang="lv-LV" dirty="0" err="1"/>
              <a:t>completed</a:t>
            </a:r>
            <a:r>
              <a:rPr lang="lv-LV" dirty="0"/>
              <a:t> </a:t>
            </a:r>
            <a:r>
              <a:rPr lang="lv-LV" dirty="0" err="1"/>
              <a:t>and</a:t>
            </a:r>
            <a:r>
              <a:rPr lang="lv-LV" dirty="0"/>
              <a:t> </a:t>
            </a:r>
            <a:r>
              <a:rPr lang="lv-LV" dirty="0" err="1"/>
              <a:t>published</a:t>
            </a:r>
            <a:r>
              <a:rPr lang="lv-LV" dirty="0"/>
              <a:t> a </a:t>
            </a:r>
            <a:r>
              <a:rPr lang="lv-LV" dirty="0" err="1"/>
              <a:t>book</a:t>
            </a:r>
            <a:r>
              <a:rPr lang="lv-LV" dirty="0"/>
              <a:t> </a:t>
            </a:r>
            <a:r>
              <a:rPr lang="lv-LV" dirty="0" err="1"/>
              <a:t>about</a:t>
            </a:r>
            <a:r>
              <a:rPr lang="lv-LV" dirty="0"/>
              <a:t> 50 </a:t>
            </a:r>
            <a:r>
              <a:rPr lang="lv-LV" dirty="0" err="1"/>
              <a:t>years</a:t>
            </a:r>
            <a:r>
              <a:rPr lang="lv-LV" dirty="0"/>
              <a:t> </a:t>
            </a:r>
            <a:r>
              <a:rPr lang="lv-LV" dirty="0" err="1"/>
              <a:t>of</a:t>
            </a:r>
            <a:r>
              <a:rPr lang="lv-LV" dirty="0"/>
              <a:t> </a:t>
            </a:r>
            <a:r>
              <a:rPr lang="lv-LV" dirty="0" err="1"/>
              <a:t>Chemistry</a:t>
            </a:r>
            <a:r>
              <a:rPr lang="lv-LV" dirty="0"/>
              <a:t> </a:t>
            </a:r>
            <a:r>
              <a:rPr lang="lv-LV" dirty="0" err="1"/>
              <a:t>Faculty</a:t>
            </a:r>
            <a:r>
              <a:rPr lang="lv-LV" dirty="0"/>
              <a:t>, </a:t>
            </a:r>
            <a:r>
              <a:rPr lang="lv-LV" dirty="0" err="1"/>
              <a:t>containing</a:t>
            </a:r>
            <a:r>
              <a:rPr lang="lv-LV" dirty="0"/>
              <a:t> a </a:t>
            </a:r>
            <a:r>
              <a:rPr lang="lv-LV" dirty="0" err="1"/>
              <a:t>chapter</a:t>
            </a:r>
            <a:r>
              <a:rPr lang="lv-LV" dirty="0"/>
              <a:t> </a:t>
            </a:r>
            <a:r>
              <a:rPr lang="lv-LV" dirty="0" err="1"/>
              <a:t>on</a:t>
            </a:r>
            <a:r>
              <a:rPr lang="lv-LV" dirty="0"/>
              <a:t> </a:t>
            </a:r>
            <a:r>
              <a:rPr lang="lv-LV" dirty="0" err="1"/>
              <a:t>current</a:t>
            </a:r>
            <a:r>
              <a:rPr lang="lv-LV" dirty="0"/>
              <a:t> SP).</a:t>
            </a:r>
          </a:p>
        </p:txBody>
      </p:sp>
      <p:sp>
        <p:nvSpPr>
          <p:cNvPr id="4" name="Slaida numura vietturis 3"/>
          <p:cNvSpPr>
            <a:spLocks noGrp="1"/>
          </p:cNvSpPr>
          <p:nvPr>
            <p:ph type="sldNum" sz="quarter" idx="10"/>
          </p:nvPr>
        </p:nvSpPr>
        <p:spPr/>
        <p:txBody>
          <a:bodyPr/>
          <a:lstStyle/>
          <a:p>
            <a:fld id="{0A95C7B4-F48A-4942-A509-E55995350072}" type="slidenum">
              <a:rPr lang="lv-LV" smtClean="0"/>
              <a:pPr/>
              <a:t>53</a:t>
            </a:fld>
            <a:endParaRPr lang="lv-LV"/>
          </a:p>
        </p:txBody>
      </p:sp>
      <p:sp>
        <p:nvSpPr>
          <p:cNvPr id="5" name="Kājenes vietturis 4"/>
          <p:cNvSpPr>
            <a:spLocks noGrp="1"/>
          </p:cNvSpPr>
          <p:nvPr>
            <p:ph type="ftr" sz="quarter" idx="11"/>
          </p:nvPr>
        </p:nvSpPr>
        <p:spPr/>
        <p:txBody>
          <a:bodyPr/>
          <a:lstStyle/>
          <a:p>
            <a:r>
              <a:rPr lang="lv-LV"/>
              <a:t>Prikulis, UL, Praha, 28.06.2016</a:t>
            </a:r>
          </a:p>
        </p:txBody>
      </p:sp>
    </p:spTree>
    <p:extLst>
      <p:ext uri="{BB962C8B-B14F-4D97-AF65-F5344CB8AC3E}">
        <p14:creationId xmlns:p14="http://schemas.microsoft.com/office/powerpoint/2010/main" val="3241596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err="1"/>
              <a:t>Since</a:t>
            </a:r>
            <a:r>
              <a:rPr lang="lv-LV" dirty="0"/>
              <a:t> </a:t>
            </a:r>
            <a:r>
              <a:rPr lang="lv-LV" dirty="0" err="1"/>
              <a:t>nineties</a:t>
            </a:r>
            <a:r>
              <a:rPr lang="lv-LV" dirty="0"/>
              <a:t> </a:t>
            </a:r>
            <a:r>
              <a:rPr lang="lv-LV" dirty="0" err="1"/>
              <a:t>the</a:t>
            </a:r>
            <a:r>
              <a:rPr lang="lv-LV" dirty="0"/>
              <a:t> </a:t>
            </a:r>
            <a:r>
              <a:rPr lang="lv-LV" dirty="0" err="1"/>
              <a:t>HEIs</a:t>
            </a:r>
            <a:r>
              <a:rPr lang="lv-LV" dirty="0"/>
              <a:t> </a:t>
            </a:r>
            <a:r>
              <a:rPr lang="lv-LV" dirty="0" err="1"/>
              <a:t>have</a:t>
            </a:r>
            <a:r>
              <a:rPr lang="lv-LV" dirty="0"/>
              <a:t> </a:t>
            </a:r>
            <a:r>
              <a:rPr lang="lv-LV" dirty="0" err="1"/>
              <a:t>been</a:t>
            </a:r>
            <a:r>
              <a:rPr lang="lv-LV" dirty="0"/>
              <a:t> </a:t>
            </a:r>
            <a:r>
              <a:rPr lang="lv-LV" dirty="0" err="1"/>
              <a:t>intensively</a:t>
            </a:r>
            <a:r>
              <a:rPr lang="lv-LV" dirty="0"/>
              <a:t> </a:t>
            </a:r>
            <a:r>
              <a:rPr lang="lv-LV" dirty="0" err="1"/>
              <a:t>developing</a:t>
            </a:r>
            <a:r>
              <a:rPr lang="lv-LV" dirty="0"/>
              <a:t> </a:t>
            </a:r>
            <a:r>
              <a:rPr lang="lv-LV" dirty="0" err="1"/>
              <a:t>their</a:t>
            </a:r>
            <a:r>
              <a:rPr lang="lv-LV" dirty="0"/>
              <a:t> </a:t>
            </a:r>
            <a:r>
              <a:rPr lang="lv-LV" dirty="0" err="1"/>
              <a:t>international</a:t>
            </a:r>
            <a:r>
              <a:rPr lang="lv-LV" dirty="0"/>
              <a:t> </a:t>
            </a:r>
            <a:r>
              <a:rPr lang="lv-LV" dirty="0" err="1"/>
              <a:t>contacts</a:t>
            </a:r>
            <a:r>
              <a:rPr lang="lv-LV" dirty="0"/>
              <a:t>, </a:t>
            </a:r>
            <a:r>
              <a:rPr lang="lv-LV" dirty="0" err="1"/>
              <a:t>including</a:t>
            </a:r>
            <a:r>
              <a:rPr lang="lv-LV" dirty="0"/>
              <a:t> </a:t>
            </a:r>
            <a:r>
              <a:rPr lang="lv-LV" dirty="0" err="1"/>
              <a:t>also</a:t>
            </a:r>
            <a:r>
              <a:rPr lang="lv-LV" dirty="0"/>
              <a:t> </a:t>
            </a:r>
            <a:r>
              <a:rPr lang="lv-LV" dirty="0" err="1"/>
              <a:t>recruitment</a:t>
            </a:r>
            <a:r>
              <a:rPr lang="lv-LV" dirty="0"/>
              <a:t> </a:t>
            </a:r>
            <a:r>
              <a:rPr lang="lv-LV" dirty="0" err="1"/>
              <a:t>of</a:t>
            </a:r>
            <a:r>
              <a:rPr lang="lv-LV" dirty="0"/>
              <a:t> </a:t>
            </a:r>
            <a:r>
              <a:rPr lang="lv-LV" dirty="0" err="1"/>
              <a:t>foreign</a:t>
            </a:r>
            <a:r>
              <a:rPr lang="lv-LV" dirty="0"/>
              <a:t> students.</a:t>
            </a:r>
          </a:p>
        </p:txBody>
      </p:sp>
      <p:sp>
        <p:nvSpPr>
          <p:cNvPr id="4" name="Slaida numura vietturis 3"/>
          <p:cNvSpPr>
            <a:spLocks noGrp="1"/>
          </p:cNvSpPr>
          <p:nvPr>
            <p:ph type="sldNum" sz="quarter" idx="10"/>
          </p:nvPr>
        </p:nvSpPr>
        <p:spPr/>
        <p:txBody>
          <a:bodyPr/>
          <a:lstStyle/>
          <a:p>
            <a:fld id="{0A95C7B4-F48A-4942-A509-E55995350072}" type="slidenum">
              <a:rPr lang="lv-LV" smtClean="0"/>
              <a:pPr/>
              <a:t>4</a:t>
            </a:fld>
            <a:endParaRPr lang="lv-LV"/>
          </a:p>
        </p:txBody>
      </p:sp>
      <p:sp>
        <p:nvSpPr>
          <p:cNvPr id="5" name="Kājenes vietturis 4"/>
          <p:cNvSpPr>
            <a:spLocks noGrp="1"/>
          </p:cNvSpPr>
          <p:nvPr>
            <p:ph type="ftr" sz="quarter" idx="11"/>
          </p:nvPr>
        </p:nvSpPr>
        <p:spPr/>
        <p:txBody>
          <a:bodyPr/>
          <a:lstStyle/>
          <a:p>
            <a:r>
              <a:rPr lang="lv-LV"/>
              <a:t>Prikulis, UL, Praha, 28.06.2016</a:t>
            </a:r>
          </a:p>
        </p:txBody>
      </p:sp>
    </p:spTree>
    <p:extLst>
      <p:ext uri="{BB962C8B-B14F-4D97-AF65-F5344CB8AC3E}">
        <p14:creationId xmlns:p14="http://schemas.microsoft.com/office/powerpoint/2010/main" val="32729082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err="1"/>
              <a:t>The</a:t>
            </a:r>
            <a:r>
              <a:rPr lang="lv-LV" dirty="0"/>
              <a:t> </a:t>
            </a:r>
            <a:r>
              <a:rPr lang="lv-LV" dirty="0" err="1"/>
              <a:t>university</a:t>
            </a:r>
            <a:r>
              <a:rPr lang="lv-LV" dirty="0"/>
              <a:t> </a:t>
            </a:r>
            <a:r>
              <a:rPr lang="lv-LV" dirty="0" err="1"/>
              <a:t>makes</a:t>
            </a:r>
            <a:r>
              <a:rPr lang="lv-LV" dirty="0"/>
              <a:t> </a:t>
            </a:r>
            <a:r>
              <a:rPr lang="lv-LV" dirty="0" err="1"/>
              <a:t>its</a:t>
            </a:r>
            <a:r>
              <a:rPr lang="lv-LV" dirty="0"/>
              <a:t> </a:t>
            </a:r>
            <a:r>
              <a:rPr lang="lv-LV" dirty="0" err="1"/>
              <a:t>information</a:t>
            </a:r>
            <a:r>
              <a:rPr lang="lv-LV" dirty="0"/>
              <a:t> </a:t>
            </a:r>
            <a:r>
              <a:rPr lang="lv-LV" dirty="0" err="1"/>
              <a:t>available</a:t>
            </a:r>
            <a:r>
              <a:rPr lang="lv-LV" dirty="0"/>
              <a:t> to </a:t>
            </a:r>
            <a:r>
              <a:rPr lang="lv-LV" dirty="0" err="1"/>
              <a:t>public</a:t>
            </a:r>
            <a:r>
              <a:rPr lang="lv-LV" dirty="0"/>
              <a:t> </a:t>
            </a:r>
            <a:r>
              <a:rPr lang="lv-LV" dirty="0" err="1"/>
              <a:t>mostly</a:t>
            </a:r>
            <a:r>
              <a:rPr lang="lv-LV" dirty="0"/>
              <a:t> </a:t>
            </a:r>
            <a:r>
              <a:rPr lang="lv-LV" dirty="0" err="1"/>
              <a:t>electronically</a:t>
            </a:r>
            <a:r>
              <a:rPr lang="lv-LV" dirty="0"/>
              <a:t> (</a:t>
            </a:r>
            <a:r>
              <a:rPr lang="lv-LV" dirty="0" err="1"/>
              <a:t>via</a:t>
            </a:r>
            <a:r>
              <a:rPr lang="lv-LV" dirty="0"/>
              <a:t> </a:t>
            </a:r>
            <a:r>
              <a:rPr lang="lv-LV" dirty="0" err="1"/>
              <a:t>internet</a:t>
            </a:r>
            <a:r>
              <a:rPr lang="lv-LV" dirty="0"/>
              <a:t>), </a:t>
            </a:r>
            <a:r>
              <a:rPr lang="lv-LV" dirty="0" err="1"/>
              <a:t>but</a:t>
            </a:r>
            <a:r>
              <a:rPr lang="lv-LV" dirty="0"/>
              <a:t> </a:t>
            </a:r>
            <a:r>
              <a:rPr lang="lv-LV" dirty="0" err="1"/>
              <a:t>there</a:t>
            </a:r>
            <a:r>
              <a:rPr lang="lv-LV" dirty="0"/>
              <a:t> </a:t>
            </a:r>
            <a:r>
              <a:rPr lang="lv-LV" dirty="0" err="1"/>
              <a:t>also</a:t>
            </a:r>
            <a:r>
              <a:rPr lang="lv-LV" dirty="0"/>
              <a:t> </a:t>
            </a:r>
            <a:r>
              <a:rPr lang="lv-LV" dirty="0" err="1"/>
              <a:t>regularly</a:t>
            </a:r>
            <a:r>
              <a:rPr lang="lv-LV" dirty="0"/>
              <a:t> </a:t>
            </a:r>
            <a:r>
              <a:rPr lang="lv-LV" dirty="0" err="1"/>
              <a:t>renewable</a:t>
            </a:r>
            <a:r>
              <a:rPr lang="lv-LV" dirty="0"/>
              <a:t> </a:t>
            </a:r>
            <a:r>
              <a:rPr lang="lv-LV" dirty="0" err="1"/>
              <a:t>leaflets</a:t>
            </a:r>
            <a:r>
              <a:rPr lang="lv-LV" dirty="0"/>
              <a:t> </a:t>
            </a:r>
            <a:r>
              <a:rPr lang="lv-LV" dirty="0" err="1"/>
              <a:t>on</a:t>
            </a:r>
            <a:r>
              <a:rPr lang="lv-LV" dirty="0"/>
              <a:t> </a:t>
            </a:r>
            <a:r>
              <a:rPr lang="lv-LV" dirty="0" err="1"/>
              <a:t>faculties</a:t>
            </a:r>
            <a:r>
              <a:rPr lang="lv-LV" dirty="0"/>
              <a:t> </a:t>
            </a:r>
            <a:r>
              <a:rPr lang="lv-LV" dirty="0" err="1"/>
              <a:t>and</a:t>
            </a:r>
            <a:r>
              <a:rPr lang="lv-LV" dirty="0"/>
              <a:t> </a:t>
            </a:r>
            <a:r>
              <a:rPr lang="lv-LV" dirty="0" err="1"/>
              <a:t>programmes</a:t>
            </a:r>
            <a:r>
              <a:rPr lang="lv-LV" dirty="0"/>
              <a:t> </a:t>
            </a:r>
            <a:r>
              <a:rPr lang="lv-LV" dirty="0" err="1"/>
              <a:t>distributed</a:t>
            </a:r>
            <a:r>
              <a:rPr lang="lv-LV" dirty="0"/>
              <a:t> </a:t>
            </a:r>
            <a:r>
              <a:rPr lang="lv-LV" dirty="0" err="1"/>
              <a:t>in</a:t>
            </a:r>
            <a:r>
              <a:rPr lang="lv-LV" dirty="0"/>
              <a:t> </a:t>
            </a:r>
            <a:r>
              <a:rPr lang="lv-LV" dirty="0" err="1"/>
              <a:t>information</a:t>
            </a:r>
            <a:r>
              <a:rPr lang="lv-LV" dirty="0"/>
              <a:t> </a:t>
            </a:r>
            <a:r>
              <a:rPr lang="lv-LV" dirty="0" err="1"/>
              <a:t>events</a:t>
            </a:r>
            <a:r>
              <a:rPr lang="lv-LV" dirty="0"/>
              <a:t>. </a:t>
            </a:r>
            <a:r>
              <a:rPr lang="lv-LV" dirty="0" err="1"/>
              <a:t>There</a:t>
            </a:r>
            <a:r>
              <a:rPr lang="lv-LV" dirty="0"/>
              <a:t> </a:t>
            </a:r>
            <a:r>
              <a:rPr lang="lv-LV" dirty="0" err="1"/>
              <a:t>are</a:t>
            </a:r>
            <a:r>
              <a:rPr lang="lv-LV" dirty="0"/>
              <a:t> </a:t>
            </a:r>
            <a:r>
              <a:rPr lang="lv-LV" dirty="0" err="1"/>
              <a:t>also</a:t>
            </a:r>
            <a:r>
              <a:rPr lang="lv-LV" dirty="0"/>
              <a:t> </a:t>
            </a:r>
            <a:r>
              <a:rPr lang="lv-LV" dirty="0" err="1"/>
              <a:t>periodical</a:t>
            </a:r>
            <a:r>
              <a:rPr lang="lv-LV" dirty="0"/>
              <a:t> </a:t>
            </a:r>
            <a:r>
              <a:rPr lang="lv-LV" dirty="0" err="1"/>
              <a:t>publications</a:t>
            </a:r>
            <a:r>
              <a:rPr lang="lv-LV" dirty="0"/>
              <a:t> </a:t>
            </a:r>
            <a:r>
              <a:rPr lang="lv-LV" dirty="0" err="1"/>
              <a:t>about</a:t>
            </a:r>
            <a:r>
              <a:rPr lang="lv-LV" dirty="0"/>
              <a:t> </a:t>
            </a:r>
            <a:r>
              <a:rPr lang="lv-LV" dirty="0" err="1"/>
              <a:t>faculties</a:t>
            </a:r>
            <a:r>
              <a:rPr lang="lv-LV" dirty="0"/>
              <a:t> </a:t>
            </a:r>
            <a:r>
              <a:rPr lang="lv-LV" dirty="0" err="1"/>
              <a:t>and</a:t>
            </a:r>
            <a:r>
              <a:rPr lang="lv-LV" dirty="0"/>
              <a:t> </a:t>
            </a:r>
            <a:r>
              <a:rPr lang="lv-LV" dirty="0" err="1"/>
              <a:t>the</a:t>
            </a:r>
            <a:r>
              <a:rPr lang="lv-LV" dirty="0"/>
              <a:t> </a:t>
            </a:r>
            <a:r>
              <a:rPr lang="lv-LV" dirty="0" err="1"/>
              <a:t>university</a:t>
            </a:r>
            <a:r>
              <a:rPr lang="lv-LV" dirty="0"/>
              <a:t> </a:t>
            </a:r>
            <a:r>
              <a:rPr lang="lv-LV" dirty="0" err="1"/>
              <a:t>in</a:t>
            </a:r>
            <a:r>
              <a:rPr lang="lv-LV" dirty="0"/>
              <a:t> a </a:t>
            </a:r>
            <a:r>
              <a:rPr lang="lv-LV" dirty="0" err="1"/>
              <a:t>format</a:t>
            </a:r>
            <a:r>
              <a:rPr lang="lv-LV" dirty="0"/>
              <a:t> </a:t>
            </a:r>
            <a:r>
              <a:rPr lang="lv-LV" dirty="0" err="1"/>
              <a:t>of</a:t>
            </a:r>
            <a:r>
              <a:rPr lang="lv-LV" dirty="0"/>
              <a:t> </a:t>
            </a:r>
            <a:r>
              <a:rPr lang="lv-LV" dirty="0" err="1"/>
              <a:t>books</a:t>
            </a:r>
            <a:r>
              <a:rPr lang="lv-LV" dirty="0"/>
              <a:t>, </a:t>
            </a:r>
            <a:r>
              <a:rPr lang="lv-LV" dirty="0" err="1"/>
              <a:t>also</a:t>
            </a:r>
            <a:r>
              <a:rPr lang="lv-LV" dirty="0"/>
              <a:t> </a:t>
            </a:r>
            <a:r>
              <a:rPr lang="lv-LV" dirty="0" err="1"/>
              <a:t>containing</a:t>
            </a:r>
            <a:r>
              <a:rPr lang="lv-LV" dirty="0"/>
              <a:t> </a:t>
            </a:r>
            <a:r>
              <a:rPr lang="lv-LV" dirty="0" err="1"/>
              <a:t>quantitative</a:t>
            </a:r>
            <a:r>
              <a:rPr lang="lv-LV" dirty="0"/>
              <a:t> </a:t>
            </a:r>
            <a:r>
              <a:rPr lang="lv-LV" dirty="0" err="1"/>
              <a:t>data</a:t>
            </a:r>
            <a:r>
              <a:rPr lang="lv-LV" dirty="0"/>
              <a:t> </a:t>
            </a:r>
            <a:r>
              <a:rPr lang="lv-LV" dirty="0" err="1"/>
              <a:t>about</a:t>
            </a:r>
            <a:r>
              <a:rPr lang="lv-LV" dirty="0"/>
              <a:t> </a:t>
            </a:r>
            <a:r>
              <a:rPr lang="lv-LV" dirty="0" err="1"/>
              <a:t>the</a:t>
            </a:r>
            <a:r>
              <a:rPr lang="lv-LV" dirty="0"/>
              <a:t> </a:t>
            </a:r>
            <a:r>
              <a:rPr lang="lv-LV" dirty="0" err="1"/>
              <a:t>programmes</a:t>
            </a:r>
            <a:r>
              <a:rPr lang="lv-LV" dirty="0"/>
              <a:t> </a:t>
            </a:r>
            <a:r>
              <a:rPr lang="lv-LV" dirty="0" err="1"/>
              <a:t>and</a:t>
            </a:r>
            <a:r>
              <a:rPr lang="lv-LV" dirty="0"/>
              <a:t> </a:t>
            </a:r>
            <a:r>
              <a:rPr lang="lv-LV" dirty="0" err="1"/>
              <a:t>awards</a:t>
            </a:r>
            <a:r>
              <a:rPr lang="lv-LV" dirty="0"/>
              <a:t>. (2 </a:t>
            </a:r>
            <a:r>
              <a:rPr lang="lv-LV" dirty="0" err="1"/>
              <a:t>years</a:t>
            </a:r>
            <a:r>
              <a:rPr lang="lv-LV" dirty="0"/>
              <a:t> </a:t>
            </a:r>
            <a:r>
              <a:rPr lang="lv-LV" dirty="0" err="1"/>
              <a:t>ago</a:t>
            </a:r>
            <a:r>
              <a:rPr lang="lv-LV" dirty="0"/>
              <a:t>, </a:t>
            </a:r>
            <a:r>
              <a:rPr lang="lv-LV" dirty="0" err="1"/>
              <a:t>by</a:t>
            </a:r>
            <a:r>
              <a:rPr lang="lv-LV" dirty="0"/>
              <a:t> </a:t>
            </a:r>
            <a:r>
              <a:rPr lang="lv-LV" dirty="0" err="1"/>
              <a:t>the</a:t>
            </a:r>
            <a:r>
              <a:rPr lang="lv-LV" dirty="0"/>
              <a:t> </a:t>
            </a:r>
            <a:r>
              <a:rPr lang="lv-LV" dirty="0" err="1"/>
              <a:t>way</a:t>
            </a:r>
            <a:r>
              <a:rPr lang="lv-LV" dirty="0"/>
              <a:t>, </a:t>
            </a:r>
            <a:r>
              <a:rPr lang="lv-LV" dirty="0" err="1"/>
              <a:t>we</a:t>
            </a:r>
            <a:r>
              <a:rPr lang="lv-LV" dirty="0"/>
              <a:t> </a:t>
            </a:r>
            <a:r>
              <a:rPr lang="lv-LV" dirty="0" err="1"/>
              <a:t>completed</a:t>
            </a:r>
            <a:r>
              <a:rPr lang="lv-LV" dirty="0"/>
              <a:t> </a:t>
            </a:r>
            <a:r>
              <a:rPr lang="lv-LV" dirty="0" err="1"/>
              <a:t>and</a:t>
            </a:r>
            <a:r>
              <a:rPr lang="lv-LV" dirty="0"/>
              <a:t> </a:t>
            </a:r>
            <a:r>
              <a:rPr lang="lv-LV" dirty="0" err="1"/>
              <a:t>published</a:t>
            </a:r>
            <a:r>
              <a:rPr lang="lv-LV" dirty="0"/>
              <a:t> a </a:t>
            </a:r>
            <a:r>
              <a:rPr lang="lv-LV" dirty="0" err="1"/>
              <a:t>book</a:t>
            </a:r>
            <a:r>
              <a:rPr lang="lv-LV" dirty="0"/>
              <a:t> </a:t>
            </a:r>
            <a:r>
              <a:rPr lang="lv-LV" dirty="0" err="1"/>
              <a:t>about</a:t>
            </a:r>
            <a:r>
              <a:rPr lang="lv-LV" dirty="0"/>
              <a:t> 50 </a:t>
            </a:r>
            <a:r>
              <a:rPr lang="lv-LV" dirty="0" err="1"/>
              <a:t>years</a:t>
            </a:r>
            <a:r>
              <a:rPr lang="lv-LV" dirty="0"/>
              <a:t> </a:t>
            </a:r>
            <a:r>
              <a:rPr lang="lv-LV" dirty="0" err="1"/>
              <a:t>of</a:t>
            </a:r>
            <a:r>
              <a:rPr lang="lv-LV" dirty="0"/>
              <a:t> </a:t>
            </a:r>
            <a:r>
              <a:rPr lang="lv-LV" dirty="0" err="1"/>
              <a:t>Chemistry</a:t>
            </a:r>
            <a:r>
              <a:rPr lang="lv-LV" dirty="0"/>
              <a:t> </a:t>
            </a:r>
            <a:r>
              <a:rPr lang="lv-LV" dirty="0" err="1"/>
              <a:t>Faculty</a:t>
            </a:r>
            <a:r>
              <a:rPr lang="lv-LV" dirty="0"/>
              <a:t>, </a:t>
            </a:r>
            <a:r>
              <a:rPr lang="lv-LV" dirty="0" err="1"/>
              <a:t>containing</a:t>
            </a:r>
            <a:r>
              <a:rPr lang="lv-LV" dirty="0"/>
              <a:t> a </a:t>
            </a:r>
            <a:r>
              <a:rPr lang="lv-LV" dirty="0" err="1"/>
              <a:t>chapter</a:t>
            </a:r>
            <a:r>
              <a:rPr lang="lv-LV" dirty="0"/>
              <a:t> </a:t>
            </a:r>
            <a:r>
              <a:rPr lang="lv-LV" dirty="0" err="1"/>
              <a:t>on</a:t>
            </a:r>
            <a:r>
              <a:rPr lang="lv-LV" dirty="0"/>
              <a:t> </a:t>
            </a:r>
            <a:r>
              <a:rPr lang="lv-LV" dirty="0" err="1"/>
              <a:t>current</a:t>
            </a:r>
            <a:r>
              <a:rPr lang="lv-LV" dirty="0"/>
              <a:t> SP).</a:t>
            </a:r>
          </a:p>
        </p:txBody>
      </p:sp>
      <p:sp>
        <p:nvSpPr>
          <p:cNvPr id="4" name="Slaida numura vietturis 3"/>
          <p:cNvSpPr>
            <a:spLocks noGrp="1"/>
          </p:cNvSpPr>
          <p:nvPr>
            <p:ph type="sldNum" sz="quarter" idx="10"/>
          </p:nvPr>
        </p:nvSpPr>
        <p:spPr/>
        <p:txBody>
          <a:bodyPr/>
          <a:lstStyle/>
          <a:p>
            <a:fld id="{0A95C7B4-F48A-4942-A509-E55995350072}" type="slidenum">
              <a:rPr lang="lv-LV" smtClean="0"/>
              <a:pPr/>
              <a:t>55</a:t>
            </a:fld>
            <a:endParaRPr lang="lv-LV"/>
          </a:p>
        </p:txBody>
      </p:sp>
      <p:sp>
        <p:nvSpPr>
          <p:cNvPr id="5" name="Kājenes vietturis 4"/>
          <p:cNvSpPr>
            <a:spLocks noGrp="1"/>
          </p:cNvSpPr>
          <p:nvPr>
            <p:ph type="ftr" sz="quarter" idx="11"/>
          </p:nvPr>
        </p:nvSpPr>
        <p:spPr/>
        <p:txBody>
          <a:bodyPr/>
          <a:lstStyle/>
          <a:p>
            <a:r>
              <a:rPr lang="lv-LV"/>
              <a:t>Prikulis, UL, Praha, 28.06.2016</a:t>
            </a:r>
          </a:p>
        </p:txBody>
      </p:sp>
    </p:spTree>
    <p:extLst>
      <p:ext uri="{BB962C8B-B14F-4D97-AF65-F5344CB8AC3E}">
        <p14:creationId xmlns:p14="http://schemas.microsoft.com/office/powerpoint/2010/main" val="32415964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Kājenes vietturis 3"/>
          <p:cNvSpPr>
            <a:spLocks noGrp="1"/>
          </p:cNvSpPr>
          <p:nvPr>
            <p:ph type="ftr" sz="quarter" idx="10"/>
          </p:nvPr>
        </p:nvSpPr>
        <p:spPr/>
        <p:txBody>
          <a:bodyPr/>
          <a:lstStyle/>
          <a:p>
            <a:r>
              <a:rPr lang="lv-LV"/>
              <a:t>Prikulis, UL, Praha, 28.06.2016</a:t>
            </a:r>
          </a:p>
        </p:txBody>
      </p:sp>
      <p:sp>
        <p:nvSpPr>
          <p:cNvPr id="5" name="Slaida numura vietturis 4"/>
          <p:cNvSpPr>
            <a:spLocks noGrp="1"/>
          </p:cNvSpPr>
          <p:nvPr>
            <p:ph type="sldNum" sz="quarter" idx="11"/>
          </p:nvPr>
        </p:nvSpPr>
        <p:spPr/>
        <p:txBody>
          <a:bodyPr/>
          <a:lstStyle/>
          <a:p>
            <a:fld id="{0A95C7B4-F48A-4942-A509-E55995350072}" type="slidenum">
              <a:rPr lang="lv-LV" smtClean="0"/>
              <a:pPr/>
              <a:t>60</a:t>
            </a:fld>
            <a:endParaRPr lang="lv-LV"/>
          </a:p>
        </p:txBody>
      </p:sp>
    </p:spTree>
    <p:extLst>
      <p:ext uri="{BB962C8B-B14F-4D97-AF65-F5344CB8AC3E}">
        <p14:creationId xmlns:p14="http://schemas.microsoft.com/office/powerpoint/2010/main" val="19368960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42727AE5-E504-491B-AF35-85CE59659859}" type="slidenum">
              <a:rPr lang="en-GB" smtClean="0"/>
              <a:pPr/>
              <a:t>61</a:t>
            </a:fld>
            <a:endParaRPr lang="en-GB"/>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34338255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Kājenes vietturis 3"/>
          <p:cNvSpPr>
            <a:spLocks noGrp="1"/>
          </p:cNvSpPr>
          <p:nvPr>
            <p:ph type="ftr" sz="quarter" idx="10"/>
          </p:nvPr>
        </p:nvSpPr>
        <p:spPr/>
        <p:txBody>
          <a:bodyPr/>
          <a:lstStyle/>
          <a:p>
            <a:r>
              <a:rPr lang="lv-LV"/>
              <a:t>Prikulis, UL, Praha, 28.06.2016</a:t>
            </a:r>
          </a:p>
        </p:txBody>
      </p:sp>
      <p:sp>
        <p:nvSpPr>
          <p:cNvPr id="5" name="Slaida numura vietturis 4"/>
          <p:cNvSpPr>
            <a:spLocks noGrp="1"/>
          </p:cNvSpPr>
          <p:nvPr>
            <p:ph type="sldNum" sz="quarter" idx="11"/>
          </p:nvPr>
        </p:nvSpPr>
        <p:spPr/>
        <p:txBody>
          <a:bodyPr/>
          <a:lstStyle/>
          <a:p>
            <a:fld id="{0A95C7B4-F48A-4942-A509-E55995350072}" type="slidenum">
              <a:rPr lang="lv-LV" smtClean="0"/>
              <a:pPr/>
              <a:t>71</a:t>
            </a:fld>
            <a:endParaRPr lang="lv-LV"/>
          </a:p>
        </p:txBody>
      </p:sp>
    </p:spTree>
    <p:extLst>
      <p:ext uri="{BB962C8B-B14F-4D97-AF65-F5344CB8AC3E}">
        <p14:creationId xmlns:p14="http://schemas.microsoft.com/office/powerpoint/2010/main" val="337938038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Kājenes vietturis 3"/>
          <p:cNvSpPr>
            <a:spLocks noGrp="1"/>
          </p:cNvSpPr>
          <p:nvPr>
            <p:ph type="ftr" sz="quarter" idx="10"/>
          </p:nvPr>
        </p:nvSpPr>
        <p:spPr/>
        <p:txBody>
          <a:bodyPr/>
          <a:lstStyle/>
          <a:p>
            <a:r>
              <a:rPr lang="lv-LV"/>
              <a:t>Prikulis, UL, Praha, 28.06.2016</a:t>
            </a:r>
          </a:p>
        </p:txBody>
      </p:sp>
      <p:sp>
        <p:nvSpPr>
          <p:cNvPr id="5" name="Slaida numura vietturis 4"/>
          <p:cNvSpPr>
            <a:spLocks noGrp="1"/>
          </p:cNvSpPr>
          <p:nvPr>
            <p:ph type="sldNum" sz="quarter" idx="11"/>
          </p:nvPr>
        </p:nvSpPr>
        <p:spPr/>
        <p:txBody>
          <a:bodyPr/>
          <a:lstStyle/>
          <a:p>
            <a:fld id="{0A95C7B4-F48A-4942-A509-E55995350072}" type="slidenum">
              <a:rPr lang="lv-LV" smtClean="0"/>
              <a:pPr/>
              <a:t>72</a:t>
            </a:fld>
            <a:endParaRPr lang="lv-LV"/>
          </a:p>
        </p:txBody>
      </p:sp>
    </p:spTree>
    <p:extLst>
      <p:ext uri="{BB962C8B-B14F-4D97-AF65-F5344CB8AC3E}">
        <p14:creationId xmlns:p14="http://schemas.microsoft.com/office/powerpoint/2010/main" val="19645338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Kājenes vietturis 3"/>
          <p:cNvSpPr>
            <a:spLocks noGrp="1"/>
          </p:cNvSpPr>
          <p:nvPr>
            <p:ph type="ftr" sz="quarter" idx="10"/>
          </p:nvPr>
        </p:nvSpPr>
        <p:spPr/>
        <p:txBody>
          <a:bodyPr/>
          <a:lstStyle/>
          <a:p>
            <a:r>
              <a:rPr lang="lv-LV"/>
              <a:t>Prikulis, UL, Praha, 28.06.2016</a:t>
            </a:r>
          </a:p>
        </p:txBody>
      </p:sp>
      <p:sp>
        <p:nvSpPr>
          <p:cNvPr id="5" name="Slaida numura vietturis 4"/>
          <p:cNvSpPr>
            <a:spLocks noGrp="1"/>
          </p:cNvSpPr>
          <p:nvPr>
            <p:ph type="sldNum" sz="quarter" idx="11"/>
          </p:nvPr>
        </p:nvSpPr>
        <p:spPr/>
        <p:txBody>
          <a:bodyPr/>
          <a:lstStyle/>
          <a:p>
            <a:fld id="{0A95C7B4-F48A-4942-A509-E55995350072}" type="slidenum">
              <a:rPr lang="lv-LV" smtClean="0"/>
              <a:pPr/>
              <a:t>73</a:t>
            </a:fld>
            <a:endParaRPr lang="lv-LV"/>
          </a:p>
        </p:txBody>
      </p:sp>
    </p:spTree>
    <p:extLst>
      <p:ext uri="{BB962C8B-B14F-4D97-AF65-F5344CB8AC3E}">
        <p14:creationId xmlns:p14="http://schemas.microsoft.com/office/powerpoint/2010/main" val="404354308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Kājenes vietturis 3"/>
          <p:cNvSpPr>
            <a:spLocks noGrp="1"/>
          </p:cNvSpPr>
          <p:nvPr>
            <p:ph type="ftr" sz="quarter" idx="10"/>
          </p:nvPr>
        </p:nvSpPr>
        <p:spPr/>
        <p:txBody>
          <a:bodyPr/>
          <a:lstStyle/>
          <a:p>
            <a:r>
              <a:rPr lang="lv-LV"/>
              <a:t>Prikulis, UL, Praha, 28.06.2016</a:t>
            </a:r>
          </a:p>
        </p:txBody>
      </p:sp>
      <p:sp>
        <p:nvSpPr>
          <p:cNvPr id="5" name="Slaida numura vietturis 4"/>
          <p:cNvSpPr>
            <a:spLocks noGrp="1"/>
          </p:cNvSpPr>
          <p:nvPr>
            <p:ph type="sldNum" sz="quarter" idx="11"/>
          </p:nvPr>
        </p:nvSpPr>
        <p:spPr/>
        <p:txBody>
          <a:bodyPr/>
          <a:lstStyle/>
          <a:p>
            <a:fld id="{0A95C7B4-F48A-4942-A509-E55995350072}" type="slidenum">
              <a:rPr lang="lv-LV" smtClean="0"/>
              <a:pPr/>
              <a:t>74</a:t>
            </a:fld>
            <a:endParaRPr lang="lv-LV"/>
          </a:p>
        </p:txBody>
      </p:sp>
    </p:spTree>
    <p:extLst>
      <p:ext uri="{BB962C8B-B14F-4D97-AF65-F5344CB8AC3E}">
        <p14:creationId xmlns:p14="http://schemas.microsoft.com/office/powerpoint/2010/main" val="65922398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Kājenes vietturis 3"/>
          <p:cNvSpPr>
            <a:spLocks noGrp="1"/>
          </p:cNvSpPr>
          <p:nvPr>
            <p:ph type="ftr" sz="quarter" idx="10"/>
          </p:nvPr>
        </p:nvSpPr>
        <p:spPr/>
        <p:txBody>
          <a:bodyPr/>
          <a:lstStyle/>
          <a:p>
            <a:r>
              <a:rPr lang="lv-LV"/>
              <a:t>Prikulis, UL, Praha, 28.06.2016</a:t>
            </a:r>
          </a:p>
        </p:txBody>
      </p:sp>
      <p:sp>
        <p:nvSpPr>
          <p:cNvPr id="5" name="Slaida numura vietturis 4"/>
          <p:cNvSpPr>
            <a:spLocks noGrp="1"/>
          </p:cNvSpPr>
          <p:nvPr>
            <p:ph type="sldNum" sz="quarter" idx="11"/>
          </p:nvPr>
        </p:nvSpPr>
        <p:spPr/>
        <p:txBody>
          <a:bodyPr/>
          <a:lstStyle/>
          <a:p>
            <a:fld id="{0A95C7B4-F48A-4942-A509-E55995350072}" type="slidenum">
              <a:rPr lang="lv-LV" smtClean="0"/>
              <a:pPr/>
              <a:t>75</a:t>
            </a:fld>
            <a:endParaRPr lang="lv-LV"/>
          </a:p>
        </p:txBody>
      </p:sp>
    </p:spTree>
    <p:extLst>
      <p:ext uri="{BB962C8B-B14F-4D97-AF65-F5344CB8AC3E}">
        <p14:creationId xmlns:p14="http://schemas.microsoft.com/office/powerpoint/2010/main" val="10396447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Kājenes vietturis 3"/>
          <p:cNvSpPr>
            <a:spLocks noGrp="1"/>
          </p:cNvSpPr>
          <p:nvPr>
            <p:ph type="ftr" sz="quarter" idx="10"/>
          </p:nvPr>
        </p:nvSpPr>
        <p:spPr/>
        <p:txBody>
          <a:bodyPr/>
          <a:lstStyle/>
          <a:p>
            <a:r>
              <a:rPr lang="lv-LV"/>
              <a:t>Prikulis, UL, Praha, 28.06.2016</a:t>
            </a:r>
          </a:p>
        </p:txBody>
      </p:sp>
      <p:sp>
        <p:nvSpPr>
          <p:cNvPr id="5" name="Slaida numura vietturis 4"/>
          <p:cNvSpPr>
            <a:spLocks noGrp="1"/>
          </p:cNvSpPr>
          <p:nvPr>
            <p:ph type="sldNum" sz="quarter" idx="11"/>
          </p:nvPr>
        </p:nvSpPr>
        <p:spPr/>
        <p:txBody>
          <a:bodyPr/>
          <a:lstStyle/>
          <a:p>
            <a:fld id="{0A95C7B4-F48A-4942-A509-E55995350072}" type="slidenum">
              <a:rPr lang="lv-LV" smtClean="0"/>
              <a:pPr/>
              <a:t>76</a:t>
            </a:fld>
            <a:endParaRPr lang="lv-LV"/>
          </a:p>
        </p:txBody>
      </p:sp>
    </p:spTree>
    <p:extLst>
      <p:ext uri="{BB962C8B-B14F-4D97-AF65-F5344CB8AC3E}">
        <p14:creationId xmlns:p14="http://schemas.microsoft.com/office/powerpoint/2010/main" val="272101322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Kājenes vietturis 3"/>
          <p:cNvSpPr>
            <a:spLocks noGrp="1"/>
          </p:cNvSpPr>
          <p:nvPr>
            <p:ph type="ftr" sz="quarter" idx="10"/>
          </p:nvPr>
        </p:nvSpPr>
        <p:spPr/>
        <p:txBody>
          <a:bodyPr/>
          <a:lstStyle/>
          <a:p>
            <a:r>
              <a:rPr lang="lv-LV"/>
              <a:t>Prikulis, UL, Praha, 28.06.2016</a:t>
            </a:r>
          </a:p>
        </p:txBody>
      </p:sp>
      <p:sp>
        <p:nvSpPr>
          <p:cNvPr id="5" name="Slaida numura vietturis 4"/>
          <p:cNvSpPr>
            <a:spLocks noGrp="1"/>
          </p:cNvSpPr>
          <p:nvPr>
            <p:ph type="sldNum" sz="quarter" idx="11"/>
          </p:nvPr>
        </p:nvSpPr>
        <p:spPr/>
        <p:txBody>
          <a:bodyPr/>
          <a:lstStyle/>
          <a:p>
            <a:fld id="{0A95C7B4-F48A-4942-A509-E55995350072}" type="slidenum">
              <a:rPr lang="lv-LV" smtClean="0"/>
              <a:pPr/>
              <a:t>77</a:t>
            </a:fld>
            <a:endParaRPr lang="lv-LV"/>
          </a:p>
        </p:txBody>
      </p:sp>
    </p:spTree>
    <p:extLst>
      <p:ext uri="{BB962C8B-B14F-4D97-AF65-F5344CB8AC3E}">
        <p14:creationId xmlns:p14="http://schemas.microsoft.com/office/powerpoint/2010/main" val="3262869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r>
              <a:rPr lang="lv-LV" altLang="lv-LV" dirty="0" err="1"/>
              <a:t>As</a:t>
            </a:r>
            <a:r>
              <a:rPr lang="lv-LV" altLang="lv-LV" dirty="0"/>
              <a:t> </a:t>
            </a:r>
            <a:r>
              <a:rPr lang="lv-LV" altLang="lv-LV" dirty="0" err="1"/>
              <a:t>you</a:t>
            </a:r>
            <a:r>
              <a:rPr lang="lv-LV" altLang="lv-LV" dirty="0"/>
              <a:t> </a:t>
            </a:r>
            <a:r>
              <a:rPr lang="lv-LV" altLang="lv-LV" dirty="0" err="1"/>
              <a:t>can</a:t>
            </a:r>
            <a:r>
              <a:rPr lang="lv-LV" altLang="lv-LV" dirty="0"/>
              <a:t> </a:t>
            </a:r>
            <a:r>
              <a:rPr lang="lv-LV" altLang="lv-LV" dirty="0" err="1"/>
              <a:t>see</a:t>
            </a:r>
            <a:r>
              <a:rPr lang="lv-LV" altLang="lv-LV" dirty="0"/>
              <a:t> </a:t>
            </a:r>
            <a:r>
              <a:rPr lang="lv-LV" altLang="lv-LV" dirty="0" err="1"/>
              <a:t>from</a:t>
            </a:r>
            <a:r>
              <a:rPr lang="lv-LV" altLang="lv-LV" dirty="0"/>
              <a:t> </a:t>
            </a:r>
            <a:r>
              <a:rPr lang="lv-LV" altLang="lv-LV" dirty="0" err="1"/>
              <a:t>this</a:t>
            </a:r>
            <a:r>
              <a:rPr lang="lv-LV" altLang="lv-LV" dirty="0"/>
              <a:t> </a:t>
            </a:r>
            <a:r>
              <a:rPr lang="lv-LV" altLang="lv-LV" dirty="0" err="1"/>
              <a:t>table</a:t>
            </a:r>
            <a:r>
              <a:rPr lang="lv-LV" altLang="lv-LV" dirty="0"/>
              <a:t>, students </a:t>
            </a:r>
            <a:r>
              <a:rPr lang="lv-LV" altLang="lv-LV" dirty="0" err="1"/>
              <a:t>come</a:t>
            </a:r>
            <a:r>
              <a:rPr lang="lv-LV" altLang="lv-LV" dirty="0"/>
              <a:t> </a:t>
            </a:r>
            <a:r>
              <a:rPr lang="lv-LV" altLang="lv-LV" dirty="0" err="1"/>
              <a:t>also</a:t>
            </a:r>
            <a:r>
              <a:rPr lang="lv-LV" altLang="lv-LV" dirty="0"/>
              <a:t> </a:t>
            </a:r>
            <a:r>
              <a:rPr lang="lv-LV" altLang="lv-LV" dirty="0" err="1"/>
              <a:t>from</a:t>
            </a:r>
            <a:r>
              <a:rPr lang="lv-LV" altLang="lv-LV" dirty="0"/>
              <a:t> </a:t>
            </a:r>
            <a:r>
              <a:rPr lang="lv-LV" altLang="lv-LV" dirty="0" err="1"/>
              <a:t>partner</a:t>
            </a:r>
            <a:r>
              <a:rPr lang="lv-LV" altLang="lv-LV" dirty="0"/>
              <a:t> </a:t>
            </a:r>
            <a:r>
              <a:rPr lang="lv-LV" altLang="lv-LV" dirty="0" err="1"/>
              <a:t>countries</a:t>
            </a:r>
            <a:r>
              <a:rPr lang="lv-LV" altLang="lv-LV" dirty="0"/>
              <a:t> </a:t>
            </a:r>
            <a:r>
              <a:rPr lang="lv-LV" altLang="lv-LV" dirty="0" err="1"/>
              <a:t>of</a:t>
            </a:r>
            <a:r>
              <a:rPr lang="lv-LV" altLang="lv-LV" dirty="0"/>
              <a:t> </a:t>
            </a:r>
            <a:r>
              <a:rPr lang="lv-LV" altLang="lv-LV" dirty="0" err="1"/>
              <a:t>this</a:t>
            </a:r>
            <a:r>
              <a:rPr lang="lv-LV" altLang="lv-LV" dirty="0"/>
              <a:t> </a:t>
            </a:r>
            <a:r>
              <a:rPr lang="lv-LV" altLang="lv-LV" dirty="0" err="1"/>
              <a:t>project</a:t>
            </a:r>
            <a:r>
              <a:rPr lang="lv-LV" altLang="lv-LV" dirty="0"/>
              <a:t>. </a:t>
            </a:r>
            <a:r>
              <a:rPr lang="lv-LV" altLang="lv-LV" dirty="0" err="1"/>
              <a:t>The</a:t>
            </a:r>
            <a:r>
              <a:rPr lang="lv-LV" altLang="lv-LV" dirty="0"/>
              <a:t> </a:t>
            </a:r>
            <a:r>
              <a:rPr lang="lv-LV" altLang="lv-LV" dirty="0" err="1"/>
              <a:t>last</a:t>
            </a:r>
            <a:r>
              <a:rPr lang="lv-LV" altLang="lv-LV" dirty="0"/>
              <a:t> </a:t>
            </a:r>
            <a:r>
              <a:rPr lang="lv-LV" altLang="lv-LV" dirty="0" err="1"/>
              <a:t>available</a:t>
            </a:r>
            <a:r>
              <a:rPr lang="lv-LV" altLang="lv-LV" dirty="0"/>
              <a:t> </a:t>
            </a:r>
            <a:r>
              <a:rPr lang="lv-LV" altLang="lv-LV" dirty="0" err="1"/>
              <a:t>overall</a:t>
            </a:r>
            <a:r>
              <a:rPr lang="lv-LV" altLang="lv-LV" dirty="0"/>
              <a:t> </a:t>
            </a:r>
            <a:r>
              <a:rPr lang="lv-LV" altLang="lv-LV" dirty="0" err="1"/>
              <a:t>statistics</a:t>
            </a:r>
            <a:r>
              <a:rPr lang="lv-LV" altLang="lv-LV" dirty="0"/>
              <a:t> </a:t>
            </a:r>
            <a:r>
              <a:rPr lang="lv-LV" altLang="lv-LV" dirty="0" err="1"/>
              <a:t>qoute</a:t>
            </a:r>
            <a:r>
              <a:rPr lang="lv-LV" altLang="lv-LV" dirty="0"/>
              <a:t> 143 </a:t>
            </a:r>
            <a:r>
              <a:rPr lang="lv-LV" altLang="lv-LV" dirty="0" err="1"/>
              <a:t>from</a:t>
            </a:r>
            <a:r>
              <a:rPr lang="lv-LV" altLang="lv-LV" dirty="0"/>
              <a:t> KZ </a:t>
            </a:r>
            <a:r>
              <a:rPr lang="lv-LV" altLang="lv-LV" dirty="0" err="1"/>
              <a:t>and</a:t>
            </a:r>
            <a:r>
              <a:rPr lang="lv-LV" altLang="lv-LV" dirty="0"/>
              <a:t> 366 </a:t>
            </a:r>
            <a:r>
              <a:rPr lang="lv-LV" altLang="lv-LV" dirty="0" err="1"/>
              <a:t>from</a:t>
            </a:r>
            <a:r>
              <a:rPr lang="lv-LV" altLang="lv-LV" dirty="0"/>
              <a:t> UZ</a:t>
            </a:r>
          </a:p>
        </p:txBody>
      </p:sp>
      <p:sp>
        <p:nvSpPr>
          <p:cNvPr id="17412" name="Slide Number Placeholder 3"/>
          <p:cNvSpPr>
            <a:spLocks noGrp="1"/>
          </p:cNvSpPr>
          <p:nvPr>
            <p:ph type="sldNum" sz="quarter" idx="5"/>
          </p:nvPr>
        </p:nvSpPr>
        <p:spPr bwMode="auto">
          <a:noFill/>
          <a:ln>
            <a:miter lim="800000"/>
            <a:headEnd/>
            <a:tailEnd/>
          </a:ln>
        </p:spPr>
        <p:txBody>
          <a:bodyPr/>
          <a:lstStyle/>
          <a:p>
            <a:fld id="{E99E1A00-D99E-4423-B733-91F92D6FD362}" type="slidenum">
              <a:rPr lang="lv-LV" altLang="lv-LV"/>
              <a:pPr/>
              <a:t>5</a:t>
            </a:fld>
            <a:endParaRPr lang="lv-LV" altLang="lv-LV"/>
          </a:p>
        </p:txBody>
      </p:sp>
      <p:sp>
        <p:nvSpPr>
          <p:cNvPr id="2" name="Kājenes vietturis 1"/>
          <p:cNvSpPr>
            <a:spLocks noGrp="1"/>
          </p:cNvSpPr>
          <p:nvPr>
            <p:ph type="ftr" sz="quarter" idx="10"/>
          </p:nvPr>
        </p:nvSpPr>
        <p:spPr/>
        <p:txBody>
          <a:bodyPr/>
          <a:lstStyle/>
          <a:p>
            <a:r>
              <a:rPr lang="lv-LV"/>
              <a:t>Prikulis, UL, Praha, 28.06.2016</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a:xfrm>
            <a:off x="908720" y="797173"/>
            <a:ext cx="4972050" cy="3730625"/>
          </a:xfrm>
        </p:spPr>
      </p:sp>
      <p:sp>
        <p:nvSpPr>
          <p:cNvPr id="3" name="Piezīmju vietturis 2"/>
          <p:cNvSpPr>
            <a:spLocks noGrp="1"/>
          </p:cNvSpPr>
          <p:nvPr>
            <p:ph type="body" idx="1"/>
          </p:nvPr>
        </p:nvSpPr>
        <p:spPr/>
        <p:txBody>
          <a:bodyPr/>
          <a:lstStyle/>
          <a:p>
            <a:endParaRPr lang="lv-LV"/>
          </a:p>
        </p:txBody>
      </p:sp>
      <p:sp>
        <p:nvSpPr>
          <p:cNvPr id="4" name="Kājenes vietturis 3"/>
          <p:cNvSpPr>
            <a:spLocks noGrp="1"/>
          </p:cNvSpPr>
          <p:nvPr>
            <p:ph type="ftr" sz="quarter" idx="10"/>
          </p:nvPr>
        </p:nvSpPr>
        <p:spPr/>
        <p:txBody>
          <a:bodyPr/>
          <a:lstStyle/>
          <a:p>
            <a:r>
              <a:rPr lang="lv-LV"/>
              <a:t>Prikulis, UL, Praha, 28.06.2016</a:t>
            </a:r>
          </a:p>
        </p:txBody>
      </p:sp>
      <p:sp>
        <p:nvSpPr>
          <p:cNvPr id="5" name="Slaida numura vietturis 4"/>
          <p:cNvSpPr>
            <a:spLocks noGrp="1"/>
          </p:cNvSpPr>
          <p:nvPr>
            <p:ph type="sldNum" sz="quarter" idx="11"/>
          </p:nvPr>
        </p:nvSpPr>
        <p:spPr/>
        <p:txBody>
          <a:bodyPr/>
          <a:lstStyle/>
          <a:p>
            <a:fld id="{0A95C7B4-F48A-4942-A509-E55995350072}" type="slidenum">
              <a:rPr lang="lv-LV" smtClean="0"/>
              <a:pPr/>
              <a:t>78</a:t>
            </a:fld>
            <a:endParaRPr lang="lv-LV"/>
          </a:p>
        </p:txBody>
      </p:sp>
    </p:spTree>
    <p:extLst>
      <p:ext uri="{BB962C8B-B14F-4D97-AF65-F5344CB8AC3E}">
        <p14:creationId xmlns:p14="http://schemas.microsoft.com/office/powerpoint/2010/main" val="195290010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Kājenes vietturis 3"/>
          <p:cNvSpPr>
            <a:spLocks noGrp="1"/>
          </p:cNvSpPr>
          <p:nvPr>
            <p:ph type="ftr" sz="quarter" idx="10"/>
          </p:nvPr>
        </p:nvSpPr>
        <p:spPr/>
        <p:txBody>
          <a:bodyPr/>
          <a:lstStyle/>
          <a:p>
            <a:r>
              <a:rPr lang="lv-LV"/>
              <a:t>Prikulis, UL, Praha, 28.06.2016</a:t>
            </a:r>
          </a:p>
        </p:txBody>
      </p:sp>
      <p:sp>
        <p:nvSpPr>
          <p:cNvPr id="5" name="Slaida numura vietturis 4"/>
          <p:cNvSpPr>
            <a:spLocks noGrp="1"/>
          </p:cNvSpPr>
          <p:nvPr>
            <p:ph type="sldNum" sz="quarter" idx="11"/>
          </p:nvPr>
        </p:nvSpPr>
        <p:spPr/>
        <p:txBody>
          <a:bodyPr/>
          <a:lstStyle/>
          <a:p>
            <a:fld id="{0A95C7B4-F48A-4942-A509-E55995350072}" type="slidenum">
              <a:rPr lang="lv-LV" smtClean="0"/>
              <a:pPr/>
              <a:t>79</a:t>
            </a:fld>
            <a:endParaRPr lang="lv-LV"/>
          </a:p>
        </p:txBody>
      </p:sp>
    </p:spTree>
    <p:extLst>
      <p:ext uri="{BB962C8B-B14F-4D97-AF65-F5344CB8AC3E}">
        <p14:creationId xmlns:p14="http://schemas.microsoft.com/office/powerpoint/2010/main" val="368803544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Kājenes vietturis 3"/>
          <p:cNvSpPr>
            <a:spLocks noGrp="1"/>
          </p:cNvSpPr>
          <p:nvPr>
            <p:ph type="ftr" sz="quarter" idx="10"/>
          </p:nvPr>
        </p:nvSpPr>
        <p:spPr/>
        <p:txBody>
          <a:bodyPr/>
          <a:lstStyle/>
          <a:p>
            <a:r>
              <a:rPr lang="lv-LV"/>
              <a:t>Prikulis, UL, Praha, 28.06.2016</a:t>
            </a:r>
          </a:p>
        </p:txBody>
      </p:sp>
      <p:sp>
        <p:nvSpPr>
          <p:cNvPr id="5" name="Slaida numura vietturis 4"/>
          <p:cNvSpPr>
            <a:spLocks noGrp="1"/>
          </p:cNvSpPr>
          <p:nvPr>
            <p:ph type="sldNum" sz="quarter" idx="11"/>
          </p:nvPr>
        </p:nvSpPr>
        <p:spPr/>
        <p:txBody>
          <a:bodyPr/>
          <a:lstStyle/>
          <a:p>
            <a:fld id="{0A95C7B4-F48A-4942-A509-E55995350072}" type="slidenum">
              <a:rPr lang="lv-LV" smtClean="0"/>
              <a:pPr/>
              <a:t>80</a:t>
            </a:fld>
            <a:endParaRPr lang="lv-LV"/>
          </a:p>
        </p:txBody>
      </p:sp>
    </p:spTree>
    <p:extLst>
      <p:ext uri="{BB962C8B-B14F-4D97-AF65-F5344CB8AC3E}">
        <p14:creationId xmlns:p14="http://schemas.microsoft.com/office/powerpoint/2010/main" val="378255749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Each employer can select young specialists looking at the outcomes and competencies defined for the graduates of the program. It does not work today properly, but anyway it is some kind of “the face” of the program  </a:t>
            </a:r>
          </a:p>
          <a:p>
            <a:endParaRPr lang="en-GB" dirty="0"/>
          </a:p>
        </p:txBody>
      </p:sp>
      <p:sp>
        <p:nvSpPr>
          <p:cNvPr id="4" name="Slide Number Placeholder 3"/>
          <p:cNvSpPr>
            <a:spLocks noGrp="1"/>
          </p:cNvSpPr>
          <p:nvPr>
            <p:ph type="sldNum" sz="quarter" idx="10"/>
          </p:nvPr>
        </p:nvSpPr>
        <p:spPr/>
        <p:txBody>
          <a:bodyPr/>
          <a:lstStyle/>
          <a:p>
            <a:fld id="{0F629704-5FDE-4DE4-970F-157604B686C0}" type="slidenum">
              <a:rPr lang="en-GB" smtClean="0"/>
              <a:t>91</a:t>
            </a:fld>
            <a:endParaRPr lang="en-GB"/>
          </a:p>
        </p:txBody>
      </p:sp>
    </p:spTree>
    <p:extLst>
      <p:ext uri="{BB962C8B-B14F-4D97-AF65-F5344CB8AC3E}">
        <p14:creationId xmlns:p14="http://schemas.microsoft.com/office/powerpoint/2010/main" val="420497212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first point we have already discussed. The second step is the development of curricula. The study courses and their outcomes have to form and fit into the general outcomes of the program. The appropriate teaching/learning methods have to be selected to reach the goals. </a:t>
            </a:r>
            <a:r>
              <a:rPr lang="en-US" sz="1200" kern="1200">
                <a:solidFill>
                  <a:schemeClr val="tx1"/>
                </a:solidFill>
                <a:effectLst/>
                <a:latin typeface="+mn-lt"/>
                <a:ea typeface="+mn-ea"/>
                <a:cs typeface="+mn-cs"/>
              </a:rPr>
              <a:t>For example, MSc graduates are able to do research, for that several research projects are carried out with in study courses. </a:t>
            </a:r>
            <a:endParaRPr lang="en-GB" dirty="0"/>
          </a:p>
        </p:txBody>
      </p:sp>
      <p:sp>
        <p:nvSpPr>
          <p:cNvPr id="4" name="Slide Number Placeholder 3"/>
          <p:cNvSpPr>
            <a:spLocks noGrp="1"/>
          </p:cNvSpPr>
          <p:nvPr>
            <p:ph type="sldNum" sz="quarter" idx="10"/>
          </p:nvPr>
        </p:nvSpPr>
        <p:spPr/>
        <p:txBody>
          <a:bodyPr/>
          <a:lstStyle/>
          <a:p>
            <a:fld id="{0F629704-5FDE-4DE4-970F-157604B686C0}" type="slidenum">
              <a:rPr lang="en-GB" smtClean="0"/>
              <a:t>92</a:t>
            </a:fld>
            <a:endParaRPr lang="en-GB"/>
          </a:p>
        </p:txBody>
      </p:sp>
    </p:spTree>
    <p:extLst>
      <p:ext uri="{BB962C8B-B14F-4D97-AF65-F5344CB8AC3E}">
        <p14:creationId xmlns:p14="http://schemas.microsoft.com/office/powerpoint/2010/main" val="96657942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Here is one simplified sample. One study course as you can see further contains more than one outcome and they are more specific. </a:t>
            </a:r>
          </a:p>
          <a:p>
            <a:endParaRPr lang="en-GB" dirty="0"/>
          </a:p>
        </p:txBody>
      </p:sp>
      <p:sp>
        <p:nvSpPr>
          <p:cNvPr id="4" name="Slide Number Placeholder 3"/>
          <p:cNvSpPr>
            <a:spLocks noGrp="1"/>
          </p:cNvSpPr>
          <p:nvPr>
            <p:ph type="sldNum" sz="quarter" idx="10"/>
          </p:nvPr>
        </p:nvSpPr>
        <p:spPr/>
        <p:txBody>
          <a:bodyPr/>
          <a:lstStyle/>
          <a:p>
            <a:fld id="{0F629704-5FDE-4DE4-970F-157604B686C0}" type="slidenum">
              <a:rPr lang="en-GB" smtClean="0"/>
              <a:t>93</a:t>
            </a:fld>
            <a:endParaRPr lang="en-GB"/>
          </a:p>
        </p:txBody>
      </p:sp>
    </p:spTree>
    <p:extLst>
      <p:ext uri="{BB962C8B-B14F-4D97-AF65-F5344CB8AC3E}">
        <p14:creationId xmlns:p14="http://schemas.microsoft.com/office/powerpoint/2010/main" val="266821562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sz="1200" kern="1200" dirty="0" err="1">
                <a:solidFill>
                  <a:schemeClr val="tx1"/>
                </a:solidFill>
                <a:effectLst/>
                <a:latin typeface="+mn-lt"/>
                <a:ea typeface="+mn-ea"/>
                <a:cs typeface="+mn-cs"/>
              </a:rPr>
              <a:t>The</a:t>
            </a:r>
            <a:r>
              <a:rPr lang="lv-LV" sz="1200" kern="1200" dirty="0">
                <a:solidFill>
                  <a:schemeClr val="tx1"/>
                </a:solidFill>
                <a:effectLst/>
                <a:latin typeface="+mn-lt"/>
                <a:ea typeface="+mn-ea"/>
                <a:cs typeface="+mn-cs"/>
              </a:rPr>
              <a:t> students’ </a:t>
            </a:r>
            <a:r>
              <a:rPr lang="lv-LV" sz="1200" kern="1200" dirty="0" err="1">
                <a:solidFill>
                  <a:schemeClr val="tx1"/>
                </a:solidFill>
                <a:effectLst/>
                <a:latin typeface="+mn-lt"/>
                <a:ea typeface="+mn-ea"/>
                <a:cs typeface="+mn-cs"/>
              </a:rPr>
              <a:t>and</a:t>
            </a:r>
            <a:r>
              <a:rPr lang="lv-LV" sz="1200" kern="1200" dirty="0">
                <a:solidFill>
                  <a:schemeClr val="tx1"/>
                </a:solidFill>
                <a:effectLst/>
                <a:latin typeface="+mn-lt"/>
                <a:ea typeface="+mn-ea"/>
                <a:cs typeface="+mn-cs"/>
              </a:rPr>
              <a:t> </a:t>
            </a:r>
            <a:r>
              <a:rPr lang="lv-LV" sz="1200" kern="1200" dirty="0" err="1">
                <a:solidFill>
                  <a:schemeClr val="tx1"/>
                </a:solidFill>
                <a:effectLst/>
                <a:latin typeface="+mn-lt"/>
                <a:ea typeface="+mn-ea"/>
                <a:cs typeface="+mn-cs"/>
              </a:rPr>
              <a:t>emploers</a:t>
            </a:r>
            <a:r>
              <a:rPr lang="lv-LV" sz="1200" kern="1200" dirty="0">
                <a:solidFill>
                  <a:schemeClr val="tx1"/>
                </a:solidFill>
                <a:effectLst/>
                <a:latin typeface="+mn-lt"/>
                <a:ea typeface="+mn-ea"/>
                <a:cs typeface="+mn-cs"/>
              </a:rPr>
              <a:t>’ </a:t>
            </a:r>
            <a:r>
              <a:rPr lang="lv-LV" sz="1200" kern="1200" dirty="0" err="1">
                <a:solidFill>
                  <a:schemeClr val="tx1"/>
                </a:solidFill>
                <a:effectLst/>
                <a:latin typeface="+mn-lt"/>
                <a:ea typeface="+mn-ea"/>
                <a:cs typeface="+mn-cs"/>
              </a:rPr>
              <a:t>representatives</a:t>
            </a:r>
            <a:r>
              <a:rPr lang="lv-LV" sz="1200" kern="1200" dirty="0">
                <a:solidFill>
                  <a:schemeClr val="tx1"/>
                </a:solidFill>
                <a:effectLst/>
                <a:latin typeface="+mn-lt"/>
                <a:ea typeface="+mn-ea"/>
                <a:cs typeface="+mn-cs"/>
              </a:rPr>
              <a:t> </a:t>
            </a:r>
            <a:r>
              <a:rPr lang="lv-LV" sz="1200" kern="1200" dirty="0" err="1">
                <a:solidFill>
                  <a:schemeClr val="tx1"/>
                </a:solidFill>
                <a:effectLst/>
                <a:latin typeface="+mn-lt"/>
                <a:ea typeface="+mn-ea"/>
                <a:cs typeface="+mn-cs"/>
              </a:rPr>
              <a:t>are</a:t>
            </a:r>
            <a:r>
              <a:rPr lang="lv-LV" sz="1200" kern="1200" dirty="0">
                <a:solidFill>
                  <a:schemeClr val="tx1"/>
                </a:solidFill>
                <a:effectLst/>
                <a:latin typeface="+mn-lt"/>
                <a:ea typeface="+mn-ea"/>
                <a:cs typeface="+mn-cs"/>
              </a:rPr>
              <a:t> </a:t>
            </a:r>
            <a:r>
              <a:rPr lang="lv-LV" sz="1200" kern="1200" dirty="0" err="1">
                <a:solidFill>
                  <a:schemeClr val="tx1"/>
                </a:solidFill>
                <a:effectLst/>
                <a:latin typeface="+mn-lt"/>
                <a:ea typeface="+mn-ea"/>
                <a:cs typeface="+mn-cs"/>
              </a:rPr>
              <a:t>members</a:t>
            </a:r>
            <a:r>
              <a:rPr lang="lv-LV" sz="1200" kern="1200" dirty="0">
                <a:solidFill>
                  <a:schemeClr val="tx1"/>
                </a:solidFill>
                <a:effectLst/>
                <a:latin typeface="+mn-lt"/>
                <a:ea typeface="+mn-ea"/>
                <a:cs typeface="+mn-cs"/>
              </a:rPr>
              <a:t> </a:t>
            </a:r>
            <a:r>
              <a:rPr lang="lv-LV" sz="1200" kern="1200" dirty="0" err="1">
                <a:solidFill>
                  <a:schemeClr val="tx1"/>
                </a:solidFill>
                <a:effectLst/>
                <a:latin typeface="+mn-lt"/>
                <a:ea typeface="+mn-ea"/>
                <a:cs typeface="+mn-cs"/>
              </a:rPr>
              <a:t>of</a:t>
            </a:r>
            <a:r>
              <a:rPr lang="lv-LV" sz="1200" kern="1200" dirty="0">
                <a:solidFill>
                  <a:schemeClr val="tx1"/>
                </a:solidFill>
                <a:effectLst/>
                <a:latin typeface="+mn-lt"/>
                <a:ea typeface="+mn-ea"/>
                <a:cs typeface="+mn-cs"/>
              </a:rPr>
              <a:t> </a:t>
            </a:r>
            <a:r>
              <a:rPr lang="lv-LV" sz="1200" kern="1200" dirty="0" err="1">
                <a:solidFill>
                  <a:schemeClr val="tx1"/>
                </a:solidFill>
                <a:effectLst/>
                <a:latin typeface="+mn-lt"/>
                <a:ea typeface="+mn-ea"/>
                <a:cs typeface="+mn-cs"/>
              </a:rPr>
              <a:t>Chemistry</a:t>
            </a:r>
            <a:r>
              <a:rPr lang="lv-LV" sz="1200" kern="1200" dirty="0">
                <a:solidFill>
                  <a:schemeClr val="tx1"/>
                </a:solidFill>
                <a:effectLst/>
                <a:latin typeface="+mn-lt"/>
                <a:ea typeface="+mn-ea"/>
                <a:cs typeface="+mn-cs"/>
              </a:rPr>
              <a:t> </a:t>
            </a:r>
            <a:r>
              <a:rPr lang="lv-LV" sz="1200" kern="1200" dirty="0" err="1">
                <a:solidFill>
                  <a:schemeClr val="tx1"/>
                </a:solidFill>
                <a:effectLst/>
                <a:latin typeface="+mn-lt"/>
                <a:ea typeface="+mn-ea"/>
                <a:cs typeface="+mn-cs"/>
              </a:rPr>
              <a:t>Study</a:t>
            </a:r>
            <a:r>
              <a:rPr lang="lv-LV" sz="1200" kern="1200" dirty="0">
                <a:solidFill>
                  <a:schemeClr val="tx1"/>
                </a:solidFill>
                <a:effectLst/>
                <a:latin typeface="+mn-lt"/>
                <a:ea typeface="+mn-ea"/>
                <a:cs typeface="+mn-cs"/>
              </a:rPr>
              <a:t> </a:t>
            </a:r>
            <a:r>
              <a:rPr lang="lv-LV" sz="1200" kern="1200" dirty="0" err="1">
                <a:solidFill>
                  <a:schemeClr val="tx1"/>
                </a:solidFill>
                <a:effectLst/>
                <a:latin typeface="+mn-lt"/>
                <a:ea typeface="+mn-ea"/>
                <a:cs typeface="+mn-cs"/>
              </a:rPr>
              <a:t>program</a:t>
            </a:r>
            <a:r>
              <a:rPr lang="lv-LV" sz="1200" kern="1200" dirty="0">
                <a:solidFill>
                  <a:schemeClr val="tx1"/>
                </a:solidFill>
                <a:effectLst/>
                <a:latin typeface="+mn-lt"/>
                <a:ea typeface="+mn-ea"/>
                <a:cs typeface="+mn-cs"/>
              </a:rPr>
              <a:t> </a:t>
            </a:r>
            <a:r>
              <a:rPr lang="lv-LV" sz="1200" kern="1200" dirty="0" err="1">
                <a:solidFill>
                  <a:schemeClr val="tx1"/>
                </a:solidFill>
                <a:effectLst/>
                <a:latin typeface="+mn-lt"/>
                <a:ea typeface="+mn-ea"/>
                <a:cs typeface="+mn-cs"/>
              </a:rPr>
              <a:t>council</a:t>
            </a:r>
            <a:r>
              <a:rPr lang="lv-LV" sz="1200" kern="1200" dirty="0">
                <a:solidFill>
                  <a:schemeClr val="tx1"/>
                </a:solidFill>
                <a:effectLst/>
                <a:latin typeface="+mn-lt"/>
                <a:ea typeface="+mn-ea"/>
                <a:cs typeface="+mn-cs"/>
              </a:rPr>
              <a:t> (</a:t>
            </a:r>
            <a:r>
              <a:rPr lang="lv-LV" sz="1200" kern="1200" dirty="0" err="1">
                <a:solidFill>
                  <a:schemeClr val="tx1"/>
                </a:solidFill>
                <a:effectLst/>
                <a:latin typeface="+mn-lt"/>
                <a:ea typeface="+mn-ea"/>
                <a:cs typeface="+mn-cs"/>
              </a:rPr>
              <a:t>in</a:t>
            </a:r>
            <a:r>
              <a:rPr lang="lv-LV" sz="1200" kern="1200" dirty="0">
                <a:solidFill>
                  <a:schemeClr val="tx1"/>
                </a:solidFill>
                <a:effectLst/>
                <a:latin typeface="+mn-lt"/>
                <a:ea typeface="+mn-ea"/>
                <a:cs typeface="+mn-cs"/>
              </a:rPr>
              <a:t> </a:t>
            </a:r>
            <a:r>
              <a:rPr lang="lv-LV" sz="1200" kern="1200" dirty="0" err="1">
                <a:solidFill>
                  <a:schemeClr val="tx1"/>
                </a:solidFill>
                <a:effectLst/>
                <a:latin typeface="+mn-lt"/>
                <a:ea typeface="+mn-ea"/>
                <a:cs typeface="+mn-cs"/>
              </a:rPr>
              <a:t>the</a:t>
            </a:r>
            <a:r>
              <a:rPr lang="lv-LV" sz="1200" kern="1200" dirty="0">
                <a:solidFill>
                  <a:schemeClr val="tx1"/>
                </a:solidFill>
                <a:effectLst/>
                <a:latin typeface="+mn-lt"/>
                <a:ea typeface="+mn-ea"/>
                <a:cs typeface="+mn-cs"/>
              </a:rPr>
              <a:t> </a:t>
            </a:r>
            <a:r>
              <a:rPr lang="lv-LV" sz="1200" kern="1200" dirty="0" err="1">
                <a:solidFill>
                  <a:schemeClr val="tx1"/>
                </a:solidFill>
                <a:effectLst/>
                <a:latin typeface="+mn-lt"/>
                <a:ea typeface="+mn-ea"/>
                <a:cs typeface="+mn-cs"/>
              </a:rPr>
              <a:t>Faculty</a:t>
            </a:r>
            <a:r>
              <a:rPr lang="lv-LV" sz="1200"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0F629704-5FDE-4DE4-970F-157604B686C0}" type="slidenum">
              <a:rPr lang="en-GB" smtClean="0"/>
              <a:t>94</a:t>
            </a:fld>
            <a:endParaRPr lang="en-GB"/>
          </a:p>
        </p:txBody>
      </p:sp>
    </p:spTree>
    <p:extLst>
      <p:ext uri="{BB962C8B-B14F-4D97-AF65-F5344CB8AC3E}">
        <p14:creationId xmlns:p14="http://schemas.microsoft.com/office/powerpoint/2010/main" val="158860587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F629704-5FDE-4DE4-970F-157604B686C0}" type="slidenum">
              <a:rPr lang="en-GB" smtClean="0"/>
              <a:t>95</a:t>
            </a:fld>
            <a:endParaRPr lang="en-GB"/>
          </a:p>
        </p:txBody>
      </p:sp>
    </p:spTree>
    <p:extLst>
      <p:ext uri="{BB962C8B-B14F-4D97-AF65-F5344CB8AC3E}">
        <p14:creationId xmlns:p14="http://schemas.microsoft.com/office/powerpoint/2010/main" val="189417620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err="1"/>
              <a:t>The</a:t>
            </a:r>
            <a:r>
              <a:rPr lang="lv-LV" dirty="0"/>
              <a:t> </a:t>
            </a:r>
            <a:r>
              <a:rPr lang="lv-LV" dirty="0" err="1"/>
              <a:t>further</a:t>
            </a:r>
            <a:r>
              <a:rPr lang="lv-LV" dirty="0"/>
              <a:t> </a:t>
            </a:r>
            <a:r>
              <a:rPr lang="lv-LV" dirty="0" err="1"/>
              <a:t>slides</a:t>
            </a:r>
            <a:r>
              <a:rPr lang="lv-LV" dirty="0"/>
              <a:t> </a:t>
            </a:r>
            <a:r>
              <a:rPr lang="lv-LV" dirty="0" err="1"/>
              <a:t>are</a:t>
            </a:r>
            <a:r>
              <a:rPr lang="lv-LV" dirty="0"/>
              <a:t> </a:t>
            </a:r>
            <a:r>
              <a:rPr lang="lv-LV" dirty="0" err="1"/>
              <a:t>devoted</a:t>
            </a:r>
            <a:r>
              <a:rPr lang="lv-LV" dirty="0"/>
              <a:t> to </a:t>
            </a:r>
            <a:r>
              <a:rPr lang="lv-LV" dirty="0" err="1"/>
              <a:t>development</a:t>
            </a:r>
            <a:r>
              <a:rPr lang="lv-LV" dirty="0"/>
              <a:t> </a:t>
            </a:r>
            <a:r>
              <a:rPr lang="lv-LV" dirty="0" err="1"/>
              <a:t>and</a:t>
            </a:r>
            <a:r>
              <a:rPr lang="lv-LV" dirty="0"/>
              <a:t> </a:t>
            </a:r>
            <a:r>
              <a:rPr lang="lv-LV" dirty="0" err="1"/>
              <a:t>assessment</a:t>
            </a:r>
            <a:r>
              <a:rPr lang="lv-LV" dirty="0"/>
              <a:t> </a:t>
            </a:r>
            <a:r>
              <a:rPr lang="lv-LV" dirty="0" err="1"/>
              <a:t>of</a:t>
            </a:r>
            <a:r>
              <a:rPr lang="lv-LV" dirty="0"/>
              <a:t> </a:t>
            </a:r>
            <a:r>
              <a:rPr lang="lv-LV" dirty="0" err="1"/>
              <a:t>individual</a:t>
            </a:r>
            <a:r>
              <a:rPr lang="lv-LV" dirty="0"/>
              <a:t> </a:t>
            </a:r>
            <a:r>
              <a:rPr lang="lv-LV" dirty="0" err="1"/>
              <a:t>courses</a:t>
            </a:r>
            <a:r>
              <a:rPr lang="lv-LV" dirty="0"/>
              <a:t>.</a:t>
            </a:r>
          </a:p>
        </p:txBody>
      </p:sp>
      <p:sp>
        <p:nvSpPr>
          <p:cNvPr id="4" name="Slaida numura vietturis 3"/>
          <p:cNvSpPr>
            <a:spLocks noGrp="1"/>
          </p:cNvSpPr>
          <p:nvPr>
            <p:ph type="sldNum" sz="quarter" idx="10"/>
          </p:nvPr>
        </p:nvSpPr>
        <p:spPr/>
        <p:txBody>
          <a:bodyPr/>
          <a:lstStyle/>
          <a:p>
            <a:fld id="{0A95C7B4-F48A-4942-A509-E55995350072}" type="slidenum">
              <a:rPr lang="lv-LV" smtClean="0"/>
              <a:pPr/>
              <a:t>99</a:t>
            </a:fld>
            <a:endParaRPr lang="lv-LV"/>
          </a:p>
        </p:txBody>
      </p:sp>
      <p:sp>
        <p:nvSpPr>
          <p:cNvPr id="5" name="Kājenes vietturis 4"/>
          <p:cNvSpPr>
            <a:spLocks noGrp="1"/>
          </p:cNvSpPr>
          <p:nvPr>
            <p:ph type="ftr" sz="quarter" idx="11"/>
          </p:nvPr>
        </p:nvSpPr>
        <p:spPr/>
        <p:txBody>
          <a:bodyPr/>
          <a:lstStyle/>
          <a:p>
            <a:r>
              <a:rPr lang="lv-LV"/>
              <a:t>Prikulis, UL, Praha, 28.06.2016</a:t>
            </a:r>
          </a:p>
        </p:txBody>
      </p:sp>
    </p:spTree>
    <p:extLst>
      <p:ext uri="{BB962C8B-B14F-4D97-AF65-F5344CB8AC3E}">
        <p14:creationId xmlns:p14="http://schemas.microsoft.com/office/powerpoint/2010/main" val="216465223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err="1"/>
              <a:t>Academic</a:t>
            </a:r>
            <a:r>
              <a:rPr lang="lv-LV" dirty="0"/>
              <a:t> </a:t>
            </a:r>
            <a:r>
              <a:rPr lang="lv-LV" dirty="0" err="1"/>
              <a:t>staff</a:t>
            </a:r>
            <a:r>
              <a:rPr lang="lv-LV" dirty="0"/>
              <a:t> </a:t>
            </a:r>
            <a:r>
              <a:rPr lang="lv-LV" dirty="0" err="1"/>
              <a:t>is</a:t>
            </a:r>
            <a:r>
              <a:rPr lang="lv-LV" dirty="0"/>
              <a:t> </a:t>
            </a:r>
            <a:r>
              <a:rPr lang="lv-LV" dirty="0" err="1"/>
              <a:t>rather</a:t>
            </a:r>
            <a:r>
              <a:rPr lang="lv-LV" dirty="0"/>
              <a:t> </a:t>
            </a:r>
            <a:r>
              <a:rPr lang="lv-LV" dirty="0" err="1"/>
              <a:t>autonomous</a:t>
            </a:r>
            <a:r>
              <a:rPr lang="lv-LV" dirty="0"/>
              <a:t> </a:t>
            </a:r>
            <a:r>
              <a:rPr lang="lv-LV" dirty="0" err="1"/>
              <a:t>in</a:t>
            </a:r>
            <a:r>
              <a:rPr lang="lv-LV" dirty="0"/>
              <a:t> </a:t>
            </a:r>
            <a:r>
              <a:rPr lang="lv-LV" dirty="0" err="1"/>
              <a:t>choice</a:t>
            </a:r>
            <a:r>
              <a:rPr lang="lv-LV" dirty="0"/>
              <a:t> </a:t>
            </a:r>
            <a:r>
              <a:rPr lang="lv-LV" dirty="0" err="1"/>
              <a:t>of</a:t>
            </a:r>
            <a:r>
              <a:rPr lang="lv-LV" dirty="0"/>
              <a:t> </a:t>
            </a:r>
            <a:r>
              <a:rPr lang="lv-LV" dirty="0" err="1"/>
              <a:t>forms</a:t>
            </a:r>
            <a:r>
              <a:rPr lang="lv-LV" dirty="0"/>
              <a:t> </a:t>
            </a:r>
            <a:r>
              <a:rPr lang="lv-LV" dirty="0" err="1"/>
              <a:t>of</a:t>
            </a:r>
            <a:r>
              <a:rPr lang="lv-LV" dirty="0"/>
              <a:t> </a:t>
            </a:r>
            <a:r>
              <a:rPr lang="lv-LV" dirty="0" err="1"/>
              <a:t>study</a:t>
            </a:r>
            <a:r>
              <a:rPr lang="lv-LV" dirty="0"/>
              <a:t> process </a:t>
            </a:r>
            <a:r>
              <a:rPr lang="lv-LV" dirty="0" err="1"/>
              <a:t>and</a:t>
            </a:r>
            <a:r>
              <a:rPr lang="lv-LV" dirty="0"/>
              <a:t> </a:t>
            </a:r>
            <a:r>
              <a:rPr lang="lv-LV" dirty="0" err="1"/>
              <a:t>there</a:t>
            </a:r>
            <a:r>
              <a:rPr lang="lv-LV" dirty="0"/>
              <a:t> </a:t>
            </a:r>
            <a:r>
              <a:rPr lang="lv-LV" dirty="0" err="1"/>
              <a:t>is</a:t>
            </a:r>
            <a:r>
              <a:rPr lang="lv-LV" dirty="0"/>
              <a:t> </a:t>
            </a:r>
            <a:r>
              <a:rPr lang="lv-LV" dirty="0" err="1"/>
              <a:t>always</a:t>
            </a:r>
            <a:r>
              <a:rPr lang="lv-LV" dirty="0"/>
              <a:t> a </a:t>
            </a:r>
            <a:r>
              <a:rPr lang="lv-LV" dirty="0" err="1"/>
              <a:t>possibility</a:t>
            </a:r>
            <a:r>
              <a:rPr lang="lv-LV" dirty="0"/>
              <a:t> to </a:t>
            </a:r>
            <a:r>
              <a:rPr lang="lv-LV" dirty="0" err="1"/>
              <a:t>apply</a:t>
            </a:r>
            <a:r>
              <a:rPr lang="lv-LV" dirty="0"/>
              <a:t> </a:t>
            </a:r>
            <a:r>
              <a:rPr lang="lv-LV" dirty="0" err="1"/>
              <a:t>such</a:t>
            </a:r>
            <a:r>
              <a:rPr lang="lv-LV" dirty="0"/>
              <a:t> </a:t>
            </a:r>
            <a:r>
              <a:rPr lang="lv-LV" dirty="0" err="1"/>
              <a:t>forms</a:t>
            </a:r>
            <a:r>
              <a:rPr lang="lv-LV" dirty="0"/>
              <a:t> </a:t>
            </a:r>
            <a:r>
              <a:rPr lang="lv-LV" dirty="0" err="1"/>
              <a:t>as</a:t>
            </a:r>
            <a:r>
              <a:rPr lang="lv-LV" dirty="0"/>
              <a:t> </a:t>
            </a:r>
            <a:r>
              <a:rPr lang="lv-LV" dirty="0" err="1"/>
              <a:t>most</a:t>
            </a:r>
            <a:r>
              <a:rPr lang="lv-LV" dirty="0"/>
              <a:t> </a:t>
            </a:r>
            <a:r>
              <a:rPr lang="lv-LV" dirty="0" err="1"/>
              <a:t>relevant</a:t>
            </a:r>
            <a:r>
              <a:rPr lang="lv-LV" dirty="0"/>
              <a:t> </a:t>
            </a:r>
            <a:r>
              <a:rPr lang="lv-LV" dirty="0" err="1"/>
              <a:t>for</a:t>
            </a:r>
            <a:r>
              <a:rPr lang="lv-LV" dirty="0"/>
              <a:t> </a:t>
            </a:r>
            <a:r>
              <a:rPr lang="lv-LV" dirty="0" err="1"/>
              <a:t>acquisition</a:t>
            </a:r>
            <a:r>
              <a:rPr lang="lv-LV" dirty="0"/>
              <a:t> </a:t>
            </a:r>
            <a:r>
              <a:rPr lang="lv-LV" dirty="0" err="1"/>
              <a:t>of</a:t>
            </a:r>
            <a:r>
              <a:rPr lang="lv-LV" dirty="0"/>
              <a:t> </a:t>
            </a:r>
            <a:r>
              <a:rPr lang="lv-LV" dirty="0" err="1"/>
              <a:t>the</a:t>
            </a:r>
            <a:r>
              <a:rPr lang="lv-LV" dirty="0"/>
              <a:t> </a:t>
            </a:r>
            <a:r>
              <a:rPr lang="lv-LV" dirty="0" err="1"/>
              <a:t>defined</a:t>
            </a:r>
            <a:r>
              <a:rPr lang="lv-LV" dirty="0"/>
              <a:t> </a:t>
            </a:r>
            <a:r>
              <a:rPr lang="lv-LV" dirty="0" err="1"/>
              <a:t>learning</a:t>
            </a:r>
            <a:r>
              <a:rPr lang="lv-LV" dirty="0"/>
              <a:t> </a:t>
            </a:r>
            <a:r>
              <a:rPr lang="lv-LV" dirty="0" err="1"/>
              <a:t>outcomes</a:t>
            </a:r>
            <a:r>
              <a:rPr lang="lv-LV" dirty="0"/>
              <a:t>.</a:t>
            </a:r>
          </a:p>
        </p:txBody>
      </p:sp>
      <p:sp>
        <p:nvSpPr>
          <p:cNvPr id="4" name="Slaida numura vietturis 3"/>
          <p:cNvSpPr>
            <a:spLocks noGrp="1"/>
          </p:cNvSpPr>
          <p:nvPr>
            <p:ph type="sldNum" sz="quarter" idx="10"/>
          </p:nvPr>
        </p:nvSpPr>
        <p:spPr/>
        <p:txBody>
          <a:bodyPr/>
          <a:lstStyle/>
          <a:p>
            <a:fld id="{0A95C7B4-F48A-4942-A509-E55995350072}" type="slidenum">
              <a:rPr lang="lv-LV" smtClean="0"/>
              <a:pPr/>
              <a:t>100</a:t>
            </a:fld>
            <a:endParaRPr lang="lv-LV"/>
          </a:p>
        </p:txBody>
      </p:sp>
      <p:sp>
        <p:nvSpPr>
          <p:cNvPr id="5" name="Kājenes vietturis 4"/>
          <p:cNvSpPr>
            <a:spLocks noGrp="1"/>
          </p:cNvSpPr>
          <p:nvPr>
            <p:ph type="ftr" sz="quarter" idx="11"/>
          </p:nvPr>
        </p:nvSpPr>
        <p:spPr/>
        <p:txBody>
          <a:bodyPr/>
          <a:lstStyle/>
          <a:p>
            <a:r>
              <a:rPr lang="lv-LV"/>
              <a:t>Prikulis, UL, Praha, 28.06.2016</a:t>
            </a:r>
          </a:p>
        </p:txBody>
      </p:sp>
    </p:spTree>
    <p:extLst>
      <p:ext uri="{BB962C8B-B14F-4D97-AF65-F5344CB8AC3E}">
        <p14:creationId xmlns:p14="http://schemas.microsoft.com/office/powerpoint/2010/main" val="32065879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a:t>HE </a:t>
            </a:r>
            <a:r>
              <a:rPr lang="lv-LV" dirty="0" err="1"/>
              <a:t>in</a:t>
            </a:r>
            <a:r>
              <a:rPr lang="lv-LV" dirty="0"/>
              <a:t> </a:t>
            </a:r>
            <a:r>
              <a:rPr lang="lv-LV" dirty="0" err="1"/>
              <a:t>Latvia</a:t>
            </a:r>
            <a:r>
              <a:rPr lang="lv-LV" dirty="0"/>
              <a:t> </a:t>
            </a:r>
            <a:r>
              <a:rPr lang="lv-LV" dirty="0" err="1"/>
              <a:t>existed</a:t>
            </a:r>
            <a:r>
              <a:rPr lang="lv-LV" dirty="0"/>
              <a:t> </a:t>
            </a:r>
            <a:r>
              <a:rPr lang="lv-LV" dirty="0" err="1"/>
              <a:t>since</a:t>
            </a:r>
            <a:r>
              <a:rPr lang="lv-LV" dirty="0"/>
              <a:t> XIX </a:t>
            </a:r>
            <a:r>
              <a:rPr lang="lv-LV" dirty="0" err="1"/>
              <a:t>century</a:t>
            </a:r>
            <a:r>
              <a:rPr lang="lv-LV" dirty="0"/>
              <a:t> (</a:t>
            </a:r>
            <a:r>
              <a:rPr lang="lv-LV" dirty="0" err="1"/>
              <a:t>Riga</a:t>
            </a:r>
            <a:r>
              <a:rPr lang="lv-LV" dirty="0"/>
              <a:t> </a:t>
            </a:r>
            <a:r>
              <a:rPr lang="lv-LV" dirty="0" err="1"/>
              <a:t>Polytechnic</a:t>
            </a:r>
            <a:r>
              <a:rPr lang="lv-LV" dirty="0"/>
              <a:t> </a:t>
            </a:r>
            <a:r>
              <a:rPr lang="lv-LV" dirty="0" err="1"/>
              <a:t>was</a:t>
            </a:r>
            <a:r>
              <a:rPr lang="lv-LV" dirty="0"/>
              <a:t> </a:t>
            </a:r>
            <a:r>
              <a:rPr lang="lv-LV" dirty="0" err="1"/>
              <a:t>established</a:t>
            </a:r>
            <a:r>
              <a:rPr lang="lv-LV" dirty="0"/>
              <a:t> </a:t>
            </a:r>
            <a:r>
              <a:rPr lang="lv-LV" dirty="0" err="1"/>
              <a:t>by</a:t>
            </a:r>
            <a:r>
              <a:rPr lang="lv-LV" dirty="0"/>
              <a:t> </a:t>
            </a:r>
            <a:r>
              <a:rPr lang="lv-LV" dirty="0" err="1"/>
              <a:t>Russian</a:t>
            </a:r>
            <a:r>
              <a:rPr lang="lv-LV" dirty="0"/>
              <a:t> </a:t>
            </a:r>
            <a:r>
              <a:rPr lang="lv-LV" dirty="0" err="1"/>
              <a:t>tsar’s</a:t>
            </a:r>
            <a:r>
              <a:rPr lang="lv-LV" dirty="0"/>
              <a:t> </a:t>
            </a:r>
            <a:r>
              <a:rPr lang="lv-LV" dirty="0" err="1"/>
              <a:t>decree</a:t>
            </a:r>
            <a:r>
              <a:rPr lang="lv-LV" dirty="0"/>
              <a:t> </a:t>
            </a:r>
            <a:r>
              <a:rPr lang="lv-LV" dirty="0" err="1"/>
              <a:t>in</a:t>
            </a:r>
            <a:r>
              <a:rPr lang="lv-LV" dirty="0"/>
              <a:t> 1896). </a:t>
            </a:r>
            <a:r>
              <a:rPr lang="lv-LV" dirty="0" err="1"/>
              <a:t>When</a:t>
            </a:r>
            <a:r>
              <a:rPr lang="lv-LV" dirty="0"/>
              <a:t> </a:t>
            </a:r>
            <a:r>
              <a:rPr lang="lv-LV" dirty="0" err="1"/>
              <a:t>with</a:t>
            </a:r>
            <a:r>
              <a:rPr lang="lv-LV" dirty="0"/>
              <a:t> </a:t>
            </a:r>
            <a:r>
              <a:rPr lang="lv-LV" dirty="0" err="1"/>
              <a:t>the</a:t>
            </a:r>
            <a:r>
              <a:rPr lang="lv-LV" dirty="0"/>
              <a:t> </a:t>
            </a:r>
            <a:r>
              <a:rPr lang="lv-LV" dirty="0" err="1"/>
              <a:t>end</a:t>
            </a:r>
            <a:r>
              <a:rPr lang="lv-LV" dirty="0"/>
              <a:t> </a:t>
            </a:r>
            <a:r>
              <a:rPr lang="lv-LV" dirty="0" err="1"/>
              <a:t>of</a:t>
            </a:r>
            <a:r>
              <a:rPr lang="lv-LV" dirty="0"/>
              <a:t> </a:t>
            </a:r>
            <a:r>
              <a:rPr lang="lv-LV" dirty="0" err="1"/>
              <a:t>the</a:t>
            </a:r>
            <a:r>
              <a:rPr lang="lv-LV" dirty="0"/>
              <a:t> WW1 </a:t>
            </a:r>
            <a:r>
              <a:rPr lang="lv-LV" dirty="0" err="1"/>
              <a:t>Latvia</a:t>
            </a:r>
            <a:r>
              <a:rPr lang="lv-LV" dirty="0"/>
              <a:t> </a:t>
            </a:r>
            <a:r>
              <a:rPr lang="lv-LV" dirty="0" err="1"/>
              <a:t>was</a:t>
            </a:r>
            <a:r>
              <a:rPr lang="lv-LV" dirty="0"/>
              <a:t> </a:t>
            </a:r>
            <a:r>
              <a:rPr lang="lv-LV" dirty="0" err="1"/>
              <a:t>established</a:t>
            </a:r>
            <a:r>
              <a:rPr lang="lv-LV" dirty="0"/>
              <a:t> </a:t>
            </a:r>
            <a:r>
              <a:rPr lang="lv-LV" dirty="0" err="1"/>
              <a:t>as</a:t>
            </a:r>
            <a:r>
              <a:rPr lang="lv-LV" dirty="0"/>
              <a:t> </a:t>
            </a:r>
            <a:r>
              <a:rPr lang="lv-LV" dirty="0" err="1"/>
              <a:t>an</a:t>
            </a:r>
            <a:r>
              <a:rPr lang="lv-LV" dirty="0"/>
              <a:t> </a:t>
            </a:r>
            <a:r>
              <a:rPr lang="lv-LV" dirty="0" err="1"/>
              <a:t>independent</a:t>
            </a:r>
            <a:r>
              <a:rPr lang="lv-LV" dirty="0"/>
              <a:t> </a:t>
            </a:r>
            <a:r>
              <a:rPr lang="lv-LV" dirty="0" err="1"/>
              <a:t>state</a:t>
            </a:r>
            <a:r>
              <a:rPr lang="lv-LV" dirty="0"/>
              <a:t>, </a:t>
            </a:r>
            <a:r>
              <a:rPr lang="lv-LV" dirty="0" err="1"/>
              <a:t>one</a:t>
            </a:r>
            <a:r>
              <a:rPr lang="lv-LV" dirty="0"/>
              <a:t> </a:t>
            </a:r>
            <a:r>
              <a:rPr lang="lv-LV" dirty="0" err="1"/>
              <a:t>of</a:t>
            </a:r>
            <a:r>
              <a:rPr lang="lv-LV" dirty="0"/>
              <a:t> </a:t>
            </a:r>
            <a:r>
              <a:rPr lang="lv-LV" dirty="0" err="1"/>
              <a:t>the</a:t>
            </a:r>
            <a:r>
              <a:rPr lang="lv-LV" dirty="0"/>
              <a:t> 1st steps </a:t>
            </a:r>
            <a:r>
              <a:rPr lang="lv-LV" dirty="0" err="1"/>
              <a:t>was</a:t>
            </a:r>
            <a:r>
              <a:rPr lang="lv-LV" dirty="0"/>
              <a:t> to </a:t>
            </a:r>
            <a:r>
              <a:rPr lang="lv-LV" dirty="0" err="1"/>
              <a:t>develop</a:t>
            </a:r>
            <a:r>
              <a:rPr lang="lv-LV" dirty="0"/>
              <a:t> </a:t>
            </a:r>
            <a:r>
              <a:rPr lang="lv-LV" dirty="0" err="1"/>
              <a:t>the</a:t>
            </a:r>
            <a:r>
              <a:rPr lang="lv-LV" dirty="0"/>
              <a:t> </a:t>
            </a:r>
            <a:r>
              <a:rPr lang="lv-LV" dirty="0" err="1"/>
              <a:t>National</a:t>
            </a:r>
            <a:r>
              <a:rPr lang="lv-LV" dirty="0"/>
              <a:t> </a:t>
            </a:r>
            <a:r>
              <a:rPr lang="lv-LV" dirty="0" err="1"/>
              <a:t>university</a:t>
            </a:r>
            <a:r>
              <a:rPr lang="lv-LV" dirty="0"/>
              <a:t>.  </a:t>
            </a:r>
            <a:r>
              <a:rPr lang="lv-LV" dirty="0" err="1"/>
              <a:t>Over</a:t>
            </a:r>
            <a:r>
              <a:rPr lang="lv-LV" dirty="0"/>
              <a:t> </a:t>
            </a:r>
            <a:r>
              <a:rPr lang="lv-LV" dirty="0" err="1"/>
              <a:t>the</a:t>
            </a:r>
            <a:r>
              <a:rPr lang="lv-LV" dirty="0"/>
              <a:t> </a:t>
            </a:r>
            <a:r>
              <a:rPr lang="lv-LV" dirty="0" err="1"/>
              <a:t>years</a:t>
            </a:r>
            <a:r>
              <a:rPr lang="lv-LV" dirty="0"/>
              <a:t> it </a:t>
            </a:r>
            <a:r>
              <a:rPr lang="lv-LV" dirty="0" err="1"/>
              <a:t>has</a:t>
            </a:r>
            <a:r>
              <a:rPr lang="lv-LV" dirty="0"/>
              <a:t> </a:t>
            </a:r>
            <a:r>
              <a:rPr lang="lv-LV" dirty="0" err="1"/>
              <a:t>been</a:t>
            </a:r>
            <a:r>
              <a:rPr lang="lv-LV" dirty="0"/>
              <a:t> </a:t>
            </a:r>
            <a:r>
              <a:rPr lang="lv-LV" dirty="0" err="1"/>
              <a:t>largest</a:t>
            </a:r>
            <a:r>
              <a:rPr lang="lv-LV" dirty="0"/>
              <a:t> </a:t>
            </a:r>
            <a:r>
              <a:rPr lang="lv-LV" dirty="0" err="1"/>
              <a:t>or</a:t>
            </a:r>
            <a:r>
              <a:rPr lang="lv-LV" dirty="0"/>
              <a:t> 2nd </a:t>
            </a:r>
            <a:r>
              <a:rPr lang="lv-LV" dirty="0" err="1"/>
              <a:t>largest</a:t>
            </a:r>
            <a:r>
              <a:rPr lang="lv-LV" dirty="0"/>
              <a:t> HEI </a:t>
            </a:r>
            <a:r>
              <a:rPr lang="lv-LV" dirty="0" err="1"/>
              <a:t>in</a:t>
            </a:r>
            <a:r>
              <a:rPr lang="lv-LV" dirty="0"/>
              <a:t> </a:t>
            </a:r>
            <a:r>
              <a:rPr lang="lv-LV" dirty="0" err="1"/>
              <a:t>Latvia</a:t>
            </a:r>
            <a:r>
              <a:rPr lang="lv-LV" dirty="0"/>
              <a:t>. </a:t>
            </a:r>
            <a:r>
              <a:rPr lang="lv-LV" dirty="0" err="1"/>
              <a:t>In</a:t>
            </a:r>
            <a:r>
              <a:rPr lang="lv-LV" dirty="0"/>
              <a:t> 1957 </a:t>
            </a:r>
            <a:r>
              <a:rPr lang="lv-LV" dirty="0" err="1"/>
              <a:t>and</a:t>
            </a:r>
            <a:r>
              <a:rPr lang="lv-LV" dirty="0"/>
              <a:t> 1958 </a:t>
            </a:r>
            <a:r>
              <a:rPr lang="lv-LV" dirty="0" err="1"/>
              <a:t>some</a:t>
            </a:r>
            <a:r>
              <a:rPr lang="lv-LV" dirty="0"/>
              <a:t> </a:t>
            </a:r>
            <a:r>
              <a:rPr lang="lv-LV" dirty="0" err="1"/>
              <a:t>faculties</a:t>
            </a:r>
            <a:r>
              <a:rPr lang="lv-LV" dirty="0"/>
              <a:t> </a:t>
            </a:r>
            <a:r>
              <a:rPr lang="lv-LV" dirty="0" err="1"/>
              <a:t>split</a:t>
            </a:r>
            <a:r>
              <a:rPr lang="lv-LV" dirty="0"/>
              <a:t> </a:t>
            </a:r>
            <a:r>
              <a:rPr lang="lv-LV" dirty="0" err="1"/>
              <a:t>off</a:t>
            </a:r>
            <a:r>
              <a:rPr lang="lv-LV" dirty="0"/>
              <a:t> to </a:t>
            </a:r>
            <a:r>
              <a:rPr lang="lv-LV" dirty="0" err="1"/>
              <a:t>form</a:t>
            </a:r>
            <a:r>
              <a:rPr lang="lv-LV" dirty="0"/>
              <a:t> </a:t>
            </a:r>
            <a:r>
              <a:rPr lang="lv-LV" dirty="0" err="1"/>
              <a:t>new</a:t>
            </a:r>
            <a:r>
              <a:rPr lang="lv-LV" dirty="0"/>
              <a:t> </a:t>
            </a:r>
            <a:r>
              <a:rPr lang="lv-LV" dirty="0" err="1"/>
              <a:t>HEIs</a:t>
            </a:r>
            <a:r>
              <a:rPr lang="lv-LV" dirty="0"/>
              <a:t> (</a:t>
            </a:r>
            <a:r>
              <a:rPr lang="lv-LV" dirty="0" err="1"/>
              <a:t>by</a:t>
            </a:r>
            <a:r>
              <a:rPr lang="lv-LV" dirty="0"/>
              <a:t> </a:t>
            </a:r>
            <a:r>
              <a:rPr lang="lv-LV" dirty="0" err="1"/>
              <a:t>decision</a:t>
            </a:r>
            <a:r>
              <a:rPr lang="lv-LV" dirty="0"/>
              <a:t> </a:t>
            </a:r>
            <a:r>
              <a:rPr lang="lv-LV" dirty="0" err="1"/>
              <a:t>of</a:t>
            </a:r>
            <a:r>
              <a:rPr lang="lv-LV" dirty="0"/>
              <a:t> </a:t>
            </a:r>
            <a:r>
              <a:rPr lang="lv-LV" dirty="0" err="1"/>
              <a:t>Soviet</a:t>
            </a:r>
            <a:r>
              <a:rPr lang="lv-LV" dirty="0"/>
              <a:t> </a:t>
            </a:r>
            <a:r>
              <a:rPr lang="lv-LV" dirty="0" err="1"/>
              <a:t>government</a:t>
            </a:r>
            <a:r>
              <a:rPr lang="lv-LV" dirty="0"/>
              <a:t>). </a:t>
            </a:r>
            <a:r>
              <a:rPr lang="lv-LV" dirty="0" err="1"/>
              <a:t>After</a:t>
            </a:r>
            <a:r>
              <a:rPr lang="lv-LV" dirty="0"/>
              <a:t> </a:t>
            </a:r>
            <a:r>
              <a:rPr lang="lv-LV" dirty="0" err="1"/>
              <a:t>restitution</a:t>
            </a:r>
            <a:r>
              <a:rPr lang="lv-LV" dirty="0"/>
              <a:t> </a:t>
            </a:r>
            <a:r>
              <a:rPr lang="lv-LV" dirty="0" err="1"/>
              <a:t>of</a:t>
            </a:r>
            <a:r>
              <a:rPr lang="lv-LV" dirty="0"/>
              <a:t> </a:t>
            </a:r>
            <a:r>
              <a:rPr lang="lv-LV" dirty="0" err="1"/>
              <a:t>independency</a:t>
            </a:r>
            <a:r>
              <a:rPr lang="lv-LV" dirty="0"/>
              <a:t> </a:t>
            </a:r>
            <a:r>
              <a:rPr lang="lv-LV" dirty="0" err="1"/>
              <a:t>in</a:t>
            </a:r>
            <a:r>
              <a:rPr lang="lv-LV" dirty="0"/>
              <a:t> 1991 </a:t>
            </a:r>
            <a:r>
              <a:rPr lang="lv-LV" dirty="0" err="1"/>
              <a:t>and</a:t>
            </a:r>
            <a:r>
              <a:rPr lang="lv-LV" dirty="0"/>
              <a:t> </a:t>
            </a:r>
            <a:r>
              <a:rPr lang="lv-LV" dirty="0" err="1"/>
              <a:t>until</a:t>
            </a:r>
            <a:r>
              <a:rPr lang="lv-LV" dirty="0"/>
              <a:t> </a:t>
            </a:r>
            <a:r>
              <a:rPr lang="lv-LV" dirty="0" err="1"/>
              <a:t>present</a:t>
            </a:r>
            <a:r>
              <a:rPr lang="lv-LV" dirty="0"/>
              <a:t> </a:t>
            </a:r>
            <a:r>
              <a:rPr lang="lv-LV" dirty="0" err="1"/>
              <a:t>some</a:t>
            </a:r>
            <a:r>
              <a:rPr lang="lv-LV" dirty="0"/>
              <a:t> </a:t>
            </a:r>
            <a:r>
              <a:rPr lang="lv-LV" dirty="0" err="1"/>
              <a:t>of</a:t>
            </a:r>
            <a:r>
              <a:rPr lang="lv-LV" dirty="0"/>
              <a:t> </a:t>
            </a:r>
            <a:r>
              <a:rPr lang="lv-LV" dirty="0" err="1"/>
              <a:t>the</a:t>
            </a:r>
            <a:r>
              <a:rPr lang="lv-LV" dirty="0"/>
              <a:t> </a:t>
            </a:r>
            <a:r>
              <a:rPr lang="lv-LV" dirty="0" err="1"/>
              <a:t>faculties</a:t>
            </a:r>
            <a:r>
              <a:rPr lang="lv-LV" dirty="0"/>
              <a:t> </a:t>
            </a:r>
            <a:r>
              <a:rPr lang="lv-LV" dirty="0" err="1"/>
              <a:t>have</a:t>
            </a:r>
            <a:r>
              <a:rPr lang="lv-LV" dirty="0"/>
              <a:t> </a:t>
            </a:r>
            <a:r>
              <a:rPr lang="lv-LV" dirty="0" err="1"/>
              <a:t>been</a:t>
            </a:r>
            <a:r>
              <a:rPr lang="lv-LV" dirty="0"/>
              <a:t> </a:t>
            </a:r>
            <a:r>
              <a:rPr lang="lv-LV" dirty="0" err="1"/>
              <a:t>reestablished</a:t>
            </a:r>
            <a:r>
              <a:rPr lang="lv-LV" dirty="0"/>
              <a:t> (</a:t>
            </a:r>
            <a:r>
              <a:rPr lang="lv-LV" dirty="0" err="1"/>
              <a:t>such</a:t>
            </a:r>
            <a:r>
              <a:rPr lang="lv-LV" dirty="0"/>
              <a:t> </a:t>
            </a:r>
            <a:r>
              <a:rPr lang="lv-LV" dirty="0" err="1"/>
              <a:t>as</a:t>
            </a:r>
            <a:r>
              <a:rPr lang="lv-LV" dirty="0"/>
              <a:t> </a:t>
            </a:r>
            <a:r>
              <a:rPr lang="lv-LV" dirty="0" err="1"/>
              <a:t>Chemistry</a:t>
            </a:r>
            <a:r>
              <a:rPr lang="lv-LV" dirty="0"/>
              <a:t> </a:t>
            </a:r>
            <a:r>
              <a:rPr lang="lv-LV" dirty="0" err="1"/>
              <a:t>faculty</a:t>
            </a:r>
            <a:r>
              <a:rPr lang="lv-LV" dirty="0"/>
              <a:t> </a:t>
            </a:r>
            <a:r>
              <a:rPr lang="lv-LV" dirty="0" err="1"/>
              <a:t>in</a:t>
            </a:r>
            <a:r>
              <a:rPr lang="lv-LV" dirty="0"/>
              <a:t> 1964. UL </a:t>
            </a:r>
            <a:r>
              <a:rPr lang="lv-LV" dirty="0" err="1"/>
              <a:t>does</a:t>
            </a:r>
            <a:r>
              <a:rPr lang="lv-LV" dirty="0"/>
              <a:t> </a:t>
            </a:r>
            <a:r>
              <a:rPr lang="lv-LV" dirty="0" err="1"/>
              <a:t>not</a:t>
            </a:r>
            <a:r>
              <a:rPr lang="lv-LV" dirty="0"/>
              <a:t> </a:t>
            </a:r>
            <a:r>
              <a:rPr lang="lv-LV" dirty="0" err="1"/>
              <a:t>have</a:t>
            </a:r>
            <a:r>
              <a:rPr lang="lv-LV" dirty="0"/>
              <a:t> </a:t>
            </a:r>
            <a:r>
              <a:rPr lang="lv-LV" dirty="0" err="1"/>
              <a:t>engineering</a:t>
            </a:r>
            <a:r>
              <a:rPr lang="lv-LV" dirty="0"/>
              <a:t> </a:t>
            </a:r>
            <a:r>
              <a:rPr lang="lv-LV" dirty="0" err="1"/>
              <a:t>faculties</a:t>
            </a:r>
            <a:r>
              <a:rPr lang="lv-LV" dirty="0"/>
              <a:t> (</a:t>
            </a:r>
            <a:r>
              <a:rPr lang="lv-LV" dirty="0" err="1"/>
              <a:t>those</a:t>
            </a:r>
            <a:r>
              <a:rPr lang="lv-LV" dirty="0"/>
              <a:t> </a:t>
            </a:r>
            <a:r>
              <a:rPr lang="lv-LV" dirty="0" err="1"/>
              <a:t>are</a:t>
            </a:r>
            <a:r>
              <a:rPr lang="lv-LV" dirty="0"/>
              <a:t> </a:t>
            </a:r>
            <a:r>
              <a:rPr lang="lv-LV" dirty="0" err="1"/>
              <a:t>found</a:t>
            </a:r>
            <a:r>
              <a:rPr lang="lv-LV" dirty="0"/>
              <a:t> </a:t>
            </a:r>
            <a:r>
              <a:rPr lang="lv-LV" dirty="0" err="1"/>
              <a:t>in</a:t>
            </a:r>
            <a:r>
              <a:rPr lang="lv-LV" dirty="0"/>
              <a:t> RTU, </a:t>
            </a:r>
            <a:r>
              <a:rPr lang="lv-LV" dirty="0" err="1"/>
              <a:t>former</a:t>
            </a:r>
            <a:r>
              <a:rPr lang="lv-LV" dirty="0"/>
              <a:t> RPI </a:t>
            </a:r>
            <a:r>
              <a:rPr lang="lv-LV" dirty="0" err="1"/>
              <a:t>that</a:t>
            </a:r>
            <a:r>
              <a:rPr lang="lv-LV" dirty="0"/>
              <a:t> </a:t>
            </a:r>
            <a:r>
              <a:rPr lang="lv-LV" dirty="0" err="1"/>
              <a:t>split</a:t>
            </a:r>
            <a:r>
              <a:rPr lang="lv-LV" dirty="0"/>
              <a:t> </a:t>
            </a:r>
            <a:r>
              <a:rPr lang="lv-LV" dirty="0" err="1"/>
              <a:t>off</a:t>
            </a:r>
            <a:r>
              <a:rPr lang="lv-LV" dirty="0"/>
              <a:t> </a:t>
            </a:r>
            <a:r>
              <a:rPr lang="lv-LV" dirty="0" err="1"/>
              <a:t>in</a:t>
            </a:r>
            <a:r>
              <a:rPr lang="lv-LV" dirty="0"/>
              <a:t> 1958 </a:t>
            </a:r>
            <a:r>
              <a:rPr lang="lv-LV" dirty="0" err="1"/>
              <a:t>and</a:t>
            </a:r>
            <a:r>
              <a:rPr lang="lv-LV" dirty="0"/>
              <a:t> </a:t>
            </a:r>
            <a:r>
              <a:rPr lang="lv-LV" dirty="0" err="1"/>
              <a:t>for</a:t>
            </a:r>
            <a:r>
              <a:rPr lang="lv-LV" dirty="0"/>
              <a:t> </a:t>
            </a:r>
            <a:r>
              <a:rPr lang="lv-LV" dirty="0" err="1"/>
              <a:t>some</a:t>
            </a:r>
            <a:r>
              <a:rPr lang="lv-LV" dirty="0"/>
              <a:t> </a:t>
            </a:r>
            <a:r>
              <a:rPr lang="lv-LV" dirty="0" err="1"/>
              <a:t>period</a:t>
            </a:r>
            <a:r>
              <a:rPr lang="lv-LV" dirty="0"/>
              <a:t> </a:t>
            </a:r>
            <a:r>
              <a:rPr lang="lv-LV" dirty="0" err="1"/>
              <a:t>had</a:t>
            </a:r>
            <a:r>
              <a:rPr lang="lv-LV" dirty="0"/>
              <a:t> </a:t>
            </a:r>
            <a:r>
              <a:rPr lang="lv-LV" dirty="0" err="1"/>
              <a:t>developed</a:t>
            </a:r>
            <a:r>
              <a:rPr lang="lv-LV" dirty="0"/>
              <a:t> </a:t>
            </a:r>
            <a:r>
              <a:rPr lang="lv-LV" dirty="0" err="1"/>
              <a:t>into</a:t>
            </a:r>
            <a:r>
              <a:rPr lang="lv-LV" dirty="0"/>
              <a:t> </a:t>
            </a:r>
            <a:r>
              <a:rPr lang="lv-LV" dirty="0" err="1"/>
              <a:t>the</a:t>
            </a:r>
            <a:r>
              <a:rPr lang="lv-LV" dirty="0"/>
              <a:t> </a:t>
            </a:r>
            <a:r>
              <a:rPr lang="lv-LV" dirty="0" err="1"/>
              <a:t>largest</a:t>
            </a:r>
            <a:r>
              <a:rPr lang="lv-LV" dirty="0"/>
              <a:t> HEI), </a:t>
            </a:r>
            <a:r>
              <a:rPr lang="lv-LV" dirty="0" err="1"/>
              <a:t>but</a:t>
            </a:r>
            <a:r>
              <a:rPr lang="lv-LV" dirty="0"/>
              <a:t> it </a:t>
            </a:r>
            <a:r>
              <a:rPr lang="lv-LV" dirty="0" err="1"/>
              <a:t>has</a:t>
            </a:r>
            <a:r>
              <a:rPr lang="lv-LV" dirty="0"/>
              <a:t> </a:t>
            </a:r>
            <a:r>
              <a:rPr lang="lv-LV" dirty="0" err="1"/>
              <a:t>studies</a:t>
            </a:r>
            <a:r>
              <a:rPr lang="lv-LV" dirty="0"/>
              <a:t> </a:t>
            </a:r>
            <a:r>
              <a:rPr lang="lv-LV" dirty="0" err="1"/>
              <a:t>in</a:t>
            </a:r>
            <a:r>
              <a:rPr lang="lv-LV" dirty="0"/>
              <a:t> </a:t>
            </a:r>
            <a:r>
              <a:rPr lang="lv-LV" dirty="0" err="1"/>
              <a:t>medicine</a:t>
            </a:r>
            <a:r>
              <a:rPr lang="lv-LV" dirty="0"/>
              <a:t> </a:t>
            </a:r>
            <a:r>
              <a:rPr lang="lv-LV" dirty="0" err="1"/>
              <a:t>and</a:t>
            </a:r>
            <a:r>
              <a:rPr lang="lv-LV" dirty="0"/>
              <a:t> </a:t>
            </a:r>
            <a:r>
              <a:rPr lang="lv-LV" dirty="0" err="1"/>
              <a:t>pharmacy</a:t>
            </a:r>
            <a:r>
              <a:rPr lang="lv-LV" dirty="0"/>
              <a:t> (</a:t>
            </a:r>
            <a:r>
              <a:rPr lang="lv-LV" dirty="0" err="1"/>
              <a:t>in</a:t>
            </a:r>
            <a:r>
              <a:rPr lang="lv-LV" dirty="0"/>
              <a:t> </a:t>
            </a:r>
            <a:r>
              <a:rPr lang="lv-LV" dirty="0" err="1"/>
              <a:t>parallel</a:t>
            </a:r>
            <a:r>
              <a:rPr lang="lv-LV" dirty="0"/>
              <a:t> to a </a:t>
            </a:r>
            <a:r>
              <a:rPr lang="lv-LV" dirty="0" err="1"/>
              <a:t>separate</a:t>
            </a:r>
            <a:r>
              <a:rPr lang="lv-LV" dirty="0"/>
              <a:t> </a:t>
            </a:r>
            <a:r>
              <a:rPr lang="lv-LV" dirty="0" err="1"/>
              <a:t>large</a:t>
            </a:r>
            <a:r>
              <a:rPr lang="lv-LV" dirty="0"/>
              <a:t> </a:t>
            </a:r>
            <a:r>
              <a:rPr lang="lv-LV" dirty="0" err="1"/>
              <a:t>specialized</a:t>
            </a:r>
            <a:r>
              <a:rPr lang="lv-LV" dirty="0"/>
              <a:t> </a:t>
            </a:r>
            <a:r>
              <a:rPr lang="lv-LV" dirty="0" err="1"/>
              <a:t>university</a:t>
            </a:r>
            <a:r>
              <a:rPr lang="lv-LV" dirty="0"/>
              <a:t> </a:t>
            </a:r>
            <a:r>
              <a:rPr lang="lv-LV" dirty="0" err="1"/>
              <a:t>that</a:t>
            </a:r>
            <a:r>
              <a:rPr lang="lv-LV" dirty="0"/>
              <a:t> </a:t>
            </a:r>
            <a:r>
              <a:rPr lang="lv-LV" dirty="0" err="1"/>
              <a:t>developed</a:t>
            </a:r>
            <a:r>
              <a:rPr lang="lv-LV" dirty="0"/>
              <a:t> </a:t>
            </a:r>
            <a:r>
              <a:rPr lang="lv-LV" dirty="0" err="1"/>
              <a:t>starting</a:t>
            </a:r>
            <a:r>
              <a:rPr lang="lv-LV" dirty="0"/>
              <a:t> </a:t>
            </a:r>
            <a:r>
              <a:rPr lang="lv-LV" dirty="0" err="1"/>
              <a:t>with</a:t>
            </a:r>
            <a:r>
              <a:rPr lang="lv-LV" dirty="0"/>
              <a:t> </a:t>
            </a:r>
            <a:r>
              <a:rPr lang="lv-LV" dirty="0" err="1"/>
              <a:t>splitting</a:t>
            </a:r>
            <a:r>
              <a:rPr lang="lv-LV" dirty="0"/>
              <a:t> </a:t>
            </a:r>
            <a:r>
              <a:rPr lang="lv-LV" dirty="0" err="1"/>
              <a:t>off</a:t>
            </a:r>
            <a:r>
              <a:rPr lang="lv-LV" dirty="0"/>
              <a:t> </a:t>
            </a:r>
            <a:r>
              <a:rPr lang="lv-LV" dirty="0" err="1"/>
              <a:t>from</a:t>
            </a:r>
            <a:r>
              <a:rPr lang="lv-LV" dirty="0"/>
              <a:t> UL </a:t>
            </a:r>
            <a:r>
              <a:rPr lang="lv-LV" dirty="0" err="1"/>
              <a:t>in</a:t>
            </a:r>
            <a:r>
              <a:rPr lang="lv-LV" dirty="0"/>
              <a:t> 1957 </a:t>
            </a:r>
            <a:r>
              <a:rPr lang="lv-LV" dirty="0" err="1"/>
              <a:t>as</a:t>
            </a:r>
            <a:r>
              <a:rPr lang="lv-LV" dirty="0"/>
              <a:t> </a:t>
            </a:r>
            <a:r>
              <a:rPr lang="lv-LV" dirty="0" err="1"/>
              <a:t>the</a:t>
            </a:r>
            <a:r>
              <a:rPr lang="lv-LV" dirty="0"/>
              <a:t> </a:t>
            </a:r>
            <a:r>
              <a:rPr lang="lv-LV" dirty="0" err="1"/>
              <a:t>Riga</a:t>
            </a:r>
            <a:r>
              <a:rPr lang="lv-LV" dirty="0"/>
              <a:t> </a:t>
            </a:r>
            <a:r>
              <a:rPr lang="lv-LV" dirty="0" err="1"/>
              <a:t>Medicine</a:t>
            </a:r>
            <a:r>
              <a:rPr lang="lv-LV" dirty="0"/>
              <a:t> </a:t>
            </a:r>
            <a:r>
              <a:rPr lang="lv-LV" dirty="0" err="1"/>
              <a:t>Institute</a:t>
            </a:r>
            <a:r>
              <a:rPr lang="lv-LV" dirty="0"/>
              <a:t>. </a:t>
            </a:r>
          </a:p>
          <a:p>
            <a:r>
              <a:rPr lang="lv-LV" dirty="0"/>
              <a:t>A </a:t>
            </a:r>
            <a:r>
              <a:rPr lang="lv-LV" dirty="0" err="1"/>
              <a:t>new</a:t>
            </a:r>
            <a:r>
              <a:rPr lang="lv-LV" dirty="0"/>
              <a:t> </a:t>
            </a:r>
            <a:r>
              <a:rPr lang="lv-LV" dirty="0" err="1"/>
              <a:t>campus</a:t>
            </a:r>
            <a:r>
              <a:rPr lang="lv-LV" dirty="0"/>
              <a:t> </a:t>
            </a:r>
            <a:r>
              <a:rPr lang="lv-LV" dirty="0" err="1"/>
              <a:t>has</a:t>
            </a:r>
            <a:r>
              <a:rPr lang="lv-LV" dirty="0"/>
              <a:t> </a:t>
            </a:r>
            <a:r>
              <a:rPr lang="lv-LV" dirty="0" err="1"/>
              <a:t>started</a:t>
            </a:r>
            <a:r>
              <a:rPr lang="lv-LV" dirty="0"/>
              <a:t> </a:t>
            </a:r>
            <a:r>
              <a:rPr lang="lv-LV" dirty="0" err="1"/>
              <a:t>with</a:t>
            </a:r>
            <a:r>
              <a:rPr lang="lv-LV" dirty="0"/>
              <a:t> </a:t>
            </a:r>
            <a:r>
              <a:rPr lang="lv-LV" dirty="0" err="1"/>
              <a:t>the</a:t>
            </a:r>
            <a:r>
              <a:rPr lang="lv-LV" dirty="0"/>
              <a:t> </a:t>
            </a:r>
            <a:r>
              <a:rPr lang="lv-LV" dirty="0" err="1"/>
              <a:t>building</a:t>
            </a:r>
            <a:r>
              <a:rPr lang="lv-LV" dirty="0"/>
              <a:t> </a:t>
            </a:r>
            <a:r>
              <a:rPr lang="lv-LV" dirty="0" err="1"/>
              <a:t>of</a:t>
            </a:r>
            <a:r>
              <a:rPr lang="lv-LV" dirty="0"/>
              <a:t> </a:t>
            </a:r>
            <a:r>
              <a:rPr lang="lv-LV" dirty="0" err="1"/>
              <a:t>Natural</a:t>
            </a:r>
            <a:r>
              <a:rPr lang="lv-LV" dirty="0"/>
              <a:t> </a:t>
            </a:r>
            <a:r>
              <a:rPr lang="lv-LV" dirty="0" err="1"/>
              <a:t>sciences</a:t>
            </a:r>
            <a:r>
              <a:rPr lang="lv-LV" dirty="0"/>
              <a:t> (</a:t>
            </a:r>
            <a:r>
              <a:rPr lang="lv-LV" dirty="0" err="1"/>
              <a:t>including</a:t>
            </a:r>
            <a:r>
              <a:rPr lang="lv-LV" dirty="0"/>
              <a:t> </a:t>
            </a:r>
            <a:r>
              <a:rPr lang="lv-LV" dirty="0" err="1"/>
              <a:t>our</a:t>
            </a:r>
            <a:r>
              <a:rPr lang="lv-LV" dirty="0"/>
              <a:t> </a:t>
            </a:r>
            <a:r>
              <a:rPr lang="lv-LV" dirty="0" err="1"/>
              <a:t>faculty</a:t>
            </a:r>
            <a:r>
              <a:rPr lang="lv-LV" dirty="0"/>
              <a:t>) </a:t>
            </a:r>
            <a:r>
              <a:rPr lang="lv-LV" dirty="0" err="1"/>
              <a:t>in</a:t>
            </a:r>
            <a:r>
              <a:rPr lang="lv-LV" dirty="0"/>
              <a:t> 2015</a:t>
            </a:r>
          </a:p>
        </p:txBody>
      </p:sp>
      <p:sp>
        <p:nvSpPr>
          <p:cNvPr id="4" name="Slaida numura vietturis 3"/>
          <p:cNvSpPr>
            <a:spLocks noGrp="1"/>
          </p:cNvSpPr>
          <p:nvPr>
            <p:ph type="sldNum" sz="quarter" idx="10"/>
          </p:nvPr>
        </p:nvSpPr>
        <p:spPr/>
        <p:txBody>
          <a:bodyPr/>
          <a:lstStyle/>
          <a:p>
            <a:fld id="{0A95C7B4-F48A-4942-A509-E55995350072}" type="slidenum">
              <a:rPr lang="lv-LV" smtClean="0"/>
              <a:pPr/>
              <a:t>6</a:t>
            </a:fld>
            <a:endParaRPr lang="lv-LV"/>
          </a:p>
        </p:txBody>
      </p:sp>
      <p:sp>
        <p:nvSpPr>
          <p:cNvPr id="5" name="Kājenes vietturis 4"/>
          <p:cNvSpPr>
            <a:spLocks noGrp="1"/>
          </p:cNvSpPr>
          <p:nvPr>
            <p:ph type="ftr" sz="quarter" idx="11"/>
          </p:nvPr>
        </p:nvSpPr>
        <p:spPr/>
        <p:txBody>
          <a:bodyPr/>
          <a:lstStyle/>
          <a:p>
            <a:r>
              <a:rPr lang="lv-LV"/>
              <a:t>Prikulis, UL, Praha, 28.06.2016</a:t>
            </a:r>
          </a:p>
        </p:txBody>
      </p:sp>
    </p:spTree>
    <p:extLst>
      <p:ext uri="{BB962C8B-B14F-4D97-AF65-F5344CB8AC3E}">
        <p14:creationId xmlns:p14="http://schemas.microsoft.com/office/powerpoint/2010/main" val="290137598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err="1"/>
              <a:t>But</a:t>
            </a:r>
            <a:r>
              <a:rPr lang="lv-LV" dirty="0"/>
              <a:t> </a:t>
            </a:r>
            <a:r>
              <a:rPr lang="lv-LV" dirty="0" err="1"/>
              <a:t>the</a:t>
            </a:r>
            <a:r>
              <a:rPr lang="lv-LV" dirty="0"/>
              <a:t> process </a:t>
            </a:r>
            <a:r>
              <a:rPr lang="lv-LV" dirty="0" err="1"/>
              <a:t>is</a:t>
            </a:r>
            <a:r>
              <a:rPr lang="lv-LV" dirty="0"/>
              <a:t> </a:t>
            </a:r>
            <a:r>
              <a:rPr lang="lv-LV" dirty="0" err="1"/>
              <a:t>regulated</a:t>
            </a:r>
            <a:r>
              <a:rPr lang="lv-LV" dirty="0"/>
              <a:t> </a:t>
            </a:r>
            <a:r>
              <a:rPr lang="lv-LV" dirty="0" err="1"/>
              <a:t>in</a:t>
            </a:r>
            <a:r>
              <a:rPr lang="lv-LV" dirty="0"/>
              <a:t> </a:t>
            </a:r>
            <a:r>
              <a:rPr lang="lv-LV" dirty="0" err="1"/>
              <a:t>detail</a:t>
            </a:r>
            <a:r>
              <a:rPr lang="lv-LV" dirty="0"/>
              <a:t> </a:t>
            </a:r>
            <a:r>
              <a:rPr lang="lv-LV" dirty="0" err="1"/>
              <a:t>from</a:t>
            </a:r>
            <a:r>
              <a:rPr lang="lv-LV" dirty="0"/>
              <a:t> </a:t>
            </a:r>
            <a:r>
              <a:rPr lang="lv-LV" dirty="0" err="1"/>
              <a:t>beginning</a:t>
            </a:r>
            <a:r>
              <a:rPr lang="lv-LV" dirty="0"/>
              <a:t> to </a:t>
            </a:r>
            <a:r>
              <a:rPr lang="lv-LV" dirty="0" err="1"/>
              <a:t>end</a:t>
            </a:r>
            <a:r>
              <a:rPr lang="lv-LV" dirty="0"/>
              <a:t>, </a:t>
            </a:r>
            <a:r>
              <a:rPr lang="lv-LV" dirty="0" err="1"/>
              <a:t>and</a:t>
            </a:r>
            <a:r>
              <a:rPr lang="lv-LV" dirty="0"/>
              <a:t> to </a:t>
            </a:r>
            <a:r>
              <a:rPr lang="lv-LV" dirty="0" err="1"/>
              <a:t>start</a:t>
            </a:r>
            <a:r>
              <a:rPr lang="lv-LV" dirty="0"/>
              <a:t> a </a:t>
            </a:r>
            <a:r>
              <a:rPr lang="lv-LV" dirty="0" err="1"/>
              <a:t>new</a:t>
            </a:r>
            <a:r>
              <a:rPr lang="lv-LV" dirty="0"/>
              <a:t> </a:t>
            </a:r>
            <a:r>
              <a:rPr lang="lv-LV" dirty="0" err="1"/>
              <a:t>course</a:t>
            </a:r>
            <a:r>
              <a:rPr lang="lv-LV" dirty="0"/>
              <a:t> </a:t>
            </a:r>
            <a:r>
              <a:rPr lang="lv-LV" dirty="0" err="1"/>
              <a:t>one</a:t>
            </a:r>
            <a:r>
              <a:rPr lang="lv-LV" dirty="0"/>
              <a:t> prove </a:t>
            </a:r>
            <a:r>
              <a:rPr lang="lv-LV" dirty="0" err="1"/>
              <a:t>there</a:t>
            </a:r>
            <a:r>
              <a:rPr lang="lv-LV" dirty="0"/>
              <a:t> </a:t>
            </a:r>
            <a:r>
              <a:rPr lang="lv-LV" dirty="0" err="1"/>
              <a:t>is</a:t>
            </a:r>
            <a:r>
              <a:rPr lang="lv-LV" dirty="0"/>
              <a:t> a </a:t>
            </a:r>
            <a:r>
              <a:rPr lang="lv-LV" dirty="0" err="1"/>
              <a:t>need</a:t>
            </a:r>
            <a:r>
              <a:rPr lang="lv-LV" dirty="0"/>
              <a:t> </a:t>
            </a:r>
            <a:r>
              <a:rPr lang="lv-LV" dirty="0" err="1"/>
              <a:t>for</a:t>
            </a:r>
            <a:r>
              <a:rPr lang="lv-LV" dirty="0"/>
              <a:t> it </a:t>
            </a:r>
            <a:r>
              <a:rPr lang="lv-LV" dirty="0" err="1"/>
              <a:t>and</a:t>
            </a:r>
            <a:r>
              <a:rPr lang="lv-LV" dirty="0"/>
              <a:t> a </a:t>
            </a:r>
            <a:r>
              <a:rPr lang="lv-LV" dirty="0" err="1"/>
              <a:t>detailed</a:t>
            </a:r>
            <a:r>
              <a:rPr lang="lv-LV" dirty="0"/>
              <a:t> </a:t>
            </a:r>
            <a:r>
              <a:rPr lang="lv-LV" dirty="0" err="1"/>
              <a:t>application</a:t>
            </a:r>
            <a:r>
              <a:rPr lang="lv-LV" dirty="0"/>
              <a:t> </a:t>
            </a:r>
            <a:r>
              <a:rPr lang="lv-LV" dirty="0" err="1"/>
              <a:t>form</a:t>
            </a:r>
            <a:r>
              <a:rPr lang="lv-LV" dirty="0"/>
              <a:t> </a:t>
            </a:r>
            <a:r>
              <a:rPr lang="lv-LV" dirty="0" err="1"/>
              <a:t>has</a:t>
            </a:r>
            <a:r>
              <a:rPr lang="lv-LV" dirty="0"/>
              <a:t> to </a:t>
            </a:r>
            <a:r>
              <a:rPr lang="lv-LV" dirty="0" err="1"/>
              <a:t>be</a:t>
            </a:r>
            <a:r>
              <a:rPr lang="lv-LV" dirty="0"/>
              <a:t> </a:t>
            </a:r>
            <a:r>
              <a:rPr lang="lv-LV" dirty="0" err="1"/>
              <a:t>submitted</a:t>
            </a:r>
            <a:r>
              <a:rPr lang="lv-LV" dirty="0"/>
              <a:t> .</a:t>
            </a:r>
          </a:p>
        </p:txBody>
      </p:sp>
      <p:sp>
        <p:nvSpPr>
          <p:cNvPr id="4" name="Slaida numura vietturis 3"/>
          <p:cNvSpPr>
            <a:spLocks noGrp="1"/>
          </p:cNvSpPr>
          <p:nvPr>
            <p:ph type="sldNum" sz="quarter" idx="10"/>
          </p:nvPr>
        </p:nvSpPr>
        <p:spPr/>
        <p:txBody>
          <a:bodyPr/>
          <a:lstStyle/>
          <a:p>
            <a:fld id="{0A95C7B4-F48A-4942-A509-E55995350072}" type="slidenum">
              <a:rPr lang="lv-LV" smtClean="0"/>
              <a:pPr/>
              <a:t>101</a:t>
            </a:fld>
            <a:endParaRPr lang="lv-LV"/>
          </a:p>
        </p:txBody>
      </p:sp>
      <p:sp>
        <p:nvSpPr>
          <p:cNvPr id="5" name="Kājenes vietturis 4"/>
          <p:cNvSpPr>
            <a:spLocks noGrp="1"/>
          </p:cNvSpPr>
          <p:nvPr>
            <p:ph type="ftr" sz="quarter" idx="11"/>
          </p:nvPr>
        </p:nvSpPr>
        <p:spPr/>
        <p:txBody>
          <a:bodyPr/>
          <a:lstStyle/>
          <a:p>
            <a:r>
              <a:rPr lang="lv-LV"/>
              <a:t>Prikulis, UL, Praha, 28.06.2016</a:t>
            </a:r>
          </a:p>
        </p:txBody>
      </p:sp>
    </p:spTree>
    <p:extLst>
      <p:ext uri="{BB962C8B-B14F-4D97-AF65-F5344CB8AC3E}">
        <p14:creationId xmlns:p14="http://schemas.microsoft.com/office/powerpoint/2010/main" val="54219410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err="1"/>
              <a:t>The</a:t>
            </a:r>
            <a:r>
              <a:rPr lang="lv-LV" dirty="0"/>
              <a:t> </a:t>
            </a:r>
            <a:r>
              <a:rPr lang="lv-LV" dirty="0" err="1"/>
              <a:t>application</a:t>
            </a:r>
            <a:r>
              <a:rPr lang="lv-LV" dirty="0"/>
              <a:t> </a:t>
            </a:r>
            <a:r>
              <a:rPr lang="lv-LV" dirty="0" err="1"/>
              <a:t>form</a:t>
            </a:r>
            <a:r>
              <a:rPr lang="lv-LV" dirty="0"/>
              <a:t> </a:t>
            </a:r>
            <a:r>
              <a:rPr lang="lv-LV" dirty="0" err="1"/>
              <a:t>contains</a:t>
            </a:r>
            <a:r>
              <a:rPr lang="lv-LV" dirty="0"/>
              <a:t> </a:t>
            </a:r>
            <a:r>
              <a:rPr lang="lv-LV" dirty="0" err="1"/>
              <a:t>formal</a:t>
            </a:r>
            <a:r>
              <a:rPr lang="lv-LV" dirty="0"/>
              <a:t> </a:t>
            </a:r>
            <a:r>
              <a:rPr lang="lv-LV" dirty="0" err="1"/>
              <a:t>data</a:t>
            </a:r>
            <a:r>
              <a:rPr lang="lv-LV" dirty="0"/>
              <a:t> </a:t>
            </a:r>
            <a:r>
              <a:rPr lang="lv-LV" dirty="0" err="1"/>
              <a:t>about</a:t>
            </a:r>
            <a:r>
              <a:rPr lang="lv-LV" dirty="0"/>
              <a:t> </a:t>
            </a:r>
            <a:r>
              <a:rPr lang="lv-LV" dirty="0" err="1"/>
              <a:t>the</a:t>
            </a:r>
            <a:r>
              <a:rPr lang="lv-LV" dirty="0"/>
              <a:t> </a:t>
            </a:r>
            <a:r>
              <a:rPr lang="lv-LV" dirty="0" err="1"/>
              <a:t>course</a:t>
            </a:r>
            <a:r>
              <a:rPr lang="lv-LV" dirty="0"/>
              <a:t> </a:t>
            </a:r>
            <a:r>
              <a:rPr lang="lv-LV" dirty="0" err="1"/>
              <a:t>such</a:t>
            </a:r>
            <a:r>
              <a:rPr lang="lv-LV" dirty="0"/>
              <a:t> </a:t>
            </a:r>
            <a:r>
              <a:rPr lang="lv-LV" dirty="0" err="1"/>
              <a:t>as</a:t>
            </a:r>
            <a:r>
              <a:rPr lang="lv-LV" dirty="0"/>
              <a:t> </a:t>
            </a:r>
            <a:r>
              <a:rPr lang="lv-LV" dirty="0" err="1"/>
              <a:t>the</a:t>
            </a:r>
            <a:r>
              <a:rPr lang="lv-LV" dirty="0"/>
              <a:t> </a:t>
            </a:r>
            <a:r>
              <a:rPr lang="lv-LV" dirty="0" err="1"/>
              <a:t>title</a:t>
            </a:r>
            <a:r>
              <a:rPr lang="lv-LV" dirty="0"/>
              <a:t> </a:t>
            </a:r>
            <a:r>
              <a:rPr lang="lv-LV" dirty="0" err="1"/>
              <a:t>and</a:t>
            </a:r>
            <a:r>
              <a:rPr lang="lv-LV" dirty="0"/>
              <a:t> </a:t>
            </a:r>
            <a:r>
              <a:rPr lang="lv-LV" dirty="0" err="1"/>
              <a:t>the</a:t>
            </a:r>
            <a:r>
              <a:rPr lang="lv-LV" dirty="0"/>
              <a:t> </a:t>
            </a:r>
            <a:r>
              <a:rPr lang="lv-LV" dirty="0" err="1"/>
              <a:t>size</a:t>
            </a:r>
            <a:r>
              <a:rPr lang="lv-LV" dirty="0"/>
              <a:t> </a:t>
            </a:r>
            <a:r>
              <a:rPr lang="lv-LV" dirty="0" err="1"/>
              <a:t>of</a:t>
            </a:r>
            <a:r>
              <a:rPr lang="lv-LV" dirty="0"/>
              <a:t> </a:t>
            </a:r>
            <a:r>
              <a:rPr lang="lv-LV" dirty="0" err="1"/>
              <a:t>the</a:t>
            </a:r>
            <a:r>
              <a:rPr lang="lv-LV" dirty="0"/>
              <a:t> </a:t>
            </a:r>
            <a:r>
              <a:rPr lang="lv-LV" dirty="0" err="1"/>
              <a:t>course</a:t>
            </a:r>
            <a:r>
              <a:rPr lang="lv-LV" dirty="0"/>
              <a:t>.</a:t>
            </a:r>
          </a:p>
        </p:txBody>
      </p:sp>
      <p:sp>
        <p:nvSpPr>
          <p:cNvPr id="4" name="Slaida numura vietturis 3"/>
          <p:cNvSpPr>
            <a:spLocks noGrp="1"/>
          </p:cNvSpPr>
          <p:nvPr>
            <p:ph type="sldNum" sz="quarter" idx="10"/>
          </p:nvPr>
        </p:nvSpPr>
        <p:spPr/>
        <p:txBody>
          <a:bodyPr/>
          <a:lstStyle/>
          <a:p>
            <a:fld id="{0A95C7B4-F48A-4942-A509-E55995350072}" type="slidenum">
              <a:rPr lang="lv-LV" smtClean="0"/>
              <a:pPr/>
              <a:t>102</a:t>
            </a:fld>
            <a:endParaRPr lang="lv-LV"/>
          </a:p>
        </p:txBody>
      </p:sp>
      <p:sp>
        <p:nvSpPr>
          <p:cNvPr id="5" name="Kājenes vietturis 4"/>
          <p:cNvSpPr>
            <a:spLocks noGrp="1"/>
          </p:cNvSpPr>
          <p:nvPr>
            <p:ph type="ftr" sz="quarter" idx="11"/>
          </p:nvPr>
        </p:nvSpPr>
        <p:spPr/>
        <p:txBody>
          <a:bodyPr/>
          <a:lstStyle/>
          <a:p>
            <a:r>
              <a:rPr lang="lv-LV"/>
              <a:t>Prikulis, UL, Praha, 28.06.2016</a:t>
            </a:r>
          </a:p>
        </p:txBody>
      </p:sp>
    </p:spTree>
    <p:extLst>
      <p:ext uri="{BB962C8B-B14F-4D97-AF65-F5344CB8AC3E}">
        <p14:creationId xmlns:p14="http://schemas.microsoft.com/office/powerpoint/2010/main" val="422492813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err="1"/>
              <a:t>Also</a:t>
            </a:r>
            <a:r>
              <a:rPr lang="lv-LV" dirty="0"/>
              <a:t> </a:t>
            </a:r>
            <a:r>
              <a:rPr lang="lv-LV" dirty="0" err="1"/>
              <a:t>the</a:t>
            </a:r>
            <a:r>
              <a:rPr lang="lv-LV" dirty="0"/>
              <a:t> </a:t>
            </a:r>
            <a:r>
              <a:rPr lang="lv-LV" dirty="0" err="1"/>
              <a:t>data</a:t>
            </a:r>
            <a:r>
              <a:rPr lang="lv-LV" dirty="0"/>
              <a:t> </a:t>
            </a:r>
            <a:r>
              <a:rPr lang="lv-LV" dirty="0" err="1"/>
              <a:t>on</a:t>
            </a:r>
            <a:r>
              <a:rPr lang="lv-LV" dirty="0"/>
              <a:t> </a:t>
            </a:r>
            <a:r>
              <a:rPr lang="lv-LV" dirty="0" err="1"/>
              <a:t>the</a:t>
            </a:r>
            <a:r>
              <a:rPr lang="lv-LV" dirty="0"/>
              <a:t> </a:t>
            </a:r>
            <a:r>
              <a:rPr lang="lv-LV" dirty="0" err="1"/>
              <a:t>proportions</a:t>
            </a:r>
            <a:r>
              <a:rPr lang="lv-LV" dirty="0"/>
              <a:t> </a:t>
            </a:r>
            <a:r>
              <a:rPr lang="lv-LV" dirty="0" err="1"/>
              <a:t>of</a:t>
            </a:r>
            <a:r>
              <a:rPr lang="lv-LV" dirty="0"/>
              <a:t> </a:t>
            </a:r>
            <a:r>
              <a:rPr lang="lv-LV" dirty="0" err="1"/>
              <a:t>specific</a:t>
            </a:r>
            <a:r>
              <a:rPr lang="lv-LV" dirty="0"/>
              <a:t> </a:t>
            </a:r>
            <a:r>
              <a:rPr lang="lv-LV" dirty="0" err="1"/>
              <a:t>study</a:t>
            </a:r>
            <a:r>
              <a:rPr lang="lv-LV" dirty="0"/>
              <a:t> </a:t>
            </a:r>
            <a:r>
              <a:rPr lang="lv-LV" dirty="0" err="1"/>
              <a:t>forms</a:t>
            </a:r>
            <a:r>
              <a:rPr lang="lv-LV" dirty="0"/>
              <a:t> </a:t>
            </a:r>
            <a:r>
              <a:rPr lang="lv-LV" dirty="0" err="1"/>
              <a:t>such</a:t>
            </a:r>
            <a:r>
              <a:rPr lang="lv-LV" dirty="0"/>
              <a:t> </a:t>
            </a:r>
            <a:r>
              <a:rPr lang="lv-LV" dirty="0" err="1"/>
              <a:t>as</a:t>
            </a:r>
            <a:r>
              <a:rPr lang="lv-LV" dirty="0"/>
              <a:t> </a:t>
            </a:r>
            <a:r>
              <a:rPr lang="lv-LV" dirty="0" err="1"/>
              <a:t>seminars</a:t>
            </a:r>
            <a:r>
              <a:rPr lang="lv-LV" dirty="0"/>
              <a:t> </a:t>
            </a:r>
            <a:r>
              <a:rPr lang="lv-LV" dirty="0" err="1"/>
              <a:t>and</a:t>
            </a:r>
            <a:r>
              <a:rPr lang="lv-LV" dirty="0"/>
              <a:t> </a:t>
            </a:r>
            <a:r>
              <a:rPr lang="lv-LV" dirty="0" err="1"/>
              <a:t>practical</a:t>
            </a:r>
            <a:r>
              <a:rPr lang="lv-LV" dirty="0"/>
              <a:t> </a:t>
            </a:r>
            <a:r>
              <a:rPr lang="lv-LV" dirty="0" err="1"/>
              <a:t>placements</a:t>
            </a:r>
            <a:r>
              <a:rPr lang="lv-LV" dirty="0"/>
              <a:t>, </a:t>
            </a:r>
            <a:r>
              <a:rPr lang="lv-LV" dirty="0" err="1"/>
              <a:t>and</a:t>
            </a:r>
            <a:r>
              <a:rPr lang="lv-LV" dirty="0"/>
              <a:t> a </a:t>
            </a:r>
            <a:r>
              <a:rPr lang="lv-LV" dirty="0" err="1"/>
              <a:t>short</a:t>
            </a:r>
            <a:r>
              <a:rPr lang="lv-LV" dirty="0"/>
              <a:t> </a:t>
            </a:r>
            <a:r>
              <a:rPr lang="lv-LV" dirty="0" err="1"/>
              <a:t>description</a:t>
            </a:r>
            <a:r>
              <a:rPr lang="lv-LV" dirty="0"/>
              <a:t> </a:t>
            </a:r>
            <a:r>
              <a:rPr lang="lv-LV" dirty="0" err="1"/>
              <a:t>showing</a:t>
            </a:r>
            <a:r>
              <a:rPr lang="lv-LV" dirty="0"/>
              <a:t> </a:t>
            </a:r>
            <a:r>
              <a:rPr lang="lv-LV" dirty="0" err="1"/>
              <a:t>its</a:t>
            </a:r>
            <a:r>
              <a:rPr lang="lv-LV" dirty="0"/>
              <a:t> </a:t>
            </a:r>
            <a:r>
              <a:rPr lang="lv-LV" dirty="0" err="1"/>
              <a:t>contents</a:t>
            </a:r>
            <a:r>
              <a:rPr lang="lv-LV" dirty="0"/>
              <a:t>.</a:t>
            </a:r>
          </a:p>
        </p:txBody>
      </p:sp>
      <p:sp>
        <p:nvSpPr>
          <p:cNvPr id="4" name="Slaida numura vietturis 3"/>
          <p:cNvSpPr>
            <a:spLocks noGrp="1"/>
          </p:cNvSpPr>
          <p:nvPr>
            <p:ph type="sldNum" sz="quarter" idx="10"/>
          </p:nvPr>
        </p:nvSpPr>
        <p:spPr/>
        <p:txBody>
          <a:bodyPr/>
          <a:lstStyle/>
          <a:p>
            <a:fld id="{0A95C7B4-F48A-4942-A509-E55995350072}" type="slidenum">
              <a:rPr lang="lv-LV" smtClean="0"/>
              <a:pPr/>
              <a:t>103</a:t>
            </a:fld>
            <a:endParaRPr lang="lv-LV"/>
          </a:p>
        </p:txBody>
      </p:sp>
      <p:sp>
        <p:nvSpPr>
          <p:cNvPr id="5" name="Kājenes vietturis 4"/>
          <p:cNvSpPr>
            <a:spLocks noGrp="1"/>
          </p:cNvSpPr>
          <p:nvPr>
            <p:ph type="ftr" sz="quarter" idx="11"/>
          </p:nvPr>
        </p:nvSpPr>
        <p:spPr/>
        <p:txBody>
          <a:bodyPr/>
          <a:lstStyle/>
          <a:p>
            <a:r>
              <a:rPr lang="lv-LV"/>
              <a:t>Prikulis, UL, Praha, 28.06.2016</a:t>
            </a:r>
          </a:p>
        </p:txBody>
      </p:sp>
    </p:spTree>
    <p:extLst>
      <p:ext uri="{BB962C8B-B14F-4D97-AF65-F5344CB8AC3E}">
        <p14:creationId xmlns:p14="http://schemas.microsoft.com/office/powerpoint/2010/main" val="285603425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err="1"/>
              <a:t>The</a:t>
            </a:r>
            <a:r>
              <a:rPr lang="lv-LV" dirty="0"/>
              <a:t> </a:t>
            </a:r>
            <a:r>
              <a:rPr lang="lv-LV" dirty="0" err="1"/>
              <a:t>course</a:t>
            </a:r>
            <a:r>
              <a:rPr lang="lv-LV" dirty="0"/>
              <a:t> </a:t>
            </a:r>
            <a:r>
              <a:rPr lang="lv-LV" dirty="0" err="1"/>
              <a:t>application</a:t>
            </a:r>
            <a:r>
              <a:rPr lang="lv-LV" dirty="0"/>
              <a:t> </a:t>
            </a:r>
            <a:r>
              <a:rPr lang="lv-LV" dirty="0" err="1"/>
              <a:t>contains</a:t>
            </a:r>
            <a:r>
              <a:rPr lang="lv-LV" dirty="0"/>
              <a:t> </a:t>
            </a:r>
            <a:r>
              <a:rPr lang="lv-LV" dirty="0" err="1"/>
              <a:t>info</a:t>
            </a:r>
            <a:r>
              <a:rPr lang="lv-LV" dirty="0"/>
              <a:t> </a:t>
            </a:r>
            <a:r>
              <a:rPr lang="lv-LV" dirty="0" err="1"/>
              <a:t>about</a:t>
            </a:r>
            <a:r>
              <a:rPr lang="lv-LV" dirty="0"/>
              <a:t> </a:t>
            </a:r>
            <a:r>
              <a:rPr lang="lv-LV" dirty="0" err="1"/>
              <a:t>specific</a:t>
            </a:r>
            <a:r>
              <a:rPr lang="lv-LV" dirty="0"/>
              <a:t> </a:t>
            </a:r>
            <a:r>
              <a:rPr lang="lv-LV" dirty="0" err="1"/>
              <a:t>learning</a:t>
            </a:r>
            <a:r>
              <a:rPr lang="lv-LV" dirty="0"/>
              <a:t> </a:t>
            </a:r>
            <a:r>
              <a:rPr lang="lv-LV" dirty="0" err="1"/>
              <a:t>outcomes</a:t>
            </a:r>
            <a:r>
              <a:rPr lang="lv-LV" dirty="0"/>
              <a:t> (</a:t>
            </a:r>
            <a:r>
              <a:rPr lang="lv-LV" dirty="0" err="1"/>
              <a:t>out</a:t>
            </a:r>
            <a:r>
              <a:rPr lang="lv-LV" dirty="0"/>
              <a:t> </a:t>
            </a:r>
            <a:r>
              <a:rPr lang="lv-LV" dirty="0" err="1"/>
              <a:t>of</a:t>
            </a:r>
            <a:r>
              <a:rPr lang="lv-LV" dirty="0"/>
              <a:t> </a:t>
            </a:r>
            <a:r>
              <a:rPr lang="lv-LV" dirty="0" err="1"/>
              <a:t>the</a:t>
            </a:r>
            <a:r>
              <a:rPr lang="lv-LV" dirty="0"/>
              <a:t> </a:t>
            </a:r>
            <a:r>
              <a:rPr lang="lv-LV" dirty="0" err="1"/>
              <a:t>general</a:t>
            </a:r>
            <a:r>
              <a:rPr lang="lv-LV" dirty="0"/>
              <a:t> </a:t>
            </a:r>
            <a:r>
              <a:rPr lang="lv-LV" dirty="0" err="1"/>
              <a:t>list</a:t>
            </a:r>
            <a:r>
              <a:rPr lang="lv-LV" dirty="0"/>
              <a:t> </a:t>
            </a:r>
            <a:r>
              <a:rPr lang="lv-LV" dirty="0" err="1"/>
              <a:t>given</a:t>
            </a:r>
            <a:r>
              <a:rPr lang="lv-LV" dirty="0"/>
              <a:t> </a:t>
            </a:r>
            <a:r>
              <a:rPr lang="lv-LV" dirty="0" err="1"/>
              <a:t>in</a:t>
            </a:r>
            <a:r>
              <a:rPr lang="lv-LV" dirty="0"/>
              <a:t> </a:t>
            </a:r>
            <a:r>
              <a:rPr lang="lv-LV" dirty="0" err="1"/>
              <a:t>the</a:t>
            </a:r>
            <a:r>
              <a:rPr lang="lv-LV" dirty="0"/>
              <a:t> </a:t>
            </a:r>
            <a:r>
              <a:rPr lang="lv-LV" dirty="0" err="1"/>
              <a:t>study</a:t>
            </a:r>
            <a:r>
              <a:rPr lang="lv-LV" dirty="0"/>
              <a:t> </a:t>
            </a:r>
            <a:r>
              <a:rPr lang="lv-LV" dirty="0" err="1"/>
              <a:t>programme</a:t>
            </a:r>
            <a:r>
              <a:rPr lang="lv-LV" dirty="0"/>
              <a:t>, </a:t>
            </a:r>
            <a:r>
              <a:rPr lang="lv-LV" dirty="0" err="1"/>
              <a:t>requirements</a:t>
            </a:r>
            <a:r>
              <a:rPr lang="lv-LV" dirty="0"/>
              <a:t> to </a:t>
            </a:r>
            <a:r>
              <a:rPr lang="lv-LV" dirty="0" err="1"/>
              <a:t>the</a:t>
            </a:r>
            <a:r>
              <a:rPr lang="lv-LV" dirty="0"/>
              <a:t> student </a:t>
            </a:r>
            <a:r>
              <a:rPr lang="lv-LV" dirty="0" err="1"/>
              <a:t>along</a:t>
            </a:r>
            <a:r>
              <a:rPr lang="lv-LV" dirty="0"/>
              <a:t> </a:t>
            </a:r>
            <a:r>
              <a:rPr lang="lv-LV" dirty="0" err="1"/>
              <a:t>with</a:t>
            </a:r>
            <a:r>
              <a:rPr lang="lv-LV" dirty="0"/>
              <a:t> </a:t>
            </a:r>
            <a:r>
              <a:rPr lang="lv-LV" dirty="0" err="1"/>
              <a:t>information</a:t>
            </a:r>
            <a:r>
              <a:rPr lang="lv-LV" dirty="0"/>
              <a:t> </a:t>
            </a:r>
            <a:r>
              <a:rPr lang="lv-LV" dirty="0" err="1"/>
              <a:t>on</a:t>
            </a:r>
            <a:r>
              <a:rPr lang="lv-LV" dirty="0"/>
              <a:t> </a:t>
            </a:r>
            <a:r>
              <a:rPr lang="lv-LV" dirty="0" err="1"/>
              <a:t>resources</a:t>
            </a:r>
            <a:r>
              <a:rPr lang="lv-LV" dirty="0"/>
              <a:t> </a:t>
            </a:r>
            <a:r>
              <a:rPr lang="lv-LV" dirty="0" err="1"/>
              <a:t>the</a:t>
            </a:r>
            <a:r>
              <a:rPr lang="lv-LV" dirty="0"/>
              <a:t> students </a:t>
            </a:r>
            <a:r>
              <a:rPr lang="lv-LV" dirty="0" err="1"/>
              <a:t>wiil</a:t>
            </a:r>
            <a:r>
              <a:rPr lang="lv-LV" dirty="0"/>
              <a:t> </a:t>
            </a:r>
            <a:r>
              <a:rPr lang="lv-LV" dirty="0" err="1"/>
              <a:t>use</a:t>
            </a:r>
            <a:r>
              <a:rPr lang="lv-LV" dirty="0"/>
              <a:t>.</a:t>
            </a:r>
          </a:p>
        </p:txBody>
      </p:sp>
      <p:sp>
        <p:nvSpPr>
          <p:cNvPr id="4" name="Slaida numura vietturis 3"/>
          <p:cNvSpPr>
            <a:spLocks noGrp="1"/>
          </p:cNvSpPr>
          <p:nvPr>
            <p:ph type="sldNum" sz="quarter" idx="10"/>
          </p:nvPr>
        </p:nvSpPr>
        <p:spPr/>
        <p:txBody>
          <a:bodyPr/>
          <a:lstStyle/>
          <a:p>
            <a:fld id="{0A95C7B4-F48A-4942-A509-E55995350072}" type="slidenum">
              <a:rPr lang="lv-LV" smtClean="0"/>
              <a:pPr/>
              <a:t>104</a:t>
            </a:fld>
            <a:endParaRPr lang="lv-LV"/>
          </a:p>
        </p:txBody>
      </p:sp>
      <p:sp>
        <p:nvSpPr>
          <p:cNvPr id="5" name="Kājenes vietturis 4"/>
          <p:cNvSpPr>
            <a:spLocks noGrp="1"/>
          </p:cNvSpPr>
          <p:nvPr>
            <p:ph type="ftr" sz="quarter" idx="11"/>
          </p:nvPr>
        </p:nvSpPr>
        <p:spPr/>
        <p:txBody>
          <a:bodyPr/>
          <a:lstStyle/>
          <a:p>
            <a:r>
              <a:rPr lang="lv-LV"/>
              <a:t>Prikulis, UL, Praha, 28.06.2016</a:t>
            </a:r>
          </a:p>
        </p:txBody>
      </p:sp>
    </p:spTree>
    <p:extLst>
      <p:ext uri="{BB962C8B-B14F-4D97-AF65-F5344CB8AC3E}">
        <p14:creationId xmlns:p14="http://schemas.microsoft.com/office/powerpoint/2010/main" val="66205022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err="1"/>
              <a:t>When</a:t>
            </a:r>
            <a:r>
              <a:rPr lang="lv-LV" dirty="0"/>
              <a:t> </a:t>
            </a:r>
            <a:r>
              <a:rPr lang="lv-LV" dirty="0" err="1"/>
              <a:t>the</a:t>
            </a:r>
            <a:r>
              <a:rPr lang="lv-LV" dirty="0"/>
              <a:t> </a:t>
            </a:r>
            <a:r>
              <a:rPr lang="lv-LV" dirty="0" err="1"/>
              <a:t>application</a:t>
            </a:r>
            <a:r>
              <a:rPr lang="lv-LV" dirty="0"/>
              <a:t> </a:t>
            </a:r>
            <a:r>
              <a:rPr lang="lv-LV" dirty="0" err="1"/>
              <a:t>has</a:t>
            </a:r>
            <a:r>
              <a:rPr lang="lv-LV" dirty="0"/>
              <a:t> </a:t>
            </a:r>
            <a:r>
              <a:rPr lang="lv-LV" dirty="0" err="1"/>
              <a:t>been</a:t>
            </a:r>
            <a:r>
              <a:rPr lang="lv-LV" dirty="0"/>
              <a:t> </a:t>
            </a:r>
            <a:r>
              <a:rPr lang="lv-LV" dirty="0" err="1"/>
              <a:t>completed</a:t>
            </a:r>
            <a:r>
              <a:rPr lang="lv-LV" dirty="0"/>
              <a:t> it </a:t>
            </a:r>
            <a:r>
              <a:rPr lang="lv-LV" dirty="0" err="1"/>
              <a:t>is</a:t>
            </a:r>
            <a:r>
              <a:rPr lang="lv-LV" dirty="0"/>
              <a:t> </a:t>
            </a:r>
            <a:r>
              <a:rPr lang="lv-LV" dirty="0" err="1"/>
              <a:t>considered</a:t>
            </a:r>
            <a:r>
              <a:rPr lang="lv-LV" dirty="0"/>
              <a:t> </a:t>
            </a:r>
            <a:r>
              <a:rPr lang="lv-LV" dirty="0" err="1"/>
              <a:t>by</a:t>
            </a:r>
            <a:r>
              <a:rPr lang="lv-LV" dirty="0"/>
              <a:t> </a:t>
            </a:r>
            <a:r>
              <a:rPr lang="lv-LV" dirty="0" err="1"/>
              <a:t>the</a:t>
            </a:r>
            <a:r>
              <a:rPr lang="lv-LV" dirty="0"/>
              <a:t> </a:t>
            </a:r>
            <a:r>
              <a:rPr lang="lv-LV" dirty="0" err="1"/>
              <a:t>Council</a:t>
            </a:r>
            <a:r>
              <a:rPr lang="lv-LV" dirty="0"/>
              <a:t> </a:t>
            </a:r>
            <a:r>
              <a:rPr lang="lv-LV" dirty="0" err="1"/>
              <a:t>of</a:t>
            </a:r>
            <a:r>
              <a:rPr lang="lv-LV" dirty="0"/>
              <a:t> </a:t>
            </a:r>
            <a:r>
              <a:rPr lang="lv-LV" dirty="0" err="1"/>
              <a:t>the</a:t>
            </a:r>
            <a:r>
              <a:rPr lang="lv-LV" dirty="0"/>
              <a:t> </a:t>
            </a:r>
            <a:r>
              <a:rPr lang="lv-LV" dirty="0" err="1"/>
              <a:t>study</a:t>
            </a:r>
            <a:r>
              <a:rPr lang="lv-LV" dirty="0"/>
              <a:t> </a:t>
            </a:r>
            <a:r>
              <a:rPr lang="lv-LV" dirty="0" err="1"/>
              <a:t>programmes</a:t>
            </a:r>
            <a:r>
              <a:rPr lang="lv-LV" dirty="0"/>
              <a:t> </a:t>
            </a:r>
            <a:r>
              <a:rPr lang="lv-LV" dirty="0" err="1"/>
              <a:t>of</a:t>
            </a:r>
            <a:r>
              <a:rPr lang="lv-LV" dirty="0"/>
              <a:t> </a:t>
            </a:r>
            <a:r>
              <a:rPr lang="lv-LV" dirty="0" err="1"/>
              <a:t>the</a:t>
            </a:r>
            <a:r>
              <a:rPr lang="lv-LV" dirty="0"/>
              <a:t> </a:t>
            </a:r>
            <a:r>
              <a:rPr lang="lv-LV" dirty="0" err="1"/>
              <a:t>branch</a:t>
            </a:r>
            <a:r>
              <a:rPr lang="lv-LV" dirty="0"/>
              <a:t> </a:t>
            </a:r>
            <a:r>
              <a:rPr lang="lv-LV" dirty="0" err="1"/>
              <a:t>of</a:t>
            </a:r>
            <a:r>
              <a:rPr lang="lv-LV" dirty="0"/>
              <a:t> </a:t>
            </a:r>
            <a:r>
              <a:rPr lang="lv-LV" dirty="0" err="1"/>
              <a:t>studies</a:t>
            </a:r>
            <a:r>
              <a:rPr lang="lv-LV" dirty="0"/>
              <a:t>, </a:t>
            </a:r>
            <a:r>
              <a:rPr lang="lv-LV" dirty="0" err="1"/>
              <a:t>then</a:t>
            </a:r>
            <a:r>
              <a:rPr lang="lv-LV" dirty="0"/>
              <a:t> </a:t>
            </a:r>
            <a:r>
              <a:rPr lang="lv-LV" dirty="0" err="1"/>
              <a:t>by</a:t>
            </a:r>
            <a:r>
              <a:rPr lang="lv-LV" dirty="0"/>
              <a:t> </a:t>
            </a:r>
            <a:r>
              <a:rPr lang="lv-LV" dirty="0" err="1"/>
              <a:t>the</a:t>
            </a:r>
            <a:r>
              <a:rPr lang="lv-LV" dirty="0"/>
              <a:t> </a:t>
            </a:r>
            <a:r>
              <a:rPr lang="lv-LV" dirty="0" err="1"/>
              <a:t>Faculty</a:t>
            </a:r>
            <a:r>
              <a:rPr lang="lv-LV" dirty="0"/>
              <a:t> </a:t>
            </a:r>
            <a:r>
              <a:rPr lang="lv-LV" dirty="0" err="1"/>
              <a:t>Board</a:t>
            </a:r>
            <a:r>
              <a:rPr lang="lv-LV" dirty="0"/>
              <a:t>, </a:t>
            </a:r>
            <a:r>
              <a:rPr lang="lv-LV" dirty="0" err="1"/>
              <a:t>and</a:t>
            </a:r>
            <a:r>
              <a:rPr lang="lv-LV" dirty="0"/>
              <a:t> </a:t>
            </a:r>
            <a:r>
              <a:rPr lang="lv-LV" dirty="0" err="1"/>
              <a:t>then</a:t>
            </a:r>
            <a:r>
              <a:rPr lang="lv-LV" dirty="0"/>
              <a:t> </a:t>
            </a:r>
            <a:r>
              <a:rPr lang="lv-LV" dirty="0" err="1"/>
              <a:t>input</a:t>
            </a:r>
            <a:r>
              <a:rPr lang="lv-LV" dirty="0"/>
              <a:t> </a:t>
            </a:r>
            <a:r>
              <a:rPr lang="lv-LV" dirty="0" err="1"/>
              <a:t>in</a:t>
            </a:r>
            <a:r>
              <a:rPr lang="lv-LV" dirty="0"/>
              <a:t> </a:t>
            </a:r>
            <a:r>
              <a:rPr lang="lv-LV" dirty="0" err="1"/>
              <a:t>the</a:t>
            </a:r>
            <a:r>
              <a:rPr lang="lv-LV" dirty="0"/>
              <a:t> </a:t>
            </a:r>
            <a:r>
              <a:rPr lang="lv-LV" dirty="0" err="1"/>
              <a:t>information</a:t>
            </a:r>
            <a:r>
              <a:rPr lang="lv-LV" dirty="0"/>
              <a:t> </a:t>
            </a:r>
            <a:r>
              <a:rPr lang="lv-LV" dirty="0" err="1"/>
              <a:t>system</a:t>
            </a:r>
            <a:r>
              <a:rPr lang="lv-LV" dirty="0"/>
              <a:t>.</a:t>
            </a:r>
          </a:p>
        </p:txBody>
      </p:sp>
      <p:sp>
        <p:nvSpPr>
          <p:cNvPr id="4" name="Slaida numura vietturis 3"/>
          <p:cNvSpPr>
            <a:spLocks noGrp="1"/>
          </p:cNvSpPr>
          <p:nvPr>
            <p:ph type="sldNum" sz="quarter" idx="10"/>
          </p:nvPr>
        </p:nvSpPr>
        <p:spPr/>
        <p:txBody>
          <a:bodyPr/>
          <a:lstStyle/>
          <a:p>
            <a:fld id="{0A95C7B4-F48A-4942-A509-E55995350072}" type="slidenum">
              <a:rPr lang="lv-LV" smtClean="0"/>
              <a:pPr/>
              <a:t>105</a:t>
            </a:fld>
            <a:endParaRPr lang="lv-LV"/>
          </a:p>
        </p:txBody>
      </p:sp>
      <p:sp>
        <p:nvSpPr>
          <p:cNvPr id="5" name="Kājenes vietturis 4"/>
          <p:cNvSpPr>
            <a:spLocks noGrp="1"/>
          </p:cNvSpPr>
          <p:nvPr>
            <p:ph type="ftr" sz="quarter" idx="11"/>
          </p:nvPr>
        </p:nvSpPr>
        <p:spPr/>
        <p:txBody>
          <a:bodyPr/>
          <a:lstStyle/>
          <a:p>
            <a:r>
              <a:rPr lang="lv-LV"/>
              <a:t>Prikulis, UL, Praha, 28.06.2016</a:t>
            </a:r>
          </a:p>
        </p:txBody>
      </p:sp>
    </p:spTree>
    <p:extLst>
      <p:ext uri="{BB962C8B-B14F-4D97-AF65-F5344CB8AC3E}">
        <p14:creationId xmlns:p14="http://schemas.microsoft.com/office/powerpoint/2010/main" val="105511945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err="1"/>
              <a:t>If</a:t>
            </a:r>
            <a:r>
              <a:rPr lang="lv-LV" dirty="0"/>
              <a:t> </a:t>
            </a:r>
            <a:r>
              <a:rPr lang="lv-LV" dirty="0" err="1"/>
              <a:t>the</a:t>
            </a:r>
            <a:r>
              <a:rPr lang="lv-LV" dirty="0"/>
              <a:t> </a:t>
            </a:r>
            <a:r>
              <a:rPr lang="lv-LV" dirty="0" err="1"/>
              <a:t>course</a:t>
            </a:r>
            <a:r>
              <a:rPr lang="lv-LV" dirty="0"/>
              <a:t> </a:t>
            </a:r>
            <a:r>
              <a:rPr lang="lv-LV" dirty="0" err="1"/>
              <a:t>has</a:t>
            </a:r>
            <a:r>
              <a:rPr lang="lv-LV" dirty="0"/>
              <a:t> </a:t>
            </a:r>
            <a:r>
              <a:rPr lang="lv-LV" dirty="0" err="1"/>
              <a:t>been</a:t>
            </a:r>
            <a:r>
              <a:rPr lang="lv-LV" dirty="0"/>
              <a:t> </a:t>
            </a:r>
            <a:r>
              <a:rPr lang="lv-LV" dirty="0" err="1"/>
              <a:t>accepted</a:t>
            </a:r>
            <a:r>
              <a:rPr lang="lv-LV" dirty="0"/>
              <a:t>, </a:t>
            </a:r>
            <a:r>
              <a:rPr lang="lv-LV" dirty="0" err="1"/>
              <a:t>the</a:t>
            </a:r>
            <a:r>
              <a:rPr lang="lv-LV" dirty="0"/>
              <a:t> </a:t>
            </a:r>
            <a:r>
              <a:rPr lang="lv-LV" dirty="0" err="1"/>
              <a:t>autor(-s)</a:t>
            </a:r>
            <a:r>
              <a:rPr lang="lv-LV" dirty="0"/>
              <a:t> </a:t>
            </a:r>
            <a:r>
              <a:rPr lang="lv-LV" dirty="0" err="1"/>
              <a:t>have</a:t>
            </a:r>
            <a:r>
              <a:rPr lang="lv-LV" dirty="0"/>
              <a:t> to </a:t>
            </a:r>
            <a:r>
              <a:rPr lang="lv-LV" dirty="0" err="1"/>
              <a:t>also</a:t>
            </a:r>
            <a:r>
              <a:rPr lang="lv-LV" dirty="0"/>
              <a:t> </a:t>
            </a:r>
            <a:r>
              <a:rPr lang="lv-LV" dirty="0" err="1"/>
              <a:t>develop</a:t>
            </a:r>
            <a:r>
              <a:rPr lang="lv-LV" dirty="0"/>
              <a:t> e-</a:t>
            </a:r>
            <a:r>
              <a:rPr lang="lv-LV" dirty="0" err="1"/>
              <a:t>course</a:t>
            </a:r>
            <a:r>
              <a:rPr lang="lv-LV" dirty="0"/>
              <a:t> </a:t>
            </a:r>
            <a:r>
              <a:rPr lang="lv-LV" dirty="0" err="1"/>
              <a:t>for</a:t>
            </a:r>
            <a:r>
              <a:rPr lang="lv-LV" dirty="0"/>
              <a:t> </a:t>
            </a:r>
            <a:r>
              <a:rPr lang="lv-LV" dirty="0" err="1"/>
              <a:t>autonomuous</a:t>
            </a:r>
            <a:r>
              <a:rPr lang="lv-LV" dirty="0"/>
              <a:t> </a:t>
            </a:r>
            <a:r>
              <a:rPr lang="lv-LV" dirty="0" err="1"/>
              <a:t>reading</a:t>
            </a:r>
            <a:r>
              <a:rPr lang="lv-LV" dirty="0"/>
              <a:t>. </a:t>
            </a:r>
            <a:r>
              <a:rPr lang="lv-LV" dirty="0" err="1"/>
              <a:t>The</a:t>
            </a:r>
            <a:r>
              <a:rPr lang="lv-LV" dirty="0"/>
              <a:t> </a:t>
            </a:r>
            <a:r>
              <a:rPr lang="lv-LV" dirty="0" err="1"/>
              <a:t>list</a:t>
            </a:r>
            <a:r>
              <a:rPr lang="lv-LV" dirty="0"/>
              <a:t> </a:t>
            </a:r>
            <a:r>
              <a:rPr lang="lv-LV" dirty="0" err="1"/>
              <a:t>of</a:t>
            </a:r>
            <a:r>
              <a:rPr lang="lv-LV" dirty="0"/>
              <a:t> </a:t>
            </a:r>
            <a:r>
              <a:rPr lang="lv-LV" dirty="0" err="1"/>
              <a:t>respective</a:t>
            </a:r>
            <a:r>
              <a:rPr lang="lv-LV" dirty="0"/>
              <a:t> e-</a:t>
            </a:r>
            <a:r>
              <a:rPr lang="lv-LV" dirty="0" err="1"/>
              <a:t>courses</a:t>
            </a:r>
            <a:r>
              <a:rPr lang="lv-LV" dirty="0"/>
              <a:t> </a:t>
            </a:r>
            <a:r>
              <a:rPr lang="lv-LV" dirty="0" err="1"/>
              <a:t>is</a:t>
            </a:r>
            <a:r>
              <a:rPr lang="lv-LV" dirty="0"/>
              <a:t> </a:t>
            </a:r>
            <a:r>
              <a:rPr lang="lv-LV" dirty="0" err="1"/>
              <a:t>placed</a:t>
            </a:r>
            <a:r>
              <a:rPr lang="lv-LV" dirty="0"/>
              <a:t> </a:t>
            </a:r>
            <a:r>
              <a:rPr lang="lv-LV" dirty="0" err="1"/>
              <a:t>in</a:t>
            </a:r>
            <a:r>
              <a:rPr lang="lv-LV" dirty="0"/>
              <a:t> </a:t>
            </a:r>
            <a:r>
              <a:rPr lang="lv-LV" dirty="0" err="1"/>
              <a:t>the</a:t>
            </a:r>
            <a:r>
              <a:rPr lang="lv-LV" dirty="0"/>
              <a:t> </a:t>
            </a:r>
            <a:r>
              <a:rPr lang="lv-LV" dirty="0" err="1"/>
              <a:t>internet</a:t>
            </a:r>
            <a:r>
              <a:rPr lang="lv-LV" dirty="0"/>
              <a:t> </a:t>
            </a:r>
            <a:r>
              <a:rPr lang="lv-LV" dirty="0" err="1"/>
              <a:t>pages</a:t>
            </a:r>
            <a:r>
              <a:rPr lang="lv-LV" dirty="0"/>
              <a:t>.</a:t>
            </a:r>
          </a:p>
        </p:txBody>
      </p:sp>
      <p:sp>
        <p:nvSpPr>
          <p:cNvPr id="4" name="Slaida numura vietturis 3"/>
          <p:cNvSpPr>
            <a:spLocks noGrp="1"/>
          </p:cNvSpPr>
          <p:nvPr>
            <p:ph type="sldNum" sz="quarter" idx="10"/>
          </p:nvPr>
        </p:nvSpPr>
        <p:spPr/>
        <p:txBody>
          <a:bodyPr/>
          <a:lstStyle/>
          <a:p>
            <a:fld id="{0A95C7B4-F48A-4942-A509-E55995350072}" type="slidenum">
              <a:rPr lang="lv-LV" smtClean="0"/>
              <a:pPr/>
              <a:t>106</a:t>
            </a:fld>
            <a:endParaRPr lang="lv-LV"/>
          </a:p>
        </p:txBody>
      </p:sp>
      <p:sp>
        <p:nvSpPr>
          <p:cNvPr id="5" name="Kājenes vietturis 4"/>
          <p:cNvSpPr>
            <a:spLocks noGrp="1"/>
          </p:cNvSpPr>
          <p:nvPr>
            <p:ph type="ftr" sz="quarter" idx="11"/>
          </p:nvPr>
        </p:nvSpPr>
        <p:spPr/>
        <p:txBody>
          <a:bodyPr/>
          <a:lstStyle/>
          <a:p>
            <a:r>
              <a:rPr lang="lv-LV"/>
              <a:t>Prikulis, UL, Praha, 28.06.2016</a:t>
            </a:r>
          </a:p>
        </p:txBody>
      </p:sp>
    </p:spTree>
    <p:extLst>
      <p:ext uri="{BB962C8B-B14F-4D97-AF65-F5344CB8AC3E}">
        <p14:creationId xmlns:p14="http://schemas.microsoft.com/office/powerpoint/2010/main" val="138530951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err="1"/>
              <a:t>Here</a:t>
            </a:r>
            <a:r>
              <a:rPr lang="lv-LV" dirty="0"/>
              <a:t> </a:t>
            </a:r>
            <a:r>
              <a:rPr lang="lv-LV" dirty="0" err="1"/>
              <a:t>you</a:t>
            </a:r>
            <a:r>
              <a:rPr lang="lv-LV" dirty="0"/>
              <a:t> </a:t>
            </a:r>
            <a:r>
              <a:rPr lang="lv-LV" dirty="0" err="1"/>
              <a:t>can</a:t>
            </a:r>
            <a:r>
              <a:rPr lang="lv-LV" dirty="0"/>
              <a:t> </a:t>
            </a:r>
            <a:r>
              <a:rPr lang="lv-LV" dirty="0" err="1"/>
              <a:t>see</a:t>
            </a:r>
            <a:r>
              <a:rPr lang="lv-LV" dirty="0"/>
              <a:t> </a:t>
            </a:r>
            <a:r>
              <a:rPr lang="lv-LV" dirty="0" err="1"/>
              <a:t>the</a:t>
            </a:r>
            <a:r>
              <a:rPr lang="lv-LV" dirty="0"/>
              <a:t> </a:t>
            </a:r>
            <a:r>
              <a:rPr lang="lv-LV" dirty="0" err="1"/>
              <a:t>formal</a:t>
            </a:r>
            <a:r>
              <a:rPr lang="lv-LV" dirty="0"/>
              <a:t> </a:t>
            </a:r>
            <a:r>
              <a:rPr lang="lv-LV" dirty="0" err="1"/>
              <a:t>sequence</a:t>
            </a:r>
            <a:r>
              <a:rPr lang="lv-LV" dirty="0"/>
              <a:t> </a:t>
            </a:r>
            <a:r>
              <a:rPr lang="lv-LV" dirty="0" err="1"/>
              <a:t>of</a:t>
            </a:r>
            <a:r>
              <a:rPr lang="lv-LV" dirty="0"/>
              <a:t> </a:t>
            </a:r>
            <a:r>
              <a:rPr lang="lv-LV" dirty="0" err="1"/>
              <a:t>the</a:t>
            </a:r>
            <a:r>
              <a:rPr lang="lv-LV" dirty="0"/>
              <a:t> steps to </a:t>
            </a:r>
            <a:r>
              <a:rPr lang="lv-LV" dirty="0" err="1"/>
              <a:t>make</a:t>
            </a:r>
            <a:r>
              <a:rPr lang="lv-LV" dirty="0"/>
              <a:t> </a:t>
            </a:r>
            <a:r>
              <a:rPr lang="lv-LV" dirty="0" err="1"/>
              <a:t>the</a:t>
            </a:r>
            <a:r>
              <a:rPr lang="lv-LV" dirty="0"/>
              <a:t> </a:t>
            </a:r>
            <a:r>
              <a:rPr lang="lv-LV" dirty="0" err="1"/>
              <a:t>course</a:t>
            </a:r>
            <a:r>
              <a:rPr lang="lv-LV" dirty="0"/>
              <a:t> </a:t>
            </a:r>
            <a:r>
              <a:rPr lang="lv-LV" dirty="0" err="1"/>
              <a:t>available</a:t>
            </a:r>
            <a:r>
              <a:rPr lang="lv-LV" dirty="0"/>
              <a:t>.</a:t>
            </a:r>
          </a:p>
        </p:txBody>
      </p:sp>
      <p:sp>
        <p:nvSpPr>
          <p:cNvPr id="4" name="Slaida numura vietturis 3"/>
          <p:cNvSpPr>
            <a:spLocks noGrp="1"/>
          </p:cNvSpPr>
          <p:nvPr>
            <p:ph type="sldNum" sz="quarter" idx="10"/>
          </p:nvPr>
        </p:nvSpPr>
        <p:spPr/>
        <p:txBody>
          <a:bodyPr/>
          <a:lstStyle/>
          <a:p>
            <a:fld id="{0A95C7B4-F48A-4942-A509-E55995350072}" type="slidenum">
              <a:rPr lang="lv-LV" smtClean="0"/>
              <a:pPr/>
              <a:t>107</a:t>
            </a:fld>
            <a:endParaRPr lang="lv-LV"/>
          </a:p>
        </p:txBody>
      </p:sp>
      <p:sp>
        <p:nvSpPr>
          <p:cNvPr id="5" name="Kājenes vietturis 4"/>
          <p:cNvSpPr>
            <a:spLocks noGrp="1"/>
          </p:cNvSpPr>
          <p:nvPr>
            <p:ph type="ftr" sz="quarter" idx="11"/>
          </p:nvPr>
        </p:nvSpPr>
        <p:spPr/>
        <p:txBody>
          <a:bodyPr/>
          <a:lstStyle/>
          <a:p>
            <a:r>
              <a:rPr lang="lv-LV"/>
              <a:t>Prikulis, UL, Praha, 28.06.2016</a:t>
            </a:r>
          </a:p>
        </p:txBody>
      </p:sp>
    </p:spTree>
    <p:extLst>
      <p:ext uri="{BB962C8B-B14F-4D97-AF65-F5344CB8AC3E}">
        <p14:creationId xmlns:p14="http://schemas.microsoft.com/office/powerpoint/2010/main" val="192614244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err="1"/>
              <a:t>When</a:t>
            </a:r>
            <a:r>
              <a:rPr lang="lv-LV" dirty="0"/>
              <a:t> </a:t>
            </a:r>
            <a:r>
              <a:rPr lang="lv-LV" dirty="0" err="1"/>
              <a:t>the</a:t>
            </a:r>
            <a:r>
              <a:rPr lang="lv-LV" dirty="0"/>
              <a:t> </a:t>
            </a:r>
            <a:r>
              <a:rPr lang="lv-LV" dirty="0" err="1"/>
              <a:t>course</a:t>
            </a:r>
            <a:r>
              <a:rPr lang="lv-LV" dirty="0"/>
              <a:t> </a:t>
            </a:r>
            <a:r>
              <a:rPr lang="lv-LV" dirty="0" err="1"/>
              <a:t>has</a:t>
            </a:r>
            <a:r>
              <a:rPr lang="lv-LV" dirty="0"/>
              <a:t> </a:t>
            </a:r>
            <a:r>
              <a:rPr lang="lv-LV" dirty="0" err="1"/>
              <a:t>been</a:t>
            </a:r>
            <a:r>
              <a:rPr lang="lv-LV" dirty="0"/>
              <a:t> </a:t>
            </a:r>
            <a:r>
              <a:rPr lang="lv-LV" dirty="0" err="1"/>
              <a:t>implemented</a:t>
            </a:r>
            <a:r>
              <a:rPr lang="lv-LV" dirty="0"/>
              <a:t> it </a:t>
            </a:r>
            <a:r>
              <a:rPr lang="lv-LV" dirty="0" err="1"/>
              <a:t>is</a:t>
            </a:r>
            <a:r>
              <a:rPr lang="lv-LV" dirty="0"/>
              <a:t> </a:t>
            </a:r>
            <a:r>
              <a:rPr lang="lv-LV" dirty="0" err="1"/>
              <a:t>following</a:t>
            </a:r>
            <a:r>
              <a:rPr lang="lv-LV" dirty="0"/>
              <a:t> </a:t>
            </a:r>
            <a:r>
              <a:rPr lang="lv-LV" dirty="0" err="1"/>
              <a:t>the</a:t>
            </a:r>
            <a:r>
              <a:rPr lang="lv-LV" dirty="0"/>
              <a:t> </a:t>
            </a:r>
            <a:r>
              <a:rPr lang="lv-LV" dirty="0" err="1"/>
              <a:t>defined</a:t>
            </a:r>
            <a:r>
              <a:rPr lang="lv-LV" dirty="0"/>
              <a:t> </a:t>
            </a:r>
            <a:r>
              <a:rPr lang="lv-LV" dirty="0" err="1"/>
              <a:t>character</a:t>
            </a:r>
            <a:r>
              <a:rPr lang="lv-LV" dirty="0"/>
              <a:t>, </a:t>
            </a:r>
            <a:r>
              <a:rPr lang="lv-LV" dirty="0" err="1"/>
              <a:t>and</a:t>
            </a:r>
            <a:r>
              <a:rPr lang="lv-LV" dirty="0"/>
              <a:t> </a:t>
            </a:r>
            <a:r>
              <a:rPr lang="lv-LV" dirty="0" err="1"/>
              <a:t>provide</a:t>
            </a:r>
            <a:r>
              <a:rPr lang="lv-LV" dirty="0"/>
              <a:t> </a:t>
            </a:r>
            <a:r>
              <a:rPr lang="lv-LV" dirty="0" err="1"/>
              <a:t>the</a:t>
            </a:r>
            <a:r>
              <a:rPr lang="lv-LV" dirty="0"/>
              <a:t> students </a:t>
            </a:r>
            <a:r>
              <a:rPr lang="lv-LV" dirty="0" err="1"/>
              <a:t>an</a:t>
            </a:r>
            <a:r>
              <a:rPr lang="lv-LV" dirty="0"/>
              <a:t> </a:t>
            </a:r>
            <a:r>
              <a:rPr lang="lv-LV" dirty="0" err="1"/>
              <a:t>opportunity</a:t>
            </a:r>
            <a:r>
              <a:rPr lang="lv-LV" dirty="0"/>
              <a:t> to </a:t>
            </a:r>
            <a:r>
              <a:rPr lang="lv-LV" dirty="0" err="1"/>
              <a:t>attain</a:t>
            </a:r>
            <a:r>
              <a:rPr lang="lv-LV" dirty="0"/>
              <a:t> </a:t>
            </a:r>
            <a:r>
              <a:rPr lang="lv-LV" dirty="0" err="1"/>
              <a:t>the</a:t>
            </a:r>
            <a:r>
              <a:rPr lang="lv-LV" dirty="0"/>
              <a:t> </a:t>
            </a:r>
            <a:r>
              <a:rPr lang="lv-LV" dirty="0" err="1"/>
              <a:t>defined</a:t>
            </a:r>
            <a:r>
              <a:rPr lang="lv-LV" dirty="0"/>
              <a:t> </a:t>
            </a:r>
            <a:r>
              <a:rPr lang="lv-LV" dirty="0" err="1"/>
              <a:t>learning</a:t>
            </a:r>
            <a:r>
              <a:rPr lang="lv-LV" dirty="0"/>
              <a:t> </a:t>
            </a:r>
            <a:r>
              <a:rPr lang="lv-LV" dirty="0" err="1"/>
              <a:t>outcomes</a:t>
            </a:r>
            <a:r>
              <a:rPr lang="lv-LV" dirty="0"/>
              <a:t>. </a:t>
            </a:r>
            <a:r>
              <a:rPr lang="lv-LV" dirty="0" err="1"/>
              <a:t>These</a:t>
            </a:r>
            <a:r>
              <a:rPr lang="lv-LV" dirty="0"/>
              <a:t> </a:t>
            </a:r>
            <a:r>
              <a:rPr lang="lv-LV" dirty="0" err="1"/>
              <a:t>learning</a:t>
            </a:r>
            <a:r>
              <a:rPr lang="lv-LV" dirty="0"/>
              <a:t> </a:t>
            </a:r>
            <a:r>
              <a:rPr lang="lv-LV" dirty="0" err="1"/>
              <a:t>outcomes</a:t>
            </a:r>
            <a:r>
              <a:rPr lang="lv-LV" dirty="0"/>
              <a:t> </a:t>
            </a:r>
            <a:r>
              <a:rPr lang="lv-LV" dirty="0" err="1"/>
              <a:t>have</a:t>
            </a:r>
            <a:r>
              <a:rPr lang="lv-LV" dirty="0"/>
              <a:t> to </a:t>
            </a:r>
            <a:r>
              <a:rPr lang="lv-LV" dirty="0" err="1"/>
              <a:t>also</a:t>
            </a:r>
            <a:r>
              <a:rPr lang="lv-LV" dirty="0"/>
              <a:t> </a:t>
            </a:r>
            <a:r>
              <a:rPr lang="lv-LV" dirty="0" err="1"/>
              <a:t>be</a:t>
            </a:r>
            <a:r>
              <a:rPr lang="lv-LV" dirty="0"/>
              <a:t> </a:t>
            </a:r>
            <a:r>
              <a:rPr lang="lv-LV" dirty="0" err="1"/>
              <a:t>reflected</a:t>
            </a:r>
            <a:r>
              <a:rPr lang="lv-LV" dirty="0"/>
              <a:t> </a:t>
            </a:r>
            <a:r>
              <a:rPr lang="lv-LV" dirty="0" err="1"/>
              <a:t>in</a:t>
            </a:r>
            <a:r>
              <a:rPr lang="lv-LV" dirty="0"/>
              <a:t> </a:t>
            </a:r>
            <a:r>
              <a:rPr lang="lv-LV" dirty="0" err="1"/>
              <a:t>the</a:t>
            </a:r>
            <a:r>
              <a:rPr lang="lv-LV" dirty="0"/>
              <a:t> </a:t>
            </a:r>
            <a:r>
              <a:rPr lang="lv-LV" dirty="0" err="1"/>
              <a:t>forms</a:t>
            </a:r>
            <a:r>
              <a:rPr lang="lv-LV" dirty="0"/>
              <a:t> </a:t>
            </a:r>
            <a:r>
              <a:rPr lang="lv-LV" dirty="0" err="1"/>
              <a:t>and</a:t>
            </a:r>
            <a:r>
              <a:rPr lang="lv-LV" dirty="0"/>
              <a:t> </a:t>
            </a:r>
            <a:r>
              <a:rPr lang="lv-LV" dirty="0" err="1"/>
              <a:t>contents</a:t>
            </a:r>
            <a:r>
              <a:rPr lang="lv-LV" dirty="0"/>
              <a:t> </a:t>
            </a:r>
            <a:r>
              <a:rPr lang="lv-LV" dirty="0" err="1"/>
              <a:t>of</a:t>
            </a:r>
            <a:r>
              <a:rPr lang="lv-LV" dirty="0"/>
              <a:t> </a:t>
            </a:r>
            <a:r>
              <a:rPr lang="lv-LV" dirty="0" err="1"/>
              <a:t>the</a:t>
            </a:r>
            <a:r>
              <a:rPr lang="lv-LV" dirty="0"/>
              <a:t> </a:t>
            </a:r>
            <a:r>
              <a:rPr lang="lv-LV" dirty="0" err="1"/>
              <a:t>assessment</a:t>
            </a:r>
            <a:r>
              <a:rPr lang="lv-LV" dirty="0"/>
              <a:t> </a:t>
            </a:r>
            <a:r>
              <a:rPr lang="lv-LV" dirty="0" err="1"/>
              <a:t>of</a:t>
            </a:r>
            <a:r>
              <a:rPr lang="lv-LV" dirty="0"/>
              <a:t> students.</a:t>
            </a:r>
          </a:p>
        </p:txBody>
      </p:sp>
      <p:sp>
        <p:nvSpPr>
          <p:cNvPr id="4" name="Slaida numura vietturis 3"/>
          <p:cNvSpPr>
            <a:spLocks noGrp="1"/>
          </p:cNvSpPr>
          <p:nvPr>
            <p:ph type="sldNum" sz="quarter" idx="10"/>
          </p:nvPr>
        </p:nvSpPr>
        <p:spPr/>
        <p:txBody>
          <a:bodyPr/>
          <a:lstStyle/>
          <a:p>
            <a:fld id="{0A95C7B4-F48A-4942-A509-E55995350072}" type="slidenum">
              <a:rPr lang="lv-LV" smtClean="0"/>
              <a:pPr/>
              <a:t>108</a:t>
            </a:fld>
            <a:endParaRPr lang="lv-LV"/>
          </a:p>
        </p:txBody>
      </p:sp>
      <p:sp>
        <p:nvSpPr>
          <p:cNvPr id="5" name="Kājenes vietturis 4"/>
          <p:cNvSpPr>
            <a:spLocks noGrp="1"/>
          </p:cNvSpPr>
          <p:nvPr>
            <p:ph type="ftr" sz="quarter" idx="11"/>
          </p:nvPr>
        </p:nvSpPr>
        <p:spPr/>
        <p:txBody>
          <a:bodyPr/>
          <a:lstStyle/>
          <a:p>
            <a:r>
              <a:rPr lang="lv-LV"/>
              <a:t>Prikulis, UL, Praha, 28.06.2016</a:t>
            </a:r>
          </a:p>
        </p:txBody>
      </p:sp>
    </p:spTree>
    <p:extLst>
      <p:ext uri="{BB962C8B-B14F-4D97-AF65-F5344CB8AC3E}">
        <p14:creationId xmlns:p14="http://schemas.microsoft.com/office/powerpoint/2010/main" val="11442410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err="1"/>
              <a:t>The</a:t>
            </a:r>
            <a:r>
              <a:rPr lang="lv-LV" dirty="0"/>
              <a:t> </a:t>
            </a:r>
            <a:r>
              <a:rPr lang="lv-LV" dirty="0" err="1"/>
              <a:t>learning</a:t>
            </a:r>
            <a:r>
              <a:rPr lang="lv-LV" dirty="0"/>
              <a:t> </a:t>
            </a:r>
            <a:r>
              <a:rPr lang="lv-LV" dirty="0" err="1"/>
              <a:t>outcomes</a:t>
            </a:r>
            <a:r>
              <a:rPr lang="lv-LV" dirty="0"/>
              <a:t> </a:t>
            </a:r>
            <a:r>
              <a:rPr lang="lv-LV" dirty="0" err="1"/>
              <a:t>are</a:t>
            </a:r>
            <a:r>
              <a:rPr lang="lv-LV" dirty="0"/>
              <a:t> </a:t>
            </a:r>
            <a:r>
              <a:rPr lang="lv-LV" dirty="0" err="1"/>
              <a:t>also</a:t>
            </a:r>
            <a:r>
              <a:rPr lang="lv-LV" dirty="0"/>
              <a:t> </a:t>
            </a:r>
            <a:r>
              <a:rPr lang="lv-LV" dirty="0" err="1"/>
              <a:t>discussed</a:t>
            </a:r>
            <a:r>
              <a:rPr lang="lv-LV" dirty="0"/>
              <a:t> </a:t>
            </a:r>
            <a:r>
              <a:rPr lang="lv-LV" dirty="0" err="1"/>
              <a:t>with</a:t>
            </a:r>
            <a:r>
              <a:rPr lang="lv-LV" dirty="0"/>
              <a:t> </a:t>
            </a:r>
            <a:r>
              <a:rPr lang="lv-LV" dirty="0" err="1"/>
              <a:t>colleagues</a:t>
            </a:r>
            <a:r>
              <a:rPr lang="lv-LV" dirty="0"/>
              <a:t> </a:t>
            </a:r>
            <a:r>
              <a:rPr lang="lv-LV" dirty="0" err="1"/>
              <a:t>in</a:t>
            </a:r>
            <a:r>
              <a:rPr lang="lv-LV" dirty="0"/>
              <a:t> </a:t>
            </a:r>
            <a:r>
              <a:rPr lang="lv-LV" dirty="0" err="1"/>
              <a:t>seminars</a:t>
            </a:r>
            <a:r>
              <a:rPr lang="lv-LV" dirty="0"/>
              <a:t>, </a:t>
            </a:r>
            <a:r>
              <a:rPr lang="lv-LV" dirty="0" err="1"/>
              <a:t>and</a:t>
            </a:r>
            <a:r>
              <a:rPr lang="lv-LV" dirty="0"/>
              <a:t> </a:t>
            </a:r>
            <a:r>
              <a:rPr lang="lv-LV" dirty="0" err="1"/>
              <a:t>their</a:t>
            </a:r>
            <a:r>
              <a:rPr lang="lv-LV" dirty="0"/>
              <a:t> </a:t>
            </a:r>
            <a:r>
              <a:rPr lang="lv-LV" dirty="0" err="1"/>
              <a:t>presence</a:t>
            </a:r>
            <a:r>
              <a:rPr lang="lv-LV" dirty="0"/>
              <a:t> </a:t>
            </a:r>
            <a:r>
              <a:rPr lang="lv-LV" dirty="0" err="1"/>
              <a:t>in</a:t>
            </a:r>
            <a:r>
              <a:rPr lang="lv-LV" dirty="0"/>
              <a:t> </a:t>
            </a:r>
            <a:r>
              <a:rPr lang="lv-LV" dirty="0" err="1"/>
              <a:t>studies</a:t>
            </a:r>
            <a:r>
              <a:rPr lang="lv-LV" dirty="0"/>
              <a:t> </a:t>
            </a:r>
            <a:r>
              <a:rPr lang="lv-LV" dirty="0" err="1"/>
              <a:t>and</a:t>
            </a:r>
            <a:r>
              <a:rPr lang="lv-LV" dirty="0"/>
              <a:t> </a:t>
            </a:r>
            <a:r>
              <a:rPr lang="lv-LV" dirty="0" err="1"/>
              <a:t>assessments</a:t>
            </a:r>
            <a:r>
              <a:rPr lang="lv-LV" dirty="0"/>
              <a:t> </a:t>
            </a:r>
            <a:r>
              <a:rPr lang="lv-LV" dirty="0" err="1"/>
              <a:t>can</a:t>
            </a:r>
            <a:r>
              <a:rPr lang="lv-LV" dirty="0"/>
              <a:t> </a:t>
            </a:r>
            <a:r>
              <a:rPr lang="lv-LV" dirty="0" err="1"/>
              <a:t>be</a:t>
            </a:r>
            <a:r>
              <a:rPr lang="lv-LV" dirty="0"/>
              <a:t> </a:t>
            </a:r>
            <a:r>
              <a:rPr lang="lv-LV" dirty="0" err="1"/>
              <a:t>questioned</a:t>
            </a:r>
            <a:r>
              <a:rPr lang="lv-LV" dirty="0"/>
              <a:t> </a:t>
            </a:r>
            <a:r>
              <a:rPr lang="lv-LV" dirty="0" err="1"/>
              <a:t>and</a:t>
            </a:r>
            <a:r>
              <a:rPr lang="lv-LV" dirty="0"/>
              <a:t> </a:t>
            </a:r>
            <a:r>
              <a:rPr lang="lv-LV" dirty="0" err="1"/>
              <a:t>evaluated</a:t>
            </a:r>
            <a:r>
              <a:rPr lang="lv-LV" dirty="0"/>
              <a:t> </a:t>
            </a:r>
            <a:r>
              <a:rPr lang="lv-LV" dirty="0" err="1"/>
              <a:t>by</a:t>
            </a:r>
            <a:r>
              <a:rPr lang="lv-LV" dirty="0"/>
              <a:t> </a:t>
            </a:r>
            <a:r>
              <a:rPr lang="lv-LV" dirty="0" err="1"/>
              <a:t>external</a:t>
            </a:r>
            <a:r>
              <a:rPr lang="lv-LV" dirty="0"/>
              <a:t> </a:t>
            </a:r>
            <a:r>
              <a:rPr lang="lv-LV" dirty="0" err="1"/>
              <a:t>evaluators</a:t>
            </a:r>
            <a:r>
              <a:rPr lang="lv-LV" dirty="0"/>
              <a:t>.</a:t>
            </a:r>
          </a:p>
        </p:txBody>
      </p:sp>
      <p:sp>
        <p:nvSpPr>
          <p:cNvPr id="4" name="Slaida numura vietturis 3"/>
          <p:cNvSpPr>
            <a:spLocks noGrp="1"/>
          </p:cNvSpPr>
          <p:nvPr>
            <p:ph type="sldNum" sz="quarter" idx="10"/>
          </p:nvPr>
        </p:nvSpPr>
        <p:spPr/>
        <p:txBody>
          <a:bodyPr/>
          <a:lstStyle/>
          <a:p>
            <a:fld id="{0A95C7B4-F48A-4942-A509-E55995350072}" type="slidenum">
              <a:rPr lang="lv-LV" smtClean="0"/>
              <a:pPr/>
              <a:t>109</a:t>
            </a:fld>
            <a:endParaRPr lang="lv-LV"/>
          </a:p>
        </p:txBody>
      </p:sp>
      <p:sp>
        <p:nvSpPr>
          <p:cNvPr id="5" name="Kājenes vietturis 4"/>
          <p:cNvSpPr>
            <a:spLocks noGrp="1"/>
          </p:cNvSpPr>
          <p:nvPr>
            <p:ph type="ftr" sz="quarter" idx="11"/>
          </p:nvPr>
        </p:nvSpPr>
        <p:spPr/>
        <p:txBody>
          <a:bodyPr/>
          <a:lstStyle/>
          <a:p>
            <a:r>
              <a:rPr lang="lv-LV"/>
              <a:t>Prikulis, UL, Praha, 28.06.2016</a:t>
            </a:r>
          </a:p>
        </p:txBody>
      </p:sp>
    </p:spTree>
    <p:extLst>
      <p:ext uri="{BB962C8B-B14F-4D97-AF65-F5344CB8AC3E}">
        <p14:creationId xmlns:p14="http://schemas.microsoft.com/office/powerpoint/2010/main" val="14622074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a:t>To </a:t>
            </a:r>
            <a:r>
              <a:rPr lang="lv-LV" dirty="0" err="1"/>
              <a:t>best</a:t>
            </a:r>
            <a:r>
              <a:rPr lang="lv-LV" dirty="0"/>
              <a:t> </a:t>
            </a:r>
            <a:r>
              <a:rPr lang="lv-LV" dirty="0" err="1"/>
              <a:t>find</a:t>
            </a:r>
            <a:r>
              <a:rPr lang="lv-LV" dirty="0"/>
              <a:t> </a:t>
            </a:r>
            <a:r>
              <a:rPr lang="lv-LV" dirty="0" err="1"/>
              <a:t>out</a:t>
            </a:r>
            <a:r>
              <a:rPr lang="lv-LV" dirty="0"/>
              <a:t> </a:t>
            </a:r>
            <a:r>
              <a:rPr lang="lv-LV" dirty="0" err="1"/>
              <a:t>whether</a:t>
            </a:r>
            <a:r>
              <a:rPr lang="lv-LV" dirty="0"/>
              <a:t> </a:t>
            </a:r>
            <a:r>
              <a:rPr lang="lv-LV" dirty="0" err="1"/>
              <a:t>particular</a:t>
            </a:r>
            <a:r>
              <a:rPr lang="lv-LV" dirty="0"/>
              <a:t> </a:t>
            </a:r>
            <a:r>
              <a:rPr lang="lv-LV" dirty="0" err="1"/>
              <a:t>learning</a:t>
            </a:r>
            <a:r>
              <a:rPr lang="lv-LV" dirty="0"/>
              <a:t> </a:t>
            </a:r>
            <a:r>
              <a:rPr lang="lv-LV" dirty="0" err="1"/>
              <a:t>outcomes</a:t>
            </a:r>
            <a:r>
              <a:rPr lang="lv-LV" dirty="0"/>
              <a:t> </a:t>
            </a:r>
            <a:r>
              <a:rPr lang="lv-LV" dirty="0" err="1"/>
              <a:t>ahve</a:t>
            </a:r>
            <a:r>
              <a:rPr lang="lv-LV" dirty="0"/>
              <a:t> </a:t>
            </a:r>
            <a:r>
              <a:rPr lang="lv-LV" dirty="0" err="1"/>
              <a:t>been</a:t>
            </a:r>
            <a:r>
              <a:rPr lang="lv-LV" dirty="0"/>
              <a:t> </a:t>
            </a:r>
            <a:r>
              <a:rPr lang="lv-LV" dirty="0" err="1"/>
              <a:t>achieved</a:t>
            </a:r>
            <a:r>
              <a:rPr lang="lv-LV" dirty="0"/>
              <a:t>, a </a:t>
            </a:r>
            <a:r>
              <a:rPr lang="lv-LV" dirty="0" err="1"/>
              <a:t>number</a:t>
            </a:r>
            <a:r>
              <a:rPr lang="lv-LV" dirty="0"/>
              <a:t> </a:t>
            </a:r>
            <a:r>
              <a:rPr lang="lv-LV" dirty="0" err="1"/>
              <a:t>of</a:t>
            </a:r>
            <a:r>
              <a:rPr lang="lv-LV" dirty="0"/>
              <a:t> </a:t>
            </a:r>
            <a:r>
              <a:rPr lang="lv-LV" dirty="0" err="1"/>
              <a:t>available</a:t>
            </a:r>
            <a:r>
              <a:rPr lang="lv-LV" dirty="0"/>
              <a:t> </a:t>
            </a:r>
            <a:r>
              <a:rPr lang="lv-LV" dirty="0" err="1"/>
              <a:t>assessment</a:t>
            </a:r>
            <a:r>
              <a:rPr lang="lv-LV" dirty="0"/>
              <a:t> </a:t>
            </a:r>
            <a:r>
              <a:rPr lang="lv-LV" dirty="0" err="1"/>
              <a:t>types</a:t>
            </a:r>
            <a:r>
              <a:rPr lang="lv-LV" dirty="0"/>
              <a:t> </a:t>
            </a:r>
            <a:r>
              <a:rPr lang="lv-LV" dirty="0" err="1"/>
              <a:t>can</a:t>
            </a:r>
            <a:r>
              <a:rPr lang="lv-LV" dirty="0"/>
              <a:t> </a:t>
            </a:r>
            <a:r>
              <a:rPr lang="lv-LV" dirty="0" err="1"/>
              <a:t>be</a:t>
            </a:r>
            <a:r>
              <a:rPr lang="lv-LV" dirty="0"/>
              <a:t> </a:t>
            </a:r>
            <a:r>
              <a:rPr lang="lv-LV" dirty="0" err="1"/>
              <a:t>exploited</a:t>
            </a:r>
            <a:r>
              <a:rPr lang="lv-LV" dirty="0"/>
              <a:t>. </a:t>
            </a:r>
            <a:r>
              <a:rPr lang="lv-LV" dirty="0" err="1"/>
              <a:t>E.g</a:t>
            </a:r>
            <a:r>
              <a:rPr lang="lv-LV" dirty="0"/>
              <a:t>., </a:t>
            </a:r>
            <a:r>
              <a:rPr lang="lv-LV" dirty="0" err="1"/>
              <a:t>individual</a:t>
            </a:r>
            <a:r>
              <a:rPr lang="lv-LV" dirty="0"/>
              <a:t> </a:t>
            </a:r>
            <a:r>
              <a:rPr lang="lv-LV" dirty="0" err="1"/>
              <a:t>reports</a:t>
            </a:r>
            <a:r>
              <a:rPr lang="lv-LV" dirty="0"/>
              <a:t> </a:t>
            </a:r>
            <a:r>
              <a:rPr lang="lv-LV" dirty="0" err="1"/>
              <a:t>will</a:t>
            </a:r>
            <a:r>
              <a:rPr lang="lv-LV" dirty="0"/>
              <a:t> </a:t>
            </a:r>
            <a:r>
              <a:rPr lang="lv-LV" dirty="0" err="1"/>
              <a:t>show</a:t>
            </a:r>
            <a:r>
              <a:rPr lang="lv-LV" dirty="0"/>
              <a:t> alos </a:t>
            </a:r>
            <a:r>
              <a:rPr lang="lv-LV" dirty="0" err="1"/>
              <a:t>some</a:t>
            </a:r>
            <a:r>
              <a:rPr lang="lv-LV" dirty="0"/>
              <a:t> </a:t>
            </a:r>
            <a:r>
              <a:rPr lang="lv-LV" dirty="0" err="1"/>
              <a:t>general</a:t>
            </a:r>
            <a:r>
              <a:rPr lang="lv-LV" dirty="0"/>
              <a:t> </a:t>
            </a:r>
            <a:r>
              <a:rPr lang="lv-LV" dirty="0" err="1"/>
              <a:t>skills</a:t>
            </a:r>
            <a:r>
              <a:rPr lang="lv-LV" dirty="0"/>
              <a:t> </a:t>
            </a:r>
            <a:r>
              <a:rPr lang="lv-LV" dirty="0" err="1"/>
              <a:t>such</a:t>
            </a:r>
            <a:r>
              <a:rPr lang="lv-LV" dirty="0"/>
              <a:t> </a:t>
            </a:r>
            <a:r>
              <a:rPr lang="lv-LV" dirty="0" err="1"/>
              <a:t>as</a:t>
            </a:r>
            <a:r>
              <a:rPr lang="lv-LV" dirty="0"/>
              <a:t> </a:t>
            </a:r>
            <a:r>
              <a:rPr lang="lv-LV" dirty="0" err="1"/>
              <a:t>ability</a:t>
            </a:r>
            <a:r>
              <a:rPr lang="lv-LV" dirty="0"/>
              <a:t> to </a:t>
            </a:r>
            <a:r>
              <a:rPr lang="lv-LV" dirty="0" err="1"/>
              <a:t>analyze</a:t>
            </a:r>
            <a:r>
              <a:rPr lang="lv-LV" dirty="0"/>
              <a:t> </a:t>
            </a:r>
            <a:r>
              <a:rPr lang="lv-LV" dirty="0" err="1"/>
              <a:t>data</a:t>
            </a:r>
            <a:r>
              <a:rPr lang="lv-LV" dirty="0"/>
              <a:t> </a:t>
            </a:r>
            <a:r>
              <a:rPr lang="lv-LV" dirty="0" err="1"/>
              <a:t>fom</a:t>
            </a:r>
            <a:r>
              <a:rPr lang="lv-LV" dirty="0"/>
              <a:t> </a:t>
            </a:r>
            <a:r>
              <a:rPr lang="lv-LV" dirty="0" err="1"/>
              <a:t>literature</a:t>
            </a:r>
            <a:r>
              <a:rPr lang="lv-LV" dirty="0"/>
              <a:t>; </a:t>
            </a:r>
            <a:r>
              <a:rPr lang="lv-LV" dirty="0" err="1"/>
              <a:t>presentation</a:t>
            </a:r>
            <a:r>
              <a:rPr lang="lv-LV" dirty="0"/>
              <a:t> </a:t>
            </a:r>
            <a:r>
              <a:rPr lang="lv-LV" dirty="0" err="1"/>
              <a:t>of</a:t>
            </a:r>
            <a:r>
              <a:rPr lang="lv-LV" dirty="0"/>
              <a:t> </a:t>
            </a:r>
            <a:r>
              <a:rPr lang="lv-LV" dirty="0" err="1"/>
              <a:t>particular</a:t>
            </a:r>
            <a:r>
              <a:rPr lang="lv-LV" dirty="0"/>
              <a:t> </a:t>
            </a:r>
            <a:r>
              <a:rPr lang="lv-LV" dirty="0" err="1"/>
              <a:t>work</a:t>
            </a:r>
            <a:r>
              <a:rPr lang="lv-LV" dirty="0"/>
              <a:t> </a:t>
            </a:r>
            <a:r>
              <a:rPr lang="lv-LV" dirty="0" err="1"/>
              <a:t>will</a:t>
            </a:r>
            <a:r>
              <a:rPr lang="lv-LV" dirty="0"/>
              <a:t> </a:t>
            </a:r>
            <a:r>
              <a:rPr lang="lv-LV" dirty="0" err="1"/>
              <a:t>enable</a:t>
            </a:r>
            <a:r>
              <a:rPr lang="lv-LV" dirty="0"/>
              <a:t> </a:t>
            </a:r>
            <a:r>
              <a:rPr lang="lv-LV" dirty="0" err="1"/>
              <a:t>study-mates</a:t>
            </a:r>
            <a:r>
              <a:rPr lang="lv-LV" dirty="0"/>
              <a:t> to </a:t>
            </a:r>
            <a:r>
              <a:rPr lang="lv-LV" dirty="0" err="1"/>
              <a:t>analyze</a:t>
            </a:r>
            <a:r>
              <a:rPr lang="lv-LV" dirty="0"/>
              <a:t> </a:t>
            </a:r>
            <a:r>
              <a:rPr lang="lv-LV" dirty="0" err="1"/>
              <a:t>and</a:t>
            </a:r>
            <a:r>
              <a:rPr lang="lv-LV" dirty="0"/>
              <a:t> </a:t>
            </a:r>
            <a:r>
              <a:rPr lang="lv-LV" dirty="0" err="1"/>
              <a:t>criticize</a:t>
            </a:r>
            <a:r>
              <a:rPr lang="lv-LV" dirty="0"/>
              <a:t> </a:t>
            </a:r>
            <a:r>
              <a:rPr lang="lv-LV" dirty="0" err="1"/>
              <a:t>the</a:t>
            </a:r>
            <a:r>
              <a:rPr lang="lv-LV" dirty="0"/>
              <a:t> </a:t>
            </a:r>
            <a:r>
              <a:rPr lang="lv-LV" dirty="0" err="1"/>
              <a:t>student’s</a:t>
            </a:r>
            <a:r>
              <a:rPr lang="lv-LV" dirty="0"/>
              <a:t> </a:t>
            </a:r>
            <a:r>
              <a:rPr lang="lv-LV" dirty="0" err="1"/>
              <a:t>work</a:t>
            </a:r>
            <a:r>
              <a:rPr lang="lv-LV" dirty="0"/>
              <a:t>. </a:t>
            </a:r>
            <a:r>
              <a:rPr lang="lv-LV" dirty="0" err="1"/>
              <a:t>Practical</a:t>
            </a:r>
            <a:r>
              <a:rPr lang="lv-LV" dirty="0"/>
              <a:t> </a:t>
            </a:r>
            <a:r>
              <a:rPr lang="lv-LV" dirty="0" err="1"/>
              <a:t>work</a:t>
            </a:r>
            <a:r>
              <a:rPr lang="lv-LV" dirty="0"/>
              <a:t> </a:t>
            </a:r>
            <a:r>
              <a:rPr lang="lv-LV" dirty="0" err="1"/>
              <a:t>will</a:t>
            </a:r>
            <a:r>
              <a:rPr lang="lv-LV" dirty="0"/>
              <a:t> </a:t>
            </a:r>
            <a:r>
              <a:rPr lang="lv-LV" dirty="0" err="1"/>
              <a:t>enable</a:t>
            </a:r>
            <a:r>
              <a:rPr lang="lv-LV" dirty="0"/>
              <a:t> </a:t>
            </a:r>
            <a:r>
              <a:rPr lang="lv-LV" dirty="0" err="1"/>
              <a:t>the</a:t>
            </a:r>
            <a:r>
              <a:rPr lang="lv-LV" dirty="0"/>
              <a:t> </a:t>
            </a:r>
            <a:r>
              <a:rPr lang="lv-LV" dirty="0" err="1"/>
              <a:t>staff</a:t>
            </a:r>
            <a:r>
              <a:rPr lang="lv-LV" dirty="0"/>
              <a:t> to </a:t>
            </a:r>
            <a:r>
              <a:rPr lang="lv-LV" dirty="0" err="1"/>
              <a:t>evaluate</a:t>
            </a:r>
            <a:r>
              <a:rPr lang="lv-LV" dirty="0"/>
              <a:t> </a:t>
            </a:r>
            <a:r>
              <a:rPr lang="lv-LV" dirty="0" err="1"/>
              <a:t>the</a:t>
            </a:r>
            <a:r>
              <a:rPr lang="lv-LV" dirty="0"/>
              <a:t> </a:t>
            </a:r>
            <a:r>
              <a:rPr lang="lv-LV" dirty="0" err="1"/>
              <a:t>student’s</a:t>
            </a:r>
            <a:r>
              <a:rPr lang="lv-LV" dirty="0"/>
              <a:t> </a:t>
            </a:r>
            <a:r>
              <a:rPr lang="lv-LV" dirty="0" err="1"/>
              <a:t>ability</a:t>
            </a:r>
            <a:r>
              <a:rPr lang="lv-LV" dirty="0"/>
              <a:t> to </a:t>
            </a:r>
            <a:r>
              <a:rPr lang="lv-LV" dirty="0" err="1"/>
              <a:t>worlk</a:t>
            </a:r>
            <a:r>
              <a:rPr lang="lv-LV" dirty="0"/>
              <a:t> </a:t>
            </a:r>
            <a:r>
              <a:rPr lang="lv-LV" dirty="0" err="1"/>
              <a:t>individually</a:t>
            </a:r>
            <a:r>
              <a:rPr lang="lv-LV" dirty="0"/>
              <a:t> </a:t>
            </a:r>
            <a:r>
              <a:rPr lang="lv-LV" dirty="0" err="1"/>
              <a:t>or</a:t>
            </a:r>
            <a:r>
              <a:rPr lang="lv-LV" dirty="0"/>
              <a:t> </a:t>
            </a:r>
            <a:r>
              <a:rPr lang="lv-LV" dirty="0" err="1"/>
              <a:t>in</a:t>
            </a:r>
            <a:r>
              <a:rPr lang="lv-LV" dirty="0"/>
              <a:t> </a:t>
            </a:r>
            <a:r>
              <a:rPr lang="lv-LV" dirty="0" err="1"/>
              <a:t>team</a:t>
            </a:r>
            <a:r>
              <a:rPr lang="lv-LV" dirty="0"/>
              <a:t> </a:t>
            </a:r>
            <a:r>
              <a:rPr lang="lv-LV" dirty="0" err="1"/>
              <a:t>or</a:t>
            </a:r>
            <a:r>
              <a:rPr lang="lv-LV" dirty="0"/>
              <a:t> </a:t>
            </a:r>
            <a:r>
              <a:rPr lang="lv-LV" dirty="0" err="1"/>
              <a:t>be</a:t>
            </a:r>
            <a:r>
              <a:rPr lang="lv-LV" dirty="0"/>
              <a:t> a </a:t>
            </a:r>
            <a:r>
              <a:rPr lang="lv-LV" dirty="0" err="1"/>
              <a:t>team-leader.</a:t>
            </a:r>
            <a:endParaRPr lang="lv-LV" dirty="0"/>
          </a:p>
        </p:txBody>
      </p:sp>
      <p:sp>
        <p:nvSpPr>
          <p:cNvPr id="4" name="Slaida numura vietturis 3"/>
          <p:cNvSpPr>
            <a:spLocks noGrp="1"/>
          </p:cNvSpPr>
          <p:nvPr>
            <p:ph type="sldNum" sz="quarter" idx="10"/>
          </p:nvPr>
        </p:nvSpPr>
        <p:spPr/>
        <p:txBody>
          <a:bodyPr/>
          <a:lstStyle/>
          <a:p>
            <a:fld id="{0A95C7B4-F48A-4942-A509-E55995350072}" type="slidenum">
              <a:rPr lang="lv-LV" smtClean="0"/>
              <a:pPr/>
              <a:t>110</a:t>
            </a:fld>
            <a:endParaRPr lang="lv-LV"/>
          </a:p>
        </p:txBody>
      </p:sp>
      <p:sp>
        <p:nvSpPr>
          <p:cNvPr id="5" name="Kājenes vietturis 4"/>
          <p:cNvSpPr>
            <a:spLocks noGrp="1"/>
          </p:cNvSpPr>
          <p:nvPr>
            <p:ph type="ftr" sz="quarter" idx="11"/>
          </p:nvPr>
        </p:nvSpPr>
        <p:spPr/>
        <p:txBody>
          <a:bodyPr/>
          <a:lstStyle/>
          <a:p>
            <a:r>
              <a:rPr lang="lv-LV"/>
              <a:t>Prikulis, UL, Praha, 28.06.2016</a:t>
            </a:r>
          </a:p>
        </p:txBody>
      </p:sp>
    </p:spTree>
    <p:extLst>
      <p:ext uri="{BB962C8B-B14F-4D97-AF65-F5344CB8AC3E}">
        <p14:creationId xmlns:p14="http://schemas.microsoft.com/office/powerpoint/2010/main" val="31726863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a:t>A </a:t>
            </a:r>
            <a:r>
              <a:rPr lang="lv-LV" dirty="0" err="1"/>
              <a:t>few</a:t>
            </a:r>
            <a:r>
              <a:rPr lang="lv-LV" dirty="0"/>
              <a:t> </a:t>
            </a:r>
            <a:r>
              <a:rPr lang="lv-LV" dirty="0" err="1"/>
              <a:t>words</a:t>
            </a:r>
            <a:r>
              <a:rPr lang="lv-LV" dirty="0"/>
              <a:t> </a:t>
            </a:r>
            <a:r>
              <a:rPr lang="lv-LV" dirty="0" err="1"/>
              <a:t>about</a:t>
            </a:r>
            <a:r>
              <a:rPr lang="lv-LV" dirty="0"/>
              <a:t> </a:t>
            </a:r>
            <a:r>
              <a:rPr lang="lv-LV" dirty="0" err="1"/>
              <a:t>notion</a:t>
            </a:r>
            <a:r>
              <a:rPr lang="lv-LV" dirty="0"/>
              <a:t> </a:t>
            </a:r>
            <a:r>
              <a:rPr lang="lv-LV" dirty="0" err="1"/>
              <a:t>of</a:t>
            </a:r>
            <a:r>
              <a:rPr lang="lv-LV" dirty="0"/>
              <a:t> </a:t>
            </a:r>
            <a:r>
              <a:rPr lang="lv-LV" dirty="0" err="1"/>
              <a:t>quality</a:t>
            </a:r>
            <a:r>
              <a:rPr lang="lv-LV" dirty="0"/>
              <a:t>.</a:t>
            </a:r>
          </a:p>
          <a:p>
            <a:r>
              <a:rPr lang="lv-LV" dirty="0" err="1"/>
              <a:t>Definitions</a:t>
            </a:r>
            <a:r>
              <a:rPr lang="lv-LV" dirty="0"/>
              <a:t> </a:t>
            </a:r>
            <a:r>
              <a:rPr lang="lv-LV" dirty="0" err="1"/>
              <a:t>developed</a:t>
            </a:r>
            <a:r>
              <a:rPr lang="lv-LV" dirty="0"/>
              <a:t> </a:t>
            </a:r>
            <a:r>
              <a:rPr lang="lv-LV" dirty="0" err="1"/>
              <a:t>in</a:t>
            </a:r>
            <a:r>
              <a:rPr lang="lv-LV" dirty="0"/>
              <a:t> </a:t>
            </a:r>
            <a:r>
              <a:rPr lang="lv-LV" dirty="0" err="1"/>
              <a:t>the</a:t>
            </a:r>
            <a:r>
              <a:rPr lang="lv-LV" dirty="0"/>
              <a:t> </a:t>
            </a:r>
            <a:r>
              <a:rPr lang="lv-LV" dirty="0" err="1"/>
              <a:t>middle</a:t>
            </a:r>
            <a:r>
              <a:rPr lang="lv-LV" dirty="0"/>
              <a:t> </a:t>
            </a:r>
            <a:r>
              <a:rPr lang="lv-LV" dirty="0" err="1"/>
              <a:t>of</a:t>
            </a:r>
            <a:r>
              <a:rPr lang="lv-LV" dirty="0"/>
              <a:t> </a:t>
            </a:r>
            <a:r>
              <a:rPr lang="lv-LV" dirty="0" err="1"/>
              <a:t>the</a:t>
            </a:r>
            <a:r>
              <a:rPr lang="lv-LV" dirty="0"/>
              <a:t> </a:t>
            </a:r>
            <a:r>
              <a:rPr lang="lv-LV" dirty="0" err="1"/>
              <a:t>last</a:t>
            </a:r>
            <a:r>
              <a:rPr lang="lv-LV" dirty="0"/>
              <a:t> </a:t>
            </a:r>
            <a:r>
              <a:rPr lang="lv-LV" dirty="0" err="1"/>
              <a:t>century</a:t>
            </a:r>
            <a:r>
              <a:rPr lang="lv-LV" dirty="0"/>
              <a:t> </a:t>
            </a:r>
            <a:r>
              <a:rPr lang="lv-LV" dirty="0" err="1"/>
              <a:t>with</a:t>
            </a:r>
            <a:r>
              <a:rPr lang="lv-LV" dirty="0"/>
              <a:t> </a:t>
            </a:r>
            <a:r>
              <a:rPr lang="lv-LV" dirty="0" err="1"/>
              <a:t>quality</a:t>
            </a:r>
            <a:r>
              <a:rPr lang="lv-LV" dirty="0"/>
              <a:t> </a:t>
            </a:r>
            <a:r>
              <a:rPr lang="lv-LV" dirty="0" err="1"/>
              <a:t>management</a:t>
            </a:r>
            <a:r>
              <a:rPr lang="lv-LV" dirty="0"/>
              <a:t> </a:t>
            </a:r>
            <a:r>
              <a:rPr lang="lv-LV" dirty="0" err="1"/>
              <a:t>coming</a:t>
            </a:r>
            <a:r>
              <a:rPr lang="lv-LV" dirty="0"/>
              <a:t> </a:t>
            </a:r>
            <a:r>
              <a:rPr lang="lv-LV" dirty="0" err="1"/>
              <a:t>into</a:t>
            </a:r>
            <a:r>
              <a:rPr lang="lv-LV" dirty="0"/>
              <a:t> </a:t>
            </a:r>
            <a:r>
              <a:rPr lang="lv-LV" dirty="0" err="1"/>
              <a:t>fashion</a:t>
            </a:r>
            <a:r>
              <a:rPr lang="lv-LV" dirty="0"/>
              <a:t>. </a:t>
            </a:r>
            <a:r>
              <a:rPr lang="lv-LV" dirty="0" err="1"/>
              <a:t>This</a:t>
            </a:r>
            <a:r>
              <a:rPr lang="lv-LV" dirty="0"/>
              <a:t> </a:t>
            </a:r>
            <a:r>
              <a:rPr lang="lv-LV" dirty="0" err="1"/>
              <a:t>is</a:t>
            </a:r>
            <a:r>
              <a:rPr lang="lv-LV" dirty="0"/>
              <a:t> just to </a:t>
            </a:r>
            <a:r>
              <a:rPr lang="lv-LV" dirty="0" err="1"/>
              <a:t>show</a:t>
            </a:r>
            <a:r>
              <a:rPr lang="lv-LV" dirty="0"/>
              <a:t> </a:t>
            </a:r>
            <a:r>
              <a:rPr lang="lv-LV" dirty="0" err="1"/>
              <a:t>that</a:t>
            </a:r>
            <a:r>
              <a:rPr lang="lv-LV" dirty="0"/>
              <a:t> </a:t>
            </a:r>
            <a:r>
              <a:rPr lang="lv-LV" dirty="0" err="1"/>
              <a:t>one</a:t>
            </a:r>
            <a:r>
              <a:rPr lang="lv-LV" dirty="0"/>
              <a:t> </a:t>
            </a:r>
            <a:r>
              <a:rPr lang="lv-LV" dirty="0" err="1"/>
              <a:t>should</a:t>
            </a:r>
            <a:r>
              <a:rPr lang="lv-LV" dirty="0"/>
              <a:t> </a:t>
            </a:r>
            <a:r>
              <a:rPr lang="lv-LV" dirty="0" err="1"/>
              <a:t>speak</a:t>
            </a:r>
            <a:r>
              <a:rPr lang="lv-LV" dirty="0"/>
              <a:t> </a:t>
            </a:r>
            <a:r>
              <a:rPr lang="lv-LV" dirty="0" err="1"/>
              <a:t>of</a:t>
            </a:r>
            <a:r>
              <a:rPr lang="lv-LV" dirty="0"/>
              <a:t> </a:t>
            </a:r>
            <a:r>
              <a:rPr lang="lv-LV" dirty="0" err="1"/>
              <a:t>quality</a:t>
            </a:r>
            <a:r>
              <a:rPr lang="lv-LV" dirty="0"/>
              <a:t> </a:t>
            </a:r>
            <a:r>
              <a:rPr lang="lv-LV" dirty="0" err="1"/>
              <a:t>only</a:t>
            </a:r>
            <a:r>
              <a:rPr lang="lv-LV" dirty="0"/>
              <a:t> </a:t>
            </a:r>
            <a:r>
              <a:rPr lang="lv-LV" dirty="0" err="1"/>
              <a:t>in</a:t>
            </a:r>
            <a:r>
              <a:rPr lang="lv-LV" dirty="0"/>
              <a:t> </a:t>
            </a:r>
            <a:r>
              <a:rPr lang="lv-LV" dirty="0" err="1"/>
              <a:t>the</a:t>
            </a:r>
            <a:r>
              <a:rPr lang="lv-LV" dirty="0"/>
              <a:t> </a:t>
            </a:r>
            <a:r>
              <a:rPr lang="lv-LV" dirty="0" err="1"/>
              <a:t>context</a:t>
            </a:r>
            <a:r>
              <a:rPr lang="lv-LV" dirty="0"/>
              <a:t> </a:t>
            </a:r>
            <a:r>
              <a:rPr lang="lv-LV" dirty="0" err="1"/>
              <a:t>of</a:t>
            </a:r>
            <a:r>
              <a:rPr lang="lv-LV" dirty="0"/>
              <a:t> </a:t>
            </a:r>
            <a:r>
              <a:rPr lang="lv-LV" dirty="0" err="1"/>
              <a:t>functioning</a:t>
            </a:r>
            <a:r>
              <a:rPr lang="lv-LV" dirty="0"/>
              <a:t> </a:t>
            </a:r>
            <a:r>
              <a:rPr lang="lv-LV" dirty="0" err="1"/>
              <a:t>of</a:t>
            </a:r>
            <a:r>
              <a:rPr lang="lv-LV" dirty="0"/>
              <a:t> </a:t>
            </a:r>
            <a:r>
              <a:rPr lang="lv-LV" dirty="0" err="1"/>
              <a:t>the</a:t>
            </a:r>
            <a:r>
              <a:rPr lang="lv-LV" dirty="0"/>
              <a:t> </a:t>
            </a:r>
            <a:r>
              <a:rPr lang="lv-LV" dirty="0" err="1"/>
              <a:t>product</a:t>
            </a:r>
            <a:r>
              <a:rPr lang="lv-LV" dirty="0"/>
              <a:t> </a:t>
            </a:r>
            <a:r>
              <a:rPr lang="lv-LV" dirty="0" err="1"/>
              <a:t>or</a:t>
            </a:r>
            <a:r>
              <a:rPr lang="lv-LV" dirty="0"/>
              <a:t> </a:t>
            </a:r>
            <a:r>
              <a:rPr lang="lv-LV" dirty="0" err="1"/>
              <a:t>the</a:t>
            </a:r>
            <a:r>
              <a:rPr lang="lv-LV" dirty="0"/>
              <a:t> </a:t>
            </a:r>
            <a:r>
              <a:rPr lang="lv-LV" dirty="0" err="1"/>
              <a:t>service</a:t>
            </a:r>
            <a:r>
              <a:rPr lang="lv-LV" dirty="0"/>
              <a:t>. </a:t>
            </a:r>
            <a:r>
              <a:rPr lang="lv-LV" dirty="0" err="1"/>
              <a:t>Above</a:t>
            </a:r>
            <a:r>
              <a:rPr lang="lv-LV" dirty="0"/>
              <a:t> </a:t>
            </a:r>
            <a:r>
              <a:rPr lang="lv-LV" dirty="0" err="1"/>
              <a:t>all</a:t>
            </a:r>
            <a:r>
              <a:rPr lang="lv-LV" dirty="0"/>
              <a:t> </a:t>
            </a:r>
            <a:r>
              <a:rPr lang="lv-LV" dirty="0" err="1"/>
              <a:t>one</a:t>
            </a:r>
            <a:r>
              <a:rPr lang="lv-LV" dirty="0"/>
              <a:t> </a:t>
            </a:r>
            <a:r>
              <a:rPr lang="lv-LV" dirty="0" err="1"/>
              <a:t>should</a:t>
            </a:r>
            <a:r>
              <a:rPr lang="lv-LV" dirty="0"/>
              <a:t> </a:t>
            </a:r>
            <a:r>
              <a:rPr lang="lv-LV" dirty="0" err="1"/>
              <a:t>not</a:t>
            </a:r>
            <a:r>
              <a:rPr lang="lv-LV" dirty="0"/>
              <a:t> </a:t>
            </a:r>
            <a:r>
              <a:rPr lang="lv-LV" dirty="0" err="1"/>
              <a:t>compare</a:t>
            </a:r>
            <a:r>
              <a:rPr lang="lv-LV" dirty="0"/>
              <a:t> </a:t>
            </a:r>
            <a:r>
              <a:rPr lang="lv-LV" dirty="0" err="1"/>
              <a:t>products</a:t>
            </a:r>
            <a:r>
              <a:rPr lang="lv-LV" dirty="0"/>
              <a:t> </a:t>
            </a:r>
            <a:r>
              <a:rPr lang="lv-LV" dirty="0" err="1"/>
              <a:t>that</a:t>
            </a:r>
            <a:r>
              <a:rPr lang="lv-LV" dirty="0"/>
              <a:t> </a:t>
            </a:r>
            <a:r>
              <a:rPr lang="lv-LV" dirty="0" err="1"/>
              <a:t>have</a:t>
            </a:r>
            <a:r>
              <a:rPr lang="lv-LV" dirty="0"/>
              <a:t> </a:t>
            </a:r>
            <a:r>
              <a:rPr lang="lv-LV" dirty="0" err="1"/>
              <a:t>different</a:t>
            </a:r>
            <a:r>
              <a:rPr lang="lv-LV" dirty="0"/>
              <a:t> </a:t>
            </a:r>
            <a:r>
              <a:rPr lang="lv-LV" dirty="0" err="1"/>
              <a:t>usage</a:t>
            </a:r>
            <a:r>
              <a:rPr lang="lv-LV" dirty="0"/>
              <a:t> </a:t>
            </a:r>
            <a:r>
              <a:rPr lang="lv-LV" dirty="0" err="1"/>
              <a:t>or</a:t>
            </a:r>
            <a:r>
              <a:rPr lang="lv-LV" dirty="0"/>
              <a:t> </a:t>
            </a:r>
            <a:r>
              <a:rPr lang="lv-LV" dirty="0" err="1"/>
              <a:t>services</a:t>
            </a:r>
            <a:r>
              <a:rPr lang="lv-LV" dirty="0"/>
              <a:t> </a:t>
            </a:r>
            <a:r>
              <a:rPr lang="lv-LV" dirty="0" err="1"/>
              <a:t>designed</a:t>
            </a:r>
            <a:r>
              <a:rPr lang="lv-LV" dirty="0"/>
              <a:t> </a:t>
            </a:r>
            <a:r>
              <a:rPr lang="lv-LV" dirty="0" err="1"/>
              <a:t>for</a:t>
            </a:r>
            <a:r>
              <a:rPr lang="lv-LV" dirty="0"/>
              <a:t> </a:t>
            </a:r>
            <a:r>
              <a:rPr lang="lv-LV" dirty="0" err="1"/>
              <a:t>different</a:t>
            </a:r>
            <a:r>
              <a:rPr lang="lv-LV" dirty="0"/>
              <a:t> </a:t>
            </a:r>
            <a:r>
              <a:rPr lang="lv-LV" dirty="0" err="1"/>
              <a:t>clients</a:t>
            </a:r>
            <a:r>
              <a:rPr lang="lv-LV" dirty="0"/>
              <a:t>. </a:t>
            </a:r>
            <a:r>
              <a:rPr lang="lv-LV" dirty="0" err="1"/>
              <a:t>If</a:t>
            </a:r>
            <a:r>
              <a:rPr lang="lv-LV" dirty="0"/>
              <a:t> </a:t>
            </a:r>
            <a:r>
              <a:rPr lang="lv-LV" dirty="0" err="1"/>
              <a:t>we</a:t>
            </a:r>
            <a:r>
              <a:rPr lang="lv-LV" dirty="0"/>
              <a:t> </a:t>
            </a:r>
            <a:r>
              <a:rPr lang="lv-LV" dirty="0" err="1"/>
              <a:t>speak</a:t>
            </a:r>
            <a:r>
              <a:rPr lang="lv-LV" dirty="0"/>
              <a:t> </a:t>
            </a:r>
            <a:r>
              <a:rPr lang="lv-LV" dirty="0" err="1"/>
              <a:t>about</a:t>
            </a:r>
            <a:r>
              <a:rPr lang="lv-LV" dirty="0"/>
              <a:t> HE </a:t>
            </a:r>
            <a:r>
              <a:rPr lang="lv-LV" dirty="0" err="1"/>
              <a:t>we</a:t>
            </a:r>
            <a:r>
              <a:rPr lang="lv-LV" dirty="0"/>
              <a:t> </a:t>
            </a:r>
            <a:r>
              <a:rPr lang="lv-LV" dirty="0" err="1"/>
              <a:t>cannot</a:t>
            </a:r>
            <a:r>
              <a:rPr lang="lv-LV" dirty="0"/>
              <a:t> </a:t>
            </a:r>
            <a:r>
              <a:rPr lang="lv-LV" dirty="0" err="1"/>
              <a:t>say</a:t>
            </a:r>
            <a:r>
              <a:rPr lang="lv-LV" dirty="0"/>
              <a:t> </a:t>
            </a:r>
            <a:r>
              <a:rPr lang="lv-LV" dirty="0" err="1"/>
              <a:t>that</a:t>
            </a:r>
            <a:r>
              <a:rPr lang="lv-LV" dirty="0"/>
              <a:t> </a:t>
            </a:r>
            <a:r>
              <a:rPr lang="lv-LV" dirty="0" err="1"/>
              <a:t>its</a:t>
            </a:r>
            <a:r>
              <a:rPr lang="lv-LV" dirty="0"/>
              <a:t> </a:t>
            </a:r>
            <a:r>
              <a:rPr lang="lv-LV" dirty="0" err="1"/>
              <a:t>quality</a:t>
            </a:r>
            <a:r>
              <a:rPr lang="lv-LV" dirty="0"/>
              <a:t> </a:t>
            </a:r>
            <a:r>
              <a:rPr lang="lv-LV" dirty="0" err="1"/>
              <a:t>in</a:t>
            </a:r>
            <a:r>
              <a:rPr lang="lv-LV" dirty="0"/>
              <a:t> a </a:t>
            </a:r>
            <a:r>
              <a:rPr lang="lv-LV" dirty="0" err="1"/>
              <a:t>country</a:t>
            </a:r>
            <a:r>
              <a:rPr lang="lv-LV" dirty="0"/>
              <a:t> </a:t>
            </a:r>
            <a:r>
              <a:rPr lang="lv-LV" dirty="0" err="1"/>
              <a:t>like</a:t>
            </a:r>
            <a:r>
              <a:rPr lang="lv-LV" dirty="0"/>
              <a:t> LV </a:t>
            </a:r>
            <a:r>
              <a:rPr lang="lv-LV" dirty="0" err="1"/>
              <a:t>is</a:t>
            </a:r>
            <a:r>
              <a:rPr lang="lv-LV" dirty="0"/>
              <a:t> </a:t>
            </a:r>
            <a:r>
              <a:rPr lang="lv-LV" dirty="0" err="1"/>
              <a:t>higher</a:t>
            </a:r>
            <a:r>
              <a:rPr lang="lv-LV" dirty="0"/>
              <a:t> </a:t>
            </a:r>
            <a:r>
              <a:rPr lang="lv-LV" dirty="0" err="1"/>
              <a:t>or</a:t>
            </a:r>
            <a:r>
              <a:rPr lang="lv-LV" dirty="0"/>
              <a:t> </a:t>
            </a:r>
            <a:r>
              <a:rPr lang="lv-LV" dirty="0" err="1"/>
              <a:t>lower</a:t>
            </a:r>
            <a:r>
              <a:rPr lang="lv-LV" dirty="0"/>
              <a:t>  </a:t>
            </a:r>
            <a:r>
              <a:rPr lang="lv-LV" dirty="0" err="1"/>
              <a:t>than</a:t>
            </a:r>
            <a:r>
              <a:rPr lang="lv-LV" dirty="0"/>
              <a:t> </a:t>
            </a:r>
            <a:r>
              <a:rPr lang="lv-LV" dirty="0" err="1"/>
              <a:t>in</a:t>
            </a:r>
            <a:r>
              <a:rPr lang="lv-LV" dirty="0"/>
              <a:t> KZ </a:t>
            </a:r>
            <a:r>
              <a:rPr lang="lv-LV" dirty="0" err="1"/>
              <a:t>or</a:t>
            </a:r>
            <a:r>
              <a:rPr lang="lv-LV" dirty="0"/>
              <a:t> UZ </a:t>
            </a:r>
            <a:r>
              <a:rPr lang="lv-LV" dirty="0" err="1"/>
              <a:t>unless</a:t>
            </a:r>
            <a:r>
              <a:rPr lang="lv-LV" dirty="0"/>
              <a:t> </a:t>
            </a:r>
            <a:r>
              <a:rPr lang="lv-LV" dirty="0" err="1"/>
              <a:t>we</a:t>
            </a:r>
            <a:r>
              <a:rPr lang="lv-LV" dirty="0"/>
              <a:t> </a:t>
            </a:r>
            <a:r>
              <a:rPr lang="lv-LV" dirty="0" err="1"/>
              <a:t>decided</a:t>
            </a:r>
            <a:r>
              <a:rPr lang="lv-LV" dirty="0"/>
              <a:t> to </a:t>
            </a:r>
            <a:r>
              <a:rPr lang="lv-LV" dirty="0" err="1"/>
              <a:t>have</a:t>
            </a:r>
            <a:r>
              <a:rPr lang="lv-LV" dirty="0"/>
              <a:t> a </a:t>
            </a:r>
            <a:r>
              <a:rPr lang="lv-LV" dirty="0" err="1"/>
              <a:t>common</a:t>
            </a:r>
            <a:r>
              <a:rPr lang="lv-LV" dirty="0"/>
              <a:t> </a:t>
            </a:r>
            <a:r>
              <a:rPr lang="lv-LV" dirty="0" err="1"/>
              <a:t>labour</a:t>
            </a:r>
            <a:r>
              <a:rPr lang="lv-LV" dirty="0"/>
              <a:t> </a:t>
            </a:r>
            <a:r>
              <a:rPr lang="lv-LV" dirty="0" err="1"/>
              <a:t>market</a:t>
            </a:r>
            <a:r>
              <a:rPr lang="lv-LV" dirty="0"/>
              <a:t> (</a:t>
            </a:r>
            <a:r>
              <a:rPr lang="lv-LV" dirty="0" err="1"/>
              <a:t>for</a:t>
            </a:r>
            <a:r>
              <a:rPr lang="lv-LV" dirty="0"/>
              <a:t> </a:t>
            </a:r>
            <a:r>
              <a:rPr lang="lv-LV" dirty="0" err="1"/>
              <a:t>which</a:t>
            </a:r>
            <a:r>
              <a:rPr lang="lv-LV" dirty="0"/>
              <a:t> </a:t>
            </a:r>
            <a:r>
              <a:rPr lang="lv-LV" dirty="0" err="1"/>
              <a:t>our</a:t>
            </a:r>
            <a:r>
              <a:rPr lang="lv-LV" dirty="0"/>
              <a:t> HE </a:t>
            </a:r>
            <a:r>
              <a:rPr lang="lv-LV" dirty="0" err="1"/>
              <a:t>is</a:t>
            </a:r>
            <a:r>
              <a:rPr lang="lv-LV" dirty="0"/>
              <a:t> </a:t>
            </a:r>
            <a:r>
              <a:rPr lang="lv-LV" dirty="0" err="1"/>
              <a:t>providing</a:t>
            </a:r>
            <a:r>
              <a:rPr lang="lv-LV" dirty="0"/>
              <a:t> </a:t>
            </a:r>
            <a:r>
              <a:rPr lang="lv-LV" dirty="0" err="1"/>
              <a:t>specialists</a:t>
            </a:r>
            <a:r>
              <a:rPr lang="lv-LV" dirty="0"/>
              <a:t>, </a:t>
            </a:r>
            <a:r>
              <a:rPr lang="lv-LV" dirty="0" err="1"/>
              <a:t>as</a:t>
            </a:r>
            <a:r>
              <a:rPr lang="lv-LV" dirty="0"/>
              <a:t> </a:t>
            </a:r>
            <a:r>
              <a:rPr lang="lv-LV" dirty="0" err="1"/>
              <a:t>one</a:t>
            </a:r>
            <a:r>
              <a:rPr lang="lv-LV" dirty="0"/>
              <a:t> </a:t>
            </a:r>
            <a:r>
              <a:rPr lang="lv-LV" dirty="0" err="1"/>
              <a:t>of</a:t>
            </a:r>
            <a:r>
              <a:rPr lang="lv-LV" dirty="0"/>
              <a:t> </a:t>
            </a:r>
            <a:r>
              <a:rPr lang="lv-LV" dirty="0" err="1"/>
              <a:t>the</a:t>
            </a:r>
            <a:r>
              <a:rPr lang="lv-LV" dirty="0"/>
              <a:t> </a:t>
            </a:r>
            <a:r>
              <a:rPr lang="lv-LV" dirty="0" err="1"/>
              <a:t>objectives</a:t>
            </a:r>
            <a:r>
              <a:rPr lang="lv-LV" dirty="0"/>
              <a:t>).</a:t>
            </a:r>
          </a:p>
        </p:txBody>
      </p:sp>
      <p:sp>
        <p:nvSpPr>
          <p:cNvPr id="4" name="Slaida numura vietturis 3"/>
          <p:cNvSpPr>
            <a:spLocks noGrp="1"/>
          </p:cNvSpPr>
          <p:nvPr>
            <p:ph type="sldNum" sz="quarter" idx="10"/>
          </p:nvPr>
        </p:nvSpPr>
        <p:spPr/>
        <p:txBody>
          <a:bodyPr/>
          <a:lstStyle/>
          <a:p>
            <a:fld id="{0A95C7B4-F48A-4942-A509-E55995350072}" type="slidenum">
              <a:rPr lang="lv-LV" smtClean="0"/>
              <a:pPr/>
              <a:t>7</a:t>
            </a:fld>
            <a:endParaRPr lang="lv-LV"/>
          </a:p>
        </p:txBody>
      </p:sp>
      <p:sp>
        <p:nvSpPr>
          <p:cNvPr id="5" name="Kājenes vietturis 4"/>
          <p:cNvSpPr>
            <a:spLocks noGrp="1"/>
          </p:cNvSpPr>
          <p:nvPr>
            <p:ph type="ftr" sz="quarter" idx="11"/>
          </p:nvPr>
        </p:nvSpPr>
        <p:spPr/>
        <p:txBody>
          <a:bodyPr/>
          <a:lstStyle/>
          <a:p>
            <a:r>
              <a:rPr lang="lv-LV"/>
              <a:t>Prikulis, UL, Praha, 28.06.2016</a:t>
            </a:r>
          </a:p>
        </p:txBody>
      </p:sp>
    </p:spTree>
    <p:extLst>
      <p:ext uri="{BB962C8B-B14F-4D97-AF65-F5344CB8AC3E}">
        <p14:creationId xmlns:p14="http://schemas.microsoft.com/office/powerpoint/2010/main" val="375135206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err="1"/>
              <a:t>For</a:t>
            </a:r>
            <a:r>
              <a:rPr lang="lv-LV" dirty="0"/>
              <a:t> </a:t>
            </a:r>
            <a:r>
              <a:rPr lang="lv-LV" dirty="0" err="1"/>
              <a:t>basic</a:t>
            </a:r>
            <a:r>
              <a:rPr lang="lv-LV" dirty="0"/>
              <a:t> </a:t>
            </a:r>
            <a:r>
              <a:rPr lang="lv-LV" dirty="0" err="1"/>
              <a:t>courses</a:t>
            </a:r>
            <a:r>
              <a:rPr lang="lv-LV" dirty="0"/>
              <a:t> </a:t>
            </a:r>
            <a:r>
              <a:rPr lang="lv-LV" dirty="0" err="1"/>
              <a:t>usually</a:t>
            </a:r>
            <a:r>
              <a:rPr lang="lv-LV" dirty="0"/>
              <a:t> </a:t>
            </a:r>
            <a:r>
              <a:rPr lang="lv-LV" dirty="0" err="1"/>
              <a:t>written</a:t>
            </a:r>
            <a:r>
              <a:rPr lang="lv-LV" dirty="0"/>
              <a:t> </a:t>
            </a:r>
            <a:r>
              <a:rPr lang="lv-LV" dirty="0" err="1"/>
              <a:t>exams</a:t>
            </a:r>
            <a:r>
              <a:rPr lang="lv-LV" dirty="0"/>
              <a:t> </a:t>
            </a:r>
            <a:r>
              <a:rPr lang="lv-LV" dirty="0" err="1"/>
              <a:t>are</a:t>
            </a:r>
            <a:r>
              <a:rPr lang="lv-LV" dirty="0"/>
              <a:t> </a:t>
            </a:r>
            <a:r>
              <a:rPr lang="lv-LV" dirty="0" err="1"/>
              <a:t>organized</a:t>
            </a:r>
            <a:r>
              <a:rPr lang="lv-LV" dirty="0"/>
              <a:t>, </a:t>
            </a:r>
            <a:r>
              <a:rPr lang="lv-LV" dirty="0" err="1"/>
              <a:t>and</a:t>
            </a:r>
            <a:r>
              <a:rPr lang="lv-LV" dirty="0"/>
              <a:t> </a:t>
            </a:r>
            <a:r>
              <a:rPr lang="lv-LV" dirty="0" err="1"/>
              <a:t>the</a:t>
            </a:r>
            <a:r>
              <a:rPr lang="lv-LV" dirty="0"/>
              <a:t> </a:t>
            </a:r>
            <a:r>
              <a:rPr lang="lv-LV" dirty="0" err="1"/>
              <a:t>result</a:t>
            </a:r>
            <a:r>
              <a:rPr lang="lv-LV" dirty="0"/>
              <a:t> </a:t>
            </a:r>
            <a:r>
              <a:rPr lang="lv-LV" dirty="0" err="1"/>
              <a:t>is</a:t>
            </a:r>
            <a:r>
              <a:rPr lang="lv-LV" dirty="0"/>
              <a:t> </a:t>
            </a:r>
            <a:r>
              <a:rPr lang="lv-LV" dirty="0" err="1"/>
              <a:t>assessed</a:t>
            </a:r>
            <a:r>
              <a:rPr lang="lv-LV" dirty="0"/>
              <a:t> </a:t>
            </a:r>
            <a:r>
              <a:rPr lang="lv-LV" dirty="0" err="1"/>
              <a:t>normally</a:t>
            </a:r>
            <a:r>
              <a:rPr lang="lv-LV" dirty="0"/>
              <a:t> </a:t>
            </a:r>
            <a:r>
              <a:rPr lang="lv-LV" dirty="0" err="1"/>
              <a:t>by</a:t>
            </a:r>
            <a:r>
              <a:rPr lang="lv-LV" dirty="0"/>
              <a:t> </a:t>
            </a:r>
            <a:r>
              <a:rPr lang="lv-LV" dirty="0" err="1"/>
              <a:t>more</a:t>
            </a:r>
            <a:r>
              <a:rPr lang="lv-LV" dirty="0"/>
              <a:t> </a:t>
            </a:r>
            <a:r>
              <a:rPr lang="lv-LV" dirty="0" err="1"/>
              <a:t>than</a:t>
            </a:r>
            <a:r>
              <a:rPr lang="lv-LV" dirty="0"/>
              <a:t> </a:t>
            </a:r>
            <a:r>
              <a:rPr lang="lv-LV" dirty="0" err="1"/>
              <a:t>one</a:t>
            </a:r>
            <a:r>
              <a:rPr lang="lv-LV" dirty="0"/>
              <a:t> </a:t>
            </a:r>
            <a:r>
              <a:rPr lang="lv-LV" dirty="0" err="1"/>
              <a:t>person</a:t>
            </a:r>
            <a:r>
              <a:rPr lang="lv-LV" dirty="0"/>
              <a:t>. </a:t>
            </a:r>
            <a:r>
              <a:rPr lang="lv-LV" dirty="0" err="1"/>
              <a:t>Graduation</a:t>
            </a:r>
            <a:r>
              <a:rPr lang="lv-LV" dirty="0"/>
              <a:t> </a:t>
            </a:r>
            <a:r>
              <a:rPr lang="lv-LV" dirty="0" err="1"/>
              <a:t>exam</a:t>
            </a:r>
            <a:r>
              <a:rPr lang="lv-LV" dirty="0"/>
              <a:t> </a:t>
            </a:r>
            <a:r>
              <a:rPr lang="lv-LV" dirty="0" err="1"/>
              <a:t>in</a:t>
            </a:r>
            <a:r>
              <a:rPr lang="lv-LV" dirty="0"/>
              <a:t> </a:t>
            </a:r>
            <a:r>
              <a:rPr lang="lv-LV" dirty="0" err="1"/>
              <a:t>most</a:t>
            </a:r>
            <a:r>
              <a:rPr lang="lv-LV" dirty="0"/>
              <a:t> </a:t>
            </a:r>
            <a:r>
              <a:rPr lang="lv-LV" dirty="0" err="1"/>
              <a:t>cases</a:t>
            </a:r>
            <a:r>
              <a:rPr lang="lv-LV" dirty="0"/>
              <a:t> </a:t>
            </a:r>
            <a:r>
              <a:rPr lang="lv-LV" dirty="0" err="1"/>
              <a:t>contains</a:t>
            </a:r>
            <a:r>
              <a:rPr lang="lv-LV" dirty="0"/>
              <a:t> a </a:t>
            </a:r>
            <a:r>
              <a:rPr lang="lv-LV" dirty="0" err="1"/>
              <a:t>public</a:t>
            </a:r>
            <a:r>
              <a:rPr lang="lv-LV" dirty="0"/>
              <a:t> </a:t>
            </a:r>
            <a:r>
              <a:rPr lang="lv-LV" dirty="0" err="1"/>
              <a:t>presentation</a:t>
            </a:r>
            <a:r>
              <a:rPr lang="lv-LV" dirty="0"/>
              <a:t> </a:t>
            </a:r>
            <a:r>
              <a:rPr lang="lv-LV" dirty="0" err="1"/>
              <a:t>of</a:t>
            </a:r>
            <a:r>
              <a:rPr lang="lv-LV" dirty="0"/>
              <a:t> </a:t>
            </a:r>
            <a:r>
              <a:rPr lang="lv-LV" dirty="0" err="1"/>
              <a:t>thesis</a:t>
            </a:r>
            <a:r>
              <a:rPr lang="lv-LV" dirty="0"/>
              <a:t>, </a:t>
            </a:r>
            <a:r>
              <a:rPr lang="lv-LV" dirty="0" err="1"/>
              <a:t>and</a:t>
            </a:r>
            <a:r>
              <a:rPr lang="lv-LV" dirty="0"/>
              <a:t> </a:t>
            </a:r>
            <a:r>
              <a:rPr lang="lv-LV" dirty="0" err="1"/>
              <a:t>the</a:t>
            </a:r>
            <a:r>
              <a:rPr lang="lv-LV" dirty="0"/>
              <a:t> </a:t>
            </a:r>
            <a:r>
              <a:rPr lang="lv-LV" dirty="0" err="1"/>
              <a:t>assessment</a:t>
            </a:r>
            <a:r>
              <a:rPr lang="lv-LV" dirty="0"/>
              <a:t> </a:t>
            </a:r>
            <a:r>
              <a:rPr lang="lv-LV" dirty="0" err="1"/>
              <a:t>is</a:t>
            </a:r>
            <a:r>
              <a:rPr lang="lv-LV" dirty="0"/>
              <a:t> </a:t>
            </a:r>
            <a:r>
              <a:rPr lang="lv-LV" dirty="0" err="1"/>
              <a:t>done</a:t>
            </a:r>
            <a:r>
              <a:rPr lang="lv-LV" dirty="0"/>
              <a:t> </a:t>
            </a:r>
            <a:r>
              <a:rPr lang="lv-LV" dirty="0" err="1"/>
              <a:t>by</a:t>
            </a:r>
            <a:r>
              <a:rPr lang="lv-LV" dirty="0"/>
              <a:t> </a:t>
            </a:r>
            <a:r>
              <a:rPr lang="lv-LV" dirty="0" err="1"/>
              <a:t>the</a:t>
            </a:r>
            <a:r>
              <a:rPr lang="lv-LV" dirty="0"/>
              <a:t> </a:t>
            </a:r>
            <a:r>
              <a:rPr lang="lv-LV" dirty="0" err="1"/>
              <a:t>collegiate</a:t>
            </a:r>
            <a:r>
              <a:rPr lang="lv-LV" dirty="0"/>
              <a:t> </a:t>
            </a:r>
            <a:r>
              <a:rPr lang="lv-LV" dirty="0" err="1"/>
              <a:t>body</a:t>
            </a:r>
            <a:r>
              <a:rPr lang="lv-LV" dirty="0"/>
              <a:t>, </a:t>
            </a:r>
            <a:r>
              <a:rPr lang="lv-LV" dirty="0" err="1"/>
              <a:t>in</a:t>
            </a:r>
            <a:r>
              <a:rPr lang="lv-LV" dirty="0"/>
              <a:t> </a:t>
            </a:r>
            <a:r>
              <a:rPr lang="lv-LV" dirty="0" err="1"/>
              <a:t>which</a:t>
            </a:r>
            <a:r>
              <a:rPr lang="lv-LV" dirty="0"/>
              <a:t> </a:t>
            </a:r>
            <a:r>
              <a:rPr lang="lv-LV" dirty="0" err="1"/>
              <a:t>the</a:t>
            </a:r>
            <a:r>
              <a:rPr lang="lv-LV" dirty="0"/>
              <a:t> </a:t>
            </a:r>
            <a:r>
              <a:rPr lang="lv-LV" dirty="0" err="1"/>
              <a:t>supervisor</a:t>
            </a:r>
            <a:r>
              <a:rPr lang="lv-LV" dirty="0"/>
              <a:t> </a:t>
            </a:r>
            <a:r>
              <a:rPr lang="lv-LV" dirty="0" err="1"/>
              <a:t>has</a:t>
            </a:r>
            <a:r>
              <a:rPr lang="lv-LV" dirty="0"/>
              <a:t> </a:t>
            </a:r>
            <a:r>
              <a:rPr lang="lv-LV" dirty="0" err="1"/>
              <a:t>only</a:t>
            </a:r>
            <a:r>
              <a:rPr lang="lv-LV" dirty="0"/>
              <a:t> </a:t>
            </a:r>
            <a:r>
              <a:rPr lang="lv-LV" dirty="0" err="1"/>
              <a:t>an</a:t>
            </a:r>
            <a:r>
              <a:rPr lang="lv-LV" dirty="0"/>
              <a:t> </a:t>
            </a:r>
            <a:r>
              <a:rPr lang="lv-LV" dirty="0" err="1"/>
              <a:t>advisory</a:t>
            </a:r>
            <a:r>
              <a:rPr lang="lv-LV" dirty="0"/>
              <a:t> </a:t>
            </a:r>
            <a:r>
              <a:rPr lang="lv-LV" dirty="0" err="1"/>
              <a:t>role</a:t>
            </a:r>
            <a:r>
              <a:rPr lang="lv-LV" dirty="0"/>
              <a:t>. </a:t>
            </a:r>
            <a:r>
              <a:rPr lang="lv-LV" dirty="0" err="1"/>
              <a:t>These</a:t>
            </a:r>
            <a:r>
              <a:rPr lang="lv-LV" dirty="0"/>
              <a:t> </a:t>
            </a:r>
            <a:r>
              <a:rPr lang="lv-LV" dirty="0" err="1"/>
              <a:t>nicities</a:t>
            </a:r>
            <a:r>
              <a:rPr lang="lv-LV" dirty="0"/>
              <a:t> </a:t>
            </a:r>
            <a:r>
              <a:rPr lang="lv-LV" dirty="0" err="1"/>
              <a:t>are</a:t>
            </a:r>
            <a:r>
              <a:rPr lang="lv-LV" dirty="0"/>
              <a:t> </a:t>
            </a:r>
            <a:r>
              <a:rPr lang="lv-LV" dirty="0" err="1"/>
              <a:t>establishet</a:t>
            </a:r>
            <a:r>
              <a:rPr lang="lv-LV" dirty="0"/>
              <a:t> to </a:t>
            </a:r>
            <a:r>
              <a:rPr lang="lv-LV" dirty="0" err="1"/>
              <a:t>reduce</a:t>
            </a:r>
            <a:r>
              <a:rPr lang="lv-LV" dirty="0"/>
              <a:t> to </a:t>
            </a:r>
            <a:r>
              <a:rPr lang="lv-LV" dirty="0" err="1"/>
              <a:t>the</a:t>
            </a:r>
            <a:r>
              <a:rPr lang="lv-LV" dirty="0"/>
              <a:t> </a:t>
            </a:r>
            <a:r>
              <a:rPr lang="lv-LV" dirty="0" err="1"/>
              <a:t>minimum</a:t>
            </a:r>
            <a:r>
              <a:rPr lang="lv-LV" dirty="0"/>
              <a:t> </a:t>
            </a:r>
            <a:r>
              <a:rPr lang="lv-LV" dirty="0" err="1"/>
              <a:t>possibilty</a:t>
            </a:r>
            <a:r>
              <a:rPr lang="lv-LV" dirty="0"/>
              <a:t> </a:t>
            </a:r>
            <a:r>
              <a:rPr lang="lv-LV" dirty="0" err="1"/>
              <a:t>of</a:t>
            </a:r>
            <a:r>
              <a:rPr lang="lv-LV" dirty="0"/>
              <a:t> </a:t>
            </a:r>
            <a:r>
              <a:rPr lang="lv-LV" dirty="0" err="1"/>
              <a:t>subjective</a:t>
            </a:r>
            <a:r>
              <a:rPr lang="lv-LV" dirty="0"/>
              <a:t> </a:t>
            </a:r>
            <a:r>
              <a:rPr lang="lv-LV" dirty="0" err="1"/>
              <a:t>treatment</a:t>
            </a:r>
            <a:r>
              <a:rPr lang="lv-LV" dirty="0"/>
              <a:t> </a:t>
            </a:r>
            <a:r>
              <a:rPr lang="lv-LV" dirty="0" err="1"/>
              <a:t>of</a:t>
            </a:r>
            <a:r>
              <a:rPr lang="lv-LV" dirty="0"/>
              <a:t> students.</a:t>
            </a:r>
          </a:p>
        </p:txBody>
      </p:sp>
      <p:sp>
        <p:nvSpPr>
          <p:cNvPr id="4" name="Slaida numura vietturis 3"/>
          <p:cNvSpPr>
            <a:spLocks noGrp="1"/>
          </p:cNvSpPr>
          <p:nvPr>
            <p:ph type="sldNum" sz="quarter" idx="10"/>
          </p:nvPr>
        </p:nvSpPr>
        <p:spPr/>
        <p:txBody>
          <a:bodyPr/>
          <a:lstStyle/>
          <a:p>
            <a:fld id="{0A95C7B4-F48A-4942-A509-E55995350072}" type="slidenum">
              <a:rPr lang="lv-LV" smtClean="0"/>
              <a:pPr/>
              <a:t>111</a:t>
            </a:fld>
            <a:endParaRPr lang="lv-LV"/>
          </a:p>
        </p:txBody>
      </p:sp>
      <p:sp>
        <p:nvSpPr>
          <p:cNvPr id="5" name="Kājenes vietturis 4"/>
          <p:cNvSpPr>
            <a:spLocks noGrp="1"/>
          </p:cNvSpPr>
          <p:nvPr>
            <p:ph type="ftr" sz="quarter" idx="11"/>
          </p:nvPr>
        </p:nvSpPr>
        <p:spPr/>
        <p:txBody>
          <a:bodyPr/>
          <a:lstStyle/>
          <a:p>
            <a:r>
              <a:rPr lang="lv-LV"/>
              <a:t>Prikulis, UL, Praha, 28.06.2016</a:t>
            </a:r>
          </a:p>
        </p:txBody>
      </p:sp>
    </p:spTree>
    <p:extLst>
      <p:ext uri="{BB962C8B-B14F-4D97-AF65-F5344CB8AC3E}">
        <p14:creationId xmlns:p14="http://schemas.microsoft.com/office/powerpoint/2010/main" val="66267326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err="1"/>
              <a:t>For</a:t>
            </a:r>
            <a:r>
              <a:rPr lang="lv-LV" dirty="0"/>
              <a:t> </a:t>
            </a:r>
            <a:r>
              <a:rPr lang="lv-LV" dirty="0" err="1"/>
              <a:t>the</a:t>
            </a:r>
            <a:r>
              <a:rPr lang="lv-LV" dirty="0"/>
              <a:t> </a:t>
            </a:r>
            <a:r>
              <a:rPr lang="lv-LV" dirty="0" err="1"/>
              <a:t>assessment</a:t>
            </a:r>
            <a:r>
              <a:rPr lang="lv-LV" dirty="0"/>
              <a:t> </a:t>
            </a:r>
            <a:r>
              <a:rPr lang="lv-LV" dirty="0" err="1"/>
              <a:t>forms</a:t>
            </a:r>
            <a:r>
              <a:rPr lang="lv-LV" dirty="0"/>
              <a:t> </a:t>
            </a:r>
            <a:r>
              <a:rPr lang="lv-LV" dirty="0" err="1"/>
              <a:t>there</a:t>
            </a:r>
            <a:r>
              <a:rPr lang="lv-LV" dirty="0"/>
              <a:t> </a:t>
            </a:r>
            <a:r>
              <a:rPr lang="lv-LV" dirty="0" err="1"/>
              <a:t>are</a:t>
            </a:r>
            <a:r>
              <a:rPr lang="lv-LV" dirty="0"/>
              <a:t> </a:t>
            </a:r>
            <a:r>
              <a:rPr lang="lv-LV" dirty="0" err="1"/>
              <a:t>certain</a:t>
            </a:r>
            <a:r>
              <a:rPr lang="lv-LV" dirty="0"/>
              <a:t> </a:t>
            </a:r>
            <a:r>
              <a:rPr lang="lv-LV" dirty="0" err="1"/>
              <a:t>predifined</a:t>
            </a:r>
            <a:r>
              <a:rPr lang="lv-LV" dirty="0"/>
              <a:t> </a:t>
            </a:r>
            <a:r>
              <a:rPr lang="lv-LV" dirty="0" err="1"/>
              <a:t>weights</a:t>
            </a:r>
            <a:r>
              <a:rPr lang="lv-LV" dirty="0"/>
              <a:t>. </a:t>
            </a:r>
            <a:r>
              <a:rPr lang="lv-LV" dirty="0" err="1"/>
              <a:t>In</a:t>
            </a:r>
            <a:r>
              <a:rPr lang="lv-LV" dirty="0"/>
              <a:t> </a:t>
            </a:r>
            <a:r>
              <a:rPr lang="lv-LV" dirty="0" err="1"/>
              <a:t>this</a:t>
            </a:r>
            <a:r>
              <a:rPr lang="lv-LV" dirty="0"/>
              <a:t> </a:t>
            </a:r>
            <a:r>
              <a:rPr lang="lv-LV" dirty="0" err="1"/>
              <a:t>way</a:t>
            </a:r>
            <a:r>
              <a:rPr lang="lv-LV" dirty="0"/>
              <a:t> </a:t>
            </a:r>
            <a:r>
              <a:rPr lang="lv-LV" dirty="0" err="1"/>
              <a:t>the</a:t>
            </a:r>
            <a:r>
              <a:rPr lang="lv-LV" dirty="0"/>
              <a:t> </a:t>
            </a:r>
            <a:r>
              <a:rPr lang="lv-LV" dirty="0" err="1"/>
              <a:t>assessment</a:t>
            </a:r>
            <a:r>
              <a:rPr lang="lv-LV" dirty="0"/>
              <a:t> </a:t>
            </a:r>
            <a:r>
              <a:rPr lang="lv-LV" dirty="0" err="1"/>
              <a:t>is</a:t>
            </a:r>
            <a:r>
              <a:rPr lang="lv-LV" dirty="0"/>
              <a:t> </a:t>
            </a:r>
            <a:r>
              <a:rPr lang="lv-LV" dirty="0" err="1"/>
              <a:t>based</a:t>
            </a:r>
            <a:r>
              <a:rPr lang="lv-LV" dirty="0"/>
              <a:t> </a:t>
            </a:r>
            <a:r>
              <a:rPr lang="lv-LV" dirty="0" err="1"/>
              <a:t>on</a:t>
            </a:r>
            <a:r>
              <a:rPr lang="lv-LV" dirty="0"/>
              <a:t> </a:t>
            </a:r>
            <a:r>
              <a:rPr lang="lv-LV" dirty="0" err="1"/>
              <a:t>cummulative</a:t>
            </a:r>
            <a:r>
              <a:rPr lang="lv-LV" dirty="0"/>
              <a:t> </a:t>
            </a:r>
            <a:r>
              <a:rPr lang="lv-LV" dirty="0" err="1"/>
              <a:t>data</a:t>
            </a:r>
            <a:r>
              <a:rPr lang="lv-LV" dirty="0"/>
              <a:t> to </a:t>
            </a:r>
            <a:r>
              <a:rPr lang="lv-LV" dirty="0" err="1"/>
              <a:t>reduce</a:t>
            </a:r>
            <a:r>
              <a:rPr lang="lv-LV" dirty="0"/>
              <a:t> </a:t>
            </a:r>
            <a:r>
              <a:rPr lang="lv-LV" dirty="0" err="1"/>
              <a:t>the</a:t>
            </a:r>
            <a:r>
              <a:rPr lang="lv-LV" dirty="0"/>
              <a:t> </a:t>
            </a:r>
            <a:r>
              <a:rPr lang="lv-LV" dirty="0" err="1"/>
              <a:t>possibility</a:t>
            </a:r>
            <a:r>
              <a:rPr lang="lv-LV" dirty="0"/>
              <a:t> </a:t>
            </a:r>
            <a:r>
              <a:rPr lang="lv-LV" dirty="0" err="1"/>
              <a:t>of</a:t>
            </a:r>
            <a:r>
              <a:rPr lang="lv-LV" dirty="0"/>
              <a:t> </a:t>
            </a:r>
            <a:r>
              <a:rPr lang="lv-LV" dirty="0" err="1"/>
              <a:t>random</a:t>
            </a:r>
            <a:r>
              <a:rPr lang="lv-LV" dirty="0"/>
              <a:t> </a:t>
            </a:r>
            <a:r>
              <a:rPr lang="lv-LV" dirty="0" err="1"/>
              <a:t>chance</a:t>
            </a:r>
            <a:r>
              <a:rPr lang="lv-LV" dirty="0"/>
              <a:t> (</a:t>
            </a:r>
            <a:r>
              <a:rPr lang="lv-LV" dirty="0" err="1"/>
              <a:t>luck</a:t>
            </a:r>
            <a:r>
              <a:rPr lang="lv-LV" dirty="0"/>
              <a:t> </a:t>
            </a:r>
            <a:r>
              <a:rPr lang="lv-LV" dirty="0" err="1"/>
              <a:t>or</a:t>
            </a:r>
            <a:r>
              <a:rPr lang="lv-LV" dirty="0"/>
              <a:t> </a:t>
            </a:r>
            <a:r>
              <a:rPr lang="lv-LV" dirty="0" err="1"/>
              <a:t>misfortune</a:t>
            </a:r>
            <a:r>
              <a:rPr lang="lv-LV" dirty="0"/>
              <a:t>).</a:t>
            </a:r>
          </a:p>
        </p:txBody>
      </p:sp>
      <p:sp>
        <p:nvSpPr>
          <p:cNvPr id="4" name="Slaida numura vietturis 3"/>
          <p:cNvSpPr>
            <a:spLocks noGrp="1"/>
          </p:cNvSpPr>
          <p:nvPr>
            <p:ph type="sldNum" sz="quarter" idx="10"/>
          </p:nvPr>
        </p:nvSpPr>
        <p:spPr/>
        <p:txBody>
          <a:bodyPr/>
          <a:lstStyle/>
          <a:p>
            <a:fld id="{0A95C7B4-F48A-4942-A509-E55995350072}" type="slidenum">
              <a:rPr lang="lv-LV" smtClean="0"/>
              <a:pPr/>
              <a:t>112</a:t>
            </a:fld>
            <a:endParaRPr lang="lv-LV"/>
          </a:p>
        </p:txBody>
      </p:sp>
      <p:sp>
        <p:nvSpPr>
          <p:cNvPr id="5" name="Kājenes vietturis 4"/>
          <p:cNvSpPr>
            <a:spLocks noGrp="1"/>
          </p:cNvSpPr>
          <p:nvPr>
            <p:ph type="ftr" sz="quarter" idx="11"/>
          </p:nvPr>
        </p:nvSpPr>
        <p:spPr/>
        <p:txBody>
          <a:bodyPr/>
          <a:lstStyle/>
          <a:p>
            <a:r>
              <a:rPr lang="lv-LV"/>
              <a:t>Prikulis, UL, Praha, 28.06.2016</a:t>
            </a:r>
          </a:p>
        </p:txBody>
      </p:sp>
    </p:spTree>
    <p:extLst>
      <p:ext uri="{BB962C8B-B14F-4D97-AF65-F5344CB8AC3E}">
        <p14:creationId xmlns:p14="http://schemas.microsoft.com/office/powerpoint/2010/main" val="58443818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err="1"/>
              <a:t>Some</a:t>
            </a:r>
            <a:r>
              <a:rPr lang="lv-LV" dirty="0"/>
              <a:t> </a:t>
            </a:r>
            <a:r>
              <a:rPr lang="lv-LV" dirty="0" err="1"/>
              <a:t>more</a:t>
            </a:r>
            <a:r>
              <a:rPr lang="lv-LV" dirty="0"/>
              <a:t> </a:t>
            </a:r>
            <a:r>
              <a:rPr lang="lv-LV" dirty="0" err="1"/>
              <a:t>about</a:t>
            </a:r>
            <a:r>
              <a:rPr lang="lv-LV" dirty="0"/>
              <a:t> </a:t>
            </a:r>
            <a:r>
              <a:rPr lang="lv-LV" dirty="0" err="1"/>
              <a:t>the</a:t>
            </a:r>
            <a:r>
              <a:rPr lang="lv-LV" dirty="0"/>
              <a:t> student </a:t>
            </a:r>
            <a:r>
              <a:rPr lang="lv-LV" dirty="0" err="1"/>
              <a:t>support</a:t>
            </a:r>
            <a:r>
              <a:rPr lang="lv-LV" dirty="0"/>
              <a:t> </a:t>
            </a:r>
            <a:r>
              <a:rPr lang="lv-LV" dirty="0" err="1"/>
              <a:t>that</a:t>
            </a:r>
            <a:r>
              <a:rPr lang="lv-LV" dirty="0"/>
              <a:t> </a:t>
            </a:r>
            <a:r>
              <a:rPr lang="lv-LV" dirty="0" err="1"/>
              <a:t>has</a:t>
            </a:r>
            <a:r>
              <a:rPr lang="lv-LV" dirty="0"/>
              <a:t> </a:t>
            </a:r>
            <a:r>
              <a:rPr lang="lv-LV" dirty="0" err="1"/>
              <a:t>been</a:t>
            </a:r>
            <a:r>
              <a:rPr lang="lv-LV" dirty="0"/>
              <a:t> </a:t>
            </a:r>
            <a:r>
              <a:rPr lang="lv-LV" dirty="0" err="1"/>
              <a:t>menioned</a:t>
            </a:r>
            <a:r>
              <a:rPr lang="lv-LV" dirty="0"/>
              <a:t> </a:t>
            </a:r>
            <a:r>
              <a:rPr lang="lv-LV" dirty="0" err="1"/>
              <a:t>in</a:t>
            </a:r>
            <a:r>
              <a:rPr lang="lv-LV" dirty="0"/>
              <a:t> </a:t>
            </a:r>
            <a:r>
              <a:rPr lang="lv-LV" dirty="0" err="1"/>
              <a:t>the</a:t>
            </a:r>
            <a:r>
              <a:rPr lang="lv-LV" dirty="0"/>
              <a:t> </a:t>
            </a:r>
            <a:r>
              <a:rPr lang="lv-LV" dirty="0" err="1"/>
              <a:t>previous</a:t>
            </a:r>
            <a:r>
              <a:rPr lang="lv-LV" dirty="0"/>
              <a:t> </a:t>
            </a:r>
            <a:r>
              <a:rPr lang="lv-LV" dirty="0" err="1"/>
              <a:t>parts</a:t>
            </a:r>
            <a:r>
              <a:rPr lang="lv-LV" dirty="0"/>
              <a:t> </a:t>
            </a:r>
            <a:r>
              <a:rPr lang="lv-LV" dirty="0" err="1"/>
              <a:t>of</a:t>
            </a:r>
            <a:r>
              <a:rPr lang="lv-LV" dirty="0"/>
              <a:t> </a:t>
            </a:r>
            <a:r>
              <a:rPr lang="lv-LV" dirty="0" err="1"/>
              <a:t>our</a:t>
            </a:r>
            <a:r>
              <a:rPr lang="lv-LV" dirty="0"/>
              <a:t> </a:t>
            </a:r>
            <a:r>
              <a:rPr lang="lv-LV" dirty="0" err="1"/>
              <a:t>presentation</a:t>
            </a:r>
            <a:endParaRPr lang="lv-LV" dirty="0"/>
          </a:p>
        </p:txBody>
      </p:sp>
      <p:sp>
        <p:nvSpPr>
          <p:cNvPr id="4" name="Slaida numura vietturis 3"/>
          <p:cNvSpPr>
            <a:spLocks noGrp="1"/>
          </p:cNvSpPr>
          <p:nvPr>
            <p:ph type="sldNum" sz="quarter" idx="10"/>
          </p:nvPr>
        </p:nvSpPr>
        <p:spPr/>
        <p:txBody>
          <a:bodyPr/>
          <a:lstStyle/>
          <a:p>
            <a:fld id="{0A95C7B4-F48A-4942-A509-E55995350072}" type="slidenum">
              <a:rPr lang="lv-LV" smtClean="0"/>
              <a:pPr/>
              <a:t>113</a:t>
            </a:fld>
            <a:endParaRPr lang="lv-LV"/>
          </a:p>
        </p:txBody>
      </p:sp>
      <p:sp>
        <p:nvSpPr>
          <p:cNvPr id="5" name="Kājenes vietturis 4"/>
          <p:cNvSpPr>
            <a:spLocks noGrp="1"/>
          </p:cNvSpPr>
          <p:nvPr>
            <p:ph type="ftr" sz="quarter" idx="11"/>
          </p:nvPr>
        </p:nvSpPr>
        <p:spPr/>
        <p:txBody>
          <a:bodyPr/>
          <a:lstStyle/>
          <a:p>
            <a:r>
              <a:rPr lang="lv-LV"/>
              <a:t>Prikulis, UL, Praha, 28.06.2016</a:t>
            </a:r>
          </a:p>
        </p:txBody>
      </p:sp>
    </p:spTree>
    <p:extLst>
      <p:ext uri="{BB962C8B-B14F-4D97-AF65-F5344CB8AC3E}">
        <p14:creationId xmlns:p14="http://schemas.microsoft.com/office/powerpoint/2010/main" val="285741881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Slaida numura vietturis 3"/>
          <p:cNvSpPr>
            <a:spLocks noGrp="1"/>
          </p:cNvSpPr>
          <p:nvPr>
            <p:ph type="sldNum" sz="quarter" idx="10"/>
          </p:nvPr>
        </p:nvSpPr>
        <p:spPr/>
        <p:txBody>
          <a:bodyPr/>
          <a:lstStyle/>
          <a:p>
            <a:fld id="{0A95C7B4-F48A-4942-A509-E55995350072}" type="slidenum">
              <a:rPr lang="lv-LV" smtClean="0"/>
              <a:pPr/>
              <a:t>114</a:t>
            </a:fld>
            <a:endParaRPr lang="lv-LV"/>
          </a:p>
        </p:txBody>
      </p:sp>
      <p:sp>
        <p:nvSpPr>
          <p:cNvPr id="5" name="Kājenes vietturis 4"/>
          <p:cNvSpPr>
            <a:spLocks noGrp="1"/>
          </p:cNvSpPr>
          <p:nvPr>
            <p:ph type="ftr" sz="quarter" idx="11"/>
          </p:nvPr>
        </p:nvSpPr>
        <p:spPr/>
        <p:txBody>
          <a:bodyPr/>
          <a:lstStyle/>
          <a:p>
            <a:r>
              <a:rPr lang="lv-LV"/>
              <a:t>Prikulis, UL, Praha, 28.06.2016</a:t>
            </a:r>
          </a:p>
        </p:txBody>
      </p:sp>
    </p:spTree>
    <p:extLst>
      <p:ext uri="{BB962C8B-B14F-4D97-AF65-F5344CB8AC3E}">
        <p14:creationId xmlns:p14="http://schemas.microsoft.com/office/powerpoint/2010/main" val="231904880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Slaida numura vietturis 3"/>
          <p:cNvSpPr>
            <a:spLocks noGrp="1"/>
          </p:cNvSpPr>
          <p:nvPr>
            <p:ph type="sldNum" sz="quarter" idx="10"/>
          </p:nvPr>
        </p:nvSpPr>
        <p:spPr/>
        <p:txBody>
          <a:bodyPr/>
          <a:lstStyle/>
          <a:p>
            <a:fld id="{0A95C7B4-F48A-4942-A509-E55995350072}" type="slidenum">
              <a:rPr lang="lv-LV" smtClean="0"/>
              <a:pPr/>
              <a:t>115</a:t>
            </a:fld>
            <a:endParaRPr lang="lv-LV"/>
          </a:p>
        </p:txBody>
      </p:sp>
      <p:sp>
        <p:nvSpPr>
          <p:cNvPr id="5" name="Kājenes vietturis 4"/>
          <p:cNvSpPr>
            <a:spLocks noGrp="1"/>
          </p:cNvSpPr>
          <p:nvPr>
            <p:ph type="ftr" sz="quarter" idx="11"/>
          </p:nvPr>
        </p:nvSpPr>
        <p:spPr/>
        <p:txBody>
          <a:bodyPr/>
          <a:lstStyle/>
          <a:p>
            <a:r>
              <a:rPr lang="lv-LV"/>
              <a:t>Prikulis, UL, Praha, 28.06.2016</a:t>
            </a:r>
          </a:p>
        </p:txBody>
      </p:sp>
    </p:spTree>
    <p:extLst>
      <p:ext uri="{BB962C8B-B14F-4D97-AF65-F5344CB8AC3E}">
        <p14:creationId xmlns:p14="http://schemas.microsoft.com/office/powerpoint/2010/main" val="195601034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Slaida numura vietturis 3"/>
          <p:cNvSpPr>
            <a:spLocks noGrp="1"/>
          </p:cNvSpPr>
          <p:nvPr>
            <p:ph type="sldNum" sz="quarter" idx="10"/>
          </p:nvPr>
        </p:nvSpPr>
        <p:spPr/>
        <p:txBody>
          <a:bodyPr/>
          <a:lstStyle/>
          <a:p>
            <a:fld id="{0A95C7B4-F48A-4942-A509-E55995350072}" type="slidenum">
              <a:rPr lang="lv-LV" smtClean="0"/>
              <a:pPr/>
              <a:t>116</a:t>
            </a:fld>
            <a:endParaRPr lang="lv-LV"/>
          </a:p>
        </p:txBody>
      </p:sp>
      <p:sp>
        <p:nvSpPr>
          <p:cNvPr id="5" name="Kājenes vietturis 4"/>
          <p:cNvSpPr>
            <a:spLocks noGrp="1"/>
          </p:cNvSpPr>
          <p:nvPr>
            <p:ph type="ftr" sz="quarter" idx="11"/>
          </p:nvPr>
        </p:nvSpPr>
        <p:spPr/>
        <p:txBody>
          <a:bodyPr/>
          <a:lstStyle/>
          <a:p>
            <a:r>
              <a:rPr lang="lv-LV"/>
              <a:t>Prikulis, UL, Praha, 28.06.2016</a:t>
            </a:r>
          </a:p>
        </p:txBody>
      </p:sp>
    </p:spTree>
    <p:extLst>
      <p:ext uri="{BB962C8B-B14F-4D97-AF65-F5344CB8AC3E}">
        <p14:creationId xmlns:p14="http://schemas.microsoft.com/office/powerpoint/2010/main" val="2173818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err="1"/>
              <a:t>Some</a:t>
            </a:r>
            <a:r>
              <a:rPr lang="lv-LV" dirty="0"/>
              <a:t> </a:t>
            </a:r>
            <a:r>
              <a:rPr lang="lv-LV" dirty="0" err="1"/>
              <a:t>repetition</a:t>
            </a:r>
            <a:r>
              <a:rPr lang="lv-LV" dirty="0"/>
              <a:t> </a:t>
            </a:r>
            <a:r>
              <a:rPr lang="lv-LV" dirty="0" err="1"/>
              <a:t>on</a:t>
            </a:r>
            <a:r>
              <a:rPr lang="lv-LV" dirty="0"/>
              <a:t> </a:t>
            </a:r>
            <a:r>
              <a:rPr lang="lv-LV" dirty="0" err="1"/>
              <a:t>participation</a:t>
            </a:r>
            <a:r>
              <a:rPr lang="lv-LV" dirty="0"/>
              <a:t> </a:t>
            </a:r>
            <a:r>
              <a:rPr lang="lv-LV" dirty="0" err="1"/>
              <a:t>of</a:t>
            </a:r>
            <a:r>
              <a:rPr lang="lv-LV" dirty="0"/>
              <a:t> students </a:t>
            </a:r>
            <a:r>
              <a:rPr lang="lv-LV" dirty="0" err="1"/>
              <a:t>in</a:t>
            </a:r>
            <a:r>
              <a:rPr lang="lv-LV" dirty="0"/>
              <a:t> </a:t>
            </a:r>
            <a:r>
              <a:rPr lang="lv-LV" dirty="0" err="1"/>
              <a:t>evaluation</a:t>
            </a:r>
            <a:r>
              <a:rPr lang="lv-LV" dirty="0"/>
              <a:t> </a:t>
            </a:r>
            <a:r>
              <a:rPr lang="lv-LV" dirty="0" err="1"/>
              <a:t>of</a:t>
            </a:r>
            <a:r>
              <a:rPr lang="lv-LV" dirty="0"/>
              <a:t> </a:t>
            </a:r>
            <a:r>
              <a:rPr lang="lv-LV" dirty="0" err="1"/>
              <a:t>quality</a:t>
            </a:r>
            <a:r>
              <a:rPr lang="lv-LV" dirty="0"/>
              <a:t> </a:t>
            </a:r>
            <a:r>
              <a:rPr lang="lv-LV" dirty="0" err="1"/>
              <a:t>of</a:t>
            </a:r>
            <a:r>
              <a:rPr lang="lv-LV" dirty="0"/>
              <a:t> </a:t>
            </a:r>
            <a:r>
              <a:rPr lang="lv-LV" dirty="0" err="1"/>
              <a:t>courses</a:t>
            </a:r>
            <a:endParaRPr lang="lv-LV" dirty="0"/>
          </a:p>
        </p:txBody>
      </p:sp>
      <p:sp>
        <p:nvSpPr>
          <p:cNvPr id="4" name="Slaida numura vietturis 3"/>
          <p:cNvSpPr>
            <a:spLocks noGrp="1"/>
          </p:cNvSpPr>
          <p:nvPr>
            <p:ph type="sldNum" sz="quarter" idx="10"/>
          </p:nvPr>
        </p:nvSpPr>
        <p:spPr/>
        <p:txBody>
          <a:bodyPr/>
          <a:lstStyle/>
          <a:p>
            <a:fld id="{0A95C7B4-F48A-4942-A509-E55995350072}" type="slidenum">
              <a:rPr lang="lv-LV" smtClean="0"/>
              <a:pPr/>
              <a:t>117</a:t>
            </a:fld>
            <a:endParaRPr lang="lv-LV"/>
          </a:p>
        </p:txBody>
      </p:sp>
      <p:sp>
        <p:nvSpPr>
          <p:cNvPr id="5" name="Kājenes vietturis 4"/>
          <p:cNvSpPr>
            <a:spLocks noGrp="1"/>
          </p:cNvSpPr>
          <p:nvPr>
            <p:ph type="ftr" sz="quarter" idx="11"/>
          </p:nvPr>
        </p:nvSpPr>
        <p:spPr/>
        <p:txBody>
          <a:bodyPr/>
          <a:lstStyle/>
          <a:p>
            <a:r>
              <a:rPr lang="lv-LV"/>
              <a:t>Prikulis, UL, Praha, 28.06.2016</a:t>
            </a:r>
          </a:p>
        </p:txBody>
      </p:sp>
    </p:spTree>
    <p:extLst>
      <p:ext uri="{BB962C8B-B14F-4D97-AF65-F5344CB8AC3E}">
        <p14:creationId xmlns:p14="http://schemas.microsoft.com/office/powerpoint/2010/main" val="88532120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err="1"/>
              <a:t>Here</a:t>
            </a:r>
            <a:r>
              <a:rPr lang="lv-LV" dirty="0"/>
              <a:t> </a:t>
            </a:r>
            <a:r>
              <a:rPr lang="lv-LV" dirty="0" err="1"/>
              <a:t>you</a:t>
            </a:r>
            <a:r>
              <a:rPr lang="lv-LV" dirty="0"/>
              <a:t> </a:t>
            </a:r>
            <a:r>
              <a:rPr lang="lv-LV" dirty="0" err="1"/>
              <a:t>can</a:t>
            </a:r>
            <a:r>
              <a:rPr lang="lv-LV" dirty="0"/>
              <a:t> </a:t>
            </a:r>
            <a:r>
              <a:rPr lang="lv-LV" dirty="0" err="1"/>
              <a:t>see</a:t>
            </a:r>
            <a:r>
              <a:rPr lang="lv-LV" dirty="0"/>
              <a:t> </a:t>
            </a:r>
            <a:r>
              <a:rPr lang="lv-LV" dirty="0" err="1"/>
              <a:t>in</a:t>
            </a:r>
            <a:r>
              <a:rPr lang="lv-LV" dirty="0"/>
              <a:t> </a:t>
            </a:r>
            <a:r>
              <a:rPr lang="lv-LV" dirty="0" err="1"/>
              <a:t>detail</a:t>
            </a:r>
            <a:r>
              <a:rPr lang="lv-LV" dirty="0"/>
              <a:t> </a:t>
            </a:r>
            <a:r>
              <a:rPr lang="lv-LV" dirty="0" err="1"/>
              <a:t>what</a:t>
            </a:r>
            <a:r>
              <a:rPr lang="lv-LV" dirty="0"/>
              <a:t> </a:t>
            </a:r>
            <a:r>
              <a:rPr lang="lv-LV" dirty="0" err="1"/>
              <a:t>information</a:t>
            </a:r>
            <a:r>
              <a:rPr lang="lv-LV" dirty="0"/>
              <a:t> </a:t>
            </a:r>
            <a:r>
              <a:rPr lang="lv-LV" dirty="0" err="1"/>
              <a:t>one</a:t>
            </a:r>
            <a:r>
              <a:rPr lang="lv-LV" dirty="0"/>
              <a:t> </a:t>
            </a:r>
            <a:r>
              <a:rPr lang="lv-LV" dirty="0" err="1"/>
              <a:t>can</a:t>
            </a:r>
            <a:r>
              <a:rPr lang="lv-LV" dirty="0"/>
              <a:t> </a:t>
            </a:r>
            <a:r>
              <a:rPr lang="lv-LV" dirty="0" err="1"/>
              <a:t>gain</a:t>
            </a:r>
            <a:r>
              <a:rPr lang="lv-LV" dirty="0"/>
              <a:t> </a:t>
            </a:r>
            <a:r>
              <a:rPr lang="lv-LV" dirty="0" err="1"/>
              <a:t>from</a:t>
            </a:r>
            <a:r>
              <a:rPr lang="lv-LV" dirty="0"/>
              <a:t> students’ </a:t>
            </a:r>
            <a:r>
              <a:rPr lang="lv-LV" dirty="0" err="1"/>
              <a:t>evaluations</a:t>
            </a:r>
            <a:r>
              <a:rPr lang="lv-LV" dirty="0"/>
              <a:t> </a:t>
            </a:r>
            <a:r>
              <a:rPr lang="lv-LV" dirty="0" err="1"/>
              <a:t>designed</a:t>
            </a:r>
            <a:r>
              <a:rPr lang="lv-LV" dirty="0"/>
              <a:t> </a:t>
            </a:r>
            <a:r>
              <a:rPr lang="lv-LV" dirty="0" err="1"/>
              <a:t>and</a:t>
            </a:r>
            <a:r>
              <a:rPr lang="lv-LV" dirty="0"/>
              <a:t> </a:t>
            </a:r>
            <a:r>
              <a:rPr lang="lv-LV" dirty="0" err="1"/>
              <a:t>organized</a:t>
            </a:r>
            <a:r>
              <a:rPr lang="lv-LV" dirty="0"/>
              <a:t> </a:t>
            </a:r>
            <a:r>
              <a:rPr lang="lv-LV" dirty="0" err="1"/>
              <a:t>centrally</a:t>
            </a:r>
            <a:r>
              <a:rPr lang="lv-LV" dirty="0"/>
              <a:t>.</a:t>
            </a:r>
          </a:p>
        </p:txBody>
      </p:sp>
      <p:sp>
        <p:nvSpPr>
          <p:cNvPr id="4" name="Slaida numura vietturis 3"/>
          <p:cNvSpPr>
            <a:spLocks noGrp="1"/>
          </p:cNvSpPr>
          <p:nvPr>
            <p:ph type="sldNum" sz="quarter" idx="10"/>
          </p:nvPr>
        </p:nvSpPr>
        <p:spPr/>
        <p:txBody>
          <a:bodyPr/>
          <a:lstStyle/>
          <a:p>
            <a:fld id="{0A95C7B4-F48A-4942-A509-E55995350072}" type="slidenum">
              <a:rPr lang="lv-LV" smtClean="0"/>
              <a:pPr/>
              <a:t>118</a:t>
            </a:fld>
            <a:endParaRPr lang="lv-LV"/>
          </a:p>
        </p:txBody>
      </p:sp>
      <p:sp>
        <p:nvSpPr>
          <p:cNvPr id="5" name="Kājenes vietturis 4"/>
          <p:cNvSpPr>
            <a:spLocks noGrp="1"/>
          </p:cNvSpPr>
          <p:nvPr>
            <p:ph type="ftr" sz="quarter" idx="11"/>
          </p:nvPr>
        </p:nvSpPr>
        <p:spPr/>
        <p:txBody>
          <a:bodyPr/>
          <a:lstStyle/>
          <a:p>
            <a:r>
              <a:rPr lang="lv-LV"/>
              <a:t>Prikulis, UL, Praha, 28.06.2016</a:t>
            </a:r>
          </a:p>
        </p:txBody>
      </p:sp>
    </p:spTree>
    <p:extLst>
      <p:ext uri="{BB962C8B-B14F-4D97-AF65-F5344CB8AC3E}">
        <p14:creationId xmlns:p14="http://schemas.microsoft.com/office/powerpoint/2010/main" val="295767438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err="1"/>
              <a:t>But</a:t>
            </a:r>
            <a:r>
              <a:rPr lang="lv-LV" dirty="0"/>
              <a:t>, apart </a:t>
            </a:r>
            <a:r>
              <a:rPr lang="lv-LV" dirty="0" err="1"/>
              <a:t>from</a:t>
            </a:r>
            <a:r>
              <a:rPr lang="lv-LV" dirty="0"/>
              <a:t> </a:t>
            </a:r>
            <a:r>
              <a:rPr lang="lv-LV" dirty="0" err="1"/>
              <a:t>that</a:t>
            </a:r>
            <a:r>
              <a:rPr lang="lv-LV" dirty="0"/>
              <a:t>, </a:t>
            </a:r>
            <a:r>
              <a:rPr lang="lv-LV" dirty="0" err="1"/>
              <a:t>questionnaires</a:t>
            </a:r>
            <a:r>
              <a:rPr lang="lv-LV" dirty="0"/>
              <a:t> </a:t>
            </a:r>
            <a:r>
              <a:rPr lang="lv-LV" dirty="0" err="1"/>
              <a:t>and</a:t>
            </a:r>
            <a:r>
              <a:rPr lang="lv-LV" dirty="0"/>
              <a:t> </a:t>
            </a:r>
            <a:r>
              <a:rPr lang="lv-LV" dirty="0" err="1"/>
              <a:t>opinion</a:t>
            </a:r>
            <a:r>
              <a:rPr lang="lv-LV" dirty="0"/>
              <a:t> </a:t>
            </a:r>
            <a:r>
              <a:rPr lang="lv-LV" dirty="0" err="1"/>
              <a:t>polls</a:t>
            </a:r>
            <a:r>
              <a:rPr lang="lv-LV" dirty="0"/>
              <a:t> </a:t>
            </a:r>
            <a:r>
              <a:rPr lang="lv-LV" dirty="0" err="1"/>
              <a:t>can</a:t>
            </a:r>
            <a:r>
              <a:rPr lang="lv-LV" dirty="0"/>
              <a:t> </a:t>
            </a:r>
            <a:r>
              <a:rPr lang="lv-LV" dirty="0" err="1"/>
              <a:t>also</a:t>
            </a:r>
            <a:r>
              <a:rPr lang="lv-LV" dirty="0"/>
              <a:t> </a:t>
            </a:r>
            <a:r>
              <a:rPr lang="lv-LV" dirty="0" err="1"/>
              <a:t>be</a:t>
            </a:r>
            <a:r>
              <a:rPr lang="lv-LV" dirty="0"/>
              <a:t> </a:t>
            </a:r>
            <a:r>
              <a:rPr lang="lv-LV" dirty="0" err="1"/>
              <a:t>organized</a:t>
            </a:r>
            <a:r>
              <a:rPr lang="lv-LV" dirty="0"/>
              <a:t> </a:t>
            </a:r>
            <a:r>
              <a:rPr lang="lv-LV" dirty="0" err="1"/>
              <a:t>by</a:t>
            </a:r>
            <a:r>
              <a:rPr lang="lv-LV" dirty="0"/>
              <a:t> </a:t>
            </a:r>
            <a:r>
              <a:rPr lang="lv-LV" dirty="0" err="1"/>
              <a:t>the</a:t>
            </a:r>
            <a:r>
              <a:rPr lang="lv-LV" dirty="0"/>
              <a:t> </a:t>
            </a:r>
            <a:r>
              <a:rPr lang="lv-LV" dirty="0" err="1"/>
              <a:t>faculty</a:t>
            </a:r>
            <a:r>
              <a:rPr lang="lv-LV" dirty="0"/>
              <a:t> </a:t>
            </a:r>
            <a:r>
              <a:rPr lang="lv-LV" dirty="0" err="1"/>
              <a:t>or</a:t>
            </a:r>
            <a:r>
              <a:rPr lang="lv-LV" dirty="0"/>
              <a:t> </a:t>
            </a:r>
            <a:r>
              <a:rPr lang="lv-LV" dirty="0" err="1"/>
              <a:t>by</a:t>
            </a:r>
            <a:r>
              <a:rPr lang="lv-LV" dirty="0"/>
              <a:t> students’ </a:t>
            </a:r>
            <a:r>
              <a:rPr lang="lv-LV" dirty="0" err="1"/>
              <a:t>self-government</a:t>
            </a:r>
            <a:r>
              <a:rPr lang="lv-LV" dirty="0"/>
              <a:t> </a:t>
            </a:r>
            <a:r>
              <a:rPr lang="lv-LV" dirty="0" err="1"/>
              <a:t>bodies</a:t>
            </a:r>
            <a:endParaRPr lang="lv-LV" dirty="0"/>
          </a:p>
        </p:txBody>
      </p:sp>
      <p:sp>
        <p:nvSpPr>
          <p:cNvPr id="4" name="Slaida numura vietturis 3"/>
          <p:cNvSpPr>
            <a:spLocks noGrp="1"/>
          </p:cNvSpPr>
          <p:nvPr>
            <p:ph type="sldNum" sz="quarter" idx="10"/>
          </p:nvPr>
        </p:nvSpPr>
        <p:spPr/>
        <p:txBody>
          <a:bodyPr/>
          <a:lstStyle/>
          <a:p>
            <a:fld id="{0A95C7B4-F48A-4942-A509-E55995350072}" type="slidenum">
              <a:rPr lang="lv-LV" smtClean="0"/>
              <a:pPr/>
              <a:t>119</a:t>
            </a:fld>
            <a:endParaRPr lang="lv-LV"/>
          </a:p>
        </p:txBody>
      </p:sp>
      <p:sp>
        <p:nvSpPr>
          <p:cNvPr id="5" name="Kājenes vietturis 4"/>
          <p:cNvSpPr>
            <a:spLocks noGrp="1"/>
          </p:cNvSpPr>
          <p:nvPr>
            <p:ph type="ftr" sz="quarter" idx="11"/>
          </p:nvPr>
        </p:nvSpPr>
        <p:spPr/>
        <p:txBody>
          <a:bodyPr/>
          <a:lstStyle/>
          <a:p>
            <a:r>
              <a:rPr lang="lv-LV"/>
              <a:t>Prikulis, UL, Praha, 28.06.2016</a:t>
            </a:r>
          </a:p>
        </p:txBody>
      </p:sp>
    </p:spTree>
    <p:extLst>
      <p:ext uri="{BB962C8B-B14F-4D97-AF65-F5344CB8AC3E}">
        <p14:creationId xmlns:p14="http://schemas.microsoft.com/office/powerpoint/2010/main" val="285773772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err="1"/>
              <a:t>Based</a:t>
            </a:r>
            <a:r>
              <a:rPr lang="lv-LV" dirty="0"/>
              <a:t> </a:t>
            </a:r>
            <a:r>
              <a:rPr lang="lv-LV" dirty="0" err="1"/>
              <a:t>on</a:t>
            </a:r>
            <a:r>
              <a:rPr lang="lv-LV" dirty="0"/>
              <a:t> </a:t>
            </a:r>
            <a:r>
              <a:rPr lang="lv-LV" dirty="0" err="1"/>
              <a:t>evaluations</a:t>
            </a:r>
            <a:r>
              <a:rPr lang="lv-LV" dirty="0"/>
              <a:t> </a:t>
            </a:r>
            <a:r>
              <a:rPr lang="lv-LV" dirty="0" err="1"/>
              <a:t>organized</a:t>
            </a:r>
            <a:r>
              <a:rPr lang="lv-LV" dirty="0"/>
              <a:t> </a:t>
            </a:r>
            <a:r>
              <a:rPr lang="lv-LV" dirty="0" err="1"/>
              <a:t>centrally</a:t>
            </a:r>
            <a:r>
              <a:rPr lang="lv-LV" dirty="0"/>
              <a:t> </a:t>
            </a:r>
            <a:r>
              <a:rPr lang="lv-LV" dirty="0" err="1"/>
              <a:t>or</a:t>
            </a:r>
            <a:r>
              <a:rPr lang="lv-LV" dirty="0"/>
              <a:t> </a:t>
            </a:r>
            <a:r>
              <a:rPr lang="lv-LV" dirty="0" err="1"/>
              <a:t>at</a:t>
            </a:r>
            <a:r>
              <a:rPr lang="lv-LV" dirty="0"/>
              <a:t> </a:t>
            </a:r>
            <a:r>
              <a:rPr lang="lv-LV" dirty="0" err="1"/>
              <a:t>grass-root</a:t>
            </a:r>
            <a:r>
              <a:rPr lang="lv-LV" dirty="0"/>
              <a:t> </a:t>
            </a:r>
            <a:r>
              <a:rPr lang="lv-LV" dirty="0" err="1"/>
              <a:t>level</a:t>
            </a:r>
            <a:r>
              <a:rPr lang="lv-LV" dirty="0"/>
              <a:t> </a:t>
            </a:r>
            <a:r>
              <a:rPr lang="lv-LV" dirty="0" err="1"/>
              <a:t>the</a:t>
            </a:r>
            <a:r>
              <a:rPr lang="lv-LV" dirty="0"/>
              <a:t> </a:t>
            </a:r>
            <a:r>
              <a:rPr lang="lv-LV" dirty="0" err="1"/>
              <a:t>lecturer</a:t>
            </a:r>
            <a:r>
              <a:rPr lang="lv-LV" dirty="0"/>
              <a:t> </a:t>
            </a:r>
            <a:r>
              <a:rPr lang="lv-LV" dirty="0" err="1"/>
              <a:t>can</a:t>
            </a:r>
            <a:r>
              <a:rPr lang="lv-LV" dirty="0"/>
              <a:t> </a:t>
            </a:r>
            <a:r>
              <a:rPr lang="lv-LV" dirty="0" err="1"/>
              <a:t>analyze</a:t>
            </a:r>
            <a:r>
              <a:rPr lang="lv-LV" dirty="0"/>
              <a:t> </a:t>
            </a:r>
            <a:r>
              <a:rPr lang="lv-LV" dirty="0" err="1"/>
              <a:t>the</a:t>
            </a:r>
            <a:r>
              <a:rPr lang="lv-LV" dirty="0"/>
              <a:t> </a:t>
            </a:r>
            <a:r>
              <a:rPr lang="lv-LV" dirty="0" err="1"/>
              <a:t>success</a:t>
            </a:r>
            <a:r>
              <a:rPr lang="lv-LV" dirty="0"/>
              <a:t> </a:t>
            </a:r>
            <a:r>
              <a:rPr lang="lv-LV" dirty="0" err="1"/>
              <a:t>of</a:t>
            </a:r>
            <a:r>
              <a:rPr lang="lv-LV" dirty="0"/>
              <a:t> </a:t>
            </a:r>
            <a:r>
              <a:rPr lang="lv-LV" dirty="0" err="1"/>
              <a:t>his</a:t>
            </a:r>
            <a:r>
              <a:rPr lang="lv-LV" dirty="0"/>
              <a:t> </a:t>
            </a:r>
            <a:r>
              <a:rPr lang="lv-LV" dirty="0" err="1"/>
              <a:t>course</a:t>
            </a:r>
            <a:r>
              <a:rPr lang="lv-LV" dirty="0"/>
              <a:t> </a:t>
            </a:r>
            <a:r>
              <a:rPr lang="lv-LV" dirty="0" err="1"/>
              <a:t>and</a:t>
            </a:r>
            <a:r>
              <a:rPr lang="lv-LV" dirty="0"/>
              <a:t> </a:t>
            </a:r>
            <a:r>
              <a:rPr lang="lv-LV" dirty="0" err="1"/>
              <a:t>the</a:t>
            </a:r>
            <a:r>
              <a:rPr lang="lv-LV" dirty="0"/>
              <a:t> </a:t>
            </a:r>
            <a:r>
              <a:rPr lang="lv-LV" dirty="0" err="1"/>
              <a:t>forms</a:t>
            </a:r>
            <a:r>
              <a:rPr lang="lv-LV" dirty="0"/>
              <a:t> </a:t>
            </a:r>
            <a:r>
              <a:rPr lang="lv-LV" dirty="0" err="1"/>
              <a:t>of</a:t>
            </a:r>
            <a:r>
              <a:rPr lang="lv-LV" dirty="0"/>
              <a:t> </a:t>
            </a:r>
            <a:r>
              <a:rPr lang="lv-LV" dirty="0" err="1"/>
              <a:t>studies</a:t>
            </a:r>
            <a:r>
              <a:rPr lang="lv-LV" dirty="0"/>
              <a:t> </a:t>
            </a:r>
            <a:r>
              <a:rPr lang="lv-LV" dirty="0" err="1"/>
              <a:t>and</a:t>
            </a:r>
            <a:r>
              <a:rPr lang="lv-LV" dirty="0"/>
              <a:t> </a:t>
            </a:r>
            <a:r>
              <a:rPr lang="lv-LV" dirty="0" err="1"/>
              <a:t>assessments</a:t>
            </a:r>
            <a:r>
              <a:rPr lang="lv-LV" dirty="0"/>
              <a:t> to </a:t>
            </a:r>
            <a:r>
              <a:rPr lang="lv-LV" dirty="0" err="1"/>
              <a:t>work</a:t>
            </a:r>
            <a:r>
              <a:rPr lang="lv-LV" dirty="0"/>
              <a:t> </a:t>
            </a:r>
            <a:r>
              <a:rPr lang="lv-LV" dirty="0" err="1"/>
              <a:t>for</a:t>
            </a:r>
            <a:r>
              <a:rPr lang="lv-LV" dirty="0"/>
              <a:t> </a:t>
            </a:r>
            <a:r>
              <a:rPr lang="lv-LV" dirty="0" err="1"/>
              <a:t>improvement</a:t>
            </a:r>
            <a:r>
              <a:rPr lang="lv-LV" dirty="0"/>
              <a:t> </a:t>
            </a:r>
            <a:r>
              <a:rPr lang="lv-LV" dirty="0" err="1"/>
              <a:t>of</a:t>
            </a:r>
            <a:r>
              <a:rPr lang="lv-LV" dirty="0"/>
              <a:t>  </a:t>
            </a:r>
            <a:r>
              <a:rPr lang="lv-LV" dirty="0" err="1"/>
              <a:t>the</a:t>
            </a:r>
            <a:r>
              <a:rPr lang="lv-LV" dirty="0"/>
              <a:t> </a:t>
            </a:r>
            <a:r>
              <a:rPr lang="lv-LV" dirty="0" err="1"/>
              <a:t>course</a:t>
            </a:r>
            <a:r>
              <a:rPr lang="lv-LV" dirty="0"/>
              <a:t>. </a:t>
            </a:r>
          </a:p>
        </p:txBody>
      </p:sp>
      <p:sp>
        <p:nvSpPr>
          <p:cNvPr id="4" name="Slaida numura vietturis 3"/>
          <p:cNvSpPr>
            <a:spLocks noGrp="1"/>
          </p:cNvSpPr>
          <p:nvPr>
            <p:ph type="sldNum" sz="quarter" idx="10"/>
          </p:nvPr>
        </p:nvSpPr>
        <p:spPr/>
        <p:txBody>
          <a:bodyPr/>
          <a:lstStyle/>
          <a:p>
            <a:fld id="{0A95C7B4-F48A-4942-A509-E55995350072}" type="slidenum">
              <a:rPr lang="lv-LV" smtClean="0"/>
              <a:pPr/>
              <a:t>120</a:t>
            </a:fld>
            <a:endParaRPr lang="lv-LV"/>
          </a:p>
        </p:txBody>
      </p:sp>
      <p:sp>
        <p:nvSpPr>
          <p:cNvPr id="5" name="Kājenes vietturis 4"/>
          <p:cNvSpPr>
            <a:spLocks noGrp="1"/>
          </p:cNvSpPr>
          <p:nvPr>
            <p:ph type="ftr" sz="quarter" idx="11"/>
          </p:nvPr>
        </p:nvSpPr>
        <p:spPr/>
        <p:txBody>
          <a:bodyPr/>
          <a:lstStyle/>
          <a:p>
            <a:r>
              <a:rPr lang="lv-LV"/>
              <a:t>Prikulis, UL, Praha, 28.06.2016</a:t>
            </a:r>
          </a:p>
        </p:txBody>
      </p:sp>
    </p:spTree>
    <p:extLst>
      <p:ext uri="{BB962C8B-B14F-4D97-AF65-F5344CB8AC3E}">
        <p14:creationId xmlns:p14="http://schemas.microsoft.com/office/powerpoint/2010/main" val="29904478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err="1"/>
              <a:t>Why</a:t>
            </a:r>
            <a:r>
              <a:rPr lang="lv-LV" dirty="0"/>
              <a:t> </a:t>
            </a:r>
            <a:r>
              <a:rPr lang="lv-LV" dirty="0" err="1"/>
              <a:t>we</a:t>
            </a:r>
            <a:r>
              <a:rPr lang="lv-LV" dirty="0"/>
              <a:t> </a:t>
            </a:r>
            <a:r>
              <a:rPr lang="lv-LV" dirty="0" err="1"/>
              <a:t>can</a:t>
            </a:r>
            <a:r>
              <a:rPr lang="lv-LV" dirty="0"/>
              <a:t> </a:t>
            </a:r>
            <a:r>
              <a:rPr lang="lv-LV" dirty="0" err="1"/>
              <a:t>apply</a:t>
            </a:r>
            <a:r>
              <a:rPr lang="lv-LV" dirty="0"/>
              <a:t> </a:t>
            </a:r>
            <a:r>
              <a:rPr lang="lv-LV" dirty="0" err="1"/>
              <a:t>the</a:t>
            </a:r>
            <a:r>
              <a:rPr lang="lv-LV" dirty="0"/>
              <a:t> </a:t>
            </a:r>
            <a:r>
              <a:rPr lang="lv-LV" dirty="0" err="1"/>
              <a:t>definitions</a:t>
            </a:r>
            <a:r>
              <a:rPr lang="lv-LV" dirty="0"/>
              <a:t> to HE </a:t>
            </a:r>
            <a:r>
              <a:rPr lang="lv-LV" dirty="0" err="1"/>
              <a:t>at</a:t>
            </a:r>
            <a:r>
              <a:rPr lang="lv-LV" dirty="0"/>
              <a:t> </a:t>
            </a:r>
            <a:r>
              <a:rPr lang="lv-LV" dirty="0" err="1"/>
              <a:t>all</a:t>
            </a:r>
            <a:r>
              <a:rPr lang="lv-LV" dirty="0"/>
              <a:t>. </a:t>
            </a:r>
            <a:r>
              <a:rPr lang="lv-LV" dirty="0" err="1"/>
              <a:t>The</a:t>
            </a:r>
            <a:r>
              <a:rPr lang="lv-LV" dirty="0"/>
              <a:t> </a:t>
            </a:r>
            <a:r>
              <a:rPr lang="lv-LV" dirty="0" err="1"/>
              <a:t>fact</a:t>
            </a:r>
            <a:r>
              <a:rPr lang="lv-LV" dirty="0"/>
              <a:t> </a:t>
            </a:r>
            <a:r>
              <a:rPr lang="lv-LV" dirty="0" err="1"/>
              <a:t>is</a:t>
            </a:r>
            <a:r>
              <a:rPr lang="lv-LV" dirty="0"/>
              <a:t> </a:t>
            </a:r>
            <a:r>
              <a:rPr lang="lv-LV" dirty="0" err="1"/>
              <a:t>that</a:t>
            </a:r>
            <a:r>
              <a:rPr lang="lv-LV" dirty="0"/>
              <a:t> </a:t>
            </a:r>
            <a:r>
              <a:rPr lang="lv-LV" dirty="0" err="1"/>
              <a:t>academic</a:t>
            </a:r>
            <a:r>
              <a:rPr lang="lv-LV" dirty="0"/>
              <a:t> process just </a:t>
            </a:r>
            <a:r>
              <a:rPr lang="lv-LV" dirty="0" err="1"/>
              <a:t>as</a:t>
            </a:r>
            <a:r>
              <a:rPr lang="lv-LV" dirty="0"/>
              <a:t> </a:t>
            </a:r>
            <a:r>
              <a:rPr lang="lv-LV" dirty="0" err="1"/>
              <a:t>any</a:t>
            </a:r>
            <a:r>
              <a:rPr lang="lv-LV" dirty="0"/>
              <a:t> </a:t>
            </a:r>
            <a:r>
              <a:rPr lang="lv-LV" dirty="0" err="1"/>
              <a:t>production</a:t>
            </a:r>
            <a:r>
              <a:rPr lang="lv-LV" dirty="0"/>
              <a:t> </a:t>
            </a:r>
            <a:r>
              <a:rPr lang="lv-LV" dirty="0" err="1"/>
              <a:t>processes</a:t>
            </a:r>
            <a:r>
              <a:rPr lang="lv-LV" dirty="0"/>
              <a:t> </a:t>
            </a:r>
            <a:r>
              <a:rPr lang="lv-LV" dirty="0" err="1"/>
              <a:t>has</a:t>
            </a:r>
            <a:r>
              <a:rPr lang="lv-LV" dirty="0"/>
              <a:t> </a:t>
            </a:r>
            <a:r>
              <a:rPr lang="lv-LV" dirty="0" err="1"/>
              <a:t>certain</a:t>
            </a:r>
            <a:r>
              <a:rPr lang="lv-LV" dirty="0"/>
              <a:t> </a:t>
            </a:r>
            <a:r>
              <a:rPr lang="lv-LV" dirty="0" err="1"/>
              <a:t>source</a:t>
            </a:r>
            <a:r>
              <a:rPr lang="lv-LV" dirty="0"/>
              <a:t> (</a:t>
            </a:r>
            <a:r>
              <a:rPr lang="lv-LV" dirty="0" err="1"/>
              <a:t>raw</a:t>
            </a:r>
            <a:r>
              <a:rPr lang="lv-LV" dirty="0"/>
              <a:t>) </a:t>
            </a:r>
            <a:r>
              <a:rPr lang="lv-LV" dirty="0" err="1"/>
              <a:t>material</a:t>
            </a:r>
            <a:r>
              <a:rPr lang="lv-LV" dirty="0"/>
              <a:t> </a:t>
            </a:r>
            <a:r>
              <a:rPr lang="lv-LV" dirty="0" err="1"/>
              <a:t>that</a:t>
            </a:r>
            <a:r>
              <a:rPr lang="lv-LV" dirty="0"/>
              <a:t> </a:t>
            </a:r>
            <a:r>
              <a:rPr lang="lv-LV" dirty="0" err="1"/>
              <a:t>is</a:t>
            </a:r>
            <a:r>
              <a:rPr lang="lv-LV" dirty="0"/>
              <a:t> </a:t>
            </a:r>
            <a:r>
              <a:rPr lang="lv-LV" dirty="0" err="1"/>
              <a:t>developed</a:t>
            </a:r>
            <a:r>
              <a:rPr lang="lv-LV" dirty="0"/>
              <a:t> (</a:t>
            </a:r>
            <a:r>
              <a:rPr lang="lv-LV" dirty="0" err="1"/>
              <a:t>processed</a:t>
            </a:r>
            <a:r>
              <a:rPr lang="lv-LV" dirty="0"/>
              <a:t>) </a:t>
            </a:r>
            <a:r>
              <a:rPr lang="lv-LV" dirty="0" err="1"/>
              <a:t>into</a:t>
            </a:r>
            <a:r>
              <a:rPr lang="lv-LV" dirty="0"/>
              <a:t> </a:t>
            </a:r>
            <a:r>
              <a:rPr lang="lv-LV" dirty="0" err="1"/>
              <a:t>some</a:t>
            </a:r>
            <a:r>
              <a:rPr lang="lv-LV" dirty="0"/>
              <a:t> </a:t>
            </a:r>
            <a:r>
              <a:rPr lang="lv-LV" dirty="0" err="1"/>
              <a:t>product</a:t>
            </a:r>
            <a:r>
              <a:rPr lang="lv-LV" dirty="0"/>
              <a:t>. </a:t>
            </a:r>
            <a:r>
              <a:rPr lang="lv-LV" dirty="0" err="1"/>
              <a:t>The</a:t>
            </a:r>
            <a:r>
              <a:rPr lang="lv-LV" dirty="0"/>
              <a:t> process </a:t>
            </a:r>
            <a:r>
              <a:rPr lang="lv-LV" dirty="0" err="1"/>
              <a:t>itself</a:t>
            </a:r>
            <a:r>
              <a:rPr lang="lv-LV" dirty="0"/>
              <a:t> </a:t>
            </a:r>
            <a:r>
              <a:rPr lang="lv-LV" dirty="0" err="1"/>
              <a:t>can</a:t>
            </a:r>
            <a:r>
              <a:rPr lang="lv-LV" dirty="0"/>
              <a:t> </a:t>
            </a:r>
            <a:r>
              <a:rPr lang="lv-LV" dirty="0" err="1"/>
              <a:t>be</a:t>
            </a:r>
            <a:r>
              <a:rPr lang="lv-LV" dirty="0"/>
              <a:t> </a:t>
            </a:r>
            <a:r>
              <a:rPr lang="lv-LV" dirty="0" err="1"/>
              <a:t>considered</a:t>
            </a:r>
            <a:r>
              <a:rPr lang="lv-LV" dirty="0"/>
              <a:t> </a:t>
            </a:r>
            <a:r>
              <a:rPr lang="lv-LV" dirty="0" err="1"/>
              <a:t>as</a:t>
            </a:r>
            <a:r>
              <a:rPr lang="lv-LV" dirty="0"/>
              <a:t> a </a:t>
            </a:r>
            <a:r>
              <a:rPr lang="lv-LV" dirty="0" err="1"/>
              <a:t>service</a:t>
            </a:r>
            <a:r>
              <a:rPr lang="lv-LV" dirty="0"/>
              <a:t> </a:t>
            </a:r>
            <a:r>
              <a:rPr lang="lv-LV" dirty="0" err="1"/>
              <a:t>provided</a:t>
            </a:r>
            <a:r>
              <a:rPr lang="lv-LV" dirty="0"/>
              <a:t> to </a:t>
            </a:r>
            <a:r>
              <a:rPr lang="lv-LV" dirty="0" err="1"/>
              <a:t>those</a:t>
            </a:r>
            <a:r>
              <a:rPr lang="lv-LV" dirty="0"/>
              <a:t> </a:t>
            </a:r>
            <a:r>
              <a:rPr lang="lv-LV" dirty="0" err="1"/>
              <a:t>who</a:t>
            </a:r>
            <a:r>
              <a:rPr lang="lv-LV" dirty="0"/>
              <a:t> </a:t>
            </a:r>
            <a:r>
              <a:rPr lang="lv-LV" dirty="0" err="1"/>
              <a:t>benefit</a:t>
            </a:r>
            <a:r>
              <a:rPr lang="lv-LV" dirty="0"/>
              <a:t> </a:t>
            </a:r>
            <a:r>
              <a:rPr lang="lv-LV" dirty="0" err="1"/>
              <a:t>from</a:t>
            </a:r>
            <a:r>
              <a:rPr lang="lv-LV" dirty="0"/>
              <a:t> </a:t>
            </a:r>
            <a:r>
              <a:rPr lang="lv-LV" dirty="0" err="1"/>
              <a:t>the</a:t>
            </a:r>
            <a:r>
              <a:rPr lang="lv-LV" dirty="0"/>
              <a:t> ‘</a:t>
            </a:r>
            <a:r>
              <a:rPr lang="lv-LV" dirty="0" err="1"/>
              <a:t>product</a:t>
            </a:r>
            <a:r>
              <a:rPr lang="lv-LV" dirty="0"/>
              <a:t>’. </a:t>
            </a:r>
            <a:r>
              <a:rPr lang="lv-LV" dirty="0" err="1"/>
              <a:t>What</a:t>
            </a:r>
            <a:r>
              <a:rPr lang="lv-LV" dirty="0"/>
              <a:t> </a:t>
            </a:r>
            <a:r>
              <a:rPr lang="lv-LV" dirty="0" err="1"/>
              <a:t>makes</a:t>
            </a:r>
            <a:r>
              <a:rPr lang="lv-LV" dirty="0"/>
              <a:t> HE (</a:t>
            </a:r>
            <a:r>
              <a:rPr lang="lv-LV" dirty="0" err="1"/>
              <a:t>and</a:t>
            </a:r>
            <a:r>
              <a:rPr lang="lv-LV" dirty="0"/>
              <a:t> </a:t>
            </a:r>
            <a:r>
              <a:rPr lang="lv-LV" dirty="0" err="1"/>
              <a:t>education</a:t>
            </a:r>
            <a:r>
              <a:rPr lang="lv-LV" dirty="0"/>
              <a:t> </a:t>
            </a:r>
            <a:r>
              <a:rPr lang="lv-LV" dirty="0" err="1"/>
              <a:t>in</a:t>
            </a:r>
            <a:r>
              <a:rPr lang="lv-LV" dirty="0"/>
              <a:t> </a:t>
            </a:r>
            <a:r>
              <a:rPr lang="lv-LV" dirty="0" err="1"/>
              <a:t>general</a:t>
            </a:r>
            <a:r>
              <a:rPr lang="lv-LV" dirty="0"/>
              <a:t>) </a:t>
            </a:r>
            <a:r>
              <a:rPr lang="lv-LV" dirty="0" err="1"/>
              <a:t>different</a:t>
            </a:r>
            <a:r>
              <a:rPr lang="lv-LV" dirty="0"/>
              <a:t> </a:t>
            </a:r>
            <a:r>
              <a:rPr lang="lv-LV" dirty="0" err="1"/>
              <a:t>is</a:t>
            </a:r>
            <a:r>
              <a:rPr lang="lv-LV" dirty="0"/>
              <a:t> </a:t>
            </a:r>
            <a:r>
              <a:rPr lang="lv-LV" dirty="0" err="1"/>
              <a:t>that</a:t>
            </a:r>
            <a:r>
              <a:rPr lang="lv-LV" dirty="0"/>
              <a:t> students </a:t>
            </a:r>
            <a:r>
              <a:rPr lang="lv-LV" dirty="0" err="1"/>
              <a:t>are</a:t>
            </a:r>
            <a:r>
              <a:rPr lang="lv-LV" dirty="0"/>
              <a:t> </a:t>
            </a:r>
            <a:r>
              <a:rPr lang="lv-LV" dirty="0" err="1"/>
              <a:t>both</a:t>
            </a:r>
            <a:r>
              <a:rPr lang="lv-LV" dirty="0"/>
              <a:t> </a:t>
            </a:r>
            <a:r>
              <a:rPr lang="lv-LV" dirty="0" err="1"/>
              <a:t>as</a:t>
            </a:r>
            <a:r>
              <a:rPr lang="lv-LV" dirty="0"/>
              <a:t> </a:t>
            </a:r>
            <a:r>
              <a:rPr lang="lv-LV" dirty="0" err="1"/>
              <a:t>the</a:t>
            </a:r>
            <a:r>
              <a:rPr lang="lv-LV" dirty="0"/>
              <a:t> ‘</a:t>
            </a:r>
            <a:r>
              <a:rPr lang="lv-LV" dirty="0" err="1"/>
              <a:t>material</a:t>
            </a:r>
            <a:r>
              <a:rPr lang="lv-LV" dirty="0"/>
              <a:t>’, ‘</a:t>
            </a:r>
            <a:r>
              <a:rPr lang="lv-LV" dirty="0" err="1"/>
              <a:t>actors</a:t>
            </a:r>
            <a:r>
              <a:rPr lang="lv-LV" dirty="0"/>
              <a:t>’, </a:t>
            </a:r>
            <a:r>
              <a:rPr lang="lv-LV" dirty="0" err="1"/>
              <a:t>and</a:t>
            </a:r>
            <a:r>
              <a:rPr lang="lv-LV" dirty="0"/>
              <a:t> </a:t>
            </a:r>
            <a:r>
              <a:rPr lang="lv-LV" dirty="0" err="1"/>
              <a:t>the</a:t>
            </a:r>
            <a:r>
              <a:rPr lang="lv-LV" dirty="0"/>
              <a:t> ‘</a:t>
            </a:r>
            <a:r>
              <a:rPr lang="lv-LV" dirty="0" err="1"/>
              <a:t>main</a:t>
            </a:r>
            <a:r>
              <a:rPr lang="lv-LV" dirty="0"/>
              <a:t> </a:t>
            </a:r>
            <a:r>
              <a:rPr lang="lv-LV" dirty="0" err="1"/>
              <a:t>beneficiaries</a:t>
            </a:r>
            <a:r>
              <a:rPr lang="lv-LV" dirty="0"/>
              <a:t>’. </a:t>
            </a:r>
            <a:r>
              <a:rPr lang="lv-LV" dirty="0" err="1"/>
              <a:t>This</a:t>
            </a:r>
            <a:r>
              <a:rPr lang="lv-LV" dirty="0"/>
              <a:t> </a:t>
            </a:r>
            <a:r>
              <a:rPr lang="lv-LV" dirty="0" err="1"/>
              <a:t>should</a:t>
            </a:r>
            <a:r>
              <a:rPr lang="lv-LV" dirty="0"/>
              <a:t> </a:t>
            </a:r>
            <a:r>
              <a:rPr lang="lv-LV" dirty="0" err="1"/>
              <a:t>be</a:t>
            </a:r>
            <a:r>
              <a:rPr lang="lv-LV" dirty="0"/>
              <a:t> </a:t>
            </a:r>
            <a:r>
              <a:rPr lang="lv-LV" dirty="0" err="1"/>
              <a:t>born</a:t>
            </a:r>
            <a:r>
              <a:rPr lang="lv-LV" dirty="0"/>
              <a:t> </a:t>
            </a:r>
            <a:r>
              <a:rPr lang="lv-LV" dirty="0" err="1"/>
              <a:t>in</a:t>
            </a:r>
            <a:r>
              <a:rPr lang="lv-LV" dirty="0"/>
              <a:t> </a:t>
            </a:r>
            <a:r>
              <a:rPr lang="lv-LV" dirty="0" err="1"/>
              <a:t>mind</a:t>
            </a:r>
            <a:r>
              <a:rPr lang="lv-LV" dirty="0"/>
              <a:t> </a:t>
            </a:r>
            <a:r>
              <a:rPr lang="lv-LV" dirty="0" err="1"/>
              <a:t>when</a:t>
            </a:r>
            <a:r>
              <a:rPr lang="lv-LV" dirty="0"/>
              <a:t> </a:t>
            </a:r>
            <a:r>
              <a:rPr lang="lv-LV" dirty="0" err="1"/>
              <a:t>one</a:t>
            </a:r>
            <a:r>
              <a:rPr lang="lv-LV" dirty="0"/>
              <a:t> </a:t>
            </a:r>
            <a:r>
              <a:rPr lang="lv-LV" dirty="0" err="1"/>
              <a:t>speaks</a:t>
            </a:r>
            <a:r>
              <a:rPr lang="lv-LV" dirty="0"/>
              <a:t> </a:t>
            </a:r>
            <a:r>
              <a:rPr lang="lv-LV" dirty="0" err="1"/>
              <a:t>about</a:t>
            </a:r>
            <a:r>
              <a:rPr lang="lv-LV" dirty="0"/>
              <a:t> students’ </a:t>
            </a:r>
            <a:r>
              <a:rPr lang="lv-LV" dirty="0" err="1"/>
              <a:t>role</a:t>
            </a:r>
            <a:r>
              <a:rPr lang="lv-LV" dirty="0"/>
              <a:t> </a:t>
            </a:r>
            <a:r>
              <a:rPr lang="lv-LV" dirty="0" err="1"/>
              <a:t>in</a:t>
            </a:r>
            <a:r>
              <a:rPr lang="lv-LV" dirty="0"/>
              <a:t> QA</a:t>
            </a:r>
          </a:p>
        </p:txBody>
      </p:sp>
      <p:sp>
        <p:nvSpPr>
          <p:cNvPr id="4" name="Slaida numura vietturis 3"/>
          <p:cNvSpPr>
            <a:spLocks noGrp="1"/>
          </p:cNvSpPr>
          <p:nvPr>
            <p:ph type="sldNum" sz="quarter" idx="10"/>
          </p:nvPr>
        </p:nvSpPr>
        <p:spPr/>
        <p:txBody>
          <a:bodyPr/>
          <a:lstStyle/>
          <a:p>
            <a:fld id="{0A95C7B4-F48A-4942-A509-E55995350072}" type="slidenum">
              <a:rPr lang="lv-LV" smtClean="0"/>
              <a:pPr/>
              <a:t>8</a:t>
            </a:fld>
            <a:endParaRPr lang="lv-LV"/>
          </a:p>
        </p:txBody>
      </p:sp>
      <p:sp>
        <p:nvSpPr>
          <p:cNvPr id="5" name="Kājenes vietturis 4"/>
          <p:cNvSpPr>
            <a:spLocks noGrp="1"/>
          </p:cNvSpPr>
          <p:nvPr>
            <p:ph type="ftr" sz="quarter" idx="11"/>
          </p:nvPr>
        </p:nvSpPr>
        <p:spPr/>
        <p:txBody>
          <a:bodyPr/>
          <a:lstStyle/>
          <a:p>
            <a:r>
              <a:rPr lang="lv-LV"/>
              <a:t>Prikulis, UL, Praha, 28.06.2016</a:t>
            </a:r>
          </a:p>
        </p:txBody>
      </p:sp>
    </p:spTree>
    <p:extLst>
      <p:ext uri="{BB962C8B-B14F-4D97-AF65-F5344CB8AC3E}">
        <p14:creationId xmlns:p14="http://schemas.microsoft.com/office/powerpoint/2010/main" val="63622125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err="1"/>
              <a:t>If</a:t>
            </a:r>
            <a:r>
              <a:rPr lang="lv-LV" dirty="0"/>
              <a:t> </a:t>
            </a:r>
            <a:r>
              <a:rPr lang="lv-LV" dirty="0" err="1"/>
              <a:t>the</a:t>
            </a:r>
            <a:r>
              <a:rPr lang="lv-LV" dirty="0"/>
              <a:t> </a:t>
            </a:r>
            <a:r>
              <a:rPr lang="lv-LV" dirty="0" err="1"/>
              <a:t>changes</a:t>
            </a:r>
            <a:r>
              <a:rPr lang="lv-LV" dirty="0"/>
              <a:t> </a:t>
            </a:r>
            <a:r>
              <a:rPr lang="lv-LV" dirty="0" err="1"/>
              <a:t>are</a:t>
            </a:r>
            <a:r>
              <a:rPr lang="lv-LV" dirty="0"/>
              <a:t> </a:t>
            </a:r>
            <a:r>
              <a:rPr lang="lv-LV" dirty="0" err="1"/>
              <a:t>indicated</a:t>
            </a:r>
            <a:r>
              <a:rPr lang="lv-LV" dirty="0"/>
              <a:t> , </a:t>
            </a:r>
            <a:r>
              <a:rPr lang="lv-LV" dirty="0" err="1"/>
              <a:t>there</a:t>
            </a:r>
            <a:r>
              <a:rPr lang="lv-LV" dirty="0"/>
              <a:t> </a:t>
            </a:r>
            <a:r>
              <a:rPr lang="lv-LV" dirty="0" err="1"/>
              <a:t>is</a:t>
            </a:r>
            <a:r>
              <a:rPr lang="lv-LV" dirty="0"/>
              <a:t> </a:t>
            </a:r>
            <a:r>
              <a:rPr lang="lv-LV" dirty="0" err="1"/>
              <a:t>the</a:t>
            </a:r>
            <a:r>
              <a:rPr lang="lv-LV" dirty="0"/>
              <a:t> </a:t>
            </a:r>
            <a:r>
              <a:rPr lang="lv-LV" dirty="0" err="1"/>
              <a:t>procedure</a:t>
            </a:r>
            <a:r>
              <a:rPr lang="lv-LV" dirty="0"/>
              <a:t> </a:t>
            </a:r>
            <a:r>
              <a:rPr lang="lv-LV" dirty="0" err="1"/>
              <a:t>for</a:t>
            </a:r>
            <a:r>
              <a:rPr lang="lv-LV" dirty="0"/>
              <a:t> </a:t>
            </a:r>
            <a:r>
              <a:rPr lang="lv-LV" dirty="0" err="1"/>
              <a:t>enacting</a:t>
            </a:r>
            <a:r>
              <a:rPr lang="lv-LV" dirty="0"/>
              <a:t> </a:t>
            </a:r>
            <a:r>
              <a:rPr lang="lv-LV" dirty="0" err="1"/>
              <a:t>them</a:t>
            </a:r>
            <a:r>
              <a:rPr lang="lv-LV" dirty="0"/>
              <a:t>.</a:t>
            </a:r>
          </a:p>
          <a:p>
            <a:r>
              <a:rPr lang="lv-LV" dirty="0" err="1"/>
              <a:t>This</a:t>
            </a:r>
            <a:r>
              <a:rPr lang="lv-LV" dirty="0"/>
              <a:t> </a:t>
            </a:r>
            <a:r>
              <a:rPr lang="lv-LV" dirty="0" err="1"/>
              <a:t>information</a:t>
            </a:r>
            <a:r>
              <a:rPr lang="lv-LV" dirty="0"/>
              <a:t> </a:t>
            </a:r>
            <a:r>
              <a:rPr lang="lv-LV" dirty="0" err="1"/>
              <a:t>can</a:t>
            </a:r>
            <a:r>
              <a:rPr lang="lv-LV" dirty="0"/>
              <a:t> </a:t>
            </a:r>
            <a:r>
              <a:rPr lang="lv-LV" dirty="0" err="1"/>
              <a:t>also</a:t>
            </a:r>
            <a:r>
              <a:rPr lang="lv-LV" dirty="0"/>
              <a:t> </a:t>
            </a:r>
            <a:r>
              <a:rPr lang="lv-LV" dirty="0" err="1"/>
              <a:t>be</a:t>
            </a:r>
            <a:r>
              <a:rPr lang="lv-LV" dirty="0"/>
              <a:t> </a:t>
            </a:r>
            <a:r>
              <a:rPr lang="lv-LV" dirty="0" err="1"/>
              <a:t>used</a:t>
            </a:r>
            <a:r>
              <a:rPr lang="lv-LV" dirty="0"/>
              <a:t> </a:t>
            </a:r>
            <a:r>
              <a:rPr lang="lv-LV" dirty="0" err="1"/>
              <a:t>for</a:t>
            </a:r>
            <a:r>
              <a:rPr lang="lv-LV" dirty="0"/>
              <a:t> </a:t>
            </a:r>
            <a:r>
              <a:rPr lang="lv-LV" dirty="0" err="1"/>
              <a:t>evaluation</a:t>
            </a:r>
            <a:r>
              <a:rPr lang="lv-LV" dirty="0"/>
              <a:t> </a:t>
            </a:r>
            <a:r>
              <a:rPr lang="lv-LV" dirty="0" err="1"/>
              <a:t>of</a:t>
            </a:r>
            <a:r>
              <a:rPr lang="lv-LV" dirty="0"/>
              <a:t> </a:t>
            </a:r>
            <a:r>
              <a:rPr lang="lv-LV" dirty="0" err="1"/>
              <a:t>staff</a:t>
            </a:r>
            <a:r>
              <a:rPr lang="lv-LV" dirty="0"/>
              <a:t> </a:t>
            </a:r>
            <a:r>
              <a:rPr lang="lv-LV" dirty="0" err="1"/>
              <a:t>for</a:t>
            </a:r>
            <a:r>
              <a:rPr lang="lv-LV" dirty="0"/>
              <a:t> </a:t>
            </a:r>
            <a:r>
              <a:rPr lang="lv-LV" dirty="0" err="1"/>
              <a:t>the</a:t>
            </a:r>
            <a:r>
              <a:rPr lang="lv-LV" dirty="0"/>
              <a:t> </a:t>
            </a:r>
            <a:r>
              <a:rPr lang="lv-LV" dirty="0" err="1"/>
              <a:t>purpose</a:t>
            </a:r>
            <a:r>
              <a:rPr lang="lv-LV" dirty="0"/>
              <a:t> </a:t>
            </a:r>
            <a:r>
              <a:rPr lang="lv-LV" dirty="0" err="1"/>
              <a:t>of</a:t>
            </a:r>
            <a:r>
              <a:rPr lang="lv-LV" dirty="0"/>
              <a:t> </a:t>
            </a:r>
            <a:r>
              <a:rPr lang="lv-LV" dirty="0" err="1"/>
              <a:t>suggesting</a:t>
            </a:r>
            <a:r>
              <a:rPr lang="lv-LV" dirty="0"/>
              <a:t> </a:t>
            </a:r>
            <a:r>
              <a:rPr lang="lv-LV" dirty="0" err="1"/>
              <a:t>the</a:t>
            </a:r>
            <a:r>
              <a:rPr lang="lv-LV" dirty="0"/>
              <a:t> </a:t>
            </a:r>
            <a:r>
              <a:rPr lang="lv-LV" dirty="0" err="1"/>
              <a:t>necessary</a:t>
            </a:r>
            <a:r>
              <a:rPr lang="lv-LV" dirty="0"/>
              <a:t> </a:t>
            </a:r>
            <a:r>
              <a:rPr lang="lv-LV" dirty="0" err="1"/>
              <a:t>type</a:t>
            </a:r>
            <a:r>
              <a:rPr lang="lv-LV" dirty="0"/>
              <a:t> </a:t>
            </a:r>
            <a:r>
              <a:rPr lang="lv-LV" dirty="0" err="1"/>
              <a:t>of</a:t>
            </a:r>
            <a:r>
              <a:rPr lang="lv-LV" dirty="0"/>
              <a:t> </a:t>
            </a:r>
            <a:r>
              <a:rPr lang="lv-LV" dirty="0" err="1"/>
              <a:t>self-education</a:t>
            </a:r>
            <a:r>
              <a:rPr lang="lv-LV" dirty="0"/>
              <a:t> </a:t>
            </a:r>
            <a:r>
              <a:rPr lang="lv-LV" dirty="0" err="1"/>
              <a:t>for</a:t>
            </a:r>
            <a:r>
              <a:rPr lang="lv-LV" dirty="0"/>
              <a:t> </a:t>
            </a:r>
            <a:r>
              <a:rPr lang="lv-LV" dirty="0" err="1"/>
              <a:t>the</a:t>
            </a:r>
            <a:r>
              <a:rPr lang="lv-LV" dirty="0"/>
              <a:t> </a:t>
            </a:r>
            <a:r>
              <a:rPr lang="lv-LV" dirty="0" err="1"/>
              <a:t>lecturer</a:t>
            </a:r>
            <a:r>
              <a:rPr lang="lv-LV" dirty="0"/>
              <a:t> </a:t>
            </a:r>
            <a:r>
              <a:rPr lang="lv-LV" dirty="0" err="1"/>
              <a:t>or</a:t>
            </a:r>
            <a:r>
              <a:rPr lang="lv-LV" dirty="0"/>
              <a:t> – </a:t>
            </a:r>
            <a:r>
              <a:rPr lang="lv-LV" dirty="0" err="1"/>
              <a:t>in</a:t>
            </a:r>
            <a:r>
              <a:rPr lang="lv-LV" dirty="0"/>
              <a:t> </a:t>
            </a:r>
            <a:r>
              <a:rPr lang="lv-LV" dirty="0" err="1"/>
              <a:t>certain</a:t>
            </a:r>
            <a:r>
              <a:rPr lang="lv-LV" dirty="0"/>
              <a:t> </a:t>
            </a:r>
            <a:r>
              <a:rPr lang="lv-LV" dirty="0" err="1"/>
              <a:t>cases</a:t>
            </a:r>
            <a:r>
              <a:rPr lang="lv-LV" dirty="0"/>
              <a:t> –  </a:t>
            </a:r>
            <a:r>
              <a:rPr lang="lv-LV" dirty="0" err="1"/>
              <a:t>for</a:t>
            </a:r>
            <a:r>
              <a:rPr lang="lv-LV" dirty="0"/>
              <a:t> </a:t>
            </a:r>
            <a:r>
              <a:rPr lang="lv-LV" dirty="0" err="1"/>
              <a:t>voting</a:t>
            </a:r>
            <a:r>
              <a:rPr lang="lv-LV" dirty="0"/>
              <a:t> </a:t>
            </a:r>
            <a:r>
              <a:rPr lang="lv-LV" dirty="0" err="1"/>
              <a:t>against</a:t>
            </a:r>
            <a:r>
              <a:rPr lang="lv-LV" dirty="0"/>
              <a:t> </a:t>
            </a:r>
            <a:r>
              <a:rPr lang="lv-LV" dirty="0" err="1"/>
              <a:t>his</a:t>
            </a:r>
            <a:r>
              <a:rPr lang="lv-LV" dirty="0"/>
              <a:t>/</a:t>
            </a:r>
            <a:r>
              <a:rPr lang="lv-LV" dirty="0" err="1"/>
              <a:t>her</a:t>
            </a:r>
            <a:r>
              <a:rPr lang="lv-LV" dirty="0"/>
              <a:t> </a:t>
            </a:r>
            <a:r>
              <a:rPr lang="lv-LV" dirty="0" err="1"/>
              <a:t>reelection</a:t>
            </a:r>
            <a:r>
              <a:rPr lang="lv-LV" dirty="0"/>
              <a:t> </a:t>
            </a:r>
            <a:r>
              <a:rPr lang="lv-LV" dirty="0" err="1"/>
              <a:t>in</a:t>
            </a:r>
            <a:r>
              <a:rPr lang="lv-LV" dirty="0"/>
              <a:t> </a:t>
            </a:r>
            <a:r>
              <a:rPr lang="lv-LV" dirty="0" err="1"/>
              <a:t>the</a:t>
            </a:r>
            <a:r>
              <a:rPr lang="lv-LV" dirty="0"/>
              <a:t> </a:t>
            </a:r>
            <a:r>
              <a:rPr lang="lv-LV" dirty="0" err="1"/>
              <a:t>academic</a:t>
            </a:r>
            <a:r>
              <a:rPr lang="lv-LV" dirty="0"/>
              <a:t> </a:t>
            </a:r>
            <a:r>
              <a:rPr lang="lv-LV" dirty="0" err="1"/>
              <a:t>position</a:t>
            </a:r>
            <a:r>
              <a:rPr lang="lv-LV" dirty="0"/>
              <a:t>.</a:t>
            </a:r>
          </a:p>
          <a:p>
            <a:endParaRPr lang="lv-LV" dirty="0"/>
          </a:p>
        </p:txBody>
      </p:sp>
      <p:sp>
        <p:nvSpPr>
          <p:cNvPr id="4" name="Slaida numura vietturis 3"/>
          <p:cNvSpPr>
            <a:spLocks noGrp="1"/>
          </p:cNvSpPr>
          <p:nvPr>
            <p:ph type="sldNum" sz="quarter" idx="10"/>
          </p:nvPr>
        </p:nvSpPr>
        <p:spPr/>
        <p:txBody>
          <a:bodyPr/>
          <a:lstStyle/>
          <a:p>
            <a:fld id="{0A95C7B4-F48A-4942-A509-E55995350072}" type="slidenum">
              <a:rPr lang="lv-LV" smtClean="0"/>
              <a:pPr/>
              <a:t>121</a:t>
            </a:fld>
            <a:endParaRPr lang="lv-LV"/>
          </a:p>
        </p:txBody>
      </p:sp>
      <p:sp>
        <p:nvSpPr>
          <p:cNvPr id="5" name="Kājenes vietturis 4"/>
          <p:cNvSpPr>
            <a:spLocks noGrp="1"/>
          </p:cNvSpPr>
          <p:nvPr>
            <p:ph type="ftr" sz="quarter" idx="11"/>
          </p:nvPr>
        </p:nvSpPr>
        <p:spPr/>
        <p:txBody>
          <a:bodyPr/>
          <a:lstStyle/>
          <a:p>
            <a:r>
              <a:rPr lang="lv-LV"/>
              <a:t>Prikulis, UL, Praha, 28.06.2016</a:t>
            </a:r>
          </a:p>
        </p:txBody>
      </p:sp>
    </p:spTree>
    <p:extLst>
      <p:ext uri="{BB962C8B-B14F-4D97-AF65-F5344CB8AC3E}">
        <p14:creationId xmlns:p14="http://schemas.microsoft.com/office/powerpoint/2010/main" val="341568996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err="1"/>
              <a:t>This</a:t>
            </a:r>
            <a:r>
              <a:rPr lang="lv-LV" dirty="0"/>
              <a:t> </a:t>
            </a:r>
            <a:r>
              <a:rPr lang="lv-LV" dirty="0" err="1"/>
              <a:t>is</a:t>
            </a:r>
            <a:r>
              <a:rPr lang="lv-LV" dirty="0"/>
              <a:t> </a:t>
            </a:r>
            <a:r>
              <a:rPr lang="lv-LV" dirty="0" err="1"/>
              <a:t>the</a:t>
            </a:r>
            <a:r>
              <a:rPr lang="lv-LV" dirty="0"/>
              <a:t> </a:t>
            </a:r>
            <a:r>
              <a:rPr lang="lv-LV" dirty="0" err="1"/>
              <a:t>regulating</a:t>
            </a:r>
            <a:r>
              <a:rPr lang="lv-LV" dirty="0"/>
              <a:t> paper </a:t>
            </a:r>
            <a:r>
              <a:rPr lang="lv-LV" dirty="0" err="1"/>
              <a:t>covering</a:t>
            </a:r>
            <a:r>
              <a:rPr lang="lv-LV" dirty="0"/>
              <a:t> </a:t>
            </a:r>
            <a:r>
              <a:rPr lang="lv-LV" dirty="0" err="1"/>
              <a:t>the</a:t>
            </a:r>
            <a:r>
              <a:rPr lang="lv-LV" dirty="0"/>
              <a:t> </a:t>
            </a:r>
            <a:r>
              <a:rPr lang="lv-LV" dirty="0" err="1"/>
              <a:t>above</a:t>
            </a:r>
            <a:r>
              <a:rPr lang="lv-LV" dirty="0"/>
              <a:t> process.</a:t>
            </a:r>
          </a:p>
        </p:txBody>
      </p:sp>
      <p:sp>
        <p:nvSpPr>
          <p:cNvPr id="4" name="Slaida numura vietturis 3"/>
          <p:cNvSpPr>
            <a:spLocks noGrp="1"/>
          </p:cNvSpPr>
          <p:nvPr>
            <p:ph type="sldNum" sz="quarter" idx="10"/>
          </p:nvPr>
        </p:nvSpPr>
        <p:spPr/>
        <p:txBody>
          <a:bodyPr/>
          <a:lstStyle/>
          <a:p>
            <a:fld id="{0A95C7B4-F48A-4942-A509-E55995350072}" type="slidenum">
              <a:rPr lang="lv-LV" smtClean="0"/>
              <a:pPr/>
              <a:t>122</a:t>
            </a:fld>
            <a:endParaRPr lang="lv-LV"/>
          </a:p>
        </p:txBody>
      </p:sp>
      <p:sp>
        <p:nvSpPr>
          <p:cNvPr id="5" name="Kājenes vietturis 4"/>
          <p:cNvSpPr>
            <a:spLocks noGrp="1"/>
          </p:cNvSpPr>
          <p:nvPr>
            <p:ph type="ftr" sz="quarter" idx="11"/>
          </p:nvPr>
        </p:nvSpPr>
        <p:spPr/>
        <p:txBody>
          <a:bodyPr/>
          <a:lstStyle/>
          <a:p>
            <a:r>
              <a:rPr lang="lv-LV"/>
              <a:t>Prikulis, UL, Praha, 28.06.2016</a:t>
            </a:r>
          </a:p>
        </p:txBody>
      </p:sp>
    </p:spTree>
    <p:extLst>
      <p:ext uri="{BB962C8B-B14F-4D97-AF65-F5344CB8AC3E}">
        <p14:creationId xmlns:p14="http://schemas.microsoft.com/office/powerpoint/2010/main" val="99917352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err="1"/>
              <a:t>Here</a:t>
            </a:r>
            <a:r>
              <a:rPr lang="lv-LV" dirty="0"/>
              <a:t> I </a:t>
            </a:r>
            <a:r>
              <a:rPr lang="lv-LV" dirty="0" err="1"/>
              <a:t>can</a:t>
            </a:r>
            <a:r>
              <a:rPr lang="lv-LV" dirty="0"/>
              <a:t> </a:t>
            </a:r>
            <a:r>
              <a:rPr lang="lv-LV" dirty="0" err="1"/>
              <a:t>provide</a:t>
            </a:r>
            <a:r>
              <a:rPr lang="lv-LV" dirty="0"/>
              <a:t> </a:t>
            </a:r>
            <a:r>
              <a:rPr lang="lv-LV" dirty="0" err="1"/>
              <a:t>some</a:t>
            </a:r>
            <a:r>
              <a:rPr lang="lv-LV" dirty="0"/>
              <a:t> reference </a:t>
            </a:r>
            <a:r>
              <a:rPr lang="lv-LV" dirty="0" err="1"/>
              <a:t>material</a:t>
            </a:r>
            <a:r>
              <a:rPr lang="lv-LV" dirty="0"/>
              <a:t> </a:t>
            </a:r>
            <a:r>
              <a:rPr lang="lv-LV" dirty="0" err="1"/>
              <a:t>on</a:t>
            </a:r>
            <a:r>
              <a:rPr lang="lv-LV" dirty="0"/>
              <a:t> </a:t>
            </a:r>
            <a:r>
              <a:rPr lang="lv-LV" dirty="0" err="1"/>
              <a:t>learning</a:t>
            </a:r>
            <a:r>
              <a:rPr lang="lv-LV" dirty="0"/>
              <a:t> </a:t>
            </a:r>
            <a:r>
              <a:rPr lang="lv-LV" dirty="0" err="1"/>
              <a:t>outcomes</a:t>
            </a:r>
            <a:r>
              <a:rPr lang="lv-LV" dirty="0"/>
              <a:t>. It </a:t>
            </a:r>
            <a:r>
              <a:rPr lang="lv-LV" dirty="0" err="1"/>
              <a:t>has</a:t>
            </a:r>
            <a:r>
              <a:rPr lang="lv-LV" dirty="0"/>
              <a:t> </a:t>
            </a:r>
            <a:r>
              <a:rPr lang="lv-LV" dirty="0" err="1"/>
              <a:t>been</a:t>
            </a:r>
            <a:r>
              <a:rPr lang="lv-LV" dirty="0"/>
              <a:t> </a:t>
            </a:r>
            <a:r>
              <a:rPr lang="lv-LV" dirty="0" err="1"/>
              <a:t>taken</a:t>
            </a:r>
            <a:r>
              <a:rPr lang="lv-LV" dirty="0"/>
              <a:t> </a:t>
            </a:r>
            <a:r>
              <a:rPr lang="lv-LV" dirty="0" err="1"/>
              <a:t>from</a:t>
            </a:r>
            <a:r>
              <a:rPr lang="lv-LV" dirty="0"/>
              <a:t> </a:t>
            </a:r>
            <a:r>
              <a:rPr lang="lv-LV" dirty="0" err="1"/>
              <a:t>Eurpean</a:t>
            </a:r>
            <a:r>
              <a:rPr lang="lv-LV" dirty="0"/>
              <a:t> </a:t>
            </a:r>
            <a:r>
              <a:rPr lang="lv-LV" dirty="0" err="1"/>
              <a:t>sources</a:t>
            </a:r>
            <a:r>
              <a:rPr lang="lv-LV" dirty="0"/>
              <a:t> </a:t>
            </a:r>
            <a:r>
              <a:rPr lang="lv-LV" dirty="0" err="1"/>
              <a:t>and</a:t>
            </a:r>
            <a:r>
              <a:rPr lang="lv-LV" dirty="0"/>
              <a:t> </a:t>
            </a:r>
            <a:r>
              <a:rPr lang="lv-LV" dirty="0" err="1"/>
              <a:t>is</a:t>
            </a:r>
            <a:r>
              <a:rPr lang="lv-LV" dirty="0"/>
              <a:t> </a:t>
            </a:r>
            <a:r>
              <a:rPr lang="lv-LV" dirty="0" err="1"/>
              <a:t>used</a:t>
            </a:r>
            <a:r>
              <a:rPr lang="lv-LV" dirty="0"/>
              <a:t> </a:t>
            </a:r>
            <a:r>
              <a:rPr lang="lv-LV" dirty="0" err="1"/>
              <a:t>by</a:t>
            </a:r>
            <a:r>
              <a:rPr lang="lv-LV" dirty="0"/>
              <a:t> </a:t>
            </a:r>
            <a:r>
              <a:rPr lang="lv-LV" dirty="0" err="1"/>
              <a:t>our</a:t>
            </a:r>
            <a:r>
              <a:rPr lang="lv-LV" dirty="0"/>
              <a:t> </a:t>
            </a:r>
            <a:r>
              <a:rPr lang="lv-LV" dirty="0" err="1"/>
              <a:t>institution</a:t>
            </a:r>
            <a:r>
              <a:rPr lang="lv-LV" dirty="0"/>
              <a:t> </a:t>
            </a:r>
            <a:r>
              <a:rPr lang="lv-LV" dirty="0" err="1"/>
              <a:t>as</a:t>
            </a:r>
            <a:r>
              <a:rPr lang="lv-LV" dirty="0"/>
              <a:t> </a:t>
            </a:r>
            <a:r>
              <a:rPr lang="lv-LV" dirty="0" err="1"/>
              <a:t>needed</a:t>
            </a:r>
            <a:r>
              <a:rPr lang="lv-LV" dirty="0"/>
              <a:t>, </a:t>
            </a:r>
            <a:r>
              <a:rPr lang="lv-LV" dirty="0" err="1"/>
              <a:t>and</a:t>
            </a:r>
            <a:r>
              <a:rPr lang="lv-LV" dirty="0"/>
              <a:t> it </a:t>
            </a:r>
            <a:r>
              <a:rPr lang="lv-LV" dirty="0" err="1"/>
              <a:t>can</a:t>
            </a:r>
            <a:r>
              <a:rPr lang="lv-LV" dirty="0"/>
              <a:t> </a:t>
            </a:r>
            <a:r>
              <a:rPr lang="lv-LV" dirty="0" err="1"/>
              <a:t>also</a:t>
            </a:r>
            <a:r>
              <a:rPr lang="lv-LV" dirty="0"/>
              <a:t> </a:t>
            </a:r>
            <a:r>
              <a:rPr lang="lv-LV" dirty="0" err="1"/>
              <a:t>be</a:t>
            </a:r>
            <a:r>
              <a:rPr lang="lv-LV" dirty="0"/>
              <a:t> </a:t>
            </a:r>
            <a:r>
              <a:rPr lang="lv-LV" dirty="0" err="1"/>
              <a:t>suggested</a:t>
            </a:r>
            <a:r>
              <a:rPr lang="lv-LV" dirty="0"/>
              <a:t> to </a:t>
            </a:r>
            <a:r>
              <a:rPr lang="lv-LV" dirty="0" err="1"/>
              <a:t>our</a:t>
            </a:r>
            <a:r>
              <a:rPr lang="lv-LV" dirty="0"/>
              <a:t> </a:t>
            </a:r>
            <a:r>
              <a:rPr lang="lv-LV" dirty="0" err="1"/>
              <a:t>partners</a:t>
            </a:r>
            <a:r>
              <a:rPr lang="lv-LV" dirty="0"/>
              <a:t> </a:t>
            </a:r>
            <a:r>
              <a:rPr lang="lv-LV" dirty="0" err="1"/>
              <a:t>if</a:t>
            </a:r>
            <a:r>
              <a:rPr lang="lv-LV" dirty="0"/>
              <a:t> </a:t>
            </a:r>
            <a:r>
              <a:rPr lang="lv-LV" dirty="0" err="1"/>
              <a:t>they</a:t>
            </a:r>
            <a:r>
              <a:rPr lang="lv-LV" dirty="0"/>
              <a:t> </a:t>
            </a:r>
            <a:r>
              <a:rPr lang="lv-LV" dirty="0" err="1"/>
              <a:t>decide</a:t>
            </a:r>
            <a:r>
              <a:rPr lang="lv-LV" dirty="0"/>
              <a:t> to </a:t>
            </a:r>
            <a:r>
              <a:rPr lang="lv-LV" dirty="0" err="1"/>
              <a:t>work</a:t>
            </a:r>
            <a:r>
              <a:rPr lang="lv-LV" dirty="0"/>
              <a:t> </a:t>
            </a:r>
            <a:r>
              <a:rPr lang="lv-LV" dirty="0" err="1"/>
              <a:t>for</a:t>
            </a:r>
            <a:r>
              <a:rPr lang="lv-LV" dirty="0"/>
              <a:t> </a:t>
            </a:r>
            <a:r>
              <a:rPr lang="lv-LV" dirty="0" err="1"/>
              <a:t>implementation</a:t>
            </a:r>
            <a:r>
              <a:rPr lang="lv-LV" dirty="0"/>
              <a:t> </a:t>
            </a:r>
            <a:r>
              <a:rPr lang="lv-LV" dirty="0" err="1"/>
              <a:t>of</a:t>
            </a:r>
            <a:r>
              <a:rPr lang="lv-LV" dirty="0"/>
              <a:t> </a:t>
            </a:r>
            <a:r>
              <a:rPr lang="lv-LV" dirty="0" err="1"/>
              <a:t>the</a:t>
            </a:r>
            <a:r>
              <a:rPr lang="lv-LV" dirty="0"/>
              <a:t> LO un </a:t>
            </a:r>
            <a:r>
              <a:rPr lang="lv-LV" dirty="0" err="1"/>
              <a:t>their</a:t>
            </a:r>
            <a:r>
              <a:rPr lang="lv-LV" dirty="0"/>
              <a:t> </a:t>
            </a:r>
            <a:r>
              <a:rPr lang="lv-LV" dirty="0" err="1"/>
              <a:t>practice</a:t>
            </a:r>
            <a:r>
              <a:rPr lang="lv-LV" dirty="0"/>
              <a:t>.</a:t>
            </a:r>
          </a:p>
        </p:txBody>
      </p:sp>
      <p:sp>
        <p:nvSpPr>
          <p:cNvPr id="4" name="Slaida numura vietturis 3"/>
          <p:cNvSpPr>
            <a:spLocks noGrp="1"/>
          </p:cNvSpPr>
          <p:nvPr>
            <p:ph type="sldNum" sz="quarter" idx="10"/>
          </p:nvPr>
        </p:nvSpPr>
        <p:spPr/>
        <p:txBody>
          <a:bodyPr/>
          <a:lstStyle/>
          <a:p>
            <a:fld id="{0A95C7B4-F48A-4942-A509-E55995350072}" type="slidenum">
              <a:rPr lang="lv-LV" smtClean="0"/>
              <a:pPr/>
              <a:t>123</a:t>
            </a:fld>
            <a:endParaRPr lang="lv-LV"/>
          </a:p>
        </p:txBody>
      </p:sp>
      <p:sp>
        <p:nvSpPr>
          <p:cNvPr id="5" name="Kājenes vietturis 4"/>
          <p:cNvSpPr>
            <a:spLocks noGrp="1"/>
          </p:cNvSpPr>
          <p:nvPr>
            <p:ph type="ftr" sz="quarter" idx="11"/>
          </p:nvPr>
        </p:nvSpPr>
        <p:spPr/>
        <p:txBody>
          <a:bodyPr/>
          <a:lstStyle/>
          <a:p>
            <a:r>
              <a:rPr lang="lv-LV"/>
              <a:t>Prikulis, UL, Praha, 28.06.2016</a:t>
            </a:r>
          </a:p>
        </p:txBody>
      </p:sp>
    </p:spTree>
    <p:extLst>
      <p:ext uri="{BB962C8B-B14F-4D97-AF65-F5344CB8AC3E}">
        <p14:creationId xmlns:p14="http://schemas.microsoft.com/office/powerpoint/2010/main" val="11542672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a:t>I </a:t>
            </a:r>
            <a:r>
              <a:rPr lang="lv-LV" dirty="0" err="1"/>
              <a:t>will</a:t>
            </a:r>
            <a:r>
              <a:rPr lang="lv-LV" dirty="0"/>
              <a:t> </a:t>
            </a:r>
            <a:r>
              <a:rPr lang="lv-LV" dirty="0" err="1"/>
              <a:t>not</a:t>
            </a:r>
            <a:r>
              <a:rPr lang="lv-LV" dirty="0"/>
              <a:t> </a:t>
            </a:r>
            <a:r>
              <a:rPr lang="lv-LV" dirty="0" err="1"/>
              <a:t>comment</a:t>
            </a:r>
            <a:r>
              <a:rPr lang="lv-LV" dirty="0"/>
              <a:t> </a:t>
            </a:r>
            <a:r>
              <a:rPr lang="lv-LV" dirty="0" err="1"/>
              <a:t>on</a:t>
            </a:r>
            <a:r>
              <a:rPr lang="lv-LV" dirty="0"/>
              <a:t> it, </a:t>
            </a:r>
            <a:r>
              <a:rPr lang="lv-LV" dirty="0" err="1"/>
              <a:t>only</a:t>
            </a:r>
            <a:r>
              <a:rPr lang="lv-LV" dirty="0"/>
              <a:t> </a:t>
            </a:r>
            <a:r>
              <a:rPr lang="lv-LV" dirty="0" err="1"/>
              <a:t>show</a:t>
            </a:r>
            <a:r>
              <a:rPr lang="lv-LV" dirty="0"/>
              <a:t> </a:t>
            </a:r>
            <a:r>
              <a:rPr lang="lv-LV" dirty="0" err="1"/>
              <a:t>you</a:t>
            </a:r>
            <a:r>
              <a:rPr lang="lv-LV" dirty="0"/>
              <a:t> </a:t>
            </a:r>
            <a:r>
              <a:rPr lang="lv-LV" dirty="0" err="1"/>
              <a:t>what</a:t>
            </a:r>
            <a:r>
              <a:rPr lang="lv-LV" dirty="0"/>
              <a:t> it </a:t>
            </a:r>
            <a:r>
              <a:rPr lang="lv-LV" dirty="0" err="1"/>
              <a:t>is</a:t>
            </a:r>
            <a:r>
              <a:rPr lang="lv-LV" dirty="0"/>
              <a:t> </a:t>
            </a:r>
            <a:r>
              <a:rPr lang="lv-LV" dirty="0" err="1"/>
              <a:t>about</a:t>
            </a:r>
            <a:endParaRPr lang="lv-LV" dirty="0"/>
          </a:p>
        </p:txBody>
      </p:sp>
      <p:sp>
        <p:nvSpPr>
          <p:cNvPr id="4" name="Slaida numura vietturis 3"/>
          <p:cNvSpPr>
            <a:spLocks noGrp="1"/>
          </p:cNvSpPr>
          <p:nvPr>
            <p:ph type="sldNum" sz="quarter" idx="10"/>
          </p:nvPr>
        </p:nvSpPr>
        <p:spPr/>
        <p:txBody>
          <a:bodyPr/>
          <a:lstStyle/>
          <a:p>
            <a:fld id="{0A95C7B4-F48A-4942-A509-E55995350072}" type="slidenum">
              <a:rPr lang="lv-LV" smtClean="0"/>
              <a:pPr/>
              <a:t>124</a:t>
            </a:fld>
            <a:endParaRPr lang="lv-LV"/>
          </a:p>
        </p:txBody>
      </p:sp>
      <p:sp>
        <p:nvSpPr>
          <p:cNvPr id="5" name="Kājenes vietturis 4"/>
          <p:cNvSpPr>
            <a:spLocks noGrp="1"/>
          </p:cNvSpPr>
          <p:nvPr>
            <p:ph type="ftr" sz="quarter" idx="11"/>
          </p:nvPr>
        </p:nvSpPr>
        <p:spPr/>
        <p:txBody>
          <a:bodyPr/>
          <a:lstStyle/>
          <a:p>
            <a:r>
              <a:rPr lang="lv-LV"/>
              <a:t>Prikulis, UL, Praha, 28.06.2016</a:t>
            </a:r>
          </a:p>
        </p:txBody>
      </p:sp>
    </p:spTree>
    <p:extLst>
      <p:ext uri="{BB962C8B-B14F-4D97-AF65-F5344CB8AC3E}">
        <p14:creationId xmlns:p14="http://schemas.microsoft.com/office/powerpoint/2010/main" val="58356226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a:t>It </a:t>
            </a:r>
            <a:r>
              <a:rPr lang="lv-LV" dirty="0" err="1"/>
              <a:t>consists</a:t>
            </a:r>
            <a:r>
              <a:rPr lang="lv-LV" dirty="0"/>
              <a:t> </a:t>
            </a:r>
            <a:r>
              <a:rPr lang="lv-LV" dirty="0" err="1"/>
              <a:t>of</a:t>
            </a:r>
            <a:r>
              <a:rPr lang="lv-LV" dirty="0"/>
              <a:t> </a:t>
            </a:r>
            <a:r>
              <a:rPr lang="lv-LV" dirty="0" err="1"/>
              <a:t>knowledge</a:t>
            </a:r>
            <a:r>
              <a:rPr lang="lv-LV" dirty="0"/>
              <a:t> </a:t>
            </a:r>
            <a:r>
              <a:rPr lang="lv-LV" dirty="0" err="1"/>
              <a:t>that</a:t>
            </a:r>
            <a:r>
              <a:rPr lang="lv-LV" dirty="0"/>
              <a:t> </a:t>
            </a:r>
            <a:r>
              <a:rPr lang="lv-LV" dirty="0" err="1"/>
              <a:t>can</a:t>
            </a:r>
            <a:r>
              <a:rPr lang="lv-LV" dirty="0"/>
              <a:t> </a:t>
            </a:r>
            <a:r>
              <a:rPr lang="lv-LV" dirty="0" err="1"/>
              <a:t>be</a:t>
            </a:r>
            <a:r>
              <a:rPr lang="lv-LV" dirty="0"/>
              <a:t> </a:t>
            </a:r>
            <a:r>
              <a:rPr lang="lv-LV" dirty="0" err="1"/>
              <a:t>defined</a:t>
            </a:r>
            <a:r>
              <a:rPr lang="lv-LV" dirty="0"/>
              <a:t>, </a:t>
            </a:r>
            <a:r>
              <a:rPr lang="lv-LV" dirty="0" err="1"/>
              <a:t>depending</a:t>
            </a:r>
            <a:r>
              <a:rPr lang="lv-LV" dirty="0"/>
              <a:t> </a:t>
            </a:r>
            <a:r>
              <a:rPr lang="lv-LV" dirty="0" err="1"/>
              <a:t>on</a:t>
            </a:r>
            <a:r>
              <a:rPr lang="lv-LV" dirty="0"/>
              <a:t> </a:t>
            </a:r>
            <a:r>
              <a:rPr lang="lv-LV" dirty="0" err="1"/>
              <a:t>the</a:t>
            </a:r>
            <a:r>
              <a:rPr lang="lv-LV" dirty="0"/>
              <a:t> </a:t>
            </a:r>
            <a:r>
              <a:rPr lang="lv-LV" dirty="0" err="1"/>
              <a:t>cycle</a:t>
            </a:r>
            <a:r>
              <a:rPr lang="lv-LV" dirty="0"/>
              <a:t> </a:t>
            </a:r>
            <a:r>
              <a:rPr lang="lv-LV" dirty="0" err="1"/>
              <a:t>of</a:t>
            </a:r>
            <a:r>
              <a:rPr lang="lv-LV" dirty="0"/>
              <a:t> </a:t>
            </a:r>
            <a:r>
              <a:rPr lang="lv-LV" dirty="0" err="1"/>
              <a:t>studies</a:t>
            </a:r>
            <a:r>
              <a:rPr lang="lv-LV" dirty="0"/>
              <a:t> It </a:t>
            </a:r>
            <a:r>
              <a:rPr lang="lv-LV" dirty="0" err="1"/>
              <a:t>will</a:t>
            </a:r>
            <a:r>
              <a:rPr lang="lv-LV" dirty="0"/>
              <a:t> </a:t>
            </a:r>
            <a:r>
              <a:rPr lang="lv-LV" dirty="0" err="1"/>
              <a:t>be</a:t>
            </a:r>
            <a:r>
              <a:rPr lang="lv-LV" dirty="0"/>
              <a:t> </a:t>
            </a:r>
            <a:r>
              <a:rPr lang="lv-LV" dirty="0" err="1"/>
              <a:t>different</a:t>
            </a:r>
            <a:r>
              <a:rPr lang="lv-LV" dirty="0"/>
              <a:t> </a:t>
            </a:r>
            <a:r>
              <a:rPr lang="lv-LV" dirty="0" err="1"/>
              <a:t>for</a:t>
            </a:r>
            <a:r>
              <a:rPr lang="lv-LV" dirty="0"/>
              <a:t> B.,M. </a:t>
            </a:r>
            <a:r>
              <a:rPr lang="lv-LV" dirty="0" err="1"/>
              <a:t>or</a:t>
            </a:r>
            <a:r>
              <a:rPr lang="lv-LV" dirty="0"/>
              <a:t> D. </a:t>
            </a:r>
            <a:r>
              <a:rPr lang="lv-LV" dirty="0" err="1"/>
              <a:t>Studies</a:t>
            </a:r>
            <a:r>
              <a:rPr lang="lv-LV" dirty="0"/>
              <a:t> </a:t>
            </a:r>
            <a:r>
              <a:rPr lang="lv-LV" dirty="0" err="1"/>
              <a:t>in</a:t>
            </a:r>
            <a:r>
              <a:rPr lang="lv-LV" dirty="0"/>
              <a:t> </a:t>
            </a:r>
            <a:r>
              <a:rPr lang="lv-LV" dirty="0" err="1"/>
              <a:t>the</a:t>
            </a:r>
            <a:r>
              <a:rPr lang="lv-LV" dirty="0"/>
              <a:t> </a:t>
            </a:r>
            <a:r>
              <a:rPr lang="lv-LV" dirty="0" err="1"/>
              <a:t>same</a:t>
            </a:r>
            <a:r>
              <a:rPr lang="lv-LV" dirty="0"/>
              <a:t> </a:t>
            </a:r>
            <a:r>
              <a:rPr lang="lv-LV" dirty="0" err="1"/>
              <a:t>study</a:t>
            </a:r>
            <a:r>
              <a:rPr lang="lv-LV" dirty="0"/>
              <a:t> </a:t>
            </a:r>
            <a:r>
              <a:rPr lang="lv-LV" dirty="0" err="1"/>
              <a:t>domain</a:t>
            </a:r>
            <a:r>
              <a:rPr lang="lv-LV" dirty="0"/>
              <a:t>.</a:t>
            </a:r>
          </a:p>
        </p:txBody>
      </p:sp>
      <p:sp>
        <p:nvSpPr>
          <p:cNvPr id="4" name="Slaida numura vietturis 3"/>
          <p:cNvSpPr>
            <a:spLocks noGrp="1"/>
          </p:cNvSpPr>
          <p:nvPr>
            <p:ph type="sldNum" sz="quarter" idx="10"/>
          </p:nvPr>
        </p:nvSpPr>
        <p:spPr/>
        <p:txBody>
          <a:bodyPr/>
          <a:lstStyle/>
          <a:p>
            <a:fld id="{0A95C7B4-F48A-4942-A509-E55995350072}" type="slidenum">
              <a:rPr lang="lv-LV" smtClean="0"/>
              <a:pPr/>
              <a:t>125</a:t>
            </a:fld>
            <a:endParaRPr lang="lv-LV"/>
          </a:p>
        </p:txBody>
      </p:sp>
      <p:sp>
        <p:nvSpPr>
          <p:cNvPr id="5" name="Kājenes vietturis 4"/>
          <p:cNvSpPr>
            <a:spLocks noGrp="1"/>
          </p:cNvSpPr>
          <p:nvPr>
            <p:ph type="ftr" sz="quarter" idx="11"/>
          </p:nvPr>
        </p:nvSpPr>
        <p:spPr/>
        <p:txBody>
          <a:bodyPr/>
          <a:lstStyle/>
          <a:p>
            <a:r>
              <a:rPr lang="lv-LV"/>
              <a:t>Prikulis, UL, Praha, 28.06.2016</a:t>
            </a:r>
          </a:p>
        </p:txBody>
      </p:sp>
    </p:spTree>
    <p:extLst>
      <p:ext uri="{BB962C8B-B14F-4D97-AF65-F5344CB8AC3E}">
        <p14:creationId xmlns:p14="http://schemas.microsoft.com/office/powerpoint/2010/main" val="52068370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Slaida numura vietturis 3"/>
          <p:cNvSpPr>
            <a:spLocks noGrp="1"/>
          </p:cNvSpPr>
          <p:nvPr>
            <p:ph type="sldNum" sz="quarter" idx="10"/>
          </p:nvPr>
        </p:nvSpPr>
        <p:spPr/>
        <p:txBody>
          <a:bodyPr/>
          <a:lstStyle/>
          <a:p>
            <a:fld id="{0A95C7B4-F48A-4942-A509-E55995350072}" type="slidenum">
              <a:rPr lang="lv-LV" smtClean="0"/>
              <a:pPr/>
              <a:t>126</a:t>
            </a:fld>
            <a:endParaRPr lang="lv-LV"/>
          </a:p>
        </p:txBody>
      </p:sp>
      <p:sp>
        <p:nvSpPr>
          <p:cNvPr id="5" name="Kājenes vietturis 4"/>
          <p:cNvSpPr>
            <a:spLocks noGrp="1"/>
          </p:cNvSpPr>
          <p:nvPr>
            <p:ph type="ftr" sz="quarter" idx="11"/>
          </p:nvPr>
        </p:nvSpPr>
        <p:spPr/>
        <p:txBody>
          <a:bodyPr/>
          <a:lstStyle/>
          <a:p>
            <a:r>
              <a:rPr lang="lv-LV"/>
              <a:t>Prikulis, UL, Praha, 28.06.2016</a:t>
            </a:r>
          </a:p>
        </p:txBody>
      </p:sp>
    </p:spTree>
    <p:extLst>
      <p:ext uri="{BB962C8B-B14F-4D97-AF65-F5344CB8AC3E}">
        <p14:creationId xmlns:p14="http://schemas.microsoft.com/office/powerpoint/2010/main" val="248770597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err="1"/>
              <a:t>The</a:t>
            </a:r>
            <a:r>
              <a:rPr lang="lv-LV" dirty="0"/>
              <a:t> </a:t>
            </a:r>
            <a:r>
              <a:rPr lang="lv-LV" dirty="0" err="1"/>
              <a:t>same</a:t>
            </a:r>
            <a:r>
              <a:rPr lang="lv-LV" dirty="0"/>
              <a:t> </a:t>
            </a:r>
            <a:r>
              <a:rPr lang="lv-LV" dirty="0" err="1"/>
              <a:t>about</a:t>
            </a:r>
            <a:r>
              <a:rPr lang="lv-LV" dirty="0"/>
              <a:t> </a:t>
            </a:r>
            <a:r>
              <a:rPr lang="lv-LV" dirty="0" err="1"/>
              <a:t>skills</a:t>
            </a:r>
            <a:endParaRPr lang="lv-LV" dirty="0"/>
          </a:p>
        </p:txBody>
      </p:sp>
      <p:sp>
        <p:nvSpPr>
          <p:cNvPr id="4" name="Slaida numura vietturis 3"/>
          <p:cNvSpPr>
            <a:spLocks noGrp="1"/>
          </p:cNvSpPr>
          <p:nvPr>
            <p:ph type="sldNum" sz="quarter" idx="10"/>
          </p:nvPr>
        </p:nvSpPr>
        <p:spPr/>
        <p:txBody>
          <a:bodyPr/>
          <a:lstStyle/>
          <a:p>
            <a:fld id="{0A95C7B4-F48A-4942-A509-E55995350072}" type="slidenum">
              <a:rPr lang="lv-LV" smtClean="0"/>
              <a:pPr/>
              <a:t>127</a:t>
            </a:fld>
            <a:endParaRPr lang="lv-LV"/>
          </a:p>
        </p:txBody>
      </p:sp>
      <p:sp>
        <p:nvSpPr>
          <p:cNvPr id="5" name="Kājenes vietturis 4"/>
          <p:cNvSpPr>
            <a:spLocks noGrp="1"/>
          </p:cNvSpPr>
          <p:nvPr>
            <p:ph type="ftr" sz="quarter" idx="11"/>
          </p:nvPr>
        </p:nvSpPr>
        <p:spPr/>
        <p:txBody>
          <a:bodyPr/>
          <a:lstStyle/>
          <a:p>
            <a:r>
              <a:rPr lang="lv-LV"/>
              <a:t>Prikulis, UL, Praha, 28.06.2016</a:t>
            </a:r>
          </a:p>
        </p:txBody>
      </p:sp>
    </p:spTree>
    <p:extLst>
      <p:ext uri="{BB962C8B-B14F-4D97-AF65-F5344CB8AC3E}">
        <p14:creationId xmlns:p14="http://schemas.microsoft.com/office/powerpoint/2010/main" val="112521493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Slaida numura vietturis 3"/>
          <p:cNvSpPr>
            <a:spLocks noGrp="1"/>
          </p:cNvSpPr>
          <p:nvPr>
            <p:ph type="sldNum" sz="quarter" idx="10"/>
          </p:nvPr>
        </p:nvSpPr>
        <p:spPr/>
        <p:txBody>
          <a:bodyPr/>
          <a:lstStyle/>
          <a:p>
            <a:fld id="{0A95C7B4-F48A-4942-A509-E55995350072}" type="slidenum">
              <a:rPr lang="lv-LV" smtClean="0"/>
              <a:pPr/>
              <a:t>128</a:t>
            </a:fld>
            <a:endParaRPr lang="lv-LV"/>
          </a:p>
        </p:txBody>
      </p:sp>
      <p:sp>
        <p:nvSpPr>
          <p:cNvPr id="5" name="Kājenes vietturis 4"/>
          <p:cNvSpPr>
            <a:spLocks noGrp="1"/>
          </p:cNvSpPr>
          <p:nvPr>
            <p:ph type="ftr" sz="quarter" idx="11"/>
          </p:nvPr>
        </p:nvSpPr>
        <p:spPr/>
        <p:txBody>
          <a:bodyPr/>
          <a:lstStyle/>
          <a:p>
            <a:r>
              <a:rPr lang="lv-LV"/>
              <a:t>Prikulis, UL, Praha, 28.06.2016</a:t>
            </a:r>
          </a:p>
        </p:txBody>
      </p:sp>
    </p:spTree>
    <p:extLst>
      <p:ext uri="{BB962C8B-B14F-4D97-AF65-F5344CB8AC3E}">
        <p14:creationId xmlns:p14="http://schemas.microsoft.com/office/powerpoint/2010/main" val="56997140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Slaida numura vietturis 3"/>
          <p:cNvSpPr>
            <a:spLocks noGrp="1"/>
          </p:cNvSpPr>
          <p:nvPr>
            <p:ph type="sldNum" sz="quarter" idx="10"/>
          </p:nvPr>
        </p:nvSpPr>
        <p:spPr/>
        <p:txBody>
          <a:bodyPr/>
          <a:lstStyle/>
          <a:p>
            <a:fld id="{0A95C7B4-F48A-4942-A509-E55995350072}" type="slidenum">
              <a:rPr lang="lv-LV" smtClean="0"/>
              <a:pPr/>
              <a:t>129</a:t>
            </a:fld>
            <a:endParaRPr lang="lv-LV"/>
          </a:p>
        </p:txBody>
      </p:sp>
      <p:sp>
        <p:nvSpPr>
          <p:cNvPr id="5" name="Kājenes vietturis 4"/>
          <p:cNvSpPr>
            <a:spLocks noGrp="1"/>
          </p:cNvSpPr>
          <p:nvPr>
            <p:ph type="ftr" sz="quarter" idx="11"/>
          </p:nvPr>
        </p:nvSpPr>
        <p:spPr/>
        <p:txBody>
          <a:bodyPr/>
          <a:lstStyle/>
          <a:p>
            <a:r>
              <a:rPr lang="lv-LV"/>
              <a:t>Prikulis, UL, Praha, 28.06.2016</a:t>
            </a:r>
          </a:p>
        </p:txBody>
      </p:sp>
    </p:spTree>
    <p:extLst>
      <p:ext uri="{BB962C8B-B14F-4D97-AF65-F5344CB8AC3E}">
        <p14:creationId xmlns:p14="http://schemas.microsoft.com/office/powerpoint/2010/main" val="96699636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err="1"/>
              <a:t>And</a:t>
            </a:r>
            <a:r>
              <a:rPr lang="lv-LV" dirty="0"/>
              <a:t> </a:t>
            </a:r>
            <a:r>
              <a:rPr lang="lv-LV" dirty="0" err="1"/>
              <a:t>about</a:t>
            </a:r>
            <a:r>
              <a:rPr lang="lv-LV" dirty="0"/>
              <a:t> </a:t>
            </a:r>
            <a:r>
              <a:rPr lang="lv-LV" dirty="0" err="1"/>
              <a:t>competencies</a:t>
            </a:r>
            <a:r>
              <a:rPr lang="lv-LV" dirty="0"/>
              <a:t> (</a:t>
            </a:r>
            <a:r>
              <a:rPr lang="lv-LV" dirty="0" err="1"/>
              <a:t>naturally</a:t>
            </a:r>
            <a:r>
              <a:rPr lang="lv-LV" dirty="0"/>
              <a:t>, </a:t>
            </a:r>
            <a:r>
              <a:rPr lang="lv-LV" dirty="0" err="1"/>
              <a:t>the</a:t>
            </a:r>
            <a:r>
              <a:rPr lang="lv-LV" dirty="0"/>
              <a:t> </a:t>
            </a:r>
            <a:r>
              <a:rPr lang="lv-LV" dirty="0" err="1"/>
              <a:t>higher</a:t>
            </a:r>
            <a:r>
              <a:rPr lang="lv-LV" dirty="0"/>
              <a:t> </a:t>
            </a:r>
            <a:r>
              <a:rPr lang="lv-LV" dirty="0" err="1"/>
              <a:t>study</a:t>
            </a:r>
            <a:r>
              <a:rPr lang="lv-LV" dirty="0"/>
              <a:t> </a:t>
            </a:r>
            <a:r>
              <a:rPr lang="lv-LV" dirty="0" err="1"/>
              <a:t>cycle</a:t>
            </a:r>
            <a:r>
              <a:rPr lang="lv-LV" dirty="0"/>
              <a:t>, </a:t>
            </a:r>
            <a:r>
              <a:rPr lang="lv-LV" dirty="0" err="1"/>
              <a:t>the</a:t>
            </a:r>
            <a:r>
              <a:rPr lang="lv-LV" dirty="0"/>
              <a:t> </a:t>
            </a:r>
            <a:r>
              <a:rPr lang="lv-LV" dirty="0" err="1"/>
              <a:t>more</a:t>
            </a:r>
            <a:r>
              <a:rPr lang="lv-LV" dirty="0"/>
              <a:t> </a:t>
            </a:r>
            <a:r>
              <a:rPr lang="lv-LV" dirty="0" err="1"/>
              <a:t>advanced</a:t>
            </a:r>
            <a:r>
              <a:rPr lang="lv-LV" dirty="0"/>
              <a:t> </a:t>
            </a:r>
            <a:r>
              <a:rPr lang="lv-LV" dirty="0" err="1"/>
              <a:t>knowledge</a:t>
            </a:r>
            <a:r>
              <a:rPr lang="lv-LV" dirty="0"/>
              <a:t>, </a:t>
            </a:r>
            <a:r>
              <a:rPr lang="lv-LV" dirty="0" err="1"/>
              <a:t>skills</a:t>
            </a:r>
            <a:r>
              <a:rPr lang="lv-LV" dirty="0"/>
              <a:t> </a:t>
            </a:r>
            <a:r>
              <a:rPr lang="lv-LV" dirty="0" err="1"/>
              <a:t>and</a:t>
            </a:r>
            <a:r>
              <a:rPr lang="lv-LV" dirty="0"/>
              <a:t> </a:t>
            </a:r>
            <a:r>
              <a:rPr lang="lv-LV" dirty="0" err="1"/>
              <a:t>competencies</a:t>
            </a:r>
            <a:r>
              <a:rPr lang="lv-LV" dirty="0"/>
              <a:t> </a:t>
            </a:r>
            <a:r>
              <a:rPr lang="lv-LV" dirty="0" err="1"/>
              <a:t>need</a:t>
            </a:r>
            <a:r>
              <a:rPr lang="lv-LV" dirty="0"/>
              <a:t> to </a:t>
            </a:r>
            <a:r>
              <a:rPr lang="lv-LV" dirty="0" err="1"/>
              <a:t>be</a:t>
            </a:r>
            <a:r>
              <a:rPr lang="lv-LV" dirty="0"/>
              <a:t> </a:t>
            </a:r>
            <a:r>
              <a:rPr lang="lv-LV" dirty="0" err="1"/>
              <a:t>attained</a:t>
            </a:r>
            <a:r>
              <a:rPr lang="lv-LV" dirty="0"/>
              <a:t>.</a:t>
            </a:r>
          </a:p>
        </p:txBody>
      </p:sp>
      <p:sp>
        <p:nvSpPr>
          <p:cNvPr id="4" name="Slaida numura vietturis 3"/>
          <p:cNvSpPr>
            <a:spLocks noGrp="1"/>
          </p:cNvSpPr>
          <p:nvPr>
            <p:ph type="sldNum" sz="quarter" idx="10"/>
          </p:nvPr>
        </p:nvSpPr>
        <p:spPr/>
        <p:txBody>
          <a:bodyPr/>
          <a:lstStyle/>
          <a:p>
            <a:fld id="{0A95C7B4-F48A-4942-A509-E55995350072}" type="slidenum">
              <a:rPr lang="lv-LV" smtClean="0"/>
              <a:pPr/>
              <a:t>130</a:t>
            </a:fld>
            <a:endParaRPr lang="lv-LV"/>
          </a:p>
        </p:txBody>
      </p:sp>
      <p:sp>
        <p:nvSpPr>
          <p:cNvPr id="5" name="Kājenes vietturis 4"/>
          <p:cNvSpPr>
            <a:spLocks noGrp="1"/>
          </p:cNvSpPr>
          <p:nvPr>
            <p:ph type="ftr" sz="quarter" idx="11"/>
          </p:nvPr>
        </p:nvSpPr>
        <p:spPr/>
        <p:txBody>
          <a:bodyPr/>
          <a:lstStyle/>
          <a:p>
            <a:r>
              <a:rPr lang="lv-LV"/>
              <a:t>Prikulis, UL, Praha, 28.06.2016</a:t>
            </a:r>
          </a:p>
        </p:txBody>
      </p:sp>
    </p:spTree>
    <p:extLst>
      <p:ext uri="{BB962C8B-B14F-4D97-AF65-F5344CB8AC3E}">
        <p14:creationId xmlns:p14="http://schemas.microsoft.com/office/powerpoint/2010/main" val="18077382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err="1"/>
              <a:t>What</a:t>
            </a:r>
            <a:r>
              <a:rPr lang="lv-LV" dirty="0"/>
              <a:t> </a:t>
            </a:r>
            <a:r>
              <a:rPr lang="lv-LV" dirty="0" err="1"/>
              <a:t>else</a:t>
            </a:r>
            <a:r>
              <a:rPr lang="lv-LV" dirty="0"/>
              <a:t> </a:t>
            </a:r>
            <a:r>
              <a:rPr lang="lv-LV" dirty="0" err="1"/>
              <a:t>makes</a:t>
            </a:r>
            <a:r>
              <a:rPr lang="lv-LV" dirty="0"/>
              <a:t> </a:t>
            </a:r>
            <a:r>
              <a:rPr lang="lv-LV" dirty="0" err="1"/>
              <a:t>academic</a:t>
            </a:r>
            <a:r>
              <a:rPr lang="lv-LV" dirty="0"/>
              <a:t> process </a:t>
            </a:r>
            <a:r>
              <a:rPr lang="lv-LV" dirty="0" err="1"/>
              <a:t>different</a:t>
            </a:r>
            <a:r>
              <a:rPr lang="lv-LV" dirty="0"/>
              <a:t> </a:t>
            </a:r>
            <a:r>
              <a:rPr lang="lv-LV" dirty="0" err="1"/>
              <a:t>from</a:t>
            </a:r>
            <a:r>
              <a:rPr lang="lv-LV" dirty="0"/>
              <a:t> </a:t>
            </a:r>
            <a:r>
              <a:rPr lang="lv-LV" dirty="0" err="1"/>
              <a:t>e.g</a:t>
            </a:r>
            <a:r>
              <a:rPr lang="lv-LV" dirty="0"/>
              <a:t>. </a:t>
            </a:r>
            <a:r>
              <a:rPr lang="lv-LV" dirty="0" err="1"/>
              <a:t>production</a:t>
            </a:r>
            <a:r>
              <a:rPr lang="lv-LV" dirty="0"/>
              <a:t> </a:t>
            </a:r>
            <a:r>
              <a:rPr lang="lv-LV" dirty="0" err="1"/>
              <a:t>of</a:t>
            </a:r>
            <a:r>
              <a:rPr lang="lv-LV" dirty="0"/>
              <a:t> </a:t>
            </a:r>
            <a:r>
              <a:rPr lang="lv-LV" dirty="0" err="1"/>
              <a:t>manufactured</a:t>
            </a:r>
            <a:r>
              <a:rPr lang="lv-LV" dirty="0"/>
              <a:t> </a:t>
            </a:r>
            <a:r>
              <a:rPr lang="lv-LV" dirty="0" err="1"/>
              <a:t>goods</a:t>
            </a:r>
            <a:r>
              <a:rPr lang="lv-LV" dirty="0"/>
              <a:t> </a:t>
            </a:r>
            <a:r>
              <a:rPr lang="lv-LV" dirty="0" err="1"/>
              <a:t>is</a:t>
            </a:r>
            <a:r>
              <a:rPr lang="lv-LV" dirty="0"/>
              <a:t> </a:t>
            </a:r>
            <a:r>
              <a:rPr lang="lv-LV" dirty="0" err="1"/>
              <a:t>that</a:t>
            </a:r>
            <a:r>
              <a:rPr lang="lv-LV" dirty="0"/>
              <a:t> </a:t>
            </a:r>
            <a:r>
              <a:rPr lang="lv-LV" dirty="0" err="1"/>
              <a:t>there</a:t>
            </a:r>
            <a:r>
              <a:rPr lang="lv-LV" dirty="0"/>
              <a:t> </a:t>
            </a:r>
            <a:r>
              <a:rPr lang="lv-LV" dirty="0" err="1"/>
              <a:t>is</a:t>
            </a:r>
            <a:r>
              <a:rPr lang="lv-LV" dirty="0"/>
              <a:t> a </a:t>
            </a:r>
            <a:r>
              <a:rPr lang="lv-LV" dirty="0" err="1"/>
              <a:t>number</a:t>
            </a:r>
            <a:r>
              <a:rPr lang="lv-LV" dirty="0"/>
              <a:t> </a:t>
            </a:r>
            <a:r>
              <a:rPr lang="lv-LV" dirty="0" err="1"/>
              <a:t>of</a:t>
            </a:r>
            <a:r>
              <a:rPr lang="lv-LV" dirty="0"/>
              <a:t> </a:t>
            </a:r>
            <a:r>
              <a:rPr lang="lv-LV" dirty="0" err="1"/>
              <a:t>persons</a:t>
            </a:r>
            <a:r>
              <a:rPr lang="lv-LV" dirty="0"/>
              <a:t> </a:t>
            </a:r>
            <a:r>
              <a:rPr lang="lv-LV" dirty="0" err="1"/>
              <a:t>or</a:t>
            </a:r>
            <a:r>
              <a:rPr lang="lv-LV" dirty="0"/>
              <a:t> </a:t>
            </a:r>
            <a:r>
              <a:rPr lang="lv-LV" dirty="0" err="1"/>
              <a:t>institutions</a:t>
            </a:r>
            <a:r>
              <a:rPr lang="lv-LV" dirty="0"/>
              <a:t> </a:t>
            </a:r>
            <a:r>
              <a:rPr lang="lv-LV" dirty="0" err="1"/>
              <a:t>who</a:t>
            </a:r>
            <a:r>
              <a:rPr lang="lv-LV" dirty="0"/>
              <a:t> </a:t>
            </a:r>
            <a:r>
              <a:rPr lang="lv-LV" dirty="0" err="1"/>
              <a:t>are</a:t>
            </a:r>
            <a:r>
              <a:rPr lang="lv-LV" dirty="0"/>
              <a:t> </a:t>
            </a:r>
            <a:r>
              <a:rPr lang="lv-LV" dirty="0" err="1"/>
              <a:t>concerned</a:t>
            </a:r>
            <a:r>
              <a:rPr lang="lv-LV" dirty="0"/>
              <a:t> </a:t>
            </a:r>
            <a:r>
              <a:rPr lang="lv-LV" dirty="0" err="1"/>
              <a:t>with</a:t>
            </a:r>
            <a:r>
              <a:rPr lang="lv-LV" dirty="0"/>
              <a:t> </a:t>
            </a:r>
            <a:r>
              <a:rPr lang="lv-LV" dirty="0" err="1"/>
              <a:t>the</a:t>
            </a:r>
            <a:r>
              <a:rPr lang="lv-LV" dirty="0"/>
              <a:t> process </a:t>
            </a:r>
            <a:r>
              <a:rPr lang="lv-LV" dirty="0" err="1"/>
              <a:t>or</a:t>
            </a:r>
            <a:r>
              <a:rPr lang="lv-LV" dirty="0"/>
              <a:t> </a:t>
            </a:r>
            <a:r>
              <a:rPr lang="lv-LV" dirty="0" err="1"/>
              <a:t>its</a:t>
            </a:r>
            <a:r>
              <a:rPr lang="lv-LV" dirty="0"/>
              <a:t> </a:t>
            </a:r>
            <a:r>
              <a:rPr lang="lv-LV" dirty="0" err="1"/>
              <a:t>result</a:t>
            </a:r>
            <a:r>
              <a:rPr lang="lv-LV" dirty="0"/>
              <a:t> </a:t>
            </a:r>
            <a:r>
              <a:rPr lang="lv-LV" dirty="0" err="1"/>
              <a:t>and</a:t>
            </a:r>
            <a:r>
              <a:rPr lang="lv-LV" dirty="0"/>
              <a:t> </a:t>
            </a:r>
            <a:r>
              <a:rPr lang="lv-LV" dirty="0" err="1"/>
              <a:t>are</a:t>
            </a:r>
            <a:r>
              <a:rPr lang="lv-LV" dirty="0"/>
              <a:t> </a:t>
            </a:r>
            <a:r>
              <a:rPr lang="lv-LV" dirty="0" err="1"/>
              <a:t>affected</a:t>
            </a:r>
            <a:r>
              <a:rPr lang="lv-LV" dirty="0"/>
              <a:t> </a:t>
            </a:r>
            <a:r>
              <a:rPr lang="lv-LV" dirty="0" err="1"/>
              <a:t>by</a:t>
            </a:r>
            <a:r>
              <a:rPr lang="lv-LV" dirty="0"/>
              <a:t> it, students </a:t>
            </a:r>
            <a:r>
              <a:rPr lang="lv-LV" dirty="0" err="1"/>
              <a:t>are</a:t>
            </a:r>
            <a:r>
              <a:rPr lang="lv-LV" dirty="0"/>
              <a:t> </a:t>
            </a:r>
            <a:r>
              <a:rPr lang="lv-LV" dirty="0" err="1"/>
              <a:t>the</a:t>
            </a:r>
            <a:r>
              <a:rPr lang="lv-LV" dirty="0"/>
              <a:t> </a:t>
            </a:r>
            <a:r>
              <a:rPr lang="lv-LV" dirty="0" err="1"/>
              <a:t>ones</a:t>
            </a:r>
            <a:r>
              <a:rPr lang="lv-LV" dirty="0"/>
              <a:t> </a:t>
            </a:r>
            <a:r>
              <a:rPr lang="lv-LV" dirty="0" err="1"/>
              <a:t>affected</a:t>
            </a:r>
            <a:r>
              <a:rPr lang="lv-LV" dirty="0"/>
              <a:t> </a:t>
            </a:r>
            <a:r>
              <a:rPr lang="lv-LV" dirty="0" err="1"/>
              <a:t>crucially</a:t>
            </a:r>
            <a:r>
              <a:rPr lang="lv-LV" dirty="0"/>
              <a:t>, </a:t>
            </a:r>
            <a:r>
              <a:rPr lang="lv-LV" dirty="0" err="1"/>
              <a:t>as</a:t>
            </a:r>
            <a:r>
              <a:rPr lang="lv-LV" dirty="0"/>
              <a:t> </a:t>
            </a:r>
            <a:r>
              <a:rPr lang="lv-LV" dirty="0" err="1"/>
              <a:t>already</a:t>
            </a:r>
            <a:r>
              <a:rPr lang="lv-LV" dirty="0"/>
              <a:t> </a:t>
            </a:r>
            <a:r>
              <a:rPr lang="lv-LV" dirty="0" err="1"/>
              <a:t>mentioned</a:t>
            </a:r>
            <a:r>
              <a:rPr lang="lv-LV" dirty="0"/>
              <a:t>. </a:t>
            </a:r>
            <a:r>
              <a:rPr lang="lv-LV" dirty="0" err="1"/>
              <a:t>Therefore</a:t>
            </a:r>
            <a:r>
              <a:rPr lang="lv-LV" dirty="0"/>
              <a:t> it </a:t>
            </a:r>
            <a:r>
              <a:rPr lang="lv-LV" dirty="0" err="1"/>
              <a:t>is</a:t>
            </a:r>
            <a:r>
              <a:rPr lang="lv-LV" dirty="0"/>
              <a:t> </a:t>
            </a:r>
            <a:r>
              <a:rPr lang="lv-LV" dirty="0" err="1"/>
              <a:t>complicated</a:t>
            </a:r>
            <a:r>
              <a:rPr lang="lv-LV" dirty="0"/>
              <a:t> to </a:t>
            </a:r>
            <a:r>
              <a:rPr lang="lv-LV" dirty="0" err="1"/>
              <a:t>find</a:t>
            </a:r>
            <a:r>
              <a:rPr lang="lv-LV" dirty="0"/>
              <a:t> </a:t>
            </a:r>
            <a:r>
              <a:rPr lang="lv-LV" dirty="0" err="1"/>
              <a:t>out</a:t>
            </a:r>
            <a:r>
              <a:rPr lang="lv-LV" dirty="0"/>
              <a:t> </a:t>
            </a:r>
            <a:r>
              <a:rPr lang="lv-LV" dirty="0" err="1"/>
              <a:t>the</a:t>
            </a:r>
            <a:r>
              <a:rPr lang="lv-LV" dirty="0"/>
              <a:t> ‘</a:t>
            </a:r>
            <a:r>
              <a:rPr lang="lv-LV" dirty="0" err="1"/>
              <a:t>requirements</a:t>
            </a:r>
            <a:r>
              <a:rPr lang="lv-LV" dirty="0"/>
              <a:t> </a:t>
            </a:r>
            <a:r>
              <a:rPr lang="lv-LV" dirty="0" err="1"/>
              <a:t>of</a:t>
            </a:r>
            <a:r>
              <a:rPr lang="lv-LV" dirty="0"/>
              <a:t> </a:t>
            </a:r>
            <a:r>
              <a:rPr lang="lv-LV" dirty="0" err="1"/>
              <a:t>the</a:t>
            </a:r>
            <a:r>
              <a:rPr lang="lv-LV" dirty="0"/>
              <a:t> </a:t>
            </a:r>
            <a:r>
              <a:rPr lang="lv-LV" dirty="0" err="1"/>
              <a:t>client</a:t>
            </a:r>
            <a:r>
              <a:rPr lang="lv-LV" dirty="0"/>
              <a:t>’</a:t>
            </a:r>
          </a:p>
        </p:txBody>
      </p:sp>
      <p:sp>
        <p:nvSpPr>
          <p:cNvPr id="4" name="Slaida numura vietturis 3"/>
          <p:cNvSpPr>
            <a:spLocks noGrp="1"/>
          </p:cNvSpPr>
          <p:nvPr>
            <p:ph type="sldNum" sz="quarter" idx="10"/>
          </p:nvPr>
        </p:nvSpPr>
        <p:spPr/>
        <p:txBody>
          <a:bodyPr/>
          <a:lstStyle/>
          <a:p>
            <a:fld id="{0A95C7B4-F48A-4942-A509-E55995350072}" type="slidenum">
              <a:rPr lang="lv-LV" smtClean="0"/>
              <a:pPr/>
              <a:t>9</a:t>
            </a:fld>
            <a:endParaRPr lang="lv-LV"/>
          </a:p>
        </p:txBody>
      </p:sp>
      <p:sp>
        <p:nvSpPr>
          <p:cNvPr id="5" name="Kājenes vietturis 4"/>
          <p:cNvSpPr>
            <a:spLocks noGrp="1"/>
          </p:cNvSpPr>
          <p:nvPr>
            <p:ph type="ftr" sz="quarter" idx="11"/>
          </p:nvPr>
        </p:nvSpPr>
        <p:spPr/>
        <p:txBody>
          <a:bodyPr/>
          <a:lstStyle/>
          <a:p>
            <a:r>
              <a:rPr lang="lv-LV"/>
              <a:t>Prikulis, UL, Praha, 28.06.2016</a:t>
            </a:r>
          </a:p>
        </p:txBody>
      </p:sp>
    </p:spTree>
    <p:extLst>
      <p:ext uri="{BB962C8B-B14F-4D97-AF65-F5344CB8AC3E}">
        <p14:creationId xmlns:p14="http://schemas.microsoft.com/office/powerpoint/2010/main" val="309280782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Slaida numura vietturis 3"/>
          <p:cNvSpPr>
            <a:spLocks noGrp="1"/>
          </p:cNvSpPr>
          <p:nvPr>
            <p:ph type="sldNum" sz="quarter" idx="10"/>
          </p:nvPr>
        </p:nvSpPr>
        <p:spPr/>
        <p:txBody>
          <a:bodyPr/>
          <a:lstStyle/>
          <a:p>
            <a:fld id="{0A95C7B4-F48A-4942-A509-E55995350072}" type="slidenum">
              <a:rPr lang="lv-LV" smtClean="0"/>
              <a:pPr/>
              <a:t>131</a:t>
            </a:fld>
            <a:endParaRPr lang="lv-LV"/>
          </a:p>
        </p:txBody>
      </p:sp>
      <p:sp>
        <p:nvSpPr>
          <p:cNvPr id="5" name="Kājenes vietturis 4"/>
          <p:cNvSpPr>
            <a:spLocks noGrp="1"/>
          </p:cNvSpPr>
          <p:nvPr>
            <p:ph type="ftr" sz="quarter" idx="11"/>
          </p:nvPr>
        </p:nvSpPr>
        <p:spPr/>
        <p:txBody>
          <a:bodyPr/>
          <a:lstStyle/>
          <a:p>
            <a:r>
              <a:rPr lang="lv-LV"/>
              <a:t>Prikulis, UL, Praha, 28.06.2016</a:t>
            </a:r>
          </a:p>
        </p:txBody>
      </p:sp>
    </p:spTree>
    <p:extLst>
      <p:ext uri="{BB962C8B-B14F-4D97-AF65-F5344CB8AC3E}">
        <p14:creationId xmlns:p14="http://schemas.microsoft.com/office/powerpoint/2010/main" val="304226695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err="1"/>
              <a:t>These</a:t>
            </a:r>
            <a:r>
              <a:rPr lang="lv-LV" dirty="0"/>
              <a:t> </a:t>
            </a:r>
            <a:r>
              <a:rPr lang="lv-LV" dirty="0" err="1"/>
              <a:t>formulations</a:t>
            </a:r>
            <a:r>
              <a:rPr lang="lv-LV" dirty="0"/>
              <a:t> </a:t>
            </a:r>
            <a:r>
              <a:rPr lang="lv-LV" dirty="0" err="1"/>
              <a:t>are</a:t>
            </a:r>
            <a:r>
              <a:rPr lang="lv-LV" dirty="0"/>
              <a:t> </a:t>
            </a:r>
            <a:r>
              <a:rPr lang="lv-LV" dirty="0" err="1"/>
              <a:t>very</a:t>
            </a:r>
            <a:r>
              <a:rPr lang="lv-LV" dirty="0"/>
              <a:t> </a:t>
            </a:r>
            <a:r>
              <a:rPr lang="lv-LV" dirty="0" err="1"/>
              <a:t>useful</a:t>
            </a:r>
            <a:r>
              <a:rPr lang="lv-LV" dirty="0"/>
              <a:t> to </a:t>
            </a:r>
            <a:r>
              <a:rPr lang="lv-LV" dirty="0" err="1"/>
              <a:t>generate</a:t>
            </a:r>
            <a:r>
              <a:rPr lang="lv-LV" dirty="0"/>
              <a:t> </a:t>
            </a:r>
            <a:r>
              <a:rPr lang="lv-LV" dirty="0" err="1"/>
              <a:t>descriptors</a:t>
            </a:r>
            <a:r>
              <a:rPr lang="lv-LV" dirty="0"/>
              <a:t> </a:t>
            </a:r>
            <a:r>
              <a:rPr lang="lv-LV" dirty="0" err="1"/>
              <a:t>for</a:t>
            </a:r>
            <a:r>
              <a:rPr lang="lv-LV" dirty="0"/>
              <a:t> </a:t>
            </a:r>
            <a:r>
              <a:rPr lang="lv-LV" dirty="0" err="1"/>
              <a:t>the</a:t>
            </a:r>
            <a:r>
              <a:rPr lang="lv-LV" dirty="0"/>
              <a:t> NQF </a:t>
            </a:r>
            <a:r>
              <a:rPr lang="lv-LV" dirty="0" err="1"/>
              <a:t>and</a:t>
            </a:r>
            <a:r>
              <a:rPr lang="lv-LV" dirty="0"/>
              <a:t> </a:t>
            </a:r>
            <a:r>
              <a:rPr lang="lv-LV" dirty="0" err="1"/>
              <a:t>further</a:t>
            </a:r>
            <a:r>
              <a:rPr lang="lv-LV" dirty="0"/>
              <a:t> </a:t>
            </a:r>
            <a:r>
              <a:rPr lang="lv-LV" dirty="0" err="1"/>
              <a:t>on</a:t>
            </a:r>
            <a:r>
              <a:rPr lang="lv-LV" dirty="0"/>
              <a:t> </a:t>
            </a:r>
            <a:r>
              <a:rPr lang="lv-LV" dirty="0" err="1"/>
              <a:t>for</a:t>
            </a:r>
            <a:r>
              <a:rPr lang="lv-LV" dirty="0"/>
              <a:t> </a:t>
            </a:r>
            <a:r>
              <a:rPr lang="lv-LV" dirty="0" err="1"/>
              <a:t>particular</a:t>
            </a:r>
            <a:r>
              <a:rPr lang="lv-LV" dirty="0"/>
              <a:t> SP. </a:t>
            </a:r>
            <a:r>
              <a:rPr lang="lv-LV" dirty="0" err="1"/>
              <a:t>Particular</a:t>
            </a:r>
            <a:r>
              <a:rPr lang="lv-LV" dirty="0"/>
              <a:t> SP, </a:t>
            </a:r>
            <a:r>
              <a:rPr lang="lv-LV" dirty="0" err="1"/>
              <a:t>however</a:t>
            </a:r>
            <a:r>
              <a:rPr lang="lv-LV" dirty="0"/>
              <a:t> </a:t>
            </a:r>
            <a:r>
              <a:rPr lang="lv-LV" dirty="0" err="1"/>
              <a:t>has</a:t>
            </a:r>
            <a:r>
              <a:rPr lang="lv-LV" dirty="0"/>
              <a:t> to </a:t>
            </a:r>
            <a:r>
              <a:rPr lang="lv-LV" dirty="0" err="1"/>
              <a:t>be</a:t>
            </a:r>
            <a:r>
              <a:rPr lang="lv-LV" dirty="0"/>
              <a:t> </a:t>
            </a:r>
            <a:r>
              <a:rPr lang="lv-LV" dirty="0" err="1"/>
              <a:t>developed</a:t>
            </a:r>
            <a:r>
              <a:rPr lang="lv-LV" dirty="0"/>
              <a:t> </a:t>
            </a:r>
            <a:r>
              <a:rPr lang="lv-LV" dirty="0" err="1"/>
              <a:t>folowing</a:t>
            </a:r>
            <a:r>
              <a:rPr lang="lv-LV" dirty="0"/>
              <a:t> </a:t>
            </a:r>
            <a:r>
              <a:rPr lang="lv-LV" dirty="0" err="1"/>
              <a:t>the</a:t>
            </a:r>
            <a:r>
              <a:rPr lang="lv-LV" dirty="0"/>
              <a:t> </a:t>
            </a:r>
            <a:r>
              <a:rPr lang="lv-LV" dirty="0" err="1"/>
              <a:t>national</a:t>
            </a:r>
            <a:r>
              <a:rPr lang="lv-LV" dirty="0"/>
              <a:t> </a:t>
            </a:r>
            <a:r>
              <a:rPr lang="lv-LV" dirty="0" err="1"/>
              <a:t>standards</a:t>
            </a:r>
            <a:r>
              <a:rPr lang="lv-LV" dirty="0"/>
              <a:t>. </a:t>
            </a:r>
            <a:r>
              <a:rPr lang="lv-LV" dirty="0" err="1"/>
              <a:t>In</a:t>
            </a:r>
            <a:r>
              <a:rPr lang="lv-LV" dirty="0"/>
              <a:t> </a:t>
            </a:r>
            <a:r>
              <a:rPr lang="lv-LV" dirty="0" err="1"/>
              <a:t>our</a:t>
            </a:r>
            <a:r>
              <a:rPr lang="lv-LV" dirty="0"/>
              <a:t> NQF </a:t>
            </a:r>
            <a:r>
              <a:rPr lang="lv-LV" dirty="0" err="1"/>
              <a:t>the</a:t>
            </a:r>
            <a:r>
              <a:rPr lang="lv-LV" dirty="0"/>
              <a:t> </a:t>
            </a:r>
            <a:r>
              <a:rPr lang="lv-LV" dirty="0" err="1"/>
              <a:t>descriptors</a:t>
            </a:r>
            <a:r>
              <a:rPr lang="lv-LV" dirty="0"/>
              <a:t> </a:t>
            </a:r>
            <a:r>
              <a:rPr lang="lv-LV" dirty="0" err="1"/>
              <a:t>have</a:t>
            </a:r>
            <a:r>
              <a:rPr lang="lv-LV" dirty="0"/>
              <a:t> </a:t>
            </a:r>
            <a:r>
              <a:rPr lang="lv-LV" dirty="0" err="1"/>
              <a:t>been</a:t>
            </a:r>
            <a:r>
              <a:rPr lang="lv-LV" dirty="0"/>
              <a:t> </a:t>
            </a:r>
            <a:r>
              <a:rPr lang="lv-LV" dirty="0" err="1"/>
              <a:t>developed</a:t>
            </a:r>
            <a:r>
              <a:rPr lang="lv-LV" dirty="0"/>
              <a:t> </a:t>
            </a:r>
            <a:r>
              <a:rPr lang="lv-LV" dirty="0" err="1"/>
              <a:t>in</a:t>
            </a:r>
            <a:r>
              <a:rPr lang="lv-LV" dirty="0"/>
              <a:t> 2005-2006 </a:t>
            </a:r>
            <a:r>
              <a:rPr lang="lv-LV" dirty="0" err="1"/>
              <a:t>and</a:t>
            </a:r>
            <a:r>
              <a:rPr lang="lv-LV" dirty="0"/>
              <a:t> </a:t>
            </a:r>
            <a:r>
              <a:rPr lang="lv-LV" dirty="0" err="1"/>
              <a:t>they</a:t>
            </a:r>
            <a:r>
              <a:rPr lang="lv-LV" dirty="0"/>
              <a:t> </a:t>
            </a:r>
            <a:r>
              <a:rPr lang="lv-LV" dirty="0" err="1"/>
              <a:t>are</a:t>
            </a:r>
            <a:r>
              <a:rPr lang="lv-LV" dirty="0"/>
              <a:t> </a:t>
            </a:r>
            <a:r>
              <a:rPr lang="lv-LV" dirty="0" err="1"/>
              <a:t>in</a:t>
            </a:r>
            <a:r>
              <a:rPr lang="lv-LV" dirty="0"/>
              <a:t> </a:t>
            </a:r>
            <a:r>
              <a:rPr lang="lv-LV" dirty="0" err="1"/>
              <a:t>force</a:t>
            </a:r>
            <a:r>
              <a:rPr lang="lv-LV" dirty="0"/>
              <a:t> </a:t>
            </a:r>
            <a:r>
              <a:rPr lang="lv-LV" dirty="0" err="1"/>
              <a:t>since</a:t>
            </a:r>
            <a:r>
              <a:rPr lang="lv-LV" dirty="0"/>
              <a:t> 2011.</a:t>
            </a:r>
          </a:p>
        </p:txBody>
      </p:sp>
      <p:sp>
        <p:nvSpPr>
          <p:cNvPr id="4" name="Slaida numura vietturis 3"/>
          <p:cNvSpPr>
            <a:spLocks noGrp="1"/>
          </p:cNvSpPr>
          <p:nvPr>
            <p:ph type="sldNum" sz="quarter" idx="10"/>
          </p:nvPr>
        </p:nvSpPr>
        <p:spPr/>
        <p:txBody>
          <a:bodyPr/>
          <a:lstStyle/>
          <a:p>
            <a:fld id="{0A95C7B4-F48A-4942-A509-E55995350072}" type="slidenum">
              <a:rPr lang="lv-LV" smtClean="0"/>
              <a:pPr/>
              <a:t>132</a:t>
            </a:fld>
            <a:endParaRPr lang="lv-LV"/>
          </a:p>
        </p:txBody>
      </p:sp>
      <p:sp>
        <p:nvSpPr>
          <p:cNvPr id="5" name="Kājenes vietturis 4"/>
          <p:cNvSpPr>
            <a:spLocks noGrp="1"/>
          </p:cNvSpPr>
          <p:nvPr>
            <p:ph type="ftr" sz="quarter" idx="11"/>
          </p:nvPr>
        </p:nvSpPr>
        <p:spPr/>
        <p:txBody>
          <a:bodyPr/>
          <a:lstStyle/>
          <a:p>
            <a:r>
              <a:rPr lang="lv-LV"/>
              <a:t>Prikulis, UL, Praha, 28.06.2016</a:t>
            </a:r>
          </a:p>
        </p:txBody>
      </p:sp>
    </p:spTree>
    <p:extLst>
      <p:ext uri="{BB962C8B-B14F-4D97-AF65-F5344CB8AC3E}">
        <p14:creationId xmlns:p14="http://schemas.microsoft.com/office/powerpoint/2010/main" val="377800521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err="1"/>
              <a:t>These</a:t>
            </a:r>
            <a:r>
              <a:rPr lang="lv-LV" dirty="0"/>
              <a:t> </a:t>
            </a:r>
            <a:r>
              <a:rPr lang="lv-LV" dirty="0" err="1"/>
              <a:t>are</a:t>
            </a:r>
            <a:r>
              <a:rPr lang="lv-LV" dirty="0"/>
              <a:t> </a:t>
            </a:r>
            <a:r>
              <a:rPr lang="lv-LV" dirty="0" err="1"/>
              <a:t>compulsory</a:t>
            </a:r>
            <a:r>
              <a:rPr lang="lv-LV" dirty="0"/>
              <a:t> </a:t>
            </a:r>
            <a:r>
              <a:rPr lang="lv-LV" dirty="0" err="1"/>
              <a:t>statements</a:t>
            </a:r>
            <a:r>
              <a:rPr lang="lv-LV" dirty="0"/>
              <a:t> </a:t>
            </a:r>
            <a:r>
              <a:rPr lang="lv-LV" dirty="0" err="1"/>
              <a:t>for</a:t>
            </a:r>
            <a:r>
              <a:rPr lang="lv-LV" dirty="0"/>
              <a:t> EU-</a:t>
            </a:r>
            <a:r>
              <a:rPr lang="lv-LV" dirty="0" err="1"/>
              <a:t>funded</a:t>
            </a:r>
            <a:r>
              <a:rPr lang="lv-LV" dirty="0"/>
              <a:t> </a:t>
            </a:r>
            <a:r>
              <a:rPr lang="lv-LV" dirty="0" err="1"/>
              <a:t>projects</a:t>
            </a:r>
            <a:r>
              <a:rPr lang="lv-LV" dirty="0"/>
              <a:t> </a:t>
            </a:r>
            <a:r>
              <a:rPr lang="lv-LV" dirty="0" err="1"/>
              <a:t>one</a:t>
            </a:r>
            <a:r>
              <a:rPr lang="lv-LV" dirty="0"/>
              <a:t> </a:t>
            </a:r>
            <a:r>
              <a:rPr lang="lv-LV" dirty="0" err="1"/>
              <a:t>has</a:t>
            </a:r>
            <a:r>
              <a:rPr lang="lv-LV" dirty="0"/>
              <a:t> to </a:t>
            </a:r>
            <a:r>
              <a:rPr lang="lv-LV" dirty="0" err="1"/>
              <a:t>include</a:t>
            </a:r>
            <a:r>
              <a:rPr lang="lv-LV" dirty="0"/>
              <a:t> </a:t>
            </a:r>
            <a:r>
              <a:rPr lang="lv-LV" dirty="0" err="1"/>
              <a:t>in</a:t>
            </a:r>
            <a:r>
              <a:rPr lang="lv-LV" dirty="0"/>
              <a:t> </a:t>
            </a:r>
            <a:r>
              <a:rPr lang="lv-LV" dirty="0" err="1"/>
              <a:t>publications</a:t>
            </a:r>
            <a:r>
              <a:rPr lang="lv-LV" dirty="0"/>
              <a:t> </a:t>
            </a:r>
            <a:r>
              <a:rPr lang="lv-LV" dirty="0" err="1"/>
              <a:t>funded</a:t>
            </a:r>
            <a:r>
              <a:rPr lang="lv-LV" dirty="0"/>
              <a:t> </a:t>
            </a:r>
            <a:r>
              <a:rPr lang="lv-LV" dirty="0" err="1"/>
              <a:t>from</a:t>
            </a:r>
            <a:r>
              <a:rPr lang="lv-LV" dirty="0"/>
              <a:t> EC</a:t>
            </a:r>
          </a:p>
        </p:txBody>
      </p:sp>
      <p:sp>
        <p:nvSpPr>
          <p:cNvPr id="4" name="Slaida numura vietturis 3"/>
          <p:cNvSpPr>
            <a:spLocks noGrp="1"/>
          </p:cNvSpPr>
          <p:nvPr>
            <p:ph type="sldNum" sz="quarter" idx="10"/>
          </p:nvPr>
        </p:nvSpPr>
        <p:spPr/>
        <p:txBody>
          <a:bodyPr/>
          <a:lstStyle/>
          <a:p>
            <a:fld id="{0A95C7B4-F48A-4942-A509-E55995350072}" type="slidenum">
              <a:rPr lang="lv-LV" smtClean="0"/>
              <a:pPr/>
              <a:t>133</a:t>
            </a:fld>
            <a:endParaRPr lang="lv-LV"/>
          </a:p>
        </p:txBody>
      </p:sp>
      <p:sp>
        <p:nvSpPr>
          <p:cNvPr id="5" name="Kājenes vietturis 4"/>
          <p:cNvSpPr>
            <a:spLocks noGrp="1"/>
          </p:cNvSpPr>
          <p:nvPr>
            <p:ph type="ftr" sz="quarter" idx="11"/>
          </p:nvPr>
        </p:nvSpPr>
        <p:spPr/>
        <p:txBody>
          <a:bodyPr/>
          <a:lstStyle/>
          <a:p>
            <a:r>
              <a:rPr lang="lv-LV"/>
              <a:t>Prikulis, UL, Praha, 28.06.2016</a:t>
            </a:r>
          </a:p>
        </p:txBody>
      </p:sp>
    </p:spTree>
    <p:extLst>
      <p:ext uri="{BB962C8B-B14F-4D97-AF65-F5344CB8AC3E}">
        <p14:creationId xmlns:p14="http://schemas.microsoft.com/office/powerpoint/2010/main" val="6821274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Virsraksta slaids">
    <p:spTree>
      <p:nvGrpSpPr>
        <p:cNvPr id="1" name=""/>
        <p:cNvGrpSpPr/>
        <p:nvPr/>
      </p:nvGrpSpPr>
      <p:grpSpPr>
        <a:xfrm>
          <a:off x="0" y="0"/>
          <a:ext cx="0" cy="0"/>
          <a:chOff x="0" y="0"/>
          <a:chExt cx="0" cy="0"/>
        </a:xfrm>
      </p:grpSpPr>
      <p:sp>
        <p:nvSpPr>
          <p:cNvPr id="2" name="Virsraksts 1"/>
          <p:cNvSpPr>
            <a:spLocks noGrp="1"/>
          </p:cNvSpPr>
          <p:nvPr>
            <p:ph type="ctrTitle"/>
          </p:nvPr>
        </p:nvSpPr>
        <p:spPr>
          <a:xfrm>
            <a:off x="685800" y="2130425"/>
            <a:ext cx="7772400" cy="1470025"/>
          </a:xfrm>
        </p:spPr>
        <p:txBody>
          <a:bodyPr/>
          <a:lstStyle/>
          <a:p>
            <a:r>
              <a:rPr lang="lv-LV"/>
              <a:t>Rediģēt šablona virsraksta stilu</a:t>
            </a:r>
          </a:p>
        </p:txBody>
      </p:sp>
      <p:sp>
        <p:nvSpPr>
          <p:cNvPr id="3" name="Apakšvirsrakst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v-LV"/>
              <a:t>Noklikšķiniet, lai rediģētu šablona apakšvirsraksta stilu</a:t>
            </a:r>
          </a:p>
        </p:txBody>
      </p:sp>
      <p:sp>
        <p:nvSpPr>
          <p:cNvPr id="4" name="Datuma vietturis 3"/>
          <p:cNvSpPr>
            <a:spLocks noGrp="1"/>
          </p:cNvSpPr>
          <p:nvPr>
            <p:ph type="dt" sz="half" idx="10"/>
          </p:nvPr>
        </p:nvSpPr>
        <p:spPr/>
        <p:txBody>
          <a:bodyPr/>
          <a:lstStyle/>
          <a:p>
            <a:fld id="{81D1617F-4533-4BDD-A4E6-B6DCDA244F99}" type="datetimeFigureOut">
              <a:rPr lang="lv-LV" smtClean="0"/>
              <a:pPr/>
              <a:t>28.09.2016.</a:t>
            </a:fld>
            <a:endParaRPr lang="lv-LV"/>
          </a:p>
        </p:txBody>
      </p:sp>
      <p:sp>
        <p:nvSpPr>
          <p:cNvPr id="5" name="Kājenes vietturis 4"/>
          <p:cNvSpPr>
            <a:spLocks noGrp="1"/>
          </p:cNvSpPr>
          <p:nvPr>
            <p:ph type="ftr" sz="quarter" idx="11"/>
          </p:nvPr>
        </p:nvSpPr>
        <p:spPr/>
        <p:txBody>
          <a:bodyPr/>
          <a:lstStyle/>
          <a:p>
            <a:endParaRPr lang="lv-LV"/>
          </a:p>
        </p:txBody>
      </p:sp>
      <p:sp>
        <p:nvSpPr>
          <p:cNvPr id="6" name="Slaida numura vietturis 5"/>
          <p:cNvSpPr>
            <a:spLocks noGrp="1"/>
          </p:cNvSpPr>
          <p:nvPr>
            <p:ph type="sldNum" sz="quarter" idx="12"/>
          </p:nvPr>
        </p:nvSpPr>
        <p:spPr/>
        <p:txBody>
          <a:bodyPr/>
          <a:lstStyle/>
          <a:p>
            <a:fld id="{F4E9300D-2E00-4F04-96E7-43074E3CA5AA}" type="slidenum">
              <a:rPr lang="lv-LV" smtClean="0"/>
              <a:pPr/>
              <a:t>‹#›</a:t>
            </a:fld>
            <a:endParaRPr lang="lv-LV"/>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a:t>Rediģēt šablona virsraksta stilu</a:t>
            </a:r>
          </a:p>
        </p:txBody>
      </p:sp>
      <p:sp>
        <p:nvSpPr>
          <p:cNvPr id="3" name="Vertikāls teksta vietturis 2"/>
          <p:cNvSpPr>
            <a:spLocks noGrp="1"/>
          </p:cNvSpPr>
          <p:nvPr>
            <p:ph type="body" orient="vert" idx="1"/>
          </p:nvPr>
        </p:nvSpPr>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p:cNvSpPr>
            <a:spLocks noGrp="1"/>
          </p:cNvSpPr>
          <p:nvPr>
            <p:ph type="dt" sz="half" idx="10"/>
          </p:nvPr>
        </p:nvSpPr>
        <p:spPr/>
        <p:txBody>
          <a:bodyPr/>
          <a:lstStyle/>
          <a:p>
            <a:fld id="{81D1617F-4533-4BDD-A4E6-B6DCDA244F99}" type="datetimeFigureOut">
              <a:rPr lang="lv-LV" smtClean="0"/>
              <a:pPr/>
              <a:t>28.09.2016.</a:t>
            </a:fld>
            <a:endParaRPr lang="lv-LV"/>
          </a:p>
        </p:txBody>
      </p:sp>
      <p:sp>
        <p:nvSpPr>
          <p:cNvPr id="5" name="Kājenes vietturis 4"/>
          <p:cNvSpPr>
            <a:spLocks noGrp="1"/>
          </p:cNvSpPr>
          <p:nvPr>
            <p:ph type="ftr" sz="quarter" idx="11"/>
          </p:nvPr>
        </p:nvSpPr>
        <p:spPr/>
        <p:txBody>
          <a:bodyPr/>
          <a:lstStyle/>
          <a:p>
            <a:endParaRPr lang="lv-LV"/>
          </a:p>
        </p:txBody>
      </p:sp>
      <p:sp>
        <p:nvSpPr>
          <p:cNvPr id="6" name="Slaida numura vietturis 5"/>
          <p:cNvSpPr>
            <a:spLocks noGrp="1"/>
          </p:cNvSpPr>
          <p:nvPr>
            <p:ph type="sldNum" sz="quarter" idx="12"/>
          </p:nvPr>
        </p:nvSpPr>
        <p:spPr/>
        <p:txBody>
          <a:bodyPr/>
          <a:lstStyle/>
          <a:p>
            <a:fld id="{F4E9300D-2E00-4F04-96E7-43074E3CA5AA}" type="slidenum">
              <a:rPr lang="lv-LV" smtClean="0"/>
              <a:pPr/>
              <a:t>‹#›</a:t>
            </a:fld>
            <a:endParaRPr lang="lv-LV"/>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kāls virsraksts 1"/>
          <p:cNvSpPr>
            <a:spLocks noGrp="1"/>
          </p:cNvSpPr>
          <p:nvPr>
            <p:ph type="title" orient="vert"/>
          </p:nvPr>
        </p:nvSpPr>
        <p:spPr>
          <a:xfrm>
            <a:off x="6629400" y="274638"/>
            <a:ext cx="2057400" cy="5851525"/>
          </a:xfrm>
        </p:spPr>
        <p:txBody>
          <a:bodyPr vert="eaVert"/>
          <a:lstStyle/>
          <a:p>
            <a:r>
              <a:rPr lang="lv-LV"/>
              <a:t>Rediģēt šablona virsraksta stilu</a:t>
            </a:r>
          </a:p>
        </p:txBody>
      </p:sp>
      <p:sp>
        <p:nvSpPr>
          <p:cNvPr id="3" name="Vertikāls teksta vietturis 2"/>
          <p:cNvSpPr>
            <a:spLocks noGrp="1"/>
          </p:cNvSpPr>
          <p:nvPr>
            <p:ph type="body" orient="vert" idx="1"/>
          </p:nvPr>
        </p:nvSpPr>
        <p:spPr>
          <a:xfrm>
            <a:off x="457200" y="274638"/>
            <a:ext cx="6019800" cy="5851525"/>
          </a:xfrm>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p:cNvSpPr>
            <a:spLocks noGrp="1"/>
          </p:cNvSpPr>
          <p:nvPr>
            <p:ph type="dt" sz="half" idx="10"/>
          </p:nvPr>
        </p:nvSpPr>
        <p:spPr/>
        <p:txBody>
          <a:bodyPr/>
          <a:lstStyle/>
          <a:p>
            <a:fld id="{81D1617F-4533-4BDD-A4E6-B6DCDA244F99}" type="datetimeFigureOut">
              <a:rPr lang="lv-LV" smtClean="0"/>
              <a:pPr/>
              <a:t>28.09.2016.</a:t>
            </a:fld>
            <a:endParaRPr lang="lv-LV"/>
          </a:p>
        </p:txBody>
      </p:sp>
      <p:sp>
        <p:nvSpPr>
          <p:cNvPr id="5" name="Kājenes vietturis 4"/>
          <p:cNvSpPr>
            <a:spLocks noGrp="1"/>
          </p:cNvSpPr>
          <p:nvPr>
            <p:ph type="ftr" sz="quarter" idx="11"/>
          </p:nvPr>
        </p:nvSpPr>
        <p:spPr/>
        <p:txBody>
          <a:bodyPr/>
          <a:lstStyle/>
          <a:p>
            <a:endParaRPr lang="lv-LV"/>
          </a:p>
        </p:txBody>
      </p:sp>
      <p:sp>
        <p:nvSpPr>
          <p:cNvPr id="6" name="Slaida numura vietturis 5"/>
          <p:cNvSpPr>
            <a:spLocks noGrp="1"/>
          </p:cNvSpPr>
          <p:nvPr>
            <p:ph type="sldNum" sz="quarter" idx="12"/>
          </p:nvPr>
        </p:nvSpPr>
        <p:spPr/>
        <p:txBody>
          <a:bodyPr/>
          <a:lstStyle/>
          <a:p>
            <a:fld id="{F4E9300D-2E00-4F04-96E7-43074E3CA5AA}" type="slidenum">
              <a:rPr lang="lv-LV" smtClean="0"/>
              <a:pPr/>
              <a:t>‹#›</a:t>
            </a:fld>
            <a:endParaRPr lang="lv-LV"/>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3" name="Date Placeholder 2"/>
          <p:cNvSpPr>
            <a:spLocks noGrp="1"/>
          </p:cNvSpPr>
          <p:nvPr>
            <p:ph type="dt" sz="half" idx="10"/>
          </p:nvPr>
        </p:nvSpPr>
        <p:spPr>
          <a:xfrm>
            <a:off x="457200" y="6245225"/>
            <a:ext cx="2133600" cy="476250"/>
          </a:xfrm>
        </p:spPr>
        <p:txBody>
          <a:bodyPr/>
          <a:lstStyle>
            <a:lvl1pPr>
              <a:defRPr/>
            </a:lvl1pPr>
          </a:lstStyle>
          <a:p>
            <a:pPr>
              <a:defRPr/>
            </a:pPr>
            <a:endParaRPr lang="lv-LV" altLang="lv-LV"/>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pPr>
              <a:defRPr/>
            </a:pPr>
            <a:endParaRPr lang="lv-LV" altLang="lv-LV"/>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4A8ACFA9-BBD5-4D32-8EC0-5A65733174CA}" type="slidenum">
              <a:rPr lang="lv-LV" altLang="lv-LV"/>
              <a:pPr/>
              <a:t>‹#›</a:t>
            </a:fld>
            <a:endParaRPr lang="lv-LV" altLang="lv-LV"/>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endParaRPr lang="lv-LV"/>
          </a:p>
        </p:txBody>
      </p:sp>
      <p:sp>
        <p:nvSpPr>
          <p:cNvPr id="3" name="Chart Placeholder 2"/>
          <p:cNvSpPr>
            <a:spLocks noGrp="1"/>
          </p:cNvSpPr>
          <p:nvPr>
            <p:ph type="chart" idx="1"/>
          </p:nvPr>
        </p:nvSpPr>
        <p:spPr>
          <a:xfrm>
            <a:off x="685800" y="1981200"/>
            <a:ext cx="7772400" cy="4114800"/>
          </a:xfrm>
        </p:spPr>
        <p:txBody>
          <a:bodyPr/>
          <a:lstStyle/>
          <a:p>
            <a:pPr lvl="0"/>
            <a:endParaRPr lang="lv-LV" noProof="0"/>
          </a:p>
        </p:txBody>
      </p:sp>
      <p:sp>
        <p:nvSpPr>
          <p:cNvPr id="4" name="Rectangle 7"/>
          <p:cNvSpPr>
            <a:spLocks noGrp="1" noChangeArrowheads="1"/>
          </p:cNvSpPr>
          <p:nvPr>
            <p:ph type="dt" sz="half" idx="10"/>
          </p:nvPr>
        </p:nvSpPr>
        <p:spPr/>
        <p:txBody>
          <a:bodyPr/>
          <a:lstStyle>
            <a:lvl1pPr>
              <a:defRPr/>
            </a:lvl1pPr>
          </a:lstStyle>
          <a:p>
            <a:pPr>
              <a:defRPr/>
            </a:pPr>
            <a:endParaRPr lang="en-GB"/>
          </a:p>
        </p:txBody>
      </p:sp>
      <p:sp>
        <p:nvSpPr>
          <p:cNvPr id="5" name="Rectangle 8"/>
          <p:cNvSpPr>
            <a:spLocks noGrp="1" noChangeArrowheads="1"/>
          </p:cNvSpPr>
          <p:nvPr>
            <p:ph type="ftr" sz="quarter" idx="11"/>
          </p:nvPr>
        </p:nvSpPr>
        <p:spPr/>
        <p:txBody>
          <a:bodyPr/>
          <a:lstStyle>
            <a:lvl1pPr>
              <a:defRPr/>
            </a:lvl1pPr>
          </a:lstStyle>
          <a:p>
            <a:pPr>
              <a:defRPr/>
            </a:pPr>
            <a:endParaRPr lang="lv-LV"/>
          </a:p>
        </p:txBody>
      </p:sp>
      <p:sp>
        <p:nvSpPr>
          <p:cNvPr id="6" name="Rectangle 9"/>
          <p:cNvSpPr>
            <a:spLocks noGrp="1" noChangeArrowheads="1"/>
          </p:cNvSpPr>
          <p:nvPr>
            <p:ph type="sldNum" sz="quarter" idx="12"/>
          </p:nvPr>
        </p:nvSpPr>
        <p:spPr/>
        <p:txBody>
          <a:bodyPr/>
          <a:lstStyle>
            <a:lvl1pPr>
              <a:defRPr/>
            </a:lvl1pPr>
          </a:lstStyle>
          <a:p>
            <a:fld id="{1C45123A-3223-477D-9664-730B100D2BD7}" type="slidenum">
              <a:rPr lang="en-GB" altLang="lv-LV"/>
              <a:pPr/>
              <a:t>‹#›</a:t>
            </a:fld>
            <a:endParaRPr lang="en-GB" altLang="lv-LV"/>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lv-LV"/>
          </a:p>
        </p:txBody>
      </p:sp>
      <p:sp>
        <p:nvSpPr>
          <p:cNvPr id="3" name="Table Placeholder 2"/>
          <p:cNvSpPr>
            <a:spLocks noGrp="1"/>
          </p:cNvSpPr>
          <p:nvPr>
            <p:ph type="tbl" idx="1"/>
          </p:nvPr>
        </p:nvSpPr>
        <p:spPr>
          <a:xfrm>
            <a:off x="457200" y="1600200"/>
            <a:ext cx="8229600" cy="4525963"/>
          </a:xfrm>
        </p:spPr>
        <p:txBody>
          <a:bodyPr/>
          <a:lstStyle/>
          <a:p>
            <a:pPr lvl="0"/>
            <a:endParaRPr lang="lv-LV" noProof="0"/>
          </a:p>
        </p:txBody>
      </p:sp>
      <p:sp>
        <p:nvSpPr>
          <p:cNvPr id="4" name="Rectangle 4"/>
          <p:cNvSpPr>
            <a:spLocks noGrp="1" noChangeArrowheads="1"/>
          </p:cNvSpPr>
          <p:nvPr>
            <p:ph type="dt" sz="half" idx="10"/>
          </p:nvPr>
        </p:nvSpPr>
        <p:spPr/>
        <p:txBody>
          <a:bodyPr/>
          <a:lstStyle>
            <a:lvl1pPr>
              <a:defRPr/>
            </a:lvl1pPr>
          </a:lstStyle>
          <a:p>
            <a:pPr>
              <a:defRPr/>
            </a:pPr>
            <a:endParaRPr lang="lv-LV" altLang="lv-LV"/>
          </a:p>
        </p:txBody>
      </p:sp>
      <p:sp>
        <p:nvSpPr>
          <p:cNvPr id="5" name="Rectangle 5"/>
          <p:cNvSpPr>
            <a:spLocks noGrp="1" noChangeArrowheads="1"/>
          </p:cNvSpPr>
          <p:nvPr>
            <p:ph type="ftr" sz="quarter" idx="11"/>
          </p:nvPr>
        </p:nvSpPr>
        <p:spPr/>
        <p:txBody>
          <a:bodyPr/>
          <a:lstStyle>
            <a:lvl1pPr>
              <a:defRPr/>
            </a:lvl1pPr>
          </a:lstStyle>
          <a:p>
            <a:pPr>
              <a:defRPr/>
            </a:pPr>
            <a:endParaRPr lang="lv-LV" altLang="lv-LV"/>
          </a:p>
        </p:txBody>
      </p:sp>
      <p:sp>
        <p:nvSpPr>
          <p:cNvPr id="6" name="Rectangle 6"/>
          <p:cNvSpPr>
            <a:spLocks noGrp="1" noChangeArrowheads="1"/>
          </p:cNvSpPr>
          <p:nvPr>
            <p:ph type="sldNum" sz="quarter" idx="12"/>
          </p:nvPr>
        </p:nvSpPr>
        <p:spPr/>
        <p:txBody>
          <a:bodyPr/>
          <a:lstStyle>
            <a:lvl1pPr>
              <a:defRPr/>
            </a:lvl1pPr>
          </a:lstStyle>
          <a:p>
            <a:pPr>
              <a:defRPr/>
            </a:pPr>
            <a:fld id="{7C45ACA1-0D63-499E-993E-F1AD69B660B6}" type="slidenum">
              <a:rPr lang="lv-LV" altLang="lv-LV"/>
              <a:pPr>
                <a:defRPr/>
              </a:pPr>
              <a:t>‹#›</a:t>
            </a:fld>
            <a:endParaRPr lang="lv-LV" altLang="lv-LV"/>
          </a:p>
        </p:txBody>
      </p:sp>
    </p:spTree>
    <p:extLst>
      <p:ext uri="{BB962C8B-B14F-4D97-AF65-F5344CB8AC3E}">
        <p14:creationId xmlns:p14="http://schemas.microsoft.com/office/powerpoint/2010/main" val="3051043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a:t>Rediģēt šablona virsraksta stilu</a:t>
            </a:r>
          </a:p>
        </p:txBody>
      </p:sp>
      <p:sp>
        <p:nvSpPr>
          <p:cNvPr id="3" name="Satura vietturis 2"/>
          <p:cNvSpPr>
            <a:spLocks noGrp="1"/>
          </p:cNvSpPr>
          <p:nvPr>
            <p:ph idx="1"/>
          </p:nvPr>
        </p:nvSpPr>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p:cNvSpPr>
            <a:spLocks noGrp="1"/>
          </p:cNvSpPr>
          <p:nvPr>
            <p:ph type="dt" sz="half" idx="10"/>
          </p:nvPr>
        </p:nvSpPr>
        <p:spPr/>
        <p:txBody>
          <a:bodyPr/>
          <a:lstStyle/>
          <a:p>
            <a:fld id="{81D1617F-4533-4BDD-A4E6-B6DCDA244F99}" type="datetimeFigureOut">
              <a:rPr lang="lv-LV" smtClean="0"/>
              <a:pPr/>
              <a:t>28.09.2016.</a:t>
            </a:fld>
            <a:endParaRPr lang="lv-LV"/>
          </a:p>
        </p:txBody>
      </p:sp>
      <p:sp>
        <p:nvSpPr>
          <p:cNvPr id="5" name="Kājenes vietturis 4"/>
          <p:cNvSpPr>
            <a:spLocks noGrp="1"/>
          </p:cNvSpPr>
          <p:nvPr>
            <p:ph type="ftr" sz="quarter" idx="11"/>
          </p:nvPr>
        </p:nvSpPr>
        <p:spPr/>
        <p:txBody>
          <a:bodyPr/>
          <a:lstStyle/>
          <a:p>
            <a:endParaRPr lang="lv-LV"/>
          </a:p>
        </p:txBody>
      </p:sp>
      <p:sp>
        <p:nvSpPr>
          <p:cNvPr id="6" name="Slaida numura vietturis 5"/>
          <p:cNvSpPr>
            <a:spLocks noGrp="1"/>
          </p:cNvSpPr>
          <p:nvPr>
            <p:ph type="sldNum" sz="quarter" idx="12"/>
          </p:nvPr>
        </p:nvSpPr>
        <p:spPr/>
        <p:txBody>
          <a:bodyPr/>
          <a:lstStyle/>
          <a:p>
            <a:fld id="{F4E9300D-2E00-4F04-96E7-43074E3CA5AA}" type="slidenum">
              <a:rPr lang="lv-LV" smtClean="0"/>
              <a:pPr/>
              <a:t>‹#›</a:t>
            </a:fld>
            <a:endParaRPr lang="lv-LV"/>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 name="Virsraksts 1"/>
          <p:cNvSpPr>
            <a:spLocks noGrp="1"/>
          </p:cNvSpPr>
          <p:nvPr>
            <p:ph type="title"/>
          </p:nvPr>
        </p:nvSpPr>
        <p:spPr>
          <a:xfrm>
            <a:off x="722313" y="4406900"/>
            <a:ext cx="7772400" cy="1362075"/>
          </a:xfrm>
        </p:spPr>
        <p:txBody>
          <a:bodyPr anchor="t"/>
          <a:lstStyle>
            <a:lvl1pPr algn="l">
              <a:defRPr sz="4000" b="1" cap="all"/>
            </a:lvl1pPr>
          </a:lstStyle>
          <a:p>
            <a:r>
              <a:rPr lang="lv-LV"/>
              <a:t>Rediģēt šablona virsraksta stilu</a:t>
            </a:r>
          </a:p>
        </p:txBody>
      </p:sp>
      <p:sp>
        <p:nvSpPr>
          <p:cNvPr id="3" name="Teksta vietturis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v-LV"/>
              <a:t>Noklikšķiniet, lai rediģētu šablona teksta stilus</a:t>
            </a:r>
          </a:p>
        </p:txBody>
      </p:sp>
      <p:sp>
        <p:nvSpPr>
          <p:cNvPr id="4" name="Datuma vietturis 3"/>
          <p:cNvSpPr>
            <a:spLocks noGrp="1"/>
          </p:cNvSpPr>
          <p:nvPr>
            <p:ph type="dt" sz="half" idx="10"/>
          </p:nvPr>
        </p:nvSpPr>
        <p:spPr/>
        <p:txBody>
          <a:bodyPr/>
          <a:lstStyle/>
          <a:p>
            <a:fld id="{81D1617F-4533-4BDD-A4E6-B6DCDA244F99}" type="datetimeFigureOut">
              <a:rPr lang="lv-LV" smtClean="0"/>
              <a:pPr/>
              <a:t>28.09.2016.</a:t>
            </a:fld>
            <a:endParaRPr lang="lv-LV"/>
          </a:p>
        </p:txBody>
      </p:sp>
      <p:sp>
        <p:nvSpPr>
          <p:cNvPr id="5" name="Kājenes vietturis 4"/>
          <p:cNvSpPr>
            <a:spLocks noGrp="1"/>
          </p:cNvSpPr>
          <p:nvPr>
            <p:ph type="ftr" sz="quarter" idx="11"/>
          </p:nvPr>
        </p:nvSpPr>
        <p:spPr/>
        <p:txBody>
          <a:bodyPr/>
          <a:lstStyle/>
          <a:p>
            <a:endParaRPr lang="lv-LV"/>
          </a:p>
        </p:txBody>
      </p:sp>
      <p:sp>
        <p:nvSpPr>
          <p:cNvPr id="6" name="Slaida numura vietturis 5"/>
          <p:cNvSpPr>
            <a:spLocks noGrp="1"/>
          </p:cNvSpPr>
          <p:nvPr>
            <p:ph type="sldNum" sz="quarter" idx="12"/>
          </p:nvPr>
        </p:nvSpPr>
        <p:spPr/>
        <p:txBody>
          <a:bodyPr/>
          <a:lstStyle/>
          <a:p>
            <a:fld id="{F4E9300D-2E00-4F04-96E7-43074E3CA5AA}" type="slidenum">
              <a:rPr lang="lv-LV" smtClean="0"/>
              <a:pPr/>
              <a:t>‹#›</a:t>
            </a:fld>
            <a:endParaRPr lang="lv-LV"/>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vi saturi">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a:t>Rediģēt šablona virsraksta stilu</a:t>
            </a:r>
          </a:p>
        </p:txBody>
      </p:sp>
      <p:sp>
        <p:nvSpPr>
          <p:cNvPr id="3" name="Satura vietturis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Satura vietturis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Datuma vietturis 4"/>
          <p:cNvSpPr>
            <a:spLocks noGrp="1"/>
          </p:cNvSpPr>
          <p:nvPr>
            <p:ph type="dt" sz="half" idx="10"/>
          </p:nvPr>
        </p:nvSpPr>
        <p:spPr/>
        <p:txBody>
          <a:bodyPr/>
          <a:lstStyle/>
          <a:p>
            <a:fld id="{81D1617F-4533-4BDD-A4E6-B6DCDA244F99}" type="datetimeFigureOut">
              <a:rPr lang="lv-LV" smtClean="0"/>
              <a:pPr/>
              <a:t>28.09.2016.</a:t>
            </a:fld>
            <a:endParaRPr lang="lv-LV"/>
          </a:p>
        </p:txBody>
      </p:sp>
      <p:sp>
        <p:nvSpPr>
          <p:cNvPr id="6" name="Kājenes vietturis 5"/>
          <p:cNvSpPr>
            <a:spLocks noGrp="1"/>
          </p:cNvSpPr>
          <p:nvPr>
            <p:ph type="ftr" sz="quarter" idx="11"/>
          </p:nvPr>
        </p:nvSpPr>
        <p:spPr/>
        <p:txBody>
          <a:bodyPr/>
          <a:lstStyle/>
          <a:p>
            <a:endParaRPr lang="lv-LV"/>
          </a:p>
        </p:txBody>
      </p:sp>
      <p:sp>
        <p:nvSpPr>
          <p:cNvPr id="7" name="Slaida numura vietturis 6"/>
          <p:cNvSpPr>
            <a:spLocks noGrp="1"/>
          </p:cNvSpPr>
          <p:nvPr>
            <p:ph type="sldNum" sz="quarter" idx="12"/>
          </p:nvPr>
        </p:nvSpPr>
        <p:spPr/>
        <p:txBody>
          <a:bodyPr/>
          <a:lstStyle/>
          <a:p>
            <a:fld id="{F4E9300D-2E00-4F04-96E7-43074E3CA5AA}" type="slidenum">
              <a:rPr lang="lv-LV" smtClean="0"/>
              <a:pPr/>
              <a:t>‹#›</a:t>
            </a:fld>
            <a:endParaRPr lang="lv-LV"/>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lvl1pPr>
              <a:defRPr/>
            </a:lvl1pPr>
          </a:lstStyle>
          <a:p>
            <a:r>
              <a:rPr lang="lv-LV"/>
              <a:t>Rediģēt šablona virsraksta stilu</a:t>
            </a:r>
          </a:p>
        </p:txBody>
      </p:sp>
      <p:sp>
        <p:nvSpPr>
          <p:cNvPr id="3" name="Teksta vietturis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4" name="Satura vietturis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Teksta vietturis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6" name="Satura vietturis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7" name="Datuma vietturis 6"/>
          <p:cNvSpPr>
            <a:spLocks noGrp="1"/>
          </p:cNvSpPr>
          <p:nvPr>
            <p:ph type="dt" sz="half" idx="10"/>
          </p:nvPr>
        </p:nvSpPr>
        <p:spPr/>
        <p:txBody>
          <a:bodyPr/>
          <a:lstStyle/>
          <a:p>
            <a:fld id="{81D1617F-4533-4BDD-A4E6-B6DCDA244F99}" type="datetimeFigureOut">
              <a:rPr lang="lv-LV" smtClean="0"/>
              <a:pPr/>
              <a:t>28.09.2016.</a:t>
            </a:fld>
            <a:endParaRPr lang="lv-LV"/>
          </a:p>
        </p:txBody>
      </p:sp>
      <p:sp>
        <p:nvSpPr>
          <p:cNvPr id="8" name="Kājenes vietturis 7"/>
          <p:cNvSpPr>
            <a:spLocks noGrp="1"/>
          </p:cNvSpPr>
          <p:nvPr>
            <p:ph type="ftr" sz="quarter" idx="11"/>
          </p:nvPr>
        </p:nvSpPr>
        <p:spPr/>
        <p:txBody>
          <a:bodyPr/>
          <a:lstStyle/>
          <a:p>
            <a:endParaRPr lang="lv-LV"/>
          </a:p>
        </p:txBody>
      </p:sp>
      <p:sp>
        <p:nvSpPr>
          <p:cNvPr id="9" name="Slaida numura vietturis 8"/>
          <p:cNvSpPr>
            <a:spLocks noGrp="1"/>
          </p:cNvSpPr>
          <p:nvPr>
            <p:ph type="sldNum" sz="quarter" idx="12"/>
          </p:nvPr>
        </p:nvSpPr>
        <p:spPr/>
        <p:txBody>
          <a:bodyPr/>
          <a:lstStyle/>
          <a:p>
            <a:fld id="{F4E9300D-2E00-4F04-96E7-43074E3CA5AA}" type="slidenum">
              <a:rPr lang="lv-LV" smtClean="0"/>
              <a:pPr/>
              <a:t>‹#›</a:t>
            </a:fld>
            <a:endParaRPr lang="lv-LV"/>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a:t>Rediģēt šablona virsraksta stilu</a:t>
            </a:r>
          </a:p>
        </p:txBody>
      </p:sp>
      <p:sp>
        <p:nvSpPr>
          <p:cNvPr id="3" name="Datuma vietturis 2"/>
          <p:cNvSpPr>
            <a:spLocks noGrp="1"/>
          </p:cNvSpPr>
          <p:nvPr>
            <p:ph type="dt" sz="half" idx="10"/>
          </p:nvPr>
        </p:nvSpPr>
        <p:spPr/>
        <p:txBody>
          <a:bodyPr/>
          <a:lstStyle/>
          <a:p>
            <a:fld id="{81D1617F-4533-4BDD-A4E6-B6DCDA244F99}" type="datetimeFigureOut">
              <a:rPr lang="lv-LV" smtClean="0"/>
              <a:pPr/>
              <a:t>28.09.2016.</a:t>
            </a:fld>
            <a:endParaRPr lang="lv-LV"/>
          </a:p>
        </p:txBody>
      </p:sp>
      <p:sp>
        <p:nvSpPr>
          <p:cNvPr id="4" name="Kājenes vietturis 3"/>
          <p:cNvSpPr>
            <a:spLocks noGrp="1"/>
          </p:cNvSpPr>
          <p:nvPr>
            <p:ph type="ftr" sz="quarter" idx="11"/>
          </p:nvPr>
        </p:nvSpPr>
        <p:spPr/>
        <p:txBody>
          <a:bodyPr/>
          <a:lstStyle/>
          <a:p>
            <a:endParaRPr lang="lv-LV"/>
          </a:p>
        </p:txBody>
      </p:sp>
      <p:sp>
        <p:nvSpPr>
          <p:cNvPr id="5" name="Slaida numura vietturis 4"/>
          <p:cNvSpPr>
            <a:spLocks noGrp="1"/>
          </p:cNvSpPr>
          <p:nvPr>
            <p:ph type="sldNum" sz="quarter" idx="12"/>
          </p:nvPr>
        </p:nvSpPr>
        <p:spPr/>
        <p:txBody>
          <a:bodyPr/>
          <a:lstStyle/>
          <a:p>
            <a:fld id="{F4E9300D-2E00-4F04-96E7-43074E3CA5AA}" type="slidenum">
              <a:rPr lang="lv-LV" smtClean="0"/>
              <a:pPr/>
              <a:t>‹#›</a:t>
            </a:fld>
            <a:endParaRPr lang="lv-LV"/>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uma vietturis 1"/>
          <p:cNvSpPr>
            <a:spLocks noGrp="1"/>
          </p:cNvSpPr>
          <p:nvPr>
            <p:ph type="dt" sz="half" idx="10"/>
          </p:nvPr>
        </p:nvSpPr>
        <p:spPr/>
        <p:txBody>
          <a:bodyPr/>
          <a:lstStyle/>
          <a:p>
            <a:fld id="{81D1617F-4533-4BDD-A4E6-B6DCDA244F99}" type="datetimeFigureOut">
              <a:rPr lang="lv-LV" smtClean="0"/>
              <a:pPr/>
              <a:t>28.09.2016.</a:t>
            </a:fld>
            <a:endParaRPr lang="lv-LV"/>
          </a:p>
        </p:txBody>
      </p:sp>
      <p:sp>
        <p:nvSpPr>
          <p:cNvPr id="3" name="Kājenes vietturis 2"/>
          <p:cNvSpPr>
            <a:spLocks noGrp="1"/>
          </p:cNvSpPr>
          <p:nvPr>
            <p:ph type="ftr" sz="quarter" idx="11"/>
          </p:nvPr>
        </p:nvSpPr>
        <p:spPr/>
        <p:txBody>
          <a:bodyPr/>
          <a:lstStyle/>
          <a:p>
            <a:endParaRPr lang="lv-LV"/>
          </a:p>
        </p:txBody>
      </p:sp>
      <p:sp>
        <p:nvSpPr>
          <p:cNvPr id="4" name="Slaida numura vietturis 3"/>
          <p:cNvSpPr>
            <a:spLocks noGrp="1"/>
          </p:cNvSpPr>
          <p:nvPr>
            <p:ph type="sldNum" sz="quarter" idx="12"/>
          </p:nvPr>
        </p:nvSpPr>
        <p:spPr/>
        <p:txBody>
          <a:bodyPr/>
          <a:lstStyle/>
          <a:p>
            <a:fld id="{F4E9300D-2E00-4F04-96E7-43074E3CA5AA}" type="slidenum">
              <a:rPr lang="lv-LV" smtClean="0"/>
              <a:pPr/>
              <a:t>‹#›</a:t>
            </a:fld>
            <a:endParaRPr lang="lv-LV"/>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sp>
        <p:nvSpPr>
          <p:cNvPr id="2" name="Virsraksts 1"/>
          <p:cNvSpPr>
            <a:spLocks noGrp="1"/>
          </p:cNvSpPr>
          <p:nvPr>
            <p:ph type="title"/>
          </p:nvPr>
        </p:nvSpPr>
        <p:spPr>
          <a:xfrm>
            <a:off x="457200" y="273050"/>
            <a:ext cx="3008313" cy="1162050"/>
          </a:xfrm>
        </p:spPr>
        <p:txBody>
          <a:bodyPr anchor="b"/>
          <a:lstStyle>
            <a:lvl1pPr algn="l">
              <a:defRPr sz="2000" b="1"/>
            </a:lvl1pPr>
          </a:lstStyle>
          <a:p>
            <a:r>
              <a:rPr lang="lv-LV"/>
              <a:t>Rediģēt šablona virsraksta stilu</a:t>
            </a:r>
          </a:p>
        </p:txBody>
      </p:sp>
      <p:sp>
        <p:nvSpPr>
          <p:cNvPr id="3" name="Satura vietturis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Teksta vietturis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a:t>Noklikšķiniet, lai rediģētu šablona teksta stilus</a:t>
            </a:r>
          </a:p>
        </p:txBody>
      </p:sp>
      <p:sp>
        <p:nvSpPr>
          <p:cNvPr id="5" name="Datuma vietturis 4"/>
          <p:cNvSpPr>
            <a:spLocks noGrp="1"/>
          </p:cNvSpPr>
          <p:nvPr>
            <p:ph type="dt" sz="half" idx="10"/>
          </p:nvPr>
        </p:nvSpPr>
        <p:spPr/>
        <p:txBody>
          <a:bodyPr/>
          <a:lstStyle/>
          <a:p>
            <a:fld id="{81D1617F-4533-4BDD-A4E6-B6DCDA244F99}" type="datetimeFigureOut">
              <a:rPr lang="lv-LV" smtClean="0"/>
              <a:pPr/>
              <a:t>28.09.2016.</a:t>
            </a:fld>
            <a:endParaRPr lang="lv-LV"/>
          </a:p>
        </p:txBody>
      </p:sp>
      <p:sp>
        <p:nvSpPr>
          <p:cNvPr id="6" name="Kājenes vietturis 5"/>
          <p:cNvSpPr>
            <a:spLocks noGrp="1"/>
          </p:cNvSpPr>
          <p:nvPr>
            <p:ph type="ftr" sz="quarter" idx="11"/>
          </p:nvPr>
        </p:nvSpPr>
        <p:spPr/>
        <p:txBody>
          <a:bodyPr/>
          <a:lstStyle/>
          <a:p>
            <a:endParaRPr lang="lv-LV"/>
          </a:p>
        </p:txBody>
      </p:sp>
      <p:sp>
        <p:nvSpPr>
          <p:cNvPr id="7" name="Slaida numura vietturis 6"/>
          <p:cNvSpPr>
            <a:spLocks noGrp="1"/>
          </p:cNvSpPr>
          <p:nvPr>
            <p:ph type="sldNum" sz="quarter" idx="12"/>
          </p:nvPr>
        </p:nvSpPr>
        <p:spPr/>
        <p:txBody>
          <a:bodyPr/>
          <a:lstStyle/>
          <a:p>
            <a:fld id="{F4E9300D-2E00-4F04-96E7-43074E3CA5AA}" type="slidenum">
              <a:rPr lang="lv-LV" smtClean="0"/>
              <a:pPr/>
              <a:t>‹#›</a:t>
            </a:fld>
            <a:endParaRPr lang="lv-LV"/>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Virsraksts 1"/>
          <p:cNvSpPr>
            <a:spLocks noGrp="1"/>
          </p:cNvSpPr>
          <p:nvPr>
            <p:ph type="title"/>
          </p:nvPr>
        </p:nvSpPr>
        <p:spPr>
          <a:xfrm>
            <a:off x="1792288" y="4800600"/>
            <a:ext cx="5486400" cy="566738"/>
          </a:xfrm>
        </p:spPr>
        <p:txBody>
          <a:bodyPr anchor="b"/>
          <a:lstStyle>
            <a:lvl1pPr algn="l">
              <a:defRPr sz="2000" b="1"/>
            </a:lvl1pPr>
          </a:lstStyle>
          <a:p>
            <a:r>
              <a:rPr lang="lv-LV"/>
              <a:t>Rediģēt šablona virsraksta stilu</a:t>
            </a:r>
          </a:p>
        </p:txBody>
      </p:sp>
      <p:sp>
        <p:nvSpPr>
          <p:cNvPr id="3" name="Attēla vietturis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ksta vietturis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a:t>Noklikšķiniet, lai rediģētu šablona teksta stilus</a:t>
            </a:r>
          </a:p>
        </p:txBody>
      </p:sp>
      <p:sp>
        <p:nvSpPr>
          <p:cNvPr id="5" name="Datuma vietturis 4"/>
          <p:cNvSpPr>
            <a:spLocks noGrp="1"/>
          </p:cNvSpPr>
          <p:nvPr>
            <p:ph type="dt" sz="half" idx="10"/>
          </p:nvPr>
        </p:nvSpPr>
        <p:spPr/>
        <p:txBody>
          <a:bodyPr/>
          <a:lstStyle/>
          <a:p>
            <a:fld id="{81D1617F-4533-4BDD-A4E6-B6DCDA244F99}" type="datetimeFigureOut">
              <a:rPr lang="lv-LV" smtClean="0"/>
              <a:pPr/>
              <a:t>28.09.2016.</a:t>
            </a:fld>
            <a:endParaRPr lang="lv-LV"/>
          </a:p>
        </p:txBody>
      </p:sp>
      <p:sp>
        <p:nvSpPr>
          <p:cNvPr id="6" name="Kājenes vietturis 5"/>
          <p:cNvSpPr>
            <a:spLocks noGrp="1"/>
          </p:cNvSpPr>
          <p:nvPr>
            <p:ph type="ftr" sz="quarter" idx="11"/>
          </p:nvPr>
        </p:nvSpPr>
        <p:spPr/>
        <p:txBody>
          <a:bodyPr/>
          <a:lstStyle/>
          <a:p>
            <a:endParaRPr lang="lv-LV"/>
          </a:p>
        </p:txBody>
      </p:sp>
      <p:sp>
        <p:nvSpPr>
          <p:cNvPr id="7" name="Slaida numura vietturis 6"/>
          <p:cNvSpPr>
            <a:spLocks noGrp="1"/>
          </p:cNvSpPr>
          <p:nvPr>
            <p:ph type="sldNum" sz="quarter" idx="12"/>
          </p:nvPr>
        </p:nvSpPr>
        <p:spPr/>
        <p:txBody>
          <a:bodyPr/>
          <a:lstStyle/>
          <a:p>
            <a:fld id="{F4E9300D-2E00-4F04-96E7-43074E3CA5AA}" type="slidenum">
              <a:rPr lang="lv-LV" smtClean="0"/>
              <a:pPr/>
              <a:t>‹#›</a:t>
            </a:fld>
            <a:endParaRPr lang="lv-LV"/>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Virsraksta viettur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lv-LV"/>
              <a:t>Rediģēt šablona virsraksta stilu</a:t>
            </a:r>
          </a:p>
        </p:txBody>
      </p:sp>
      <p:sp>
        <p:nvSpPr>
          <p:cNvPr id="3" name="Teksta vietturis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D1617F-4533-4BDD-A4E6-B6DCDA244F99}" type="datetimeFigureOut">
              <a:rPr lang="lv-LV" smtClean="0"/>
              <a:pPr/>
              <a:t>28.09.2016.</a:t>
            </a:fld>
            <a:endParaRPr lang="lv-LV"/>
          </a:p>
        </p:txBody>
      </p:sp>
      <p:sp>
        <p:nvSpPr>
          <p:cNvPr id="5" name="Kājenes vietturis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aida numura vietturis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E9300D-2E00-4F04-96E7-43074E3CA5AA}" type="slidenum">
              <a:rPr lang="lv-LV" smtClean="0"/>
              <a:pPr/>
              <a:t>‹#›</a:t>
            </a:fld>
            <a:endParaRPr lang="lv-LV"/>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59.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hyperlink" Target="https://moodle.org/" TargetMode="External"/><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3" Type="http://schemas.openxmlformats.org/officeDocument/2006/relationships/hyperlink" Target="https://ec.europa.eu/ploteus/content/descriptors-page" TargetMode="External"/><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hyperlink" Target="http://www.lu.lv/" TargetMode="External"/><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16.emf"/><Relationship Id="rId4" Type="http://schemas.openxmlformats.org/officeDocument/2006/relationships/oleObject" Target="../embeddings/oleObject1.bin"/></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www.tema.ru/rrr/tablichki/niks.html" TargetMode="External"/><Relationship Id="rId2" Type="http://schemas.openxmlformats.org/officeDocument/2006/relationships/image" Target="../media/image33.jpe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6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www.tema.ru/rrr/tablichki/niks.html"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6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http://www.lu.lv/par/dokumenti/noteikumiunkartibas/parbaudijumi/" TargetMode="External"/><Relationship Id="rId2" Type="http://schemas.openxmlformats.org/officeDocument/2006/relationships/notesSlide" Target="../notesSlides/notesSlide44.xml"/><Relationship Id="rId1" Type="http://schemas.openxmlformats.org/officeDocument/2006/relationships/slideLayout" Target="../slideLayouts/slideLayout1.xml"/><Relationship Id="rId6" Type="http://schemas.openxmlformats.org/officeDocument/2006/relationships/hyperlink" Target="http://estudijas.lu.lv/" TargetMode="External"/><Relationship Id="rId5" Type="http://schemas.openxmlformats.org/officeDocument/2006/relationships/hyperlink" Target="https://www.lu.lv/nas-documents/nc/?user_nas_pi1%5bdownload_id%5d=61520" TargetMode="External"/><Relationship Id="rId4" Type="http://schemas.openxmlformats.org/officeDocument/2006/relationships/hyperlink" Target="http://www.lu.lv/fileadmin/user_upload/lu_portal/dokumenti/nolikumi/statute-study-programmes.doc" TargetMode="Externa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41.jpeg"/></Relationships>
</file>

<file path=ppt/slides/_rels/slide7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2.xml"/><Relationship Id="rId1" Type="http://schemas.openxmlformats.org/officeDocument/2006/relationships/slideLayout" Target="../slideLayouts/slideLayout14.xml"/></Relationships>
</file>

<file path=ppt/slides/_rels/slide81.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0.png"/><Relationship Id="rId7" Type="http://schemas.openxmlformats.org/officeDocument/2006/relationships/image" Target="../media/image40.jpe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7.jpeg"/><Relationship Id="rId11" Type="http://schemas.openxmlformats.org/officeDocument/2006/relationships/image" Target="../media/image43.jpeg"/><Relationship Id="rId5" Type="http://schemas.openxmlformats.org/officeDocument/2006/relationships/image" Target="../media/image36.png"/><Relationship Id="rId10" Type="http://schemas.openxmlformats.org/officeDocument/2006/relationships/image" Target="../media/image44.png"/><Relationship Id="rId4" Type="http://schemas.openxmlformats.org/officeDocument/2006/relationships/image" Target="../media/image31.jpeg"/><Relationship Id="rId9" Type="http://schemas.openxmlformats.org/officeDocument/2006/relationships/image" Target="../media/image42.jpeg"/></Relationships>
</file>

<file path=ppt/slides/_rels/slide8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ctrTitle"/>
          </p:nvPr>
        </p:nvSpPr>
        <p:spPr>
          <a:xfrm>
            <a:off x="539552" y="1628800"/>
            <a:ext cx="7772400" cy="1584176"/>
          </a:xfrm>
        </p:spPr>
        <p:txBody>
          <a:bodyPr/>
          <a:lstStyle/>
          <a:p>
            <a:r>
              <a:rPr lang="lv-LV" dirty="0" err="1"/>
              <a:t>Internal</a:t>
            </a:r>
            <a:r>
              <a:rPr lang="lv-LV" dirty="0"/>
              <a:t> QA </a:t>
            </a:r>
            <a:r>
              <a:rPr lang="lv-LV" dirty="0" err="1"/>
              <a:t>in</a:t>
            </a:r>
            <a:r>
              <a:rPr lang="lv-LV" dirty="0"/>
              <a:t> </a:t>
            </a:r>
            <a:r>
              <a:rPr lang="lv-LV" dirty="0" err="1"/>
              <a:t>the</a:t>
            </a:r>
            <a:r>
              <a:rPr lang="lv-LV" dirty="0"/>
              <a:t> </a:t>
            </a:r>
            <a:r>
              <a:rPr lang="lv-LV" dirty="0" err="1"/>
              <a:t>University</a:t>
            </a:r>
            <a:r>
              <a:rPr lang="lv-LV" dirty="0"/>
              <a:t> </a:t>
            </a:r>
            <a:r>
              <a:rPr lang="lv-LV" dirty="0" err="1"/>
              <a:t>of</a:t>
            </a:r>
            <a:r>
              <a:rPr lang="lv-LV" dirty="0"/>
              <a:t> </a:t>
            </a:r>
            <a:r>
              <a:rPr lang="lv-LV" dirty="0" err="1"/>
              <a:t>Latvia</a:t>
            </a:r>
            <a:r>
              <a:rPr lang="lv-LV" dirty="0"/>
              <a:t>. </a:t>
            </a:r>
            <a:r>
              <a:rPr lang="lv-LV" dirty="0" err="1"/>
              <a:t>Overview</a:t>
            </a:r>
            <a:r>
              <a:rPr lang="lv-LV" dirty="0"/>
              <a:t> </a:t>
            </a:r>
            <a:r>
              <a:rPr lang="lv-LV" dirty="0" err="1"/>
              <a:t>and</a:t>
            </a:r>
            <a:r>
              <a:rPr lang="lv-LV" dirty="0"/>
              <a:t> </a:t>
            </a:r>
            <a:r>
              <a:rPr lang="lv-LV" dirty="0" err="1"/>
              <a:t>examples</a:t>
            </a:r>
            <a:endParaRPr lang="lv-LV" dirty="0"/>
          </a:p>
        </p:txBody>
      </p:sp>
      <p:sp>
        <p:nvSpPr>
          <p:cNvPr id="3" name="Apakšvirsraksts 2"/>
          <p:cNvSpPr>
            <a:spLocks noGrp="1"/>
          </p:cNvSpPr>
          <p:nvPr>
            <p:ph type="subTitle" idx="1"/>
          </p:nvPr>
        </p:nvSpPr>
        <p:spPr>
          <a:xfrm>
            <a:off x="1371600" y="3501008"/>
            <a:ext cx="6400800" cy="2808312"/>
          </a:xfrm>
        </p:spPr>
        <p:txBody>
          <a:bodyPr>
            <a:normAutofit lnSpcReduction="10000"/>
          </a:bodyPr>
          <a:lstStyle/>
          <a:p>
            <a:r>
              <a:rPr lang="lv-LV" dirty="0"/>
              <a:t>Dr. Alberts Prikulis</a:t>
            </a:r>
          </a:p>
          <a:p>
            <a:r>
              <a:rPr lang="lv-LV" dirty="0"/>
              <a:t>Dr. Anda </a:t>
            </a:r>
            <a:r>
              <a:rPr lang="lv-LV" dirty="0" err="1"/>
              <a:t>Prikšāne</a:t>
            </a:r>
            <a:endParaRPr lang="lv-LV" dirty="0"/>
          </a:p>
          <a:p>
            <a:r>
              <a:rPr lang="lv-LV" dirty="0"/>
              <a:t>Dr. Ginta </a:t>
            </a:r>
            <a:r>
              <a:rPr lang="lv-LV" dirty="0" err="1"/>
              <a:t>Tora</a:t>
            </a:r>
            <a:endParaRPr lang="lv-LV" dirty="0"/>
          </a:p>
          <a:p>
            <a:r>
              <a:rPr lang="lv-LV" dirty="0"/>
              <a:t>Dr. Uldis </a:t>
            </a:r>
            <a:r>
              <a:rPr lang="lv-LV" dirty="0" err="1"/>
              <a:t>Kondratovičs</a:t>
            </a:r>
            <a:endParaRPr lang="lv-LV" dirty="0"/>
          </a:p>
          <a:p>
            <a:r>
              <a:rPr lang="lv-LV" dirty="0"/>
              <a:t>Dr. Agnese </a:t>
            </a:r>
            <a:r>
              <a:rPr lang="lv-LV" dirty="0" err="1"/>
              <a:t>Rusakova</a:t>
            </a:r>
            <a:endParaRPr lang="lv-LV" dirty="0"/>
          </a:p>
        </p:txBody>
      </p:sp>
      <p:pic>
        <p:nvPicPr>
          <p:cNvPr id="5" name="Attēls 4" descr="LU.jpg"/>
          <p:cNvPicPr>
            <a:picLocks noChangeAspect="1" noChangeArrowheads="1"/>
          </p:cNvPicPr>
          <p:nvPr/>
        </p:nvPicPr>
        <p:blipFill>
          <a:blip r:embed="rId3" cstate="print"/>
          <a:srcRect/>
          <a:stretch>
            <a:fillRect/>
          </a:stretch>
        </p:blipFill>
        <p:spPr bwMode="auto">
          <a:xfrm>
            <a:off x="6156176" y="116632"/>
            <a:ext cx="2717477" cy="1511300"/>
          </a:xfrm>
          <a:prstGeom prst="rect">
            <a:avLst/>
          </a:prstGeom>
          <a:noFill/>
          <a:ln w="9525">
            <a:noFill/>
            <a:miter lim="800000"/>
            <a:headEnd/>
            <a:tailEnd/>
          </a:ln>
        </p:spPr>
      </p:pic>
      <p:pic>
        <p:nvPicPr>
          <p:cNvPr id="1026" name="Picture 2" descr="C:\Users\Alberts\Dropbox\Erasmus+\pieteikums14\IQAT\info\eu_flag_co_funded_pos_[rgb]_righ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7584" y="308399"/>
            <a:ext cx="3948752" cy="112776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b="1" dirty="0" err="1"/>
              <a:t>Quality</a:t>
            </a:r>
            <a:r>
              <a:rPr lang="lv-LV" b="1" dirty="0"/>
              <a:t> </a:t>
            </a:r>
            <a:r>
              <a:rPr lang="lv-LV" b="1" dirty="0" err="1"/>
              <a:t>in</a:t>
            </a:r>
            <a:r>
              <a:rPr lang="lv-LV" b="1" dirty="0"/>
              <a:t> a </a:t>
            </a:r>
            <a:r>
              <a:rPr lang="lv-LV" b="1" dirty="0" err="1"/>
              <a:t>multi-client</a:t>
            </a:r>
            <a:r>
              <a:rPr lang="lv-LV" b="1" dirty="0"/>
              <a:t> </a:t>
            </a:r>
            <a:r>
              <a:rPr lang="lv-LV" b="1" dirty="0" err="1"/>
              <a:t>situation</a:t>
            </a:r>
            <a:endParaRPr lang="lv-LV" b="1" dirty="0"/>
          </a:p>
        </p:txBody>
      </p:sp>
      <p:graphicFrame>
        <p:nvGraphicFramePr>
          <p:cNvPr id="4" name="Satura vietturis 3"/>
          <p:cNvGraphicFramePr>
            <a:graphicFrameLocks noGrp="1"/>
          </p:cNvGraphicFramePr>
          <p:nvPr>
            <p:ph idx="1"/>
          </p:nvPr>
        </p:nvGraphicFramePr>
        <p:xfrm>
          <a:off x="457200" y="1600200"/>
          <a:ext cx="8229600" cy="4846320"/>
        </p:xfrm>
        <a:graphic>
          <a:graphicData uri="http://schemas.openxmlformats.org/drawingml/2006/table">
            <a:tbl>
              <a:tblPr firstRow="1" bandRow="1">
                <a:effectLst>
                  <a:innerShdw blurRad="63500" dist="50800" dir="2700000">
                    <a:prstClr val="black">
                      <a:alpha val="50000"/>
                    </a:prstClr>
                  </a:innerShdw>
                </a:effectLst>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676672">
                <a:tc>
                  <a: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lv-LV" sz="2800" b="0" i="0" u="none" strike="noStrike" kern="1200" cap="none" spc="0" normalizeH="0" baseline="0" noProof="0" dirty="0">
                          <a:ln>
                            <a:noFill/>
                          </a:ln>
                          <a:solidFill>
                            <a:prstClr val="black"/>
                          </a:solidFill>
                          <a:effectLst/>
                          <a:uLnTx/>
                          <a:uFillTx/>
                          <a:latin typeface="+mn-lt"/>
                          <a:ea typeface="+mn-ea"/>
                          <a:cs typeface="+mn-cs"/>
                        </a:rPr>
                        <a:t>Fitness </a:t>
                      </a:r>
                      <a:r>
                        <a:rPr kumimoji="0" lang="lv-LV" sz="2800" b="0" i="0" u="none" strike="noStrike" kern="1200" cap="none" spc="0" normalizeH="0" baseline="0" noProof="0" dirty="0" err="1">
                          <a:ln>
                            <a:noFill/>
                          </a:ln>
                          <a:solidFill>
                            <a:prstClr val="black"/>
                          </a:solidFill>
                          <a:effectLst/>
                          <a:uLnTx/>
                          <a:uFillTx/>
                          <a:latin typeface="+mn-lt"/>
                          <a:ea typeface="+mn-ea"/>
                          <a:cs typeface="+mn-cs"/>
                        </a:rPr>
                        <a:t>for</a:t>
                      </a:r>
                      <a:r>
                        <a:rPr kumimoji="0" lang="lv-LV" sz="2800" b="0" i="0" u="none" strike="noStrike" kern="1200" cap="none" spc="0" normalizeH="0" baseline="0" noProof="0" dirty="0">
                          <a:ln>
                            <a:noFill/>
                          </a:ln>
                          <a:solidFill>
                            <a:prstClr val="black"/>
                          </a:solidFill>
                          <a:effectLst/>
                          <a:uLnTx/>
                          <a:uFillTx/>
                          <a:latin typeface="+mn-lt"/>
                          <a:ea typeface="+mn-ea"/>
                          <a:cs typeface="+mn-cs"/>
                        </a:rPr>
                        <a:t> </a:t>
                      </a:r>
                      <a:r>
                        <a:rPr kumimoji="0" lang="lv-LV" sz="2800" b="0" i="0" u="none" strike="noStrike" kern="1200" cap="none" spc="0" normalizeH="0" baseline="0" noProof="0" dirty="0" err="1">
                          <a:ln>
                            <a:noFill/>
                          </a:ln>
                          <a:solidFill>
                            <a:prstClr val="black"/>
                          </a:solidFill>
                          <a:effectLst/>
                          <a:uLnTx/>
                          <a:uFillTx/>
                          <a:latin typeface="+mn-lt"/>
                          <a:ea typeface="+mn-ea"/>
                          <a:cs typeface="+mn-cs"/>
                        </a:rPr>
                        <a:t>purpose</a:t>
                      </a:r>
                      <a:endParaRPr kumimoji="0" lang="lv-LV" sz="2800" b="0" i="0" u="none" strike="noStrike" kern="1200" cap="none" spc="0" normalizeH="0" baseline="0" noProof="0" dirty="0">
                        <a:ln>
                          <a:noFill/>
                        </a:ln>
                        <a:solidFill>
                          <a:prstClr val="black"/>
                        </a:solidFill>
                        <a:effectLst/>
                        <a:uLnTx/>
                        <a:uFillTx/>
                        <a:latin typeface="+mn-lt"/>
                        <a:ea typeface="+mn-ea"/>
                        <a:cs typeface="+mn-cs"/>
                      </a:endParaRPr>
                    </a:p>
                    <a:p>
                      <a:endParaRPr lang="lv-LV" sz="2400" dirty="0">
                        <a:solidFill>
                          <a:schemeClr val="tx1"/>
                        </a:solidFill>
                      </a:endParaRPr>
                    </a:p>
                    <a:p>
                      <a:r>
                        <a:rPr lang="lv-LV" sz="2400" dirty="0" err="1">
                          <a:solidFill>
                            <a:schemeClr val="tx1"/>
                          </a:solidFill>
                        </a:rPr>
                        <a:t>Meeting</a:t>
                      </a:r>
                      <a:r>
                        <a:rPr lang="lv-LV" sz="2400" dirty="0">
                          <a:solidFill>
                            <a:schemeClr val="tx1"/>
                          </a:solidFill>
                        </a:rPr>
                        <a:t> </a:t>
                      </a:r>
                      <a:r>
                        <a:rPr lang="lv-LV" sz="2400" dirty="0" err="1">
                          <a:solidFill>
                            <a:schemeClr val="tx1"/>
                          </a:solidFill>
                        </a:rPr>
                        <a:t>the</a:t>
                      </a:r>
                      <a:r>
                        <a:rPr lang="lv-LV" sz="2400" dirty="0">
                          <a:solidFill>
                            <a:schemeClr val="tx1"/>
                          </a:solidFill>
                        </a:rPr>
                        <a:t> </a:t>
                      </a:r>
                      <a:br>
                        <a:rPr lang="lv-LV" sz="2400" dirty="0">
                          <a:solidFill>
                            <a:schemeClr val="tx1"/>
                          </a:solidFill>
                        </a:rPr>
                      </a:br>
                      <a:r>
                        <a:rPr lang="lv-LV" sz="2400" baseline="0" dirty="0" err="1">
                          <a:solidFill>
                            <a:schemeClr val="tx1"/>
                          </a:solidFill>
                        </a:rPr>
                        <a:t>standards</a:t>
                      </a:r>
                      <a:r>
                        <a:rPr lang="lv-LV" sz="2400" baseline="0" dirty="0">
                          <a:solidFill>
                            <a:schemeClr val="tx1"/>
                          </a:solidFill>
                        </a:rPr>
                        <a:t> </a:t>
                      </a:r>
                      <a:r>
                        <a:rPr lang="lv-LV" sz="2400" baseline="0" dirty="0" err="1">
                          <a:solidFill>
                            <a:schemeClr val="tx1"/>
                          </a:solidFill>
                        </a:rPr>
                        <a:t>for</a:t>
                      </a:r>
                      <a:r>
                        <a:rPr lang="lv-LV" sz="2400" baseline="0" dirty="0">
                          <a:solidFill>
                            <a:schemeClr val="tx1"/>
                          </a:solidFill>
                        </a:rPr>
                        <a:t> ‘</a:t>
                      </a:r>
                      <a:r>
                        <a:rPr lang="lv-LV" sz="2400" baseline="0" dirty="0" err="1">
                          <a:solidFill>
                            <a:schemeClr val="tx1"/>
                          </a:solidFill>
                        </a:rPr>
                        <a:t>product</a:t>
                      </a:r>
                      <a:r>
                        <a:rPr lang="lv-LV" sz="2400" baseline="0" dirty="0">
                          <a:solidFill>
                            <a:schemeClr val="tx1"/>
                          </a:solidFill>
                        </a:rPr>
                        <a:t>’</a:t>
                      </a:r>
                      <a:endParaRPr lang="lv-LV" sz="2400" dirty="0">
                        <a:solidFill>
                          <a:schemeClr val="tx1"/>
                        </a:solidFill>
                      </a:endParaRPr>
                    </a:p>
                  </a:txBody>
                  <a:tcPr>
                    <a:solidFill>
                      <a:schemeClr val="bg1"/>
                    </a:solidFill>
                  </a:tcPr>
                </a:tc>
                <a:tc>
                  <a:txBody>
                    <a:bodyPr/>
                    <a:lstStyle/>
                    <a:p>
                      <a:endParaRPr lang="lv-LV" sz="1800" dirty="0">
                        <a:solidFill>
                          <a:schemeClr val="tx1"/>
                        </a:solidFill>
                      </a:endParaRPr>
                    </a:p>
                    <a:p>
                      <a:r>
                        <a:rPr lang="lv-LV" sz="3200" dirty="0">
                          <a:solidFill>
                            <a:schemeClr val="tx1"/>
                          </a:solidFill>
                        </a:rPr>
                        <a:t>Professional </a:t>
                      </a:r>
                      <a:r>
                        <a:rPr lang="lv-LV" sz="3200" dirty="0" err="1">
                          <a:solidFill>
                            <a:schemeClr val="tx1"/>
                          </a:solidFill>
                        </a:rPr>
                        <a:t>standards</a:t>
                      </a:r>
                      <a:r>
                        <a:rPr lang="lv-LV" sz="3200" dirty="0">
                          <a:solidFill>
                            <a:schemeClr val="tx1"/>
                          </a:solidFill>
                        </a:rPr>
                        <a:t>/</a:t>
                      </a:r>
                    </a:p>
                    <a:p>
                      <a:r>
                        <a:rPr lang="lv-LV" sz="3200" dirty="0" err="1">
                          <a:solidFill>
                            <a:schemeClr val="tx1"/>
                          </a:solidFill>
                        </a:rPr>
                        <a:t>Educational</a:t>
                      </a:r>
                      <a:r>
                        <a:rPr lang="lv-LV" sz="3200" dirty="0">
                          <a:solidFill>
                            <a:schemeClr val="tx1"/>
                          </a:solidFill>
                        </a:rPr>
                        <a:t> </a:t>
                      </a:r>
                      <a:r>
                        <a:rPr lang="lv-LV" sz="3200" dirty="0" err="1">
                          <a:solidFill>
                            <a:schemeClr val="tx1"/>
                          </a:solidFill>
                        </a:rPr>
                        <a:t>standards</a:t>
                      </a:r>
                      <a:endParaRPr lang="lv-LV" sz="3200" dirty="0">
                        <a:solidFill>
                          <a:schemeClr val="tx1"/>
                        </a:solidFill>
                      </a:endParaRPr>
                    </a:p>
                  </a:txBody>
                  <a:tcPr>
                    <a:solidFill>
                      <a:schemeClr val="bg1"/>
                    </a:solidFill>
                  </a:tcPr>
                </a:tc>
                <a:extLst>
                  <a:ext uri="{0D108BD9-81ED-4DB2-BD59-A6C34878D82A}">
                    <a16:rowId xmlns:a16="http://schemas.microsoft.com/office/drawing/2014/main" val="10000"/>
                  </a:ext>
                </a:extLst>
              </a:tr>
              <a:tr h="2318556">
                <a:tc>
                  <a:txBody>
                    <a:bodyPr/>
                    <a:lstStyle/>
                    <a:p>
                      <a:r>
                        <a:rPr lang="lv-LV" sz="2800" dirty="0" err="1"/>
                        <a:t>Meeting</a:t>
                      </a:r>
                      <a:r>
                        <a:rPr lang="lv-LV" sz="2800" dirty="0"/>
                        <a:t> </a:t>
                      </a:r>
                      <a:r>
                        <a:rPr lang="lv-LV" sz="2800" dirty="0" err="1"/>
                        <a:t>the</a:t>
                      </a:r>
                      <a:r>
                        <a:rPr lang="lv-LV" sz="2800" dirty="0"/>
                        <a:t> </a:t>
                      </a:r>
                      <a:r>
                        <a:rPr lang="lv-LV" sz="2800" dirty="0" err="1"/>
                        <a:t>needs</a:t>
                      </a:r>
                      <a:r>
                        <a:rPr lang="lv-LV" sz="2800" dirty="0"/>
                        <a:t>/</a:t>
                      </a:r>
                      <a:r>
                        <a:rPr lang="lv-LV" sz="2800" dirty="0" err="1"/>
                        <a:t>requirements</a:t>
                      </a:r>
                      <a:r>
                        <a:rPr lang="lv-LV" sz="2800" dirty="0"/>
                        <a:t> </a:t>
                      </a:r>
                      <a:r>
                        <a:rPr lang="lv-LV" sz="2800" dirty="0" err="1"/>
                        <a:t>of</a:t>
                      </a:r>
                      <a:r>
                        <a:rPr lang="lv-LV" sz="2800" dirty="0"/>
                        <a:t> </a:t>
                      </a:r>
                      <a:r>
                        <a:rPr lang="lv-LV" sz="2800" dirty="0" err="1"/>
                        <a:t>client</a:t>
                      </a:r>
                      <a:r>
                        <a:rPr lang="lv-LV" sz="2800" dirty="0"/>
                        <a:t> </a:t>
                      </a:r>
                      <a:r>
                        <a:rPr lang="lv-LV" sz="2800" dirty="0" err="1"/>
                        <a:t>for</a:t>
                      </a:r>
                      <a:r>
                        <a:rPr lang="lv-LV" sz="2800" dirty="0"/>
                        <a:t> ‘</a:t>
                      </a:r>
                      <a:r>
                        <a:rPr lang="lv-LV" sz="2800" dirty="0" err="1"/>
                        <a:t>services</a:t>
                      </a:r>
                      <a:r>
                        <a:rPr lang="lv-LV" sz="2800" dirty="0"/>
                        <a:t>’</a:t>
                      </a:r>
                    </a:p>
                    <a:p>
                      <a:endParaRPr lang="lv-LV" sz="2800" dirty="0"/>
                    </a:p>
                    <a:p>
                      <a:r>
                        <a:rPr lang="lv-LV" sz="2800" b="1" dirty="0" err="1"/>
                        <a:t>Meeting</a:t>
                      </a:r>
                      <a:r>
                        <a:rPr lang="lv-LV" sz="2800" b="1" dirty="0"/>
                        <a:t> </a:t>
                      </a:r>
                      <a:r>
                        <a:rPr lang="lv-LV" sz="2800" b="1" dirty="0" err="1"/>
                        <a:t>the</a:t>
                      </a:r>
                      <a:r>
                        <a:rPr lang="lv-LV" sz="2800" b="1" dirty="0"/>
                        <a:t> </a:t>
                      </a:r>
                      <a:r>
                        <a:rPr lang="lv-LV" sz="2800" b="1" dirty="0" err="1"/>
                        <a:t>standards</a:t>
                      </a:r>
                      <a:r>
                        <a:rPr lang="lv-LV" sz="2800" b="1" dirty="0"/>
                        <a:t> </a:t>
                      </a:r>
                      <a:r>
                        <a:rPr lang="lv-LV" sz="2800" b="1" dirty="0" err="1"/>
                        <a:t>of</a:t>
                      </a:r>
                      <a:r>
                        <a:rPr lang="lv-LV" sz="2800" b="1" dirty="0"/>
                        <a:t> </a:t>
                      </a:r>
                      <a:r>
                        <a:rPr lang="lv-LV" sz="2800" b="1" dirty="0" err="1"/>
                        <a:t>the</a:t>
                      </a:r>
                      <a:r>
                        <a:rPr lang="lv-LV" sz="2800" b="1" dirty="0"/>
                        <a:t> </a:t>
                      </a:r>
                      <a:r>
                        <a:rPr lang="lv-LV" sz="2800" b="1" dirty="0" err="1"/>
                        <a:t>academic</a:t>
                      </a:r>
                      <a:r>
                        <a:rPr lang="lv-LV" sz="2800" b="1" dirty="0"/>
                        <a:t> process</a:t>
                      </a:r>
                    </a:p>
                  </a:txBody>
                  <a:tcPr>
                    <a:solidFill>
                      <a:schemeClr val="bg1"/>
                    </a:solidFill>
                  </a:tcPr>
                </a:tc>
                <a:tc>
                  <a:txBody>
                    <a:bodyPr/>
                    <a:lstStyle/>
                    <a:p>
                      <a:r>
                        <a:rPr lang="lv-LV" sz="3200" b="1" dirty="0" err="1">
                          <a:solidFill>
                            <a:schemeClr val="tx1"/>
                          </a:solidFill>
                        </a:rPr>
                        <a:t>Standards</a:t>
                      </a:r>
                      <a:r>
                        <a:rPr lang="lv-LV" sz="3200" b="1" dirty="0">
                          <a:solidFill>
                            <a:schemeClr val="tx1"/>
                          </a:solidFill>
                        </a:rPr>
                        <a:t> </a:t>
                      </a:r>
                      <a:r>
                        <a:rPr lang="lv-LV" sz="3200" b="1" dirty="0" err="1">
                          <a:solidFill>
                            <a:schemeClr val="tx1"/>
                          </a:solidFill>
                        </a:rPr>
                        <a:t>and</a:t>
                      </a:r>
                      <a:r>
                        <a:rPr lang="lv-LV" sz="3200" b="1" dirty="0">
                          <a:solidFill>
                            <a:schemeClr val="tx1"/>
                          </a:solidFill>
                        </a:rPr>
                        <a:t> </a:t>
                      </a:r>
                      <a:r>
                        <a:rPr lang="lv-LV" sz="3200" b="1" dirty="0" err="1">
                          <a:solidFill>
                            <a:schemeClr val="tx1"/>
                          </a:solidFill>
                        </a:rPr>
                        <a:t>guidelines</a:t>
                      </a:r>
                      <a:r>
                        <a:rPr lang="lv-LV" sz="3200" b="1" dirty="0">
                          <a:solidFill>
                            <a:schemeClr val="tx1"/>
                          </a:solidFill>
                        </a:rPr>
                        <a:t> </a:t>
                      </a:r>
                      <a:r>
                        <a:rPr lang="lv-LV" sz="3200" b="1" dirty="0" err="1">
                          <a:solidFill>
                            <a:schemeClr val="tx1"/>
                          </a:solidFill>
                        </a:rPr>
                        <a:t>for</a:t>
                      </a:r>
                      <a:r>
                        <a:rPr lang="lv-LV" sz="3200" b="1" baseline="0" dirty="0">
                          <a:solidFill>
                            <a:schemeClr val="tx1"/>
                          </a:solidFill>
                        </a:rPr>
                        <a:t> </a:t>
                      </a:r>
                      <a:r>
                        <a:rPr lang="lv-LV" sz="3200" b="1" dirty="0" err="1">
                          <a:solidFill>
                            <a:schemeClr val="tx1"/>
                          </a:solidFill>
                        </a:rPr>
                        <a:t>quality</a:t>
                      </a:r>
                      <a:r>
                        <a:rPr lang="lv-LV" sz="3200" b="1" dirty="0">
                          <a:solidFill>
                            <a:schemeClr val="tx1"/>
                          </a:solidFill>
                        </a:rPr>
                        <a:t> </a:t>
                      </a:r>
                      <a:r>
                        <a:rPr lang="lv-LV" sz="3200" b="1" dirty="0" err="1">
                          <a:solidFill>
                            <a:schemeClr val="tx1"/>
                          </a:solidFill>
                        </a:rPr>
                        <a:t>assurance</a:t>
                      </a:r>
                      <a:r>
                        <a:rPr lang="lv-LV" sz="3200" b="1" dirty="0">
                          <a:solidFill>
                            <a:schemeClr val="tx1"/>
                          </a:solidFill>
                        </a:rPr>
                        <a:t> </a:t>
                      </a:r>
                      <a:r>
                        <a:rPr lang="lv-LV" sz="3200" b="1" dirty="0" err="1">
                          <a:solidFill>
                            <a:schemeClr val="tx1"/>
                          </a:solidFill>
                        </a:rPr>
                        <a:t>in</a:t>
                      </a:r>
                      <a:r>
                        <a:rPr lang="lv-LV" sz="3200" b="1" dirty="0">
                          <a:solidFill>
                            <a:schemeClr val="tx1"/>
                          </a:solidFill>
                        </a:rPr>
                        <a:t> </a:t>
                      </a:r>
                      <a:r>
                        <a:rPr lang="lv-LV" sz="3200" b="1" baseline="0" dirty="0" err="1">
                          <a:solidFill>
                            <a:schemeClr val="tx1"/>
                          </a:solidFill>
                        </a:rPr>
                        <a:t>European</a:t>
                      </a:r>
                      <a:r>
                        <a:rPr lang="lv-LV" sz="3200" b="1" baseline="0" dirty="0">
                          <a:solidFill>
                            <a:schemeClr val="tx1"/>
                          </a:solidFill>
                        </a:rPr>
                        <a:t> </a:t>
                      </a:r>
                      <a:r>
                        <a:rPr lang="lv-LV" sz="3200" b="1" baseline="0" dirty="0" err="1">
                          <a:solidFill>
                            <a:schemeClr val="tx1"/>
                          </a:solidFill>
                        </a:rPr>
                        <a:t>Higher</a:t>
                      </a:r>
                      <a:r>
                        <a:rPr lang="lv-LV" sz="3200" b="1" baseline="0" dirty="0">
                          <a:solidFill>
                            <a:schemeClr val="tx1"/>
                          </a:solidFill>
                        </a:rPr>
                        <a:t> </a:t>
                      </a:r>
                      <a:r>
                        <a:rPr lang="lv-LV" sz="3200" b="1" baseline="0" dirty="0" err="1">
                          <a:solidFill>
                            <a:schemeClr val="tx1"/>
                          </a:solidFill>
                        </a:rPr>
                        <a:t>Education</a:t>
                      </a:r>
                      <a:r>
                        <a:rPr lang="lv-LV" sz="3200" b="1" baseline="0" dirty="0">
                          <a:solidFill>
                            <a:schemeClr val="tx1"/>
                          </a:solidFill>
                        </a:rPr>
                        <a:t> </a:t>
                      </a:r>
                      <a:r>
                        <a:rPr lang="lv-LV" sz="3200" b="1" baseline="0" dirty="0" err="1">
                          <a:solidFill>
                            <a:schemeClr val="tx1"/>
                          </a:solidFill>
                        </a:rPr>
                        <a:t>Area</a:t>
                      </a:r>
                      <a:r>
                        <a:rPr lang="lv-LV" sz="3200" b="1" baseline="0" dirty="0">
                          <a:solidFill>
                            <a:schemeClr val="tx1"/>
                          </a:solidFill>
                        </a:rPr>
                        <a:t> (ESG)</a:t>
                      </a:r>
                      <a:endParaRPr lang="lv-LV" sz="3200" b="1" dirty="0">
                        <a:solidFill>
                          <a:schemeClr val="tx1"/>
                        </a:solidFill>
                      </a:endParaRPr>
                    </a:p>
                    <a:p>
                      <a:endParaRPr lang="lv-LV" sz="3200" dirty="0">
                        <a:solidFill>
                          <a:schemeClr val="tx1"/>
                        </a:solidFill>
                      </a:endParaRPr>
                    </a:p>
                  </a:txBody>
                  <a:tcPr>
                    <a:solidFill>
                      <a:schemeClr val="bg1"/>
                    </a:solidFill>
                  </a:tcPr>
                </a:tc>
                <a:extLst>
                  <a:ext uri="{0D108BD9-81ED-4DB2-BD59-A6C34878D82A}">
                    <a16:rowId xmlns:a16="http://schemas.microsoft.com/office/drawing/2014/main" val="10001"/>
                  </a:ext>
                </a:extLst>
              </a:tr>
            </a:tbl>
          </a:graphicData>
        </a:graphic>
      </p:graphicFrame>
      <p:cxnSp>
        <p:nvCxnSpPr>
          <p:cNvPr id="6" name="Leņķveida savienotājs 5"/>
          <p:cNvCxnSpPr/>
          <p:nvPr/>
        </p:nvCxnSpPr>
        <p:spPr>
          <a:xfrm>
            <a:off x="539552" y="3356992"/>
            <a:ext cx="8136904" cy="12700"/>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7" name="Lejupvērstā bultiņa 6"/>
          <p:cNvSpPr/>
          <p:nvPr/>
        </p:nvSpPr>
        <p:spPr>
          <a:xfrm>
            <a:off x="611560" y="2132856"/>
            <a:ext cx="117727"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8" name="Labā bultiņa 7"/>
          <p:cNvSpPr/>
          <p:nvPr/>
        </p:nvSpPr>
        <p:spPr>
          <a:xfrm>
            <a:off x="3275856" y="2492896"/>
            <a:ext cx="1224136"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1" name="Lejupvērstā bultiņa 10"/>
          <p:cNvSpPr/>
          <p:nvPr/>
        </p:nvSpPr>
        <p:spPr>
          <a:xfrm>
            <a:off x="1835696" y="4725144"/>
            <a:ext cx="144016"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2" name="Labā bultiņa 11"/>
          <p:cNvSpPr/>
          <p:nvPr/>
        </p:nvSpPr>
        <p:spPr>
          <a:xfrm>
            <a:off x="3779912" y="5589240"/>
            <a:ext cx="720080"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cxnSp>
        <p:nvCxnSpPr>
          <p:cNvPr id="15" name="Leņķveida savienotājs 14"/>
          <p:cNvCxnSpPr/>
          <p:nvPr/>
        </p:nvCxnSpPr>
        <p:spPr>
          <a:xfrm rot="5400000">
            <a:off x="2519772" y="3753036"/>
            <a:ext cx="4104456" cy="12700"/>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2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9" y="1028734"/>
            <a:ext cx="2315441" cy="22082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47522" name="Rectangle 2"/>
          <p:cNvSpPr>
            <a:spLocks noGrp="1" noChangeArrowheads="1"/>
          </p:cNvSpPr>
          <p:nvPr>
            <p:ph type="title"/>
          </p:nvPr>
        </p:nvSpPr>
        <p:spPr/>
        <p:txBody>
          <a:bodyPr/>
          <a:lstStyle/>
          <a:p>
            <a:r>
              <a:rPr lang="lv-LV" altLang="lv-LV" dirty="0" err="1"/>
              <a:t>Forms</a:t>
            </a:r>
            <a:r>
              <a:rPr lang="lv-LV" altLang="lv-LV" dirty="0"/>
              <a:t> </a:t>
            </a:r>
            <a:r>
              <a:rPr lang="lv-LV" altLang="lv-LV" dirty="0" err="1"/>
              <a:t>of</a:t>
            </a:r>
            <a:r>
              <a:rPr lang="lv-LV" altLang="lv-LV" dirty="0"/>
              <a:t> </a:t>
            </a:r>
            <a:r>
              <a:rPr lang="lv-LV" altLang="lv-LV" dirty="0" err="1"/>
              <a:t>study</a:t>
            </a:r>
            <a:r>
              <a:rPr lang="lv-LV" altLang="lv-LV" dirty="0"/>
              <a:t> process</a:t>
            </a:r>
          </a:p>
        </p:txBody>
      </p:sp>
      <p:sp>
        <p:nvSpPr>
          <p:cNvPr id="747523" name="Rectangle 3"/>
          <p:cNvSpPr>
            <a:spLocks noGrp="1" noChangeArrowheads="1"/>
          </p:cNvSpPr>
          <p:nvPr>
            <p:ph type="body" idx="1"/>
          </p:nvPr>
        </p:nvSpPr>
        <p:spPr>
          <a:xfrm>
            <a:off x="261535" y="2108108"/>
            <a:ext cx="8569325" cy="4915595"/>
          </a:xfrm>
        </p:spPr>
        <p:txBody>
          <a:bodyPr/>
          <a:lstStyle/>
          <a:p>
            <a:pPr marL="457200" indent="-457200">
              <a:buFont typeface="Arial" panose="020B0604020202020204" pitchFamily="34" charset="0"/>
              <a:buChar char="•"/>
            </a:pPr>
            <a:r>
              <a:rPr lang="en-US" altLang="lv-LV" sz="2400" dirty="0"/>
              <a:t>Lectures </a:t>
            </a:r>
          </a:p>
          <a:p>
            <a:pPr marL="457200" indent="-457200">
              <a:buFont typeface="Arial" panose="020B0604020202020204" pitchFamily="34" charset="0"/>
              <a:buChar char="•"/>
            </a:pPr>
            <a:r>
              <a:rPr lang="en-US" altLang="lv-LV" sz="2400" dirty="0"/>
              <a:t>Laboratory work</a:t>
            </a:r>
            <a:r>
              <a:rPr lang="lv-LV" altLang="lv-LV" sz="2400" dirty="0"/>
              <a:t>s</a:t>
            </a:r>
            <a:endParaRPr lang="en-US" altLang="lv-LV" sz="2400" dirty="0"/>
          </a:p>
          <a:p>
            <a:pPr marL="457200" indent="-457200">
              <a:buFont typeface="Arial" panose="020B0604020202020204" pitchFamily="34" charset="0"/>
              <a:buChar char="•"/>
            </a:pPr>
            <a:r>
              <a:rPr lang="en-US" altLang="lv-LV" sz="2400" dirty="0"/>
              <a:t>Practical work</a:t>
            </a:r>
            <a:r>
              <a:rPr lang="lv-LV" altLang="lv-LV" sz="2400" dirty="0"/>
              <a:t>s</a:t>
            </a:r>
            <a:r>
              <a:rPr lang="en-US" altLang="lv-LV" sz="2400" dirty="0"/>
              <a:t> (field work</a:t>
            </a:r>
            <a:r>
              <a:rPr lang="lv-LV" altLang="lv-LV" sz="2400" dirty="0"/>
              <a:t>s </a:t>
            </a:r>
            <a:r>
              <a:rPr lang="en-US" altLang="lv-LV" sz="2400" dirty="0"/>
              <a:t>for science students)</a:t>
            </a:r>
          </a:p>
          <a:p>
            <a:pPr marL="457200" indent="-457200">
              <a:buFont typeface="Arial" panose="020B0604020202020204" pitchFamily="34" charset="0"/>
              <a:buChar char="•"/>
            </a:pPr>
            <a:r>
              <a:rPr lang="lv-LV" altLang="lv-LV" sz="2400" dirty="0"/>
              <a:t>Seminars</a:t>
            </a:r>
          </a:p>
          <a:p>
            <a:pPr marL="457200" indent="-457200">
              <a:buFont typeface="Arial" panose="020B0604020202020204" pitchFamily="34" charset="0"/>
              <a:buChar char="•"/>
            </a:pPr>
            <a:r>
              <a:rPr lang="en-US" altLang="lv-LV" sz="2400" dirty="0"/>
              <a:t>Practice</a:t>
            </a:r>
            <a:endParaRPr lang="lv-LV" altLang="lv-LV" sz="2400" dirty="0"/>
          </a:p>
          <a:p>
            <a:pPr marL="457200" indent="-457200">
              <a:buFont typeface="Arial" panose="020B0604020202020204" pitchFamily="34" charset="0"/>
              <a:buChar char="•"/>
            </a:pPr>
            <a:r>
              <a:rPr lang="lv-LV" altLang="lv-LV" sz="2400" dirty="0"/>
              <a:t>Colloquia</a:t>
            </a:r>
            <a:r>
              <a:rPr lang="en-US" altLang="lv-LV" sz="2400" dirty="0"/>
              <a:t> </a:t>
            </a:r>
          </a:p>
          <a:p>
            <a:pPr marL="457200" indent="-457200">
              <a:buFont typeface="Arial" panose="020B0604020202020204" pitchFamily="34" charset="0"/>
              <a:buChar char="•"/>
            </a:pPr>
            <a:endParaRPr lang="lv-LV" altLang="lv-LV" sz="2400" dirty="0"/>
          </a:p>
          <a:p>
            <a:pPr marL="457200" indent="-457200">
              <a:buFont typeface="Arial" panose="020B0604020202020204" pitchFamily="34" charset="0"/>
              <a:buChar char="•"/>
            </a:pPr>
            <a:endParaRPr lang="en-US" altLang="lv-LV" sz="2400" dirty="0"/>
          </a:p>
          <a:p>
            <a:pPr marL="457200" indent="-457200">
              <a:buFont typeface="Arial" panose="020B0604020202020204" pitchFamily="34" charset="0"/>
              <a:buChar char="•"/>
            </a:pPr>
            <a:endParaRPr lang="en-US" altLang="lv-LV" sz="2400" dirty="0"/>
          </a:p>
          <a:p>
            <a:endParaRPr lang="en-US" altLang="lv-LV" sz="2400" dirty="0"/>
          </a:p>
        </p:txBody>
      </p:sp>
      <p:pic>
        <p:nvPicPr>
          <p:cNvPr id="747525"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27784" y="3909054"/>
            <a:ext cx="2815644" cy="24962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47526"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08105" y="3909054"/>
            <a:ext cx="3322755" cy="24962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23528" y="1428800"/>
            <a:ext cx="3414333" cy="461665"/>
          </a:xfrm>
          <a:prstGeom prst="rect">
            <a:avLst/>
          </a:prstGeom>
          <a:noFill/>
        </p:spPr>
        <p:txBody>
          <a:bodyPr wrap="none" rtlCol="0">
            <a:spAutoFit/>
          </a:bodyPr>
          <a:lstStyle/>
          <a:p>
            <a:r>
              <a:rPr lang="en-US" sz="2400" b="1" dirty="0"/>
              <a:t>Chosen by academic staff</a:t>
            </a:r>
          </a:p>
        </p:txBody>
      </p:sp>
    </p:spTree>
    <p:extLst>
      <p:ext uri="{BB962C8B-B14F-4D97-AF65-F5344CB8AC3E}">
        <p14:creationId xmlns:p14="http://schemas.microsoft.com/office/powerpoint/2010/main" val="85834704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Preparing a new study course</a:t>
            </a:r>
          </a:p>
        </p:txBody>
      </p:sp>
      <p:sp>
        <p:nvSpPr>
          <p:cNvPr id="3" name="Content Placeholder 2"/>
          <p:cNvSpPr>
            <a:spLocks noGrp="1"/>
          </p:cNvSpPr>
          <p:nvPr>
            <p:ph idx="1"/>
          </p:nvPr>
        </p:nvSpPr>
        <p:spPr/>
        <p:txBody>
          <a:bodyPr/>
          <a:lstStyle/>
          <a:p>
            <a:pPr marL="514350" indent="-514350">
              <a:buAutoNum type="arabicPeriod"/>
            </a:pPr>
            <a:r>
              <a:rPr lang="lv-LV" b="1" dirty="0" err="1"/>
              <a:t>Need</a:t>
            </a:r>
            <a:r>
              <a:rPr lang="lv-LV" b="1" dirty="0"/>
              <a:t> </a:t>
            </a:r>
            <a:r>
              <a:rPr lang="lv-LV" b="1" dirty="0" err="1"/>
              <a:t>for</a:t>
            </a:r>
            <a:r>
              <a:rPr lang="lv-LV" b="1" dirty="0"/>
              <a:t> a </a:t>
            </a:r>
            <a:r>
              <a:rPr lang="lv-LV" b="1" dirty="0" err="1"/>
              <a:t>new</a:t>
            </a:r>
            <a:r>
              <a:rPr lang="lv-LV" b="1" dirty="0"/>
              <a:t> </a:t>
            </a:r>
            <a:r>
              <a:rPr lang="lv-LV" b="1" dirty="0" err="1"/>
              <a:t>study</a:t>
            </a:r>
            <a:r>
              <a:rPr lang="lv-LV" b="1" dirty="0"/>
              <a:t> </a:t>
            </a:r>
            <a:r>
              <a:rPr lang="lv-LV" b="1" dirty="0" err="1"/>
              <a:t>course</a:t>
            </a:r>
            <a:r>
              <a:rPr lang="lv-LV" b="1" dirty="0"/>
              <a:t> in </a:t>
            </a:r>
            <a:r>
              <a:rPr lang="lv-LV" b="1" dirty="0" err="1"/>
              <a:t>the</a:t>
            </a:r>
            <a:r>
              <a:rPr lang="lv-LV" b="1" dirty="0"/>
              <a:t> </a:t>
            </a:r>
            <a:r>
              <a:rPr lang="lv-LV" b="1" dirty="0" err="1"/>
              <a:t>framework</a:t>
            </a:r>
            <a:r>
              <a:rPr lang="lv-LV" b="1" dirty="0"/>
              <a:t> </a:t>
            </a:r>
            <a:r>
              <a:rPr lang="lv-LV" b="1" dirty="0" err="1"/>
              <a:t>of</a:t>
            </a:r>
            <a:r>
              <a:rPr lang="lv-LV" b="1" dirty="0"/>
              <a:t> </a:t>
            </a:r>
            <a:r>
              <a:rPr lang="lv-LV" b="1" dirty="0" err="1"/>
              <a:t>study</a:t>
            </a:r>
            <a:r>
              <a:rPr lang="lv-LV" b="1" dirty="0"/>
              <a:t> programme</a:t>
            </a:r>
          </a:p>
          <a:p>
            <a:pPr marL="514350" indent="-514350">
              <a:buAutoNum type="arabicPeriod"/>
            </a:pPr>
            <a:r>
              <a:rPr lang="en-US" b="1" dirty="0"/>
              <a:t>A new study course application </a:t>
            </a:r>
            <a:r>
              <a:rPr lang="lv-LV" b="1" dirty="0"/>
              <a:t>(</a:t>
            </a:r>
            <a:r>
              <a:rPr lang="en-US" b="1" dirty="0"/>
              <a:t>form </a:t>
            </a:r>
            <a:r>
              <a:rPr lang="lv-LV" b="1" dirty="0" err="1"/>
              <a:t>completed</a:t>
            </a:r>
            <a:r>
              <a:rPr lang="lv-LV" b="1" dirty="0"/>
              <a:t> </a:t>
            </a:r>
            <a:r>
              <a:rPr lang="lv-LV" b="1" dirty="0" err="1"/>
              <a:t>by</a:t>
            </a:r>
            <a:r>
              <a:rPr lang="lv-LV" b="1" dirty="0"/>
              <a:t> </a:t>
            </a:r>
            <a:r>
              <a:rPr lang="en-US" b="1" dirty="0"/>
              <a:t>academic staff</a:t>
            </a:r>
            <a:r>
              <a:rPr lang="lv-LV" b="1" dirty="0"/>
              <a:t> – </a:t>
            </a:r>
            <a:r>
              <a:rPr lang="lv-LV" b="1" dirty="0" err="1"/>
              <a:t>course</a:t>
            </a:r>
            <a:r>
              <a:rPr lang="lv-LV" b="1" dirty="0"/>
              <a:t> </a:t>
            </a:r>
            <a:r>
              <a:rPr lang="lv-LV" b="1" dirty="0" err="1"/>
              <a:t>developer</a:t>
            </a:r>
            <a:r>
              <a:rPr lang="lv-LV" b="1" dirty="0"/>
              <a:t>/s</a:t>
            </a:r>
            <a:r>
              <a:rPr lang="en-US" b="1" dirty="0"/>
              <a:t>)</a:t>
            </a:r>
          </a:p>
          <a:p>
            <a:endParaRPr lang="en-US" dirty="0"/>
          </a:p>
        </p:txBody>
      </p:sp>
    </p:spTree>
    <p:extLst>
      <p:ext uri="{BB962C8B-B14F-4D97-AF65-F5344CB8AC3E}">
        <p14:creationId xmlns:p14="http://schemas.microsoft.com/office/powerpoint/2010/main" val="95699943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err="1"/>
              <a:t>Preparing</a:t>
            </a:r>
            <a:r>
              <a:rPr lang="lv-LV" dirty="0"/>
              <a:t> a </a:t>
            </a:r>
            <a:r>
              <a:rPr lang="lv-LV" dirty="0" err="1"/>
              <a:t>new</a:t>
            </a:r>
            <a:r>
              <a:rPr lang="lv-LV" dirty="0"/>
              <a:t> </a:t>
            </a:r>
            <a:r>
              <a:rPr lang="lv-LV" dirty="0" err="1"/>
              <a:t>study</a:t>
            </a:r>
            <a:r>
              <a:rPr lang="lv-LV" dirty="0"/>
              <a:t> </a:t>
            </a:r>
            <a:r>
              <a:rPr lang="lv-LV" dirty="0" err="1"/>
              <a:t>course</a:t>
            </a:r>
            <a:endParaRPr lang="lv-LV" dirty="0"/>
          </a:p>
        </p:txBody>
      </p:sp>
      <p:sp>
        <p:nvSpPr>
          <p:cNvPr id="3" name="Content Placeholder 2"/>
          <p:cNvSpPr>
            <a:spLocks noGrp="1"/>
          </p:cNvSpPr>
          <p:nvPr>
            <p:ph idx="1"/>
          </p:nvPr>
        </p:nvSpPr>
        <p:spPr/>
        <p:txBody>
          <a:bodyPr/>
          <a:lstStyle/>
          <a:p>
            <a:pPr indent="0">
              <a:buNone/>
            </a:pPr>
            <a:r>
              <a:rPr lang="en-US" dirty="0"/>
              <a:t>Study course application form includes the following information:</a:t>
            </a:r>
          </a:p>
          <a:p>
            <a:pPr marL="514350" indent="-514350">
              <a:buFont typeface="+mj-lt"/>
              <a:buAutoNum type="arabicPeriod"/>
            </a:pPr>
            <a:r>
              <a:rPr lang="lv-LV" sz="2000" dirty="0"/>
              <a:t>C</a:t>
            </a:r>
            <a:r>
              <a:rPr lang="en-US" sz="2000" dirty="0" err="1"/>
              <a:t>ourse</a:t>
            </a:r>
            <a:r>
              <a:rPr lang="lv-LV" sz="2000" dirty="0"/>
              <a:t> </a:t>
            </a:r>
            <a:r>
              <a:rPr lang="lv-LV" sz="2000" dirty="0" err="1"/>
              <a:t>title</a:t>
            </a:r>
            <a:r>
              <a:rPr lang="lv-LV" sz="2000" dirty="0"/>
              <a:t> </a:t>
            </a:r>
            <a:endParaRPr lang="en-US" sz="2000" dirty="0"/>
          </a:p>
          <a:p>
            <a:pPr marL="514350" indent="-514350">
              <a:buFont typeface="+mj-lt"/>
              <a:buAutoNum type="arabicPeriod"/>
            </a:pPr>
            <a:r>
              <a:rPr lang="lv-LV" sz="2000" dirty="0" err="1"/>
              <a:t>Course</a:t>
            </a:r>
            <a:r>
              <a:rPr lang="lv-LV" sz="2000" dirty="0"/>
              <a:t> </a:t>
            </a:r>
            <a:r>
              <a:rPr lang="lv-LV" sz="2000" dirty="0" err="1"/>
              <a:t>code</a:t>
            </a:r>
            <a:r>
              <a:rPr lang="lv-LV" sz="2000" dirty="0"/>
              <a:t> (</a:t>
            </a:r>
            <a:r>
              <a:rPr lang="lv-LV" sz="2000" dirty="0" err="1"/>
              <a:t>generated</a:t>
            </a:r>
            <a:r>
              <a:rPr lang="lv-LV" sz="2000" dirty="0"/>
              <a:t> </a:t>
            </a:r>
            <a:r>
              <a:rPr lang="lv-LV" sz="2000" dirty="0" err="1"/>
              <a:t>by</a:t>
            </a:r>
            <a:r>
              <a:rPr lang="lv-LV" sz="2000" dirty="0"/>
              <a:t> LUIS)</a:t>
            </a:r>
          </a:p>
          <a:p>
            <a:pPr marL="514350" indent="-514350">
              <a:buFont typeface="+mj-lt"/>
              <a:buAutoNum type="arabicPeriod"/>
            </a:pPr>
            <a:r>
              <a:rPr lang="lv-LV" sz="2000" dirty="0"/>
              <a:t>Cr</a:t>
            </a:r>
            <a:r>
              <a:rPr lang="en-US" sz="2000" dirty="0"/>
              <a:t>edit points</a:t>
            </a:r>
            <a:endParaRPr lang="lv-LV" sz="2000" dirty="0"/>
          </a:p>
          <a:p>
            <a:pPr marL="514350" indent="-514350">
              <a:buFont typeface="+mj-lt"/>
              <a:buAutoNum type="arabicPeriod"/>
            </a:pPr>
            <a:r>
              <a:rPr lang="lv-LV" sz="2000" dirty="0"/>
              <a:t>ECTS </a:t>
            </a:r>
            <a:r>
              <a:rPr lang="lv-LV" sz="2000" dirty="0" err="1"/>
              <a:t>credit</a:t>
            </a:r>
            <a:r>
              <a:rPr lang="lv-LV" sz="2000" dirty="0"/>
              <a:t> </a:t>
            </a:r>
            <a:r>
              <a:rPr lang="lv-LV" sz="2000" dirty="0" err="1"/>
              <a:t>points</a:t>
            </a:r>
            <a:endParaRPr lang="lv-LV" sz="2000" dirty="0"/>
          </a:p>
          <a:p>
            <a:pPr marL="514350" indent="-514350">
              <a:buFont typeface="+mj-lt"/>
              <a:buAutoNum type="arabicPeriod"/>
            </a:pPr>
            <a:r>
              <a:rPr lang="en-US" sz="2000" dirty="0"/>
              <a:t>Total </a:t>
            </a:r>
            <a:r>
              <a:rPr lang="lv-LV" sz="2000" dirty="0" err="1"/>
              <a:t>contact</a:t>
            </a:r>
            <a:r>
              <a:rPr lang="lv-LV" sz="2000" dirty="0"/>
              <a:t> </a:t>
            </a:r>
            <a:r>
              <a:rPr lang="en-US" sz="2000" dirty="0"/>
              <a:t>hours</a:t>
            </a:r>
          </a:p>
          <a:p>
            <a:pPr marL="514350" indent="-514350">
              <a:buFont typeface="+mj-lt"/>
              <a:buAutoNum type="arabicPeriod"/>
            </a:pPr>
            <a:r>
              <a:rPr lang="lv-LV" sz="2000" dirty="0" err="1"/>
              <a:t>Number</a:t>
            </a:r>
            <a:r>
              <a:rPr lang="lv-LV" sz="2000" dirty="0"/>
              <a:t> </a:t>
            </a:r>
            <a:r>
              <a:rPr lang="lv-LV" sz="2000" dirty="0" err="1"/>
              <a:t>of</a:t>
            </a:r>
            <a:r>
              <a:rPr lang="lv-LV" sz="2000" dirty="0"/>
              <a:t> l</a:t>
            </a:r>
            <a:r>
              <a:rPr lang="en-US" sz="2000" dirty="0" err="1"/>
              <a:t>ectures</a:t>
            </a:r>
            <a:endParaRPr lang="en-US" sz="2000" dirty="0"/>
          </a:p>
          <a:p>
            <a:pPr marL="514350" indent="-514350">
              <a:buFont typeface="+mj-lt"/>
              <a:buAutoNum type="arabicPeriod"/>
            </a:pPr>
            <a:endParaRPr lang="en-US" sz="2000" dirty="0"/>
          </a:p>
          <a:p>
            <a:pPr marL="514350" indent="-514350">
              <a:buFont typeface="+mj-lt"/>
              <a:buAutoNum type="arabicPeriod"/>
            </a:pPr>
            <a:endParaRPr lang="en-US" sz="2400" dirty="0"/>
          </a:p>
          <a:p>
            <a:endParaRPr lang="en-US" dirty="0"/>
          </a:p>
        </p:txBody>
      </p:sp>
    </p:spTree>
    <p:extLst>
      <p:ext uri="{BB962C8B-B14F-4D97-AF65-F5344CB8AC3E}">
        <p14:creationId xmlns:p14="http://schemas.microsoft.com/office/powerpoint/2010/main" val="222355886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Preparing a new study course</a:t>
            </a:r>
          </a:p>
        </p:txBody>
      </p:sp>
      <p:sp>
        <p:nvSpPr>
          <p:cNvPr id="3" name="Content Placeholder 2"/>
          <p:cNvSpPr>
            <a:spLocks noGrp="1"/>
          </p:cNvSpPr>
          <p:nvPr>
            <p:ph idx="1"/>
          </p:nvPr>
        </p:nvSpPr>
        <p:spPr/>
        <p:txBody>
          <a:bodyPr/>
          <a:lstStyle/>
          <a:p>
            <a:pPr indent="0">
              <a:buNone/>
            </a:pPr>
            <a:r>
              <a:rPr lang="en-US" dirty="0"/>
              <a:t>Study course application form includes the following information</a:t>
            </a:r>
            <a:r>
              <a:rPr lang="lv-LV" dirty="0"/>
              <a:t>(2)</a:t>
            </a:r>
            <a:r>
              <a:rPr lang="en-US" dirty="0"/>
              <a:t>:</a:t>
            </a:r>
          </a:p>
          <a:p>
            <a:pPr marL="514350" indent="-514350">
              <a:buFont typeface="+mj-lt"/>
              <a:buAutoNum type="arabicPeriod" startAt="7"/>
            </a:pPr>
            <a:r>
              <a:rPr lang="lv-LV" sz="2000" dirty="0" err="1"/>
              <a:t>Number</a:t>
            </a:r>
            <a:r>
              <a:rPr lang="lv-LV" sz="2000" dirty="0"/>
              <a:t> </a:t>
            </a:r>
            <a:r>
              <a:rPr lang="lv-LV" sz="2000" dirty="0" err="1"/>
              <a:t>of</a:t>
            </a:r>
            <a:r>
              <a:rPr lang="lv-LV" sz="2000" dirty="0"/>
              <a:t> </a:t>
            </a:r>
            <a:r>
              <a:rPr lang="lv-LV" sz="2000" dirty="0" err="1"/>
              <a:t>hours</a:t>
            </a:r>
            <a:r>
              <a:rPr lang="lv-LV" sz="2000" dirty="0"/>
              <a:t> </a:t>
            </a:r>
            <a:r>
              <a:rPr lang="lv-LV" sz="2000" dirty="0" err="1"/>
              <a:t>for</a:t>
            </a:r>
            <a:r>
              <a:rPr lang="lv-LV" sz="2000" dirty="0"/>
              <a:t> s</a:t>
            </a:r>
            <a:r>
              <a:rPr lang="en-US" sz="2000" dirty="0" err="1"/>
              <a:t>eminars</a:t>
            </a:r>
            <a:r>
              <a:rPr lang="lv-LV" sz="2000" dirty="0"/>
              <a:t> </a:t>
            </a:r>
            <a:r>
              <a:rPr lang="lv-LV" sz="2000" dirty="0" err="1"/>
              <a:t>and</a:t>
            </a:r>
            <a:r>
              <a:rPr lang="lv-LV" sz="2000" dirty="0"/>
              <a:t> </a:t>
            </a:r>
            <a:r>
              <a:rPr lang="lv-LV" sz="2000" dirty="0" err="1"/>
              <a:t>practical</a:t>
            </a:r>
            <a:r>
              <a:rPr lang="lv-LV" sz="2000" dirty="0"/>
              <a:t> </a:t>
            </a:r>
            <a:r>
              <a:rPr lang="lv-LV" sz="2000" dirty="0" err="1"/>
              <a:t>assignments</a:t>
            </a:r>
            <a:endParaRPr lang="lv-LV" sz="2000" dirty="0"/>
          </a:p>
          <a:p>
            <a:pPr marL="514350" indent="-514350">
              <a:buFont typeface="+mj-lt"/>
              <a:buAutoNum type="arabicPeriod" startAt="7"/>
            </a:pPr>
            <a:r>
              <a:rPr lang="lv-LV" sz="2000" dirty="0" err="1"/>
              <a:t>Independent</a:t>
            </a:r>
            <a:r>
              <a:rPr lang="lv-LV" sz="2000" dirty="0"/>
              <a:t> </a:t>
            </a:r>
            <a:r>
              <a:rPr lang="lv-LV" sz="2000" dirty="0" err="1"/>
              <a:t>work</a:t>
            </a:r>
            <a:endParaRPr lang="lv-LV" sz="2000" dirty="0"/>
          </a:p>
          <a:p>
            <a:pPr marL="514350" indent="-514350">
              <a:buFont typeface="+mj-lt"/>
              <a:buAutoNum type="arabicPeriod" startAt="7"/>
            </a:pPr>
            <a:r>
              <a:rPr lang="lv-LV" sz="2000" dirty="0"/>
              <a:t>D</a:t>
            </a:r>
            <a:r>
              <a:rPr lang="en-US" sz="2000" dirty="0"/>
              <a:t>ate of </a:t>
            </a:r>
            <a:r>
              <a:rPr lang="lv-LV" sz="2000" dirty="0"/>
              <a:t>c</a:t>
            </a:r>
            <a:r>
              <a:rPr lang="en-US" sz="2000" dirty="0" err="1"/>
              <a:t>ourse</a:t>
            </a:r>
            <a:r>
              <a:rPr lang="en-US" sz="2000" dirty="0"/>
              <a:t> confirmation</a:t>
            </a:r>
            <a:endParaRPr lang="lv-LV" sz="2000" dirty="0"/>
          </a:p>
          <a:p>
            <a:pPr marL="514350" indent="-514350">
              <a:buFont typeface="+mj-lt"/>
              <a:buAutoNum type="arabicPeriod" startAt="7"/>
            </a:pPr>
            <a:r>
              <a:rPr lang="lv-LV" sz="2000" dirty="0" err="1"/>
              <a:t>Responsible</a:t>
            </a:r>
            <a:r>
              <a:rPr lang="lv-LV" sz="2000" dirty="0"/>
              <a:t> </a:t>
            </a:r>
            <a:r>
              <a:rPr lang="lv-LV" sz="2000" dirty="0" err="1"/>
              <a:t>Unit</a:t>
            </a:r>
            <a:endParaRPr lang="lv-LV" sz="2000" dirty="0"/>
          </a:p>
          <a:p>
            <a:pPr marL="514350" indent="-514350">
              <a:buFont typeface="+mj-lt"/>
              <a:buAutoNum type="arabicPeriod" startAt="7"/>
            </a:pPr>
            <a:r>
              <a:rPr lang="lv-LV" sz="2000" dirty="0" err="1"/>
              <a:t>Course</a:t>
            </a:r>
            <a:r>
              <a:rPr lang="lv-LV" sz="2000" dirty="0"/>
              <a:t> </a:t>
            </a:r>
            <a:r>
              <a:rPr lang="lv-LV" sz="2000" dirty="0" err="1"/>
              <a:t>developers</a:t>
            </a:r>
            <a:endParaRPr lang="lv-LV" sz="2000" dirty="0"/>
          </a:p>
          <a:p>
            <a:pPr marL="514350" indent="-514350">
              <a:buFont typeface="+mj-lt"/>
              <a:buAutoNum type="arabicPeriod" startAt="7"/>
            </a:pPr>
            <a:r>
              <a:rPr lang="lv-LV" sz="2000" dirty="0" err="1"/>
              <a:t>Replaced</a:t>
            </a:r>
            <a:r>
              <a:rPr lang="lv-LV" sz="2000" dirty="0"/>
              <a:t> </a:t>
            </a:r>
            <a:r>
              <a:rPr lang="lv-LV" sz="2000" dirty="0" err="1"/>
              <a:t>course</a:t>
            </a:r>
            <a:endParaRPr lang="lv-LV" sz="2000" dirty="0"/>
          </a:p>
          <a:p>
            <a:pPr marL="514350" indent="-514350">
              <a:buFont typeface="+mj-lt"/>
              <a:buAutoNum type="arabicPeriod" startAt="7"/>
            </a:pPr>
            <a:r>
              <a:rPr lang="lv-LV" sz="2000" dirty="0" err="1"/>
              <a:t>Course</a:t>
            </a:r>
            <a:r>
              <a:rPr lang="lv-LV" sz="2000" dirty="0"/>
              <a:t> </a:t>
            </a:r>
            <a:r>
              <a:rPr lang="lv-LV" sz="2000" dirty="0" err="1"/>
              <a:t>abstract</a:t>
            </a:r>
            <a:endParaRPr lang="lv-LV" sz="2000" dirty="0"/>
          </a:p>
          <a:p>
            <a:pPr marL="514350" indent="-514350">
              <a:buFont typeface="+mj-lt"/>
              <a:buAutoNum type="arabicPeriod" startAt="7"/>
            </a:pPr>
            <a:r>
              <a:rPr lang="en-US" sz="2000" dirty="0"/>
              <a:t>Study course plan (topics, form [L,S,LD,PD], hours)</a:t>
            </a:r>
            <a:endParaRPr lang="lv-LV" sz="2000" dirty="0"/>
          </a:p>
          <a:p>
            <a:pPr marL="514350" indent="-514350">
              <a:buFont typeface="+mj-lt"/>
              <a:buAutoNum type="arabicPeriod" startAt="7"/>
            </a:pPr>
            <a:endParaRPr lang="lv-LV" sz="2000" dirty="0"/>
          </a:p>
          <a:p>
            <a:pPr marL="514350" indent="-514350">
              <a:buFont typeface="+mj-lt"/>
              <a:buAutoNum type="arabicPeriod" startAt="6"/>
            </a:pPr>
            <a:endParaRPr lang="lv-LV" sz="2000" dirty="0"/>
          </a:p>
          <a:p>
            <a:pPr marL="514350" indent="-514350">
              <a:buFont typeface="+mj-lt"/>
              <a:buAutoNum type="arabicPeriod" startAt="6"/>
            </a:pPr>
            <a:endParaRPr lang="en-US" sz="2400" dirty="0"/>
          </a:p>
          <a:p>
            <a:endParaRPr lang="en-US" dirty="0"/>
          </a:p>
        </p:txBody>
      </p:sp>
    </p:spTree>
    <p:extLst>
      <p:ext uri="{BB962C8B-B14F-4D97-AF65-F5344CB8AC3E}">
        <p14:creationId xmlns:p14="http://schemas.microsoft.com/office/powerpoint/2010/main" val="414430384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Preparing a new study course</a:t>
            </a:r>
          </a:p>
        </p:txBody>
      </p:sp>
      <p:sp>
        <p:nvSpPr>
          <p:cNvPr id="3" name="Content Placeholder 2"/>
          <p:cNvSpPr>
            <a:spLocks noGrp="1"/>
          </p:cNvSpPr>
          <p:nvPr>
            <p:ph idx="1"/>
          </p:nvPr>
        </p:nvSpPr>
        <p:spPr/>
        <p:txBody>
          <a:bodyPr/>
          <a:lstStyle/>
          <a:p>
            <a:pPr indent="0">
              <a:buNone/>
            </a:pPr>
            <a:r>
              <a:rPr lang="en-US" dirty="0"/>
              <a:t>Study course application form includes the following information</a:t>
            </a:r>
            <a:r>
              <a:rPr lang="lv-LV" dirty="0"/>
              <a:t> (3)</a:t>
            </a:r>
            <a:r>
              <a:rPr lang="en-US" dirty="0"/>
              <a:t>:</a:t>
            </a:r>
          </a:p>
          <a:p>
            <a:pPr marL="514350" indent="-514350">
              <a:buFont typeface="+mj-lt"/>
              <a:buAutoNum type="arabicPeriod" startAt="14"/>
            </a:pPr>
            <a:r>
              <a:rPr lang="lv-LV" sz="2000" dirty="0" err="1"/>
              <a:t>Learning</a:t>
            </a:r>
            <a:r>
              <a:rPr lang="lv-LV" sz="2000" dirty="0"/>
              <a:t> </a:t>
            </a:r>
            <a:r>
              <a:rPr lang="lv-LV" sz="2000" dirty="0" err="1"/>
              <a:t>outcomes</a:t>
            </a:r>
            <a:endParaRPr lang="lv-LV" sz="2000" dirty="0"/>
          </a:p>
          <a:p>
            <a:pPr marL="514350" indent="-514350">
              <a:buFont typeface="+mj-lt"/>
              <a:buAutoNum type="arabicPeriod" startAt="14"/>
            </a:pPr>
            <a:r>
              <a:rPr lang="lv-LV" sz="2000" dirty="0" err="1"/>
              <a:t>Requirements</a:t>
            </a:r>
            <a:r>
              <a:rPr lang="lv-LV" sz="2000" dirty="0"/>
              <a:t> </a:t>
            </a:r>
            <a:r>
              <a:rPr lang="lv-LV" sz="2000" dirty="0" err="1"/>
              <a:t>for</a:t>
            </a:r>
            <a:r>
              <a:rPr lang="lv-LV" sz="2000" dirty="0"/>
              <a:t> </a:t>
            </a:r>
            <a:r>
              <a:rPr lang="lv-LV" sz="2000" dirty="0" err="1"/>
              <a:t>awarding</a:t>
            </a:r>
            <a:r>
              <a:rPr lang="lv-LV" sz="2000" dirty="0"/>
              <a:t> </a:t>
            </a:r>
            <a:r>
              <a:rPr lang="lv-LV" sz="2000" dirty="0" err="1"/>
              <a:t>credit</a:t>
            </a:r>
            <a:r>
              <a:rPr lang="lv-LV" sz="2000" dirty="0"/>
              <a:t> </a:t>
            </a:r>
            <a:r>
              <a:rPr lang="lv-LV" sz="2000" dirty="0" err="1"/>
              <a:t>points</a:t>
            </a:r>
            <a:endParaRPr lang="lv-LV" sz="2000" dirty="0"/>
          </a:p>
          <a:p>
            <a:pPr marL="444500" indent="-444500">
              <a:buFont typeface="+mj-lt"/>
              <a:buAutoNum type="arabicPeriod" startAt="17"/>
            </a:pPr>
            <a:r>
              <a:rPr lang="lv-LV" sz="2000" dirty="0" err="1"/>
              <a:t>Compulsory</a:t>
            </a:r>
            <a:r>
              <a:rPr lang="lv-LV" sz="2000" dirty="0"/>
              <a:t> </a:t>
            </a:r>
            <a:r>
              <a:rPr lang="lv-LV" sz="2000" dirty="0" err="1"/>
              <a:t>reading</a:t>
            </a:r>
            <a:endParaRPr lang="lv-LV" sz="2000" dirty="0"/>
          </a:p>
          <a:p>
            <a:pPr marL="342900" indent="-342900">
              <a:buFont typeface="+mj-lt"/>
              <a:buAutoNum type="arabicPeriod" startAt="17"/>
            </a:pPr>
            <a:r>
              <a:rPr lang="lv-LV" sz="2000" dirty="0"/>
              <a:t> </a:t>
            </a:r>
            <a:r>
              <a:rPr lang="lv-LV" sz="2000" dirty="0" err="1"/>
              <a:t>Further</a:t>
            </a:r>
            <a:r>
              <a:rPr lang="lv-LV" sz="2000" dirty="0"/>
              <a:t> </a:t>
            </a:r>
            <a:r>
              <a:rPr lang="lv-LV" sz="2000" dirty="0" err="1"/>
              <a:t>reading</a:t>
            </a:r>
            <a:endParaRPr lang="lv-LV" sz="2000" dirty="0"/>
          </a:p>
          <a:p>
            <a:pPr marL="342900" indent="-342900">
              <a:buFont typeface="+mj-lt"/>
              <a:buAutoNum type="arabicPeriod" startAt="17"/>
            </a:pPr>
            <a:r>
              <a:rPr lang="lv-LV" sz="2000" dirty="0"/>
              <a:t> </a:t>
            </a:r>
            <a:r>
              <a:rPr lang="lv-LV" sz="2000" dirty="0" err="1"/>
              <a:t>Periodicals</a:t>
            </a:r>
            <a:r>
              <a:rPr lang="lv-LV" sz="2000" dirty="0"/>
              <a:t> </a:t>
            </a:r>
            <a:r>
              <a:rPr lang="lv-LV" sz="2000" dirty="0" err="1"/>
              <a:t>and</a:t>
            </a:r>
            <a:r>
              <a:rPr lang="lv-LV" sz="2000" dirty="0"/>
              <a:t> </a:t>
            </a:r>
            <a:r>
              <a:rPr lang="lv-LV" sz="2000" dirty="0" err="1"/>
              <a:t>other</a:t>
            </a:r>
            <a:r>
              <a:rPr lang="lv-LV" sz="2000" dirty="0"/>
              <a:t> </a:t>
            </a:r>
            <a:r>
              <a:rPr lang="lv-LV" sz="2000" dirty="0" err="1"/>
              <a:t>sources</a:t>
            </a:r>
            <a:endParaRPr lang="lv-LV" sz="2000" dirty="0"/>
          </a:p>
          <a:p>
            <a:pPr marL="342900" indent="-342900">
              <a:buFont typeface="+mj-lt"/>
              <a:buAutoNum type="arabicPeriod" startAt="17"/>
            </a:pPr>
            <a:r>
              <a:rPr lang="lv-LV" sz="2000" dirty="0"/>
              <a:t> </a:t>
            </a:r>
            <a:r>
              <a:rPr lang="en-US" sz="2000" dirty="0"/>
              <a:t>Date of study course update (generated by LUIS)</a:t>
            </a:r>
          </a:p>
          <a:p>
            <a:pPr marL="514350" indent="-514350">
              <a:buFont typeface="+mj-lt"/>
              <a:buAutoNum type="arabicPeriod" startAt="21"/>
            </a:pPr>
            <a:r>
              <a:rPr lang="en-US" sz="2000" dirty="0"/>
              <a:t>Date of the next study course update (generated by LUIS)</a:t>
            </a:r>
          </a:p>
          <a:p>
            <a:pPr marL="514350" indent="-514350">
              <a:buFont typeface="+mj-lt"/>
              <a:buAutoNum type="arabicPeriod" startAt="21"/>
            </a:pPr>
            <a:r>
              <a:rPr lang="en-US" sz="2000" dirty="0"/>
              <a:t>Study course developer/s (author/s)</a:t>
            </a:r>
          </a:p>
          <a:p>
            <a:pPr marL="514350" indent="-514350">
              <a:buFont typeface="+mj-lt"/>
              <a:buAutoNum type="arabicPeriod" startAt="14"/>
            </a:pPr>
            <a:endParaRPr lang="lv-LV" sz="2000" dirty="0"/>
          </a:p>
          <a:p>
            <a:pPr marL="514350" indent="-514350">
              <a:buFont typeface="+mj-lt"/>
              <a:buAutoNum type="arabicPeriod" startAt="14"/>
            </a:pPr>
            <a:endParaRPr lang="lv-LV" sz="2000" dirty="0"/>
          </a:p>
        </p:txBody>
      </p:sp>
    </p:spTree>
    <p:extLst>
      <p:ext uri="{BB962C8B-B14F-4D97-AF65-F5344CB8AC3E}">
        <p14:creationId xmlns:p14="http://schemas.microsoft.com/office/powerpoint/2010/main" val="16623882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err="1"/>
              <a:t>Preparing</a:t>
            </a:r>
            <a:r>
              <a:rPr lang="lv-LV" dirty="0"/>
              <a:t> a </a:t>
            </a:r>
            <a:r>
              <a:rPr lang="lv-LV" dirty="0" err="1"/>
              <a:t>new</a:t>
            </a:r>
            <a:r>
              <a:rPr lang="lv-LV" dirty="0"/>
              <a:t> </a:t>
            </a:r>
            <a:r>
              <a:rPr lang="lv-LV" dirty="0" err="1"/>
              <a:t>study</a:t>
            </a:r>
            <a:r>
              <a:rPr lang="lv-LV" dirty="0"/>
              <a:t> </a:t>
            </a:r>
            <a:r>
              <a:rPr lang="lv-LV" dirty="0" err="1"/>
              <a:t>course</a:t>
            </a:r>
            <a:endParaRPr lang="lv-LV" dirty="0"/>
          </a:p>
        </p:txBody>
      </p:sp>
      <p:sp>
        <p:nvSpPr>
          <p:cNvPr id="3" name="Content Placeholder 2"/>
          <p:cNvSpPr>
            <a:spLocks noGrp="1"/>
          </p:cNvSpPr>
          <p:nvPr>
            <p:ph idx="1"/>
          </p:nvPr>
        </p:nvSpPr>
        <p:spPr>
          <a:xfrm>
            <a:off x="107505" y="1537241"/>
            <a:ext cx="8928992" cy="4915595"/>
          </a:xfrm>
        </p:spPr>
        <p:txBody>
          <a:bodyPr/>
          <a:lstStyle/>
          <a:p>
            <a:pPr marL="514350" indent="-514350">
              <a:buFont typeface="+mj-lt"/>
              <a:buAutoNum type="arabicPeriod" startAt="3"/>
            </a:pPr>
            <a:r>
              <a:rPr lang="en-US" sz="2600" b="1" dirty="0"/>
              <a:t>Study course application reviewing by the Branch Council of Study </a:t>
            </a:r>
            <a:r>
              <a:rPr lang="lv-LV" sz="2600" b="1" dirty="0"/>
              <a:t>Programmes </a:t>
            </a:r>
            <a:r>
              <a:rPr lang="lv-LV" sz="2600" b="1" dirty="0">
                <a:solidFill>
                  <a:srgbClr val="92D050"/>
                </a:solidFill>
              </a:rPr>
              <a:t>(</a:t>
            </a:r>
            <a:r>
              <a:rPr lang="lv-LV" sz="2600" b="1" dirty="0" err="1">
                <a:solidFill>
                  <a:srgbClr val="92D050"/>
                </a:solidFill>
              </a:rPr>
              <a:t>academic</a:t>
            </a:r>
            <a:r>
              <a:rPr lang="lv-LV" sz="2600" b="1" dirty="0">
                <a:solidFill>
                  <a:srgbClr val="92D050"/>
                </a:solidFill>
              </a:rPr>
              <a:t> </a:t>
            </a:r>
            <a:r>
              <a:rPr lang="lv-LV" sz="2600" b="1" dirty="0" err="1">
                <a:solidFill>
                  <a:srgbClr val="92D050"/>
                </a:solidFill>
              </a:rPr>
              <a:t>staff</a:t>
            </a:r>
            <a:r>
              <a:rPr lang="lv-LV" sz="2600" b="1" dirty="0">
                <a:solidFill>
                  <a:srgbClr val="92D050"/>
                </a:solidFill>
              </a:rPr>
              <a:t>, students </a:t>
            </a:r>
            <a:r>
              <a:rPr lang="lv-LV" sz="2600" b="1" dirty="0" err="1">
                <a:solidFill>
                  <a:srgbClr val="92D050"/>
                </a:solidFill>
              </a:rPr>
              <a:t>and</a:t>
            </a:r>
            <a:r>
              <a:rPr lang="lv-LV" sz="2600" b="1" dirty="0">
                <a:solidFill>
                  <a:srgbClr val="92D050"/>
                </a:solidFill>
              </a:rPr>
              <a:t> </a:t>
            </a:r>
            <a:r>
              <a:rPr lang="lv-LV" sz="2600" b="1" dirty="0" err="1">
                <a:solidFill>
                  <a:srgbClr val="92D050"/>
                </a:solidFill>
              </a:rPr>
              <a:t>representative</a:t>
            </a:r>
            <a:r>
              <a:rPr lang="lv-LV" sz="2600" b="1" dirty="0">
                <a:solidFill>
                  <a:srgbClr val="92D050"/>
                </a:solidFill>
              </a:rPr>
              <a:t> </a:t>
            </a:r>
            <a:r>
              <a:rPr lang="lv-LV" sz="2600" b="1" dirty="0" err="1">
                <a:solidFill>
                  <a:srgbClr val="92D050"/>
                </a:solidFill>
              </a:rPr>
              <a:t>of</a:t>
            </a:r>
            <a:r>
              <a:rPr lang="lv-LV" sz="2600" b="1" dirty="0">
                <a:solidFill>
                  <a:srgbClr val="92D050"/>
                </a:solidFill>
              </a:rPr>
              <a:t> </a:t>
            </a:r>
            <a:r>
              <a:rPr lang="lv-LV" sz="2600" b="1" dirty="0" err="1">
                <a:solidFill>
                  <a:srgbClr val="92D050"/>
                </a:solidFill>
              </a:rPr>
              <a:t>employers</a:t>
            </a:r>
            <a:r>
              <a:rPr lang="lv-LV" sz="2600" b="1" dirty="0">
                <a:solidFill>
                  <a:srgbClr val="92D050"/>
                </a:solidFill>
              </a:rPr>
              <a:t> </a:t>
            </a:r>
            <a:r>
              <a:rPr lang="lv-LV" sz="2600" b="1" dirty="0" err="1">
                <a:solidFill>
                  <a:srgbClr val="92D050"/>
                </a:solidFill>
              </a:rPr>
              <a:t>are</a:t>
            </a:r>
            <a:r>
              <a:rPr lang="lv-LV" sz="2600" b="1" dirty="0">
                <a:solidFill>
                  <a:srgbClr val="92D050"/>
                </a:solidFill>
              </a:rPr>
              <a:t> </a:t>
            </a:r>
            <a:r>
              <a:rPr lang="lv-LV" sz="2600" b="1" dirty="0" err="1">
                <a:solidFill>
                  <a:srgbClr val="92D050"/>
                </a:solidFill>
              </a:rPr>
              <a:t>included</a:t>
            </a:r>
            <a:r>
              <a:rPr lang="lv-LV" sz="2600" b="1" dirty="0">
                <a:solidFill>
                  <a:srgbClr val="92D050"/>
                </a:solidFill>
              </a:rPr>
              <a:t>)</a:t>
            </a:r>
          </a:p>
          <a:p>
            <a:pPr marL="514350" indent="-514350">
              <a:buFont typeface="+mj-lt"/>
              <a:buAutoNum type="arabicPeriod" startAt="3"/>
            </a:pPr>
            <a:r>
              <a:rPr lang="en-US" sz="2600" b="1" dirty="0"/>
              <a:t>Accepting the study course form by the </a:t>
            </a:r>
            <a:r>
              <a:rPr lang="lv-LV" sz="2600" b="1" dirty="0" err="1"/>
              <a:t>Board</a:t>
            </a:r>
            <a:r>
              <a:rPr lang="lv-LV" sz="2600" b="1" dirty="0"/>
              <a:t> </a:t>
            </a:r>
            <a:r>
              <a:rPr lang="en-US" sz="2600" b="1" dirty="0"/>
              <a:t>of the faculty responsible for the implementation of </a:t>
            </a:r>
            <a:r>
              <a:rPr lang="lv-LV" sz="2600" b="1" dirty="0" err="1"/>
              <a:t>the</a:t>
            </a:r>
            <a:r>
              <a:rPr lang="lv-LV" sz="2600" b="1" dirty="0"/>
              <a:t> </a:t>
            </a:r>
            <a:r>
              <a:rPr lang="en-US" sz="2600" b="1" dirty="0"/>
              <a:t>study course</a:t>
            </a:r>
          </a:p>
          <a:p>
            <a:pPr marL="514350" indent="-514350">
              <a:buFont typeface="+mj-lt"/>
              <a:buAutoNum type="arabicPeriod" startAt="3"/>
            </a:pPr>
            <a:r>
              <a:rPr lang="en-US" sz="2600" b="1" dirty="0"/>
              <a:t>Electronically saving </a:t>
            </a:r>
            <a:r>
              <a:rPr lang="lv-LV" sz="2600" b="1" dirty="0"/>
              <a:t>in </a:t>
            </a:r>
            <a:r>
              <a:rPr lang="en-US" sz="2600" b="1" dirty="0"/>
              <a:t>the</a:t>
            </a:r>
            <a:r>
              <a:rPr lang="lv-LV" sz="2600" b="1" dirty="0"/>
              <a:t> LUIS </a:t>
            </a:r>
            <a:r>
              <a:rPr lang="en-US" sz="2600" b="1" dirty="0"/>
              <a:t>and the conformity assessment by</a:t>
            </a:r>
            <a:r>
              <a:rPr lang="lv-LV" sz="2600" b="1" dirty="0"/>
              <a:t> LUIS</a:t>
            </a:r>
            <a:endParaRPr lang="en-US" sz="2600" b="1" dirty="0"/>
          </a:p>
          <a:p>
            <a:endParaRPr lang="en-US" sz="2600" dirty="0"/>
          </a:p>
        </p:txBody>
      </p:sp>
    </p:spTree>
    <p:extLst>
      <p:ext uri="{BB962C8B-B14F-4D97-AF65-F5344CB8AC3E}">
        <p14:creationId xmlns:p14="http://schemas.microsoft.com/office/powerpoint/2010/main" val="296980581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v-LV"/>
          </a:p>
        </p:txBody>
      </p:sp>
      <p:pic>
        <p:nvPicPr>
          <p:cNvPr id="748546"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3142" y="10238"/>
            <a:ext cx="9130859" cy="6847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ular Callout 2"/>
          <p:cNvSpPr/>
          <p:nvPr/>
        </p:nvSpPr>
        <p:spPr bwMode="auto">
          <a:xfrm>
            <a:off x="1722255" y="4581128"/>
            <a:ext cx="4104456" cy="960107"/>
          </a:xfrm>
          <a:prstGeom prst="wedgeRectCallout">
            <a:avLst>
              <a:gd name="adj1" fmla="val -68415"/>
              <a:gd name="adj2" fmla="val 52413"/>
            </a:avLst>
          </a:prstGeom>
          <a:solidFill>
            <a:schemeClr val="accent1">
              <a:alpha val="5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lv-LV" sz="1800" b="1" i="0" u="none" strike="noStrike" cap="none" normalizeH="0" baseline="0" dirty="0">
                <a:ln>
                  <a:noFill/>
                </a:ln>
                <a:solidFill>
                  <a:srgbClr val="FF0000"/>
                </a:solidFill>
                <a:effectLst/>
              </a:rPr>
              <a:t>List </a:t>
            </a:r>
            <a:r>
              <a:rPr kumimoji="0" lang="lv-LV" sz="1800" b="1" i="0" u="none" strike="noStrike" cap="none" normalizeH="0" baseline="0" dirty="0" err="1">
                <a:ln>
                  <a:noFill/>
                </a:ln>
                <a:solidFill>
                  <a:srgbClr val="FF0000"/>
                </a:solidFill>
                <a:effectLst/>
              </a:rPr>
              <a:t>of</a:t>
            </a:r>
            <a:r>
              <a:rPr kumimoji="0" lang="lv-LV" sz="1800" b="1" i="0" u="none" strike="noStrike" cap="none" normalizeH="0" dirty="0">
                <a:ln>
                  <a:noFill/>
                </a:ln>
                <a:solidFill>
                  <a:srgbClr val="FF0000"/>
                </a:solidFill>
                <a:effectLst/>
              </a:rPr>
              <a:t> </a:t>
            </a:r>
            <a:r>
              <a:rPr lang="lv-LV" b="1" dirty="0" err="1">
                <a:solidFill>
                  <a:srgbClr val="FF0000"/>
                </a:solidFill>
              </a:rPr>
              <a:t>s</a:t>
            </a:r>
            <a:r>
              <a:rPr kumimoji="0" lang="lv-LV" sz="1800" b="1" i="0" u="none" strike="noStrike" cap="none" normalizeH="0" dirty="0" err="1">
                <a:ln>
                  <a:noFill/>
                </a:ln>
                <a:solidFill>
                  <a:srgbClr val="FF0000"/>
                </a:solidFill>
                <a:effectLst/>
              </a:rPr>
              <a:t>tudy</a:t>
            </a:r>
            <a:r>
              <a:rPr kumimoji="0" lang="lv-LV" sz="1800" b="1" i="0" u="none" strike="noStrike" cap="none" normalizeH="0" dirty="0">
                <a:ln>
                  <a:noFill/>
                </a:ln>
                <a:solidFill>
                  <a:srgbClr val="FF0000"/>
                </a:solidFill>
                <a:effectLst/>
              </a:rPr>
              <a:t> </a:t>
            </a:r>
            <a:r>
              <a:rPr kumimoji="0" lang="lv-LV" sz="1800" b="1" i="0" u="none" strike="noStrike" cap="none" normalizeH="0" dirty="0" err="1">
                <a:ln>
                  <a:noFill/>
                </a:ln>
                <a:solidFill>
                  <a:srgbClr val="FF0000"/>
                </a:solidFill>
                <a:effectLst/>
              </a:rPr>
              <a:t>courses</a:t>
            </a:r>
            <a:r>
              <a:rPr kumimoji="0" lang="lv-LV" sz="1800" b="1" i="0" u="none" strike="noStrike" cap="none" normalizeH="0" dirty="0">
                <a:ln>
                  <a:noFill/>
                </a:ln>
                <a:solidFill>
                  <a:srgbClr val="FF0000"/>
                </a:solidFill>
                <a:effectLst/>
              </a:rPr>
              <a:t> </a:t>
            </a:r>
            <a:r>
              <a:rPr kumimoji="0" lang="lv-LV" sz="1800" b="1" i="0" u="none" strike="noStrike" cap="none" normalizeH="0" dirty="0" err="1">
                <a:ln>
                  <a:noFill/>
                </a:ln>
                <a:solidFill>
                  <a:srgbClr val="FF0000"/>
                </a:solidFill>
                <a:effectLst/>
              </a:rPr>
              <a:t>prepared</a:t>
            </a:r>
            <a:r>
              <a:rPr kumimoji="0" lang="lv-LV" sz="1800" b="1" i="0" u="none" strike="noStrike" cap="none" normalizeH="0" dirty="0">
                <a:ln>
                  <a:noFill/>
                </a:ln>
                <a:solidFill>
                  <a:srgbClr val="FF0000"/>
                </a:solidFill>
                <a:effectLst/>
              </a:rPr>
              <a:t> </a:t>
            </a:r>
            <a:r>
              <a:rPr kumimoji="0" lang="lv-LV" sz="1800" b="1" i="0" u="none" strike="noStrike" cap="none" normalizeH="0" dirty="0" err="1">
                <a:ln>
                  <a:noFill/>
                </a:ln>
                <a:solidFill>
                  <a:srgbClr val="FF0000"/>
                </a:solidFill>
                <a:effectLst/>
              </a:rPr>
              <a:t>by</a:t>
            </a:r>
            <a:r>
              <a:rPr kumimoji="0" lang="lv-LV" sz="1800" b="1" i="0" u="none" strike="noStrike" cap="none" normalizeH="0" dirty="0">
                <a:ln>
                  <a:noFill/>
                </a:ln>
                <a:solidFill>
                  <a:srgbClr val="FF0000"/>
                </a:solidFill>
                <a:effectLst/>
              </a:rPr>
              <a:t> </a:t>
            </a:r>
            <a:r>
              <a:rPr kumimoji="0" lang="lv-LV" sz="1800" b="1" i="0" u="none" strike="noStrike" cap="none" normalizeH="0" dirty="0" err="1">
                <a:ln>
                  <a:noFill/>
                </a:ln>
                <a:solidFill>
                  <a:srgbClr val="FF0000"/>
                </a:solidFill>
                <a:effectLst/>
              </a:rPr>
              <a:t>the</a:t>
            </a:r>
            <a:r>
              <a:rPr kumimoji="0" lang="lv-LV" sz="1800" b="1" i="0" u="none" strike="noStrike" cap="none" normalizeH="0" dirty="0">
                <a:ln>
                  <a:noFill/>
                </a:ln>
                <a:solidFill>
                  <a:srgbClr val="FF0000"/>
                </a:solidFill>
                <a:effectLst/>
              </a:rPr>
              <a:t> </a:t>
            </a:r>
            <a:r>
              <a:rPr kumimoji="0" lang="lv-LV" sz="1800" b="1" i="0" u="none" strike="noStrike" cap="none" normalizeH="0" dirty="0" err="1">
                <a:ln>
                  <a:noFill/>
                </a:ln>
                <a:solidFill>
                  <a:srgbClr val="FF0000"/>
                </a:solidFill>
                <a:effectLst/>
              </a:rPr>
              <a:t>author</a:t>
            </a:r>
            <a:endParaRPr kumimoji="0" lang="lv-LV" sz="1800" b="1" i="0" u="none" strike="noStrike" cap="none" normalizeH="0" baseline="0" dirty="0">
              <a:ln>
                <a:noFill/>
              </a:ln>
              <a:solidFill>
                <a:srgbClr val="FF0000"/>
              </a:solidFill>
              <a:effectLst/>
            </a:endParaRPr>
          </a:p>
        </p:txBody>
      </p:sp>
    </p:spTree>
    <p:extLst>
      <p:ext uri="{BB962C8B-B14F-4D97-AF65-F5344CB8AC3E}">
        <p14:creationId xmlns:p14="http://schemas.microsoft.com/office/powerpoint/2010/main" val="234911763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err="1"/>
              <a:t>Preparing</a:t>
            </a:r>
            <a:r>
              <a:rPr lang="lv-LV" dirty="0"/>
              <a:t> a </a:t>
            </a:r>
            <a:r>
              <a:rPr lang="lv-LV" dirty="0" err="1"/>
              <a:t>new</a:t>
            </a:r>
            <a:r>
              <a:rPr lang="lv-LV" dirty="0"/>
              <a:t> </a:t>
            </a:r>
            <a:r>
              <a:rPr lang="lv-LV" dirty="0" err="1"/>
              <a:t>study</a:t>
            </a:r>
            <a:r>
              <a:rPr lang="lv-LV" dirty="0"/>
              <a:t> </a:t>
            </a:r>
            <a:r>
              <a:rPr lang="lv-LV" dirty="0" err="1"/>
              <a:t>course</a:t>
            </a:r>
            <a:endParaRPr lang="lv-LV" dirty="0"/>
          </a:p>
        </p:txBody>
      </p:sp>
      <p:sp>
        <p:nvSpPr>
          <p:cNvPr id="3" name="Content Placeholder 2"/>
          <p:cNvSpPr>
            <a:spLocks noGrp="1"/>
          </p:cNvSpPr>
          <p:nvPr>
            <p:ph idx="1"/>
          </p:nvPr>
        </p:nvSpPr>
        <p:spPr>
          <a:xfrm>
            <a:off x="323529" y="1316765"/>
            <a:ext cx="8712645" cy="4915595"/>
          </a:xfrm>
        </p:spPr>
        <p:txBody>
          <a:bodyPr/>
          <a:lstStyle/>
          <a:p>
            <a:pPr marL="514350" indent="-514350">
              <a:buFont typeface="+mj-lt"/>
              <a:buAutoNum type="arabicPeriod" startAt="6"/>
            </a:pPr>
            <a:r>
              <a:rPr lang="en-US" sz="3000" b="1" dirty="0"/>
              <a:t>A</a:t>
            </a:r>
            <a:r>
              <a:rPr lang="lv-LV" sz="3000" b="1" dirty="0" err="1"/>
              <a:t>cceptance</a:t>
            </a:r>
            <a:r>
              <a:rPr lang="lv-LV" sz="3000" b="1" dirty="0"/>
              <a:t> </a:t>
            </a:r>
            <a:r>
              <a:rPr lang="lv-LV" sz="3000" b="1" dirty="0" err="1"/>
              <a:t>of</a:t>
            </a:r>
            <a:r>
              <a:rPr lang="lv-LV" sz="3000" b="1" dirty="0"/>
              <a:t> </a:t>
            </a:r>
            <a:r>
              <a:rPr lang="lv-LV" sz="3000" b="1" dirty="0" err="1"/>
              <a:t>the</a:t>
            </a:r>
            <a:r>
              <a:rPr lang="en-US" sz="3000" b="1" dirty="0"/>
              <a:t> study course form by Study Department, UL</a:t>
            </a:r>
          </a:p>
          <a:p>
            <a:pPr marL="514350" indent="-514350">
              <a:buFont typeface="+mj-lt"/>
              <a:buAutoNum type="arabicPeriod" startAt="6"/>
            </a:pPr>
            <a:r>
              <a:rPr lang="en-US" sz="3000" b="1" dirty="0"/>
              <a:t>Study course activation in the LUIS by the person of academic staff responsible for the science branch</a:t>
            </a:r>
          </a:p>
          <a:p>
            <a:pPr marL="514350" indent="-514350">
              <a:buFont typeface="+mj-lt"/>
              <a:buAutoNum type="arabicPeriod" startAt="6"/>
            </a:pPr>
            <a:r>
              <a:rPr lang="en-US" sz="3000" b="1" dirty="0"/>
              <a:t>Entering the supporting</a:t>
            </a:r>
            <a:r>
              <a:rPr lang="lv-LV" sz="3000" b="1" dirty="0"/>
              <a:t> </a:t>
            </a:r>
            <a:r>
              <a:rPr lang="en-US" sz="3000" b="1" dirty="0"/>
              <a:t>information in the MOODLE</a:t>
            </a:r>
            <a:r>
              <a:rPr lang="lv-LV" sz="3000" b="1" dirty="0"/>
              <a:t>* </a:t>
            </a:r>
            <a:r>
              <a:rPr lang="en-US" sz="3000" b="1" dirty="0"/>
              <a:t>by the</a:t>
            </a:r>
            <a:r>
              <a:rPr lang="lv-LV" sz="3000" b="1" dirty="0"/>
              <a:t> </a:t>
            </a:r>
            <a:r>
              <a:rPr lang="en-US" sz="3000" b="1" dirty="0"/>
              <a:t>academic staff</a:t>
            </a:r>
            <a:r>
              <a:rPr lang="lv-LV" sz="3000" b="1" dirty="0"/>
              <a:t>.</a:t>
            </a:r>
            <a:endParaRPr lang="en-US" sz="3000" b="1" dirty="0"/>
          </a:p>
          <a:p>
            <a:pPr indent="0"/>
            <a:r>
              <a:rPr lang="lv-LV" sz="1600" dirty="0"/>
              <a:t>* A </a:t>
            </a:r>
            <a:r>
              <a:rPr lang="lv-LV" sz="1600" dirty="0" err="1"/>
              <a:t>robust</a:t>
            </a:r>
            <a:r>
              <a:rPr lang="lv-LV" sz="1600" dirty="0"/>
              <a:t> </a:t>
            </a:r>
            <a:r>
              <a:rPr lang="lv-LV" sz="1600" dirty="0" err="1"/>
              <a:t>open-source</a:t>
            </a:r>
            <a:r>
              <a:rPr lang="lv-LV" sz="1600" dirty="0"/>
              <a:t> </a:t>
            </a:r>
            <a:r>
              <a:rPr lang="lv-LV" sz="1600" dirty="0" err="1"/>
              <a:t>learning</a:t>
            </a:r>
            <a:r>
              <a:rPr lang="lv-LV" sz="1600" dirty="0"/>
              <a:t> </a:t>
            </a:r>
            <a:r>
              <a:rPr lang="lv-LV" sz="1600" dirty="0" err="1"/>
              <a:t>platfrom</a:t>
            </a:r>
            <a:r>
              <a:rPr lang="lv-LV" sz="1600" dirty="0"/>
              <a:t> (</a:t>
            </a:r>
            <a:r>
              <a:rPr lang="lv-LV" sz="1600" dirty="0" err="1">
                <a:hlinkClick r:id="rId3"/>
              </a:rPr>
              <a:t>moodle.org</a:t>
            </a:r>
            <a:r>
              <a:rPr lang="lv-LV" sz="1600" dirty="0"/>
              <a:t>) </a:t>
            </a:r>
            <a:r>
              <a:rPr lang="lv-LV" sz="1600" dirty="0" err="1"/>
              <a:t>used</a:t>
            </a:r>
            <a:r>
              <a:rPr lang="lv-LV" sz="1600" dirty="0"/>
              <a:t> </a:t>
            </a:r>
            <a:r>
              <a:rPr lang="lv-LV" sz="1600" dirty="0" err="1"/>
              <a:t>by</a:t>
            </a:r>
            <a:r>
              <a:rPr lang="lv-LV" sz="1600" dirty="0"/>
              <a:t> University </a:t>
            </a:r>
            <a:r>
              <a:rPr lang="lv-LV" sz="1600" dirty="0" err="1"/>
              <a:t>of</a:t>
            </a:r>
            <a:r>
              <a:rPr lang="lv-LV" sz="1600" dirty="0"/>
              <a:t> </a:t>
            </a:r>
            <a:r>
              <a:rPr lang="lv-LV" sz="1600" dirty="0" err="1"/>
              <a:t>Latvia</a:t>
            </a:r>
            <a:endParaRPr lang="lv-LV" sz="1600" dirty="0"/>
          </a:p>
          <a:p>
            <a:endParaRPr lang="en-US" dirty="0"/>
          </a:p>
        </p:txBody>
      </p:sp>
    </p:spTree>
    <p:extLst>
      <p:ext uri="{BB962C8B-B14F-4D97-AF65-F5344CB8AC3E}">
        <p14:creationId xmlns:p14="http://schemas.microsoft.com/office/powerpoint/2010/main" val="169609617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err="1"/>
              <a:t>Preparing</a:t>
            </a:r>
            <a:r>
              <a:rPr lang="lv-LV" dirty="0"/>
              <a:t> a </a:t>
            </a:r>
            <a:r>
              <a:rPr lang="lv-LV" dirty="0" err="1"/>
              <a:t>new</a:t>
            </a:r>
            <a:r>
              <a:rPr lang="lv-LV" dirty="0"/>
              <a:t> </a:t>
            </a:r>
            <a:r>
              <a:rPr lang="lv-LV" dirty="0" err="1"/>
              <a:t>study</a:t>
            </a:r>
            <a:r>
              <a:rPr lang="lv-LV" dirty="0"/>
              <a:t> </a:t>
            </a:r>
            <a:r>
              <a:rPr lang="lv-LV" dirty="0" err="1"/>
              <a:t>course</a:t>
            </a:r>
            <a:endParaRPr lang="lv-LV" dirty="0"/>
          </a:p>
        </p:txBody>
      </p:sp>
      <p:sp>
        <p:nvSpPr>
          <p:cNvPr id="3" name="Content Placeholder 2"/>
          <p:cNvSpPr>
            <a:spLocks noGrp="1"/>
          </p:cNvSpPr>
          <p:nvPr>
            <p:ph idx="1"/>
          </p:nvPr>
        </p:nvSpPr>
        <p:spPr/>
        <p:txBody>
          <a:bodyPr/>
          <a:lstStyle/>
          <a:p>
            <a:pPr marL="514350" indent="-514350">
              <a:buFont typeface="+mj-lt"/>
              <a:buAutoNum type="arabicPeriod" startAt="9"/>
            </a:pPr>
            <a:r>
              <a:rPr lang="en-US" b="1" dirty="0"/>
              <a:t>Running the study course (no. of semesters</a:t>
            </a:r>
            <a:r>
              <a:rPr lang="lv-LV" b="1" dirty="0"/>
              <a:t>) </a:t>
            </a:r>
          </a:p>
          <a:p>
            <a:pPr marL="514350" indent="-514350">
              <a:buFont typeface="+mj-lt"/>
              <a:buAutoNum type="arabicPeriod" startAt="9"/>
            </a:pPr>
            <a:r>
              <a:rPr lang="en-US" b="1" dirty="0"/>
              <a:t>Evaluation of </a:t>
            </a:r>
            <a:r>
              <a:rPr lang="lv-LV" b="1" dirty="0"/>
              <a:t>students’ </a:t>
            </a:r>
            <a:r>
              <a:rPr lang="en-US" b="1" dirty="0"/>
              <a:t>knowledge, skills and competence</a:t>
            </a:r>
            <a:r>
              <a:rPr lang="lv-LV" b="1" dirty="0"/>
              <a:t> – </a:t>
            </a:r>
            <a:r>
              <a:rPr lang="en-US" b="1" dirty="0"/>
              <a:t>examination</a:t>
            </a:r>
            <a:r>
              <a:rPr lang="lv-LV" b="1" dirty="0"/>
              <a:t> (</a:t>
            </a:r>
            <a:r>
              <a:rPr lang="en-US" b="1" dirty="0"/>
              <a:t>including</a:t>
            </a:r>
            <a:r>
              <a:rPr lang="lv-LV" b="1" dirty="0"/>
              <a:t> </a:t>
            </a:r>
            <a:r>
              <a:rPr lang="en-US" b="1" dirty="0"/>
              <a:t>examinations during the study course</a:t>
            </a:r>
            <a:r>
              <a:rPr lang="lv-LV" b="1" dirty="0"/>
              <a:t>)</a:t>
            </a:r>
            <a:endParaRPr lang="en-US" b="1" dirty="0"/>
          </a:p>
          <a:p>
            <a:pPr indent="0"/>
            <a:endParaRPr lang="lv-LV" dirty="0"/>
          </a:p>
          <a:p>
            <a:pPr marL="514350" indent="-514350">
              <a:buFont typeface="+mj-lt"/>
              <a:buAutoNum type="arabicPeriod" startAt="9"/>
            </a:pPr>
            <a:endParaRPr lang="lv-LV" dirty="0"/>
          </a:p>
          <a:p>
            <a:endParaRPr lang="en-US" dirty="0"/>
          </a:p>
        </p:txBody>
      </p:sp>
    </p:spTree>
    <p:extLst>
      <p:ext uri="{BB962C8B-B14F-4D97-AF65-F5344CB8AC3E}">
        <p14:creationId xmlns:p14="http://schemas.microsoft.com/office/powerpoint/2010/main" val="265315088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err="1"/>
              <a:t>Preparing</a:t>
            </a:r>
            <a:r>
              <a:rPr lang="lv-LV" dirty="0"/>
              <a:t> a </a:t>
            </a:r>
            <a:r>
              <a:rPr lang="lv-LV" dirty="0" err="1"/>
              <a:t>new</a:t>
            </a:r>
            <a:r>
              <a:rPr lang="lv-LV" dirty="0"/>
              <a:t> </a:t>
            </a:r>
            <a:r>
              <a:rPr lang="lv-LV" dirty="0" err="1"/>
              <a:t>study</a:t>
            </a:r>
            <a:r>
              <a:rPr lang="lv-LV" dirty="0"/>
              <a:t> </a:t>
            </a:r>
            <a:r>
              <a:rPr lang="lv-LV" dirty="0" err="1"/>
              <a:t>course</a:t>
            </a:r>
            <a:endParaRPr lang="lv-LV" dirty="0"/>
          </a:p>
        </p:txBody>
      </p:sp>
      <p:sp>
        <p:nvSpPr>
          <p:cNvPr id="3" name="Content Placeholder 2"/>
          <p:cNvSpPr>
            <a:spLocks noGrp="1"/>
          </p:cNvSpPr>
          <p:nvPr>
            <p:ph idx="1"/>
          </p:nvPr>
        </p:nvSpPr>
        <p:spPr/>
        <p:txBody>
          <a:bodyPr/>
          <a:lstStyle/>
          <a:p>
            <a:pPr marL="514350" indent="-514350">
              <a:buNone/>
            </a:pPr>
            <a:r>
              <a:rPr lang="en-US" sz="2800" b="1" dirty="0">
                <a:solidFill>
                  <a:schemeClr val="accent2"/>
                </a:solidFill>
              </a:rPr>
              <a:t>As </a:t>
            </a:r>
            <a:r>
              <a:rPr lang="lv-LV" sz="2800" b="1" dirty="0" err="1">
                <a:solidFill>
                  <a:schemeClr val="accent2"/>
                </a:solidFill>
              </a:rPr>
              <a:t>the</a:t>
            </a:r>
            <a:r>
              <a:rPr lang="lv-LV" sz="2800" b="1" dirty="0">
                <a:solidFill>
                  <a:schemeClr val="accent2"/>
                </a:solidFill>
              </a:rPr>
              <a:t> </a:t>
            </a:r>
            <a:r>
              <a:rPr lang="en-US" sz="2800" b="1" dirty="0">
                <a:solidFill>
                  <a:schemeClr val="accent2"/>
                </a:solidFill>
              </a:rPr>
              <a:t>list</a:t>
            </a:r>
            <a:r>
              <a:rPr lang="lv-LV" sz="2800" b="1" dirty="0">
                <a:solidFill>
                  <a:schemeClr val="accent2"/>
                </a:solidFill>
              </a:rPr>
              <a:t> </a:t>
            </a:r>
            <a:r>
              <a:rPr lang="lv-LV" sz="2800" b="1" dirty="0" err="1">
                <a:solidFill>
                  <a:schemeClr val="accent2"/>
                </a:solidFill>
              </a:rPr>
              <a:t>of</a:t>
            </a:r>
            <a:r>
              <a:rPr lang="lv-LV" sz="2800" b="1" dirty="0">
                <a:solidFill>
                  <a:schemeClr val="accent2"/>
                </a:solidFill>
              </a:rPr>
              <a:t> </a:t>
            </a:r>
            <a:r>
              <a:rPr lang="lv-LV" sz="2800" b="1" dirty="0" err="1">
                <a:solidFill>
                  <a:schemeClr val="accent2"/>
                </a:solidFill>
              </a:rPr>
              <a:t>learning</a:t>
            </a:r>
            <a:r>
              <a:rPr lang="lv-LV" sz="2800" b="1" dirty="0">
                <a:solidFill>
                  <a:schemeClr val="accent2"/>
                </a:solidFill>
              </a:rPr>
              <a:t> </a:t>
            </a:r>
            <a:r>
              <a:rPr lang="lv-LV" sz="2800" b="1" dirty="0" err="1">
                <a:solidFill>
                  <a:schemeClr val="accent2"/>
                </a:solidFill>
              </a:rPr>
              <a:t>outcomes</a:t>
            </a:r>
            <a:r>
              <a:rPr lang="en-US" sz="2800" b="1" dirty="0">
                <a:solidFill>
                  <a:schemeClr val="accent2"/>
                </a:solidFill>
              </a:rPr>
              <a:t> is defined in the course description</a:t>
            </a:r>
            <a:r>
              <a:rPr lang="lv-LV" sz="2800" b="1" dirty="0">
                <a:solidFill>
                  <a:schemeClr val="accent2"/>
                </a:solidFill>
              </a:rPr>
              <a:t>, </a:t>
            </a:r>
            <a:r>
              <a:rPr lang="en-US" sz="2800" b="1" dirty="0">
                <a:solidFill>
                  <a:schemeClr val="accent2"/>
                </a:solidFill>
              </a:rPr>
              <a:t>the academic staff </a:t>
            </a:r>
            <a:r>
              <a:rPr lang="lv-LV" sz="2800" b="1" dirty="0" err="1">
                <a:solidFill>
                  <a:schemeClr val="accent2"/>
                </a:solidFill>
              </a:rPr>
              <a:t>on</a:t>
            </a:r>
            <a:r>
              <a:rPr lang="en-US" sz="2800" b="1" dirty="0">
                <a:solidFill>
                  <a:schemeClr val="accent2"/>
                </a:solidFill>
              </a:rPr>
              <a:t> the </a:t>
            </a:r>
            <a:r>
              <a:rPr lang="lv-LV" sz="2800" b="1" dirty="0" err="1">
                <a:solidFill>
                  <a:schemeClr val="accent2"/>
                </a:solidFill>
              </a:rPr>
              <a:t>basis</a:t>
            </a:r>
            <a:r>
              <a:rPr lang="lv-LV" sz="2800" b="1" dirty="0">
                <a:solidFill>
                  <a:schemeClr val="accent2"/>
                </a:solidFill>
              </a:rPr>
              <a:t> </a:t>
            </a:r>
            <a:r>
              <a:rPr lang="lv-LV" sz="2800" b="1" dirty="0" err="1">
                <a:solidFill>
                  <a:schemeClr val="accent2"/>
                </a:solidFill>
              </a:rPr>
              <a:t>of</a:t>
            </a:r>
            <a:r>
              <a:rPr lang="lv-LV" sz="2800" b="1" dirty="0">
                <a:solidFill>
                  <a:schemeClr val="accent2"/>
                </a:solidFill>
              </a:rPr>
              <a:t> </a:t>
            </a:r>
            <a:r>
              <a:rPr lang="en-US" sz="2800" b="1" dirty="0">
                <a:solidFill>
                  <a:schemeClr val="accent2"/>
                </a:solidFill>
              </a:rPr>
              <a:t>results </a:t>
            </a:r>
            <a:r>
              <a:rPr lang="lv-LV" sz="2800" b="1" dirty="0" err="1">
                <a:solidFill>
                  <a:schemeClr val="accent2"/>
                </a:solidFill>
              </a:rPr>
              <a:t>of</a:t>
            </a:r>
            <a:r>
              <a:rPr lang="en-US" sz="2800" b="1" dirty="0">
                <a:solidFill>
                  <a:schemeClr val="accent2"/>
                </a:solidFill>
              </a:rPr>
              <a:t> </a:t>
            </a:r>
            <a:r>
              <a:rPr lang="lv-LV" sz="2800" b="1" dirty="0" err="1">
                <a:solidFill>
                  <a:schemeClr val="accent2"/>
                </a:solidFill>
              </a:rPr>
              <a:t>exams</a:t>
            </a:r>
            <a:r>
              <a:rPr lang="lv-LV" sz="2800" b="1" dirty="0">
                <a:solidFill>
                  <a:schemeClr val="accent2"/>
                </a:solidFill>
              </a:rPr>
              <a:t> </a:t>
            </a:r>
            <a:r>
              <a:rPr lang="en-US" sz="2800" b="1" dirty="0">
                <a:solidFill>
                  <a:schemeClr val="accent2"/>
                </a:solidFill>
              </a:rPr>
              <a:t>is </a:t>
            </a:r>
            <a:r>
              <a:rPr lang="lv-LV" sz="2800" b="1" dirty="0" err="1">
                <a:solidFill>
                  <a:schemeClr val="accent2"/>
                </a:solidFill>
              </a:rPr>
              <a:t>able</a:t>
            </a:r>
            <a:r>
              <a:rPr lang="en-US" sz="2800" b="1" dirty="0">
                <a:solidFill>
                  <a:schemeClr val="accent2"/>
                </a:solidFill>
              </a:rPr>
              <a:t> to determine whether the </a:t>
            </a:r>
            <a:r>
              <a:rPr lang="lv-LV" sz="2800" b="1" dirty="0" err="1">
                <a:solidFill>
                  <a:schemeClr val="accent2"/>
                </a:solidFill>
              </a:rPr>
              <a:t>outcomes</a:t>
            </a:r>
            <a:r>
              <a:rPr lang="lv-LV" sz="2800" b="1" dirty="0">
                <a:solidFill>
                  <a:schemeClr val="accent2"/>
                </a:solidFill>
              </a:rPr>
              <a:t> </a:t>
            </a:r>
            <a:r>
              <a:rPr lang="lv-LV" sz="2800" b="1" dirty="0" err="1">
                <a:solidFill>
                  <a:schemeClr val="accent2"/>
                </a:solidFill>
              </a:rPr>
              <a:t>are</a:t>
            </a:r>
            <a:r>
              <a:rPr lang="en-US" sz="2800" b="1" dirty="0">
                <a:solidFill>
                  <a:schemeClr val="accent2"/>
                </a:solidFill>
              </a:rPr>
              <a:t> achieved. In addition, the </a:t>
            </a:r>
            <a:r>
              <a:rPr lang="lv-LV" sz="2800" b="1" dirty="0" err="1">
                <a:solidFill>
                  <a:schemeClr val="accent2"/>
                </a:solidFill>
              </a:rPr>
              <a:t>learning</a:t>
            </a:r>
            <a:r>
              <a:rPr lang="lv-LV" sz="2800" b="1" dirty="0">
                <a:solidFill>
                  <a:schemeClr val="accent2"/>
                </a:solidFill>
              </a:rPr>
              <a:t> </a:t>
            </a:r>
            <a:r>
              <a:rPr lang="lv-LV" sz="2800" b="1" dirty="0" err="1">
                <a:solidFill>
                  <a:schemeClr val="accent2"/>
                </a:solidFill>
              </a:rPr>
              <a:t>outcomes</a:t>
            </a:r>
            <a:r>
              <a:rPr lang="lv-LV" sz="2800" b="1" dirty="0">
                <a:solidFill>
                  <a:schemeClr val="accent2"/>
                </a:solidFill>
              </a:rPr>
              <a:t> </a:t>
            </a:r>
            <a:r>
              <a:rPr lang="en-US" sz="2800" b="1" dirty="0">
                <a:solidFill>
                  <a:schemeClr val="accent2"/>
                </a:solidFill>
              </a:rPr>
              <a:t>are evaluated independently in academic seminars</a:t>
            </a:r>
            <a:r>
              <a:rPr lang="lv-LV" sz="2800" b="1" dirty="0">
                <a:solidFill>
                  <a:schemeClr val="accent2"/>
                </a:solidFill>
              </a:rPr>
              <a:t> </a:t>
            </a:r>
            <a:r>
              <a:rPr lang="en-US" sz="2800" b="1" dirty="0">
                <a:solidFill>
                  <a:schemeClr val="accent2"/>
                </a:solidFill>
              </a:rPr>
              <a:t>organized by </a:t>
            </a:r>
            <a:r>
              <a:rPr lang="en-US" sz="2800" b="1" dirty="0" err="1">
                <a:solidFill>
                  <a:schemeClr val="accent2"/>
                </a:solidFill>
              </a:rPr>
              <a:t>facult</a:t>
            </a:r>
            <a:r>
              <a:rPr lang="lv-LV" sz="2800" b="1" dirty="0">
                <a:solidFill>
                  <a:schemeClr val="accent2"/>
                </a:solidFill>
              </a:rPr>
              <a:t>ies</a:t>
            </a:r>
            <a:r>
              <a:rPr lang="en-US" sz="2800" b="1" dirty="0">
                <a:solidFill>
                  <a:schemeClr val="accent2"/>
                </a:solidFill>
              </a:rPr>
              <a:t>.</a:t>
            </a:r>
            <a:endParaRPr lang="lv-LV" sz="2800" b="1" dirty="0">
              <a:solidFill>
                <a:schemeClr val="accent2"/>
              </a:solidFill>
            </a:endParaRPr>
          </a:p>
          <a:p>
            <a:pPr marL="514350" indent="-514350">
              <a:buFont typeface="+mj-lt"/>
              <a:buAutoNum type="arabicPeriod" startAt="9"/>
            </a:pPr>
            <a:endParaRPr lang="lv-LV" sz="2800" b="1" dirty="0">
              <a:solidFill>
                <a:srgbClr val="92D050"/>
              </a:solidFill>
            </a:endParaRPr>
          </a:p>
          <a:p>
            <a:endParaRPr lang="en-US" sz="2800" b="1" dirty="0">
              <a:solidFill>
                <a:srgbClr val="92D050"/>
              </a:solidFill>
            </a:endParaRPr>
          </a:p>
        </p:txBody>
      </p:sp>
    </p:spTree>
    <p:extLst>
      <p:ext uri="{BB962C8B-B14F-4D97-AF65-F5344CB8AC3E}">
        <p14:creationId xmlns:p14="http://schemas.microsoft.com/office/powerpoint/2010/main" val="37890698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normAutofit/>
          </a:bodyPr>
          <a:lstStyle/>
          <a:p>
            <a:r>
              <a:rPr lang="lv-LV" b="1" dirty="0" err="1"/>
              <a:t>Various</a:t>
            </a:r>
            <a:r>
              <a:rPr lang="lv-LV" b="1" dirty="0"/>
              <a:t> terms </a:t>
            </a:r>
            <a:r>
              <a:rPr lang="lv-LV" b="1" dirty="0" err="1"/>
              <a:t>concerning</a:t>
            </a:r>
            <a:r>
              <a:rPr lang="lv-LV" b="1" dirty="0"/>
              <a:t> </a:t>
            </a:r>
            <a:r>
              <a:rPr lang="lv-LV" b="1" dirty="0" err="1"/>
              <a:t>quality</a:t>
            </a:r>
            <a:endParaRPr lang="lv-LV" b="1" dirty="0"/>
          </a:p>
        </p:txBody>
      </p:sp>
      <p:sp>
        <p:nvSpPr>
          <p:cNvPr id="3" name="Satura vietturis 2"/>
          <p:cNvSpPr>
            <a:spLocks noGrp="1"/>
          </p:cNvSpPr>
          <p:nvPr>
            <p:ph idx="1"/>
          </p:nvPr>
        </p:nvSpPr>
        <p:spPr>
          <a:effectLst>
            <a:glow rad="228600">
              <a:schemeClr val="accent2">
                <a:satMod val="175000"/>
                <a:alpha val="40000"/>
              </a:schemeClr>
            </a:glow>
          </a:effectLst>
        </p:spPr>
        <p:txBody>
          <a:bodyPr>
            <a:normAutofit lnSpcReduction="10000"/>
          </a:bodyPr>
          <a:lstStyle/>
          <a:p>
            <a:r>
              <a:rPr lang="lv-LV" b="1" dirty="0" err="1">
                <a:ln w="22225">
                  <a:solidFill>
                    <a:schemeClr val="accent2"/>
                  </a:solidFill>
                  <a:prstDash val="solid"/>
                </a:ln>
                <a:solidFill>
                  <a:schemeClr val="accent2">
                    <a:lumMod val="40000"/>
                    <a:lumOff val="60000"/>
                  </a:schemeClr>
                </a:solidFill>
              </a:rPr>
              <a:t>Quality</a:t>
            </a:r>
            <a:r>
              <a:rPr lang="lv-LV" b="1" dirty="0">
                <a:ln w="22225">
                  <a:solidFill>
                    <a:schemeClr val="accent2"/>
                  </a:solidFill>
                  <a:prstDash val="solid"/>
                </a:ln>
                <a:solidFill>
                  <a:schemeClr val="accent2">
                    <a:lumMod val="40000"/>
                    <a:lumOff val="60000"/>
                  </a:schemeClr>
                </a:solidFill>
              </a:rPr>
              <a:t> </a:t>
            </a:r>
            <a:r>
              <a:rPr lang="lv-LV" b="1" dirty="0" err="1">
                <a:ln w="22225">
                  <a:solidFill>
                    <a:schemeClr val="accent2"/>
                  </a:solidFill>
                  <a:prstDash val="solid"/>
                </a:ln>
                <a:solidFill>
                  <a:schemeClr val="accent2">
                    <a:lumMod val="40000"/>
                    <a:lumOff val="60000"/>
                  </a:schemeClr>
                </a:solidFill>
              </a:rPr>
              <a:t>assurance</a:t>
            </a:r>
            <a:r>
              <a:rPr lang="lv-LV" b="1" dirty="0">
                <a:ln w="22225">
                  <a:solidFill>
                    <a:schemeClr val="accent2"/>
                  </a:solidFill>
                  <a:prstDash val="solid"/>
                </a:ln>
                <a:solidFill>
                  <a:schemeClr val="accent2">
                    <a:lumMod val="40000"/>
                    <a:lumOff val="60000"/>
                  </a:schemeClr>
                </a:solidFill>
              </a:rPr>
              <a:t> (QA)</a:t>
            </a:r>
          </a:p>
          <a:p>
            <a:r>
              <a:rPr lang="lv-LV" b="1" dirty="0" err="1">
                <a:ln w="22225">
                  <a:solidFill>
                    <a:schemeClr val="accent2"/>
                  </a:solidFill>
                  <a:prstDash val="solid"/>
                </a:ln>
                <a:solidFill>
                  <a:schemeClr val="accent2">
                    <a:lumMod val="40000"/>
                    <a:lumOff val="60000"/>
                  </a:schemeClr>
                </a:solidFill>
              </a:rPr>
              <a:t>Quality</a:t>
            </a:r>
            <a:r>
              <a:rPr lang="lv-LV" b="1" dirty="0">
                <a:ln w="22225">
                  <a:solidFill>
                    <a:schemeClr val="accent2"/>
                  </a:solidFill>
                  <a:prstDash val="solid"/>
                </a:ln>
                <a:solidFill>
                  <a:schemeClr val="accent2">
                    <a:lumMod val="40000"/>
                    <a:lumOff val="60000"/>
                  </a:schemeClr>
                </a:solidFill>
              </a:rPr>
              <a:t> </a:t>
            </a:r>
            <a:r>
              <a:rPr lang="lv-LV" b="1" dirty="0" err="1">
                <a:ln w="22225">
                  <a:solidFill>
                    <a:schemeClr val="accent2"/>
                  </a:solidFill>
                  <a:prstDash val="solid"/>
                </a:ln>
                <a:solidFill>
                  <a:schemeClr val="accent2">
                    <a:lumMod val="40000"/>
                    <a:lumOff val="60000"/>
                  </a:schemeClr>
                </a:solidFill>
              </a:rPr>
              <a:t>assurance</a:t>
            </a:r>
            <a:r>
              <a:rPr lang="lv-LV" b="1" dirty="0">
                <a:ln w="22225">
                  <a:solidFill>
                    <a:schemeClr val="accent2"/>
                  </a:solidFill>
                  <a:prstDash val="solid"/>
                </a:ln>
                <a:solidFill>
                  <a:schemeClr val="accent2">
                    <a:lumMod val="40000"/>
                    <a:lumOff val="60000"/>
                  </a:schemeClr>
                </a:solidFill>
              </a:rPr>
              <a:t> </a:t>
            </a:r>
            <a:r>
              <a:rPr lang="lv-LV" b="1" dirty="0" err="1">
                <a:ln w="22225">
                  <a:solidFill>
                    <a:schemeClr val="accent2"/>
                  </a:solidFill>
                  <a:prstDash val="solid"/>
                </a:ln>
                <a:solidFill>
                  <a:schemeClr val="accent2">
                    <a:lumMod val="40000"/>
                    <a:lumOff val="60000"/>
                  </a:schemeClr>
                </a:solidFill>
              </a:rPr>
              <a:t>system</a:t>
            </a:r>
            <a:r>
              <a:rPr lang="lv-LV" b="1" dirty="0">
                <a:ln w="22225">
                  <a:solidFill>
                    <a:schemeClr val="accent2"/>
                  </a:solidFill>
                  <a:prstDash val="solid"/>
                </a:ln>
                <a:solidFill>
                  <a:schemeClr val="accent2">
                    <a:lumMod val="40000"/>
                    <a:lumOff val="60000"/>
                  </a:schemeClr>
                </a:solidFill>
              </a:rPr>
              <a:t> (QAS)</a:t>
            </a:r>
          </a:p>
          <a:p>
            <a:r>
              <a:rPr lang="lv-LV" dirty="0" err="1">
                <a:ln w="0"/>
                <a:solidFill>
                  <a:schemeClr val="accent1"/>
                </a:solidFill>
                <a:effectLst>
                  <a:outerShdw blurRad="38100" dist="25400" dir="5400000" algn="ctr" rotWithShape="0">
                    <a:srgbClr val="6E747A">
                      <a:alpha val="43000"/>
                    </a:srgbClr>
                  </a:outerShdw>
                </a:effectLst>
              </a:rPr>
              <a:t>Quality</a:t>
            </a:r>
            <a:r>
              <a:rPr lang="lv-LV" dirty="0">
                <a:ln w="0"/>
                <a:solidFill>
                  <a:schemeClr val="accent1"/>
                </a:solidFill>
                <a:effectLst>
                  <a:outerShdw blurRad="38100" dist="25400" dir="5400000" algn="ctr" rotWithShape="0">
                    <a:srgbClr val="6E747A">
                      <a:alpha val="43000"/>
                    </a:srgbClr>
                  </a:outerShdw>
                </a:effectLst>
              </a:rPr>
              <a:t> </a:t>
            </a:r>
            <a:r>
              <a:rPr lang="lv-LV" dirty="0" err="1">
                <a:ln w="0"/>
                <a:solidFill>
                  <a:schemeClr val="accent1"/>
                </a:solidFill>
                <a:effectLst>
                  <a:outerShdw blurRad="38100" dist="25400" dir="5400000" algn="ctr" rotWithShape="0">
                    <a:srgbClr val="6E747A">
                      <a:alpha val="43000"/>
                    </a:srgbClr>
                  </a:outerShdw>
                </a:effectLst>
              </a:rPr>
              <a:t>management</a:t>
            </a:r>
            <a:r>
              <a:rPr lang="lv-LV" dirty="0">
                <a:ln w="0"/>
                <a:solidFill>
                  <a:schemeClr val="accent1"/>
                </a:solidFill>
                <a:effectLst>
                  <a:outerShdw blurRad="38100" dist="25400" dir="5400000" algn="ctr" rotWithShape="0">
                    <a:srgbClr val="6E747A">
                      <a:alpha val="43000"/>
                    </a:srgbClr>
                  </a:outerShdw>
                </a:effectLst>
              </a:rPr>
              <a:t> (QM)</a:t>
            </a:r>
          </a:p>
          <a:p>
            <a:r>
              <a:rPr lang="lv-LV" dirty="0" err="1">
                <a:ln w="0"/>
                <a:solidFill>
                  <a:schemeClr val="accent1"/>
                </a:solidFill>
                <a:effectLst>
                  <a:outerShdw blurRad="38100" dist="25400" dir="5400000" algn="ctr" rotWithShape="0">
                    <a:srgbClr val="6E747A">
                      <a:alpha val="43000"/>
                    </a:srgbClr>
                  </a:outerShdw>
                </a:effectLst>
              </a:rPr>
              <a:t>Quality</a:t>
            </a:r>
            <a:r>
              <a:rPr lang="lv-LV" dirty="0">
                <a:ln w="0"/>
                <a:solidFill>
                  <a:schemeClr val="accent1"/>
                </a:solidFill>
                <a:effectLst>
                  <a:outerShdw blurRad="38100" dist="25400" dir="5400000" algn="ctr" rotWithShape="0">
                    <a:srgbClr val="6E747A">
                      <a:alpha val="43000"/>
                    </a:srgbClr>
                  </a:outerShdw>
                </a:effectLst>
              </a:rPr>
              <a:t> </a:t>
            </a:r>
            <a:r>
              <a:rPr lang="lv-LV" dirty="0" err="1">
                <a:ln w="0"/>
                <a:solidFill>
                  <a:schemeClr val="accent1"/>
                </a:solidFill>
                <a:effectLst>
                  <a:outerShdw blurRad="38100" dist="25400" dir="5400000" algn="ctr" rotWithShape="0">
                    <a:srgbClr val="6E747A">
                      <a:alpha val="43000"/>
                    </a:srgbClr>
                  </a:outerShdw>
                </a:effectLst>
              </a:rPr>
              <a:t>management</a:t>
            </a:r>
            <a:r>
              <a:rPr lang="lv-LV" dirty="0">
                <a:ln w="0"/>
                <a:solidFill>
                  <a:schemeClr val="accent1"/>
                </a:solidFill>
                <a:effectLst>
                  <a:outerShdw blurRad="38100" dist="25400" dir="5400000" algn="ctr" rotWithShape="0">
                    <a:srgbClr val="6E747A">
                      <a:alpha val="43000"/>
                    </a:srgbClr>
                  </a:outerShdw>
                </a:effectLst>
              </a:rPr>
              <a:t> </a:t>
            </a:r>
            <a:r>
              <a:rPr lang="lv-LV" dirty="0" err="1">
                <a:ln w="0"/>
                <a:solidFill>
                  <a:schemeClr val="accent1"/>
                </a:solidFill>
                <a:effectLst>
                  <a:outerShdw blurRad="38100" dist="25400" dir="5400000" algn="ctr" rotWithShape="0">
                    <a:srgbClr val="6E747A">
                      <a:alpha val="43000"/>
                    </a:srgbClr>
                  </a:outerShdw>
                </a:effectLst>
              </a:rPr>
              <a:t>system</a:t>
            </a:r>
            <a:r>
              <a:rPr lang="lv-LV" dirty="0">
                <a:ln w="0"/>
                <a:solidFill>
                  <a:schemeClr val="accent1"/>
                </a:solidFill>
                <a:effectLst>
                  <a:outerShdw blurRad="38100" dist="25400" dir="5400000" algn="ctr" rotWithShape="0">
                    <a:srgbClr val="6E747A">
                      <a:alpha val="43000"/>
                    </a:srgbClr>
                  </a:outerShdw>
                </a:effectLst>
              </a:rPr>
              <a:t> (QMS)</a:t>
            </a:r>
          </a:p>
          <a:p>
            <a:r>
              <a:rPr lang="lv-LV" dirty="0" err="1">
                <a:solidFill>
                  <a:schemeClr val="tx1">
                    <a:lumMod val="50000"/>
                    <a:lumOff val="50000"/>
                  </a:schemeClr>
                </a:solidFill>
              </a:rPr>
              <a:t>Quality</a:t>
            </a:r>
            <a:r>
              <a:rPr lang="lv-LV" dirty="0">
                <a:solidFill>
                  <a:schemeClr val="tx1">
                    <a:lumMod val="50000"/>
                    <a:lumOff val="50000"/>
                  </a:schemeClr>
                </a:solidFill>
              </a:rPr>
              <a:t> </a:t>
            </a:r>
            <a:r>
              <a:rPr lang="lv-LV" dirty="0" err="1">
                <a:solidFill>
                  <a:schemeClr val="tx1">
                    <a:lumMod val="50000"/>
                    <a:lumOff val="50000"/>
                  </a:schemeClr>
                </a:solidFill>
              </a:rPr>
              <a:t>audit</a:t>
            </a:r>
            <a:endParaRPr lang="lv-LV" dirty="0">
              <a:solidFill>
                <a:schemeClr val="tx1">
                  <a:lumMod val="50000"/>
                  <a:lumOff val="50000"/>
                </a:schemeClr>
              </a:solidFill>
            </a:endParaRPr>
          </a:p>
          <a:p>
            <a:r>
              <a:rPr lang="lv-LV" dirty="0" err="1"/>
              <a:t>Quality</a:t>
            </a:r>
            <a:r>
              <a:rPr lang="lv-LV" dirty="0"/>
              <a:t> </a:t>
            </a:r>
            <a:r>
              <a:rPr lang="lv-LV" dirty="0" err="1"/>
              <a:t>assessment</a:t>
            </a:r>
            <a:endParaRPr lang="lv-LV" dirty="0"/>
          </a:p>
          <a:p>
            <a:r>
              <a:rPr lang="lv-LV" dirty="0" err="1"/>
              <a:t>Quality</a:t>
            </a:r>
            <a:r>
              <a:rPr lang="lv-LV" dirty="0"/>
              <a:t> </a:t>
            </a:r>
            <a:r>
              <a:rPr lang="lv-LV" dirty="0" err="1"/>
              <a:t>control</a:t>
            </a:r>
            <a:endParaRPr lang="lv-LV" dirty="0"/>
          </a:p>
          <a:p>
            <a:r>
              <a:rPr lang="lv-LV" dirty="0" err="1">
                <a:ln>
                  <a:solidFill>
                    <a:sysClr val="windowText" lastClr="000000"/>
                  </a:solidFill>
                </a:ln>
                <a:solidFill>
                  <a:schemeClr val="accent2">
                    <a:lumMod val="50000"/>
                  </a:schemeClr>
                </a:solidFill>
              </a:rPr>
              <a:t>Quality</a:t>
            </a:r>
            <a:r>
              <a:rPr lang="lv-LV" dirty="0">
                <a:ln>
                  <a:solidFill>
                    <a:sysClr val="windowText" lastClr="000000"/>
                  </a:solidFill>
                </a:ln>
                <a:solidFill>
                  <a:schemeClr val="accent2">
                    <a:lumMod val="50000"/>
                  </a:schemeClr>
                </a:solidFill>
              </a:rPr>
              <a:t> </a:t>
            </a:r>
            <a:r>
              <a:rPr lang="lv-LV" dirty="0" err="1">
                <a:ln>
                  <a:solidFill>
                    <a:sysClr val="windowText" lastClr="000000"/>
                  </a:solidFill>
                </a:ln>
                <a:solidFill>
                  <a:schemeClr val="accent2">
                    <a:lumMod val="50000"/>
                  </a:schemeClr>
                </a:solidFill>
              </a:rPr>
              <a:t>culture</a:t>
            </a:r>
            <a:endParaRPr lang="lv-LV" dirty="0">
              <a:ln>
                <a:solidFill>
                  <a:sysClr val="windowText" lastClr="000000"/>
                </a:solidFill>
              </a:ln>
              <a:solidFill>
                <a:schemeClr val="accent2">
                  <a:lumMod val="50000"/>
                </a:schemeClr>
              </a:solidFill>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lv-LV" kern="0" dirty="0" err="1"/>
              <a:t>Forms</a:t>
            </a:r>
            <a:r>
              <a:rPr lang="lv-LV" kern="0" dirty="0"/>
              <a:t> </a:t>
            </a:r>
            <a:r>
              <a:rPr lang="lv-LV" kern="0" dirty="0" err="1"/>
              <a:t>of</a:t>
            </a:r>
            <a:r>
              <a:rPr lang="lv-LV" kern="0" dirty="0"/>
              <a:t> student </a:t>
            </a:r>
            <a:r>
              <a:rPr lang="lv-LV" kern="0" dirty="0" err="1"/>
              <a:t>assessment</a:t>
            </a:r>
            <a:endParaRPr lang="en-US" kern="0" dirty="0"/>
          </a:p>
        </p:txBody>
      </p:sp>
      <p:sp>
        <p:nvSpPr>
          <p:cNvPr id="3" name="Content Placeholder 2"/>
          <p:cNvSpPr>
            <a:spLocks noGrp="1"/>
          </p:cNvSpPr>
          <p:nvPr>
            <p:ph idx="1"/>
          </p:nvPr>
        </p:nvSpPr>
        <p:spPr>
          <a:xfrm>
            <a:off x="323529" y="1412776"/>
            <a:ext cx="8569325" cy="4915595"/>
          </a:xfrm>
        </p:spPr>
        <p:txBody>
          <a:bodyPr/>
          <a:lstStyle/>
          <a:p>
            <a:pPr marL="1258888" lvl="1" indent="-457200">
              <a:buFont typeface="Arial" panose="020B0604020202020204" pitchFamily="34" charset="0"/>
              <a:buChar char="•"/>
            </a:pPr>
            <a:r>
              <a:rPr lang="en-US" sz="2400" b="1" dirty="0"/>
              <a:t>Examination during the study course</a:t>
            </a:r>
          </a:p>
          <a:p>
            <a:pPr marL="1624013" lvl="2" indent="-457200">
              <a:buFont typeface="Arial" panose="020B0604020202020204" pitchFamily="34" charset="0"/>
              <a:buChar char="•"/>
            </a:pPr>
            <a:r>
              <a:rPr lang="en-US" sz="2000" dirty="0"/>
              <a:t>Test</a:t>
            </a:r>
          </a:p>
          <a:p>
            <a:pPr marL="1624013" lvl="2" indent="-457200">
              <a:buFont typeface="Arial" panose="020B0604020202020204" pitchFamily="34" charset="0"/>
              <a:buChar char="•"/>
            </a:pPr>
            <a:r>
              <a:rPr lang="en-US" sz="2000" dirty="0"/>
              <a:t>Unassisted study work</a:t>
            </a:r>
            <a:r>
              <a:rPr lang="lv-LV" sz="2000" dirty="0"/>
              <a:t> (</a:t>
            </a:r>
            <a:r>
              <a:rPr lang="en-US" sz="2000" dirty="0"/>
              <a:t>studying textbooks and jo</a:t>
            </a:r>
            <a:r>
              <a:rPr lang="lv-LV" sz="2000" dirty="0"/>
              <a:t>u</a:t>
            </a:r>
            <a:r>
              <a:rPr lang="en-US" sz="2000" dirty="0"/>
              <a:t>rn</a:t>
            </a:r>
            <a:r>
              <a:rPr lang="lv-LV" sz="2000" dirty="0"/>
              <a:t>als, </a:t>
            </a:r>
            <a:r>
              <a:rPr lang="en-US" sz="2000" dirty="0"/>
              <a:t>working in libraries</a:t>
            </a:r>
            <a:r>
              <a:rPr lang="lv-LV" sz="2000" dirty="0"/>
              <a:t> </a:t>
            </a:r>
            <a:r>
              <a:rPr lang="lv-LV" sz="2000" dirty="0" err="1"/>
              <a:t>etc</a:t>
            </a:r>
            <a:r>
              <a:rPr lang="lv-LV" sz="2000" dirty="0"/>
              <a:t>.)</a:t>
            </a:r>
            <a:endParaRPr lang="en-US" sz="2000" dirty="0"/>
          </a:p>
          <a:p>
            <a:pPr marL="1624013" lvl="2" indent="-457200">
              <a:buFont typeface="Arial" panose="020B0604020202020204" pitchFamily="34" charset="0"/>
              <a:buChar char="•"/>
            </a:pPr>
            <a:r>
              <a:rPr lang="en-US" sz="2000" dirty="0"/>
              <a:t>Practical work</a:t>
            </a:r>
          </a:p>
          <a:p>
            <a:pPr marL="1624013" lvl="2" indent="-457200">
              <a:buFont typeface="Arial" panose="020B0604020202020204" pitchFamily="34" charset="0"/>
              <a:buChar char="•"/>
            </a:pPr>
            <a:r>
              <a:rPr lang="en-US" sz="2000" dirty="0"/>
              <a:t>Laboratory work</a:t>
            </a:r>
          </a:p>
          <a:p>
            <a:pPr marL="1624013" lvl="2" indent="-457200">
              <a:buFont typeface="Arial" panose="020B0604020202020204" pitchFamily="34" charset="0"/>
              <a:buChar char="•"/>
            </a:pPr>
            <a:r>
              <a:rPr lang="en-US" sz="2000" dirty="0"/>
              <a:t>Report</a:t>
            </a:r>
          </a:p>
          <a:p>
            <a:pPr marL="1624013" lvl="2" indent="-457200">
              <a:buFont typeface="Arial" panose="020B0604020202020204" pitchFamily="34" charset="0"/>
              <a:buChar char="•"/>
            </a:pPr>
            <a:r>
              <a:rPr lang="en-US" sz="2000" dirty="0"/>
              <a:t>Presentation</a:t>
            </a:r>
          </a:p>
          <a:p>
            <a:pPr marL="1624013" lvl="2" indent="-457200">
              <a:buFont typeface="Arial" panose="020B0604020202020204" pitchFamily="34" charset="0"/>
              <a:buChar char="•"/>
            </a:pPr>
            <a:r>
              <a:rPr lang="en-US" sz="2000" dirty="0"/>
              <a:t>Other...</a:t>
            </a:r>
          </a:p>
          <a:p>
            <a:pPr marL="1624013" lvl="2" indent="-457200">
              <a:buFont typeface="Arial" panose="020B0604020202020204" pitchFamily="34" charset="0"/>
              <a:buChar char="•"/>
            </a:pPr>
            <a:endParaRPr lang="en-US" sz="2000" dirty="0"/>
          </a:p>
        </p:txBody>
      </p:sp>
    </p:spTree>
    <p:extLst>
      <p:ext uri="{BB962C8B-B14F-4D97-AF65-F5344CB8AC3E}">
        <p14:creationId xmlns:p14="http://schemas.microsoft.com/office/powerpoint/2010/main" val="424755443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lv-LV" kern="0" dirty="0" err="1"/>
              <a:t>Forms</a:t>
            </a:r>
            <a:r>
              <a:rPr lang="lv-LV" kern="0" dirty="0"/>
              <a:t> </a:t>
            </a:r>
            <a:r>
              <a:rPr lang="lv-LV" kern="0" dirty="0" err="1"/>
              <a:t>of</a:t>
            </a:r>
            <a:r>
              <a:rPr lang="lv-LV" kern="0" dirty="0"/>
              <a:t> student </a:t>
            </a:r>
            <a:r>
              <a:rPr lang="lv-LV" kern="0" dirty="0" err="1"/>
              <a:t>assessment</a:t>
            </a:r>
            <a:endParaRPr lang="en-US" kern="0" dirty="0"/>
          </a:p>
        </p:txBody>
      </p:sp>
      <p:sp>
        <p:nvSpPr>
          <p:cNvPr id="3" name="Content Placeholder 2"/>
          <p:cNvSpPr>
            <a:spLocks noGrp="1"/>
          </p:cNvSpPr>
          <p:nvPr>
            <p:ph idx="1"/>
          </p:nvPr>
        </p:nvSpPr>
        <p:spPr>
          <a:xfrm>
            <a:off x="323529" y="1412776"/>
            <a:ext cx="8569325" cy="4915595"/>
          </a:xfrm>
        </p:spPr>
        <p:txBody>
          <a:bodyPr/>
          <a:lstStyle/>
          <a:p>
            <a:r>
              <a:rPr lang="lv-LV" dirty="0" err="1"/>
              <a:t>Exams</a:t>
            </a:r>
            <a:r>
              <a:rPr lang="en-US" dirty="0"/>
              <a:t>:</a:t>
            </a:r>
          </a:p>
          <a:p>
            <a:pPr marL="1258888" lvl="1" indent="-457200">
              <a:buFont typeface="Arial" panose="020B0604020202020204" pitchFamily="34" charset="0"/>
              <a:buChar char="•"/>
            </a:pPr>
            <a:r>
              <a:rPr lang="en-US" sz="2400" b="1" dirty="0"/>
              <a:t>Final Examination</a:t>
            </a:r>
          </a:p>
          <a:p>
            <a:pPr marL="1624013" lvl="2" indent="-457200">
              <a:buFont typeface="Arial" panose="020B0604020202020204" pitchFamily="34" charset="0"/>
              <a:buChar char="•"/>
            </a:pPr>
            <a:r>
              <a:rPr lang="en-US" sz="2000" dirty="0"/>
              <a:t>Written exam</a:t>
            </a:r>
          </a:p>
          <a:p>
            <a:pPr marL="1624013" lvl="2" indent="-457200">
              <a:buFont typeface="Arial" panose="020B0604020202020204" pitchFamily="34" charset="0"/>
              <a:buChar char="•"/>
            </a:pPr>
            <a:r>
              <a:rPr lang="en-US" sz="2000" dirty="0"/>
              <a:t>Oral exam</a:t>
            </a:r>
          </a:p>
          <a:p>
            <a:pPr marL="1624013" lvl="2" indent="-457200">
              <a:buFont typeface="Arial" panose="020B0604020202020204" pitchFamily="34" charset="0"/>
              <a:buChar char="•"/>
            </a:pPr>
            <a:r>
              <a:rPr lang="en-US" sz="2000" dirty="0"/>
              <a:t>Combined</a:t>
            </a:r>
            <a:endParaRPr lang="lv-LV" sz="2000" dirty="0"/>
          </a:p>
        </p:txBody>
      </p:sp>
    </p:spTree>
    <p:extLst>
      <p:ext uri="{BB962C8B-B14F-4D97-AF65-F5344CB8AC3E}">
        <p14:creationId xmlns:p14="http://schemas.microsoft.com/office/powerpoint/2010/main" val="320620183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lv-LV" kern="0" dirty="0" err="1"/>
              <a:t>Forms</a:t>
            </a:r>
            <a:r>
              <a:rPr lang="lv-LV" kern="0" dirty="0"/>
              <a:t> </a:t>
            </a:r>
            <a:r>
              <a:rPr lang="lv-LV" kern="0" dirty="0" err="1"/>
              <a:t>of</a:t>
            </a:r>
            <a:r>
              <a:rPr lang="lv-LV" kern="0" dirty="0"/>
              <a:t> student </a:t>
            </a:r>
            <a:r>
              <a:rPr lang="lv-LV" kern="0" dirty="0" err="1"/>
              <a:t>assessment</a:t>
            </a:r>
            <a:endParaRPr lang="en-US" kern="0" dirty="0"/>
          </a:p>
        </p:txBody>
      </p:sp>
      <p:sp>
        <p:nvSpPr>
          <p:cNvPr id="3" name="Content Placeholder 2"/>
          <p:cNvSpPr>
            <a:spLocks noGrp="1"/>
          </p:cNvSpPr>
          <p:nvPr>
            <p:ph idx="1"/>
          </p:nvPr>
        </p:nvSpPr>
        <p:spPr>
          <a:xfrm>
            <a:off x="323529" y="1412776"/>
            <a:ext cx="8569325" cy="4915595"/>
          </a:xfrm>
        </p:spPr>
        <p:txBody>
          <a:bodyPr/>
          <a:lstStyle/>
          <a:p>
            <a:pPr indent="0"/>
            <a:r>
              <a:rPr lang="lv-LV" sz="2800" dirty="0"/>
              <a:t>In </a:t>
            </a:r>
            <a:r>
              <a:rPr lang="en-US" sz="2800" dirty="0"/>
              <a:t>the</a:t>
            </a:r>
            <a:r>
              <a:rPr lang="lv-LV" sz="2800" dirty="0"/>
              <a:t> UL </a:t>
            </a:r>
            <a:r>
              <a:rPr lang="en-US" sz="2800" dirty="0"/>
              <a:t>study course assessment consists of</a:t>
            </a:r>
            <a:r>
              <a:rPr lang="lv-LV" sz="2800" dirty="0"/>
              <a:t>:</a:t>
            </a:r>
          </a:p>
          <a:p>
            <a:pPr marL="457200" indent="-457200">
              <a:buFont typeface="Arial" panose="020B0604020202020204" pitchFamily="34" charset="0"/>
              <a:buChar char="•"/>
            </a:pPr>
            <a:r>
              <a:rPr lang="en-US" sz="2800" dirty="0"/>
              <a:t>total score </a:t>
            </a:r>
            <a:r>
              <a:rPr lang="lv-LV" sz="2800" dirty="0" err="1"/>
              <a:t>of</a:t>
            </a:r>
            <a:r>
              <a:rPr lang="lv-LV" sz="2800" dirty="0"/>
              <a:t> </a:t>
            </a:r>
            <a:r>
              <a:rPr lang="lv-LV" sz="2800" dirty="0" err="1"/>
              <a:t>examinations</a:t>
            </a:r>
            <a:r>
              <a:rPr lang="lv-LV" sz="2800" dirty="0"/>
              <a:t> </a:t>
            </a:r>
            <a:r>
              <a:rPr lang="lv-LV" sz="2800" dirty="0" err="1"/>
              <a:t>during</a:t>
            </a:r>
            <a:r>
              <a:rPr lang="lv-LV" sz="2800" dirty="0"/>
              <a:t> </a:t>
            </a:r>
            <a:r>
              <a:rPr lang="lv-LV" sz="2800" dirty="0" err="1"/>
              <a:t>the</a:t>
            </a:r>
            <a:r>
              <a:rPr lang="lv-LV" sz="2800" dirty="0"/>
              <a:t> </a:t>
            </a:r>
            <a:r>
              <a:rPr lang="lv-LV" sz="2800" dirty="0" err="1"/>
              <a:t>study</a:t>
            </a:r>
            <a:r>
              <a:rPr lang="lv-LV" sz="2800" dirty="0"/>
              <a:t> </a:t>
            </a:r>
            <a:r>
              <a:rPr lang="lv-LV" sz="2800" dirty="0" err="1"/>
              <a:t>course</a:t>
            </a:r>
            <a:r>
              <a:rPr lang="lv-LV" sz="2800" dirty="0"/>
              <a:t> </a:t>
            </a:r>
            <a:r>
              <a:rPr lang="en-US" sz="2800" dirty="0"/>
              <a:t>- not less than 50% of the total </a:t>
            </a:r>
            <a:r>
              <a:rPr lang="lv-LV" sz="2800" dirty="0" err="1"/>
              <a:t>course</a:t>
            </a:r>
            <a:r>
              <a:rPr lang="lv-LV" sz="2800" dirty="0"/>
              <a:t> </a:t>
            </a:r>
            <a:r>
              <a:rPr lang="en-US" sz="2800" dirty="0"/>
              <a:t>rating</a:t>
            </a:r>
            <a:endParaRPr lang="lv-LV" sz="2800" dirty="0"/>
          </a:p>
          <a:p>
            <a:pPr marL="457200" indent="-457200">
              <a:buFont typeface="Arial" panose="020B0604020202020204" pitchFamily="34" charset="0"/>
              <a:buChar char="•"/>
            </a:pPr>
            <a:r>
              <a:rPr lang="lv-LV" sz="2800" dirty="0" err="1"/>
              <a:t>Final</a:t>
            </a:r>
            <a:r>
              <a:rPr lang="lv-LV" sz="2800" dirty="0"/>
              <a:t> </a:t>
            </a:r>
            <a:r>
              <a:rPr lang="en-US" sz="2800" dirty="0"/>
              <a:t>exam rating - not less than 10% of the rate of the total </a:t>
            </a:r>
            <a:r>
              <a:rPr lang="lv-LV" sz="2800" dirty="0" err="1"/>
              <a:t>course</a:t>
            </a:r>
            <a:r>
              <a:rPr lang="lv-LV" sz="2800" dirty="0"/>
              <a:t> </a:t>
            </a:r>
            <a:r>
              <a:rPr lang="lv-LV" sz="2800" dirty="0" err="1"/>
              <a:t>rating</a:t>
            </a:r>
            <a:r>
              <a:rPr lang="en-US" sz="2800" dirty="0"/>
              <a:t>. Participation in the exam is a requirement in order to obtain a total score for the course</a:t>
            </a:r>
            <a:r>
              <a:rPr lang="lv-LV" sz="2800" dirty="0"/>
              <a:t>.</a:t>
            </a:r>
            <a:endParaRPr lang="en-US" sz="2800" dirty="0"/>
          </a:p>
        </p:txBody>
      </p:sp>
    </p:spTree>
    <p:extLst>
      <p:ext uri="{BB962C8B-B14F-4D97-AF65-F5344CB8AC3E}">
        <p14:creationId xmlns:p14="http://schemas.microsoft.com/office/powerpoint/2010/main" val="135566054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Study support for students</a:t>
            </a:r>
            <a:endParaRPr lang="lv-LV" sz="4000" dirty="0"/>
          </a:p>
        </p:txBody>
      </p:sp>
      <p:sp>
        <p:nvSpPr>
          <p:cNvPr id="3" name="Content Placeholder 2"/>
          <p:cNvSpPr>
            <a:spLocks noGrp="1"/>
          </p:cNvSpPr>
          <p:nvPr>
            <p:ph idx="1"/>
          </p:nvPr>
        </p:nvSpPr>
        <p:spPr>
          <a:xfrm>
            <a:off x="323529" y="1412776"/>
            <a:ext cx="8569325" cy="4915595"/>
          </a:xfrm>
        </p:spPr>
        <p:txBody>
          <a:bodyPr/>
          <a:lstStyle/>
          <a:p>
            <a:r>
              <a:rPr lang="en-US" sz="2800" dirty="0"/>
              <a:t>MOODLE is providing students with the necessary information for the study process </a:t>
            </a:r>
            <a:r>
              <a:rPr lang="lv-LV" sz="2800" dirty="0" err="1"/>
              <a:t>online</a:t>
            </a:r>
            <a:r>
              <a:rPr lang="lv-LV" sz="2800" dirty="0"/>
              <a:t> </a:t>
            </a:r>
            <a:r>
              <a:rPr lang="en-US" sz="2800" dirty="0"/>
              <a:t>– study course content, texts, lecture presentations, description and forms of laboratory works</a:t>
            </a:r>
            <a:r>
              <a:rPr lang="lv-LV" sz="2800" dirty="0"/>
              <a:t>, </a:t>
            </a:r>
            <a:r>
              <a:rPr lang="en-US" sz="2800" dirty="0"/>
              <a:t>questions</a:t>
            </a:r>
            <a:r>
              <a:rPr lang="lv-LV" sz="2800" dirty="0"/>
              <a:t> </a:t>
            </a:r>
            <a:r>
              <a:rPr lang="en-US" sz="2800" dirty="0"/>
              <a:t>for self control etc.)</a:t>
            </a:r>
            <a:r>
              <a:rPr lang="lv-LV" sz="2800" dirty="0"/>
              <a:t>. </a:t>
            </a:r>
            <a:r>
              <a:rPr lang="en-US" sz="2800" dirty="0"/>
              <a:t>During the study process discussion </a:t>
            </a:r>
            <a:r>
              <a:rPr lang="lv-LV" sz="2800" dirty="0"/>
              <a:t>(</a:t>
            </a:r>
            <a:r>
              <a:rPr lang="en-US" sz="2800" dirty="0"/>
              <a:t>chat</a:t>
            </a:r>
            <a:r>
              <a:rPr lang="lv-LV" sz="2800" dirty="0"/>
              <a:t>) </a:t>
            </a:r>
            <a:r>
              <a:rPr lang="en-US" sz="2800" dirty="0"/>
              <a:t>groups can be developed</a:t>
            </a:r>
            <a:r>
              <a:rPr lang="lv-LV" sz="2800" dirty="0"/>
              <a:t>.</a:t>
            </a:r>
          </a:p>
          <a:p>
            <a:r>
              <a:rPr lang="lv-LV" sz="2800" b="1" u="sng" dirty="0" err="1"/>
              <a:t>Responsibility</a:t>
            </a:r>
            <a:r>
              <a:rPr lang="lv-LV" sz="2800" b="1" u="sng" dirty="0"/>
              <a:t> </a:t>
            </a:r>
            <a:r>
              <a:rPr lang="lv-LV" sz="2800" b="1" u="sng" dirty="0" err="1"/>
              <a:t>of</a:t>
            </a:r>
            <a:r>
              <a:rPr lang="lv-LV" sz="2800" b="1" u="sng" dirty="0"/>
              <a:t> </a:t>
            </a:r>
            <a:r>
              <a:rPr lang="lv-LV" sz="2800" b="1" u="sng" dirty="0" err="1"/>
              <a:t>academic</a:t>
            </a:r>
            <a:r>
              <a:rPr lang="lv-LV" sz="2800" b="1" u="sng" dirty="0"/>
              <a:t> </a:t>
            </a:r>
            <a:r>
              <a:rPr lang="lv-LV" sz="2800" b="1" u="sng" dirty="0" err="1"/>
              <a:t>staff</a:t>
            </a:r>
            <a:r>
              <a:rPr lang="lv-LV" sz="2800" b="1" u="sng" dirty="0"/>
              <a:t> </a:t>
            </a:r>
            <a:r>
              <a:rPr lang="lv-LV" sz="2800" b="1" u="sng" dirty="0" err="1"/>
              <a:t>for</a:t>
            </a:r>
            <a:r>
              <a:rPr lang="lv-LV" sz="2800" b="1" u="sng" dirty="0"/>
              <a:t> </a:t>
            </a:r>
            <a:r>
              <a:rPr lang="lv-LV" sz="2800" b="1" u="sng" dirty="0" err="1"/>
              <a:t>updates</a:t>
            </a:r>
            <a:r>
              <a:rPr lang="lv-LV" sz="2800" b="1" u="sng" dirty="0"/>
              <a:t> </a:t>
            </a:r>
            <a:r>
              <a:rPr lang="lv-LV" sz="2800" b="1" u="sng" dirty="0" err="1"/>
              <a:t>of</a:t>
            </a:r>
            <a:r>
              <a:rPr lang="lv-LV" sz="2800" b="1" u="sng" dirty="0"/>
              <a:t> </a:t>
            </a:r>
            <a:r>
              <a:rPr lang="lv-LV" sz="2800" b="1" u="sng" dirty="0" err="1"/>
              <a:t>this</a:t>
            </a:r>
            <a:r>
              <a:rPr lang="lv-LV" sz="2800" b="1" u="sng" dirty="0"/>
              <a:t> </a:t>
            </a:r>
            <a:r>
              <a:rPr lang="lv-LV" sz="2800" b="1" u="sng" dirty="0" err="1"/>
              <a:t>information</a:t>
            </a:r>
            <a:r>
              <a:rPr lang="lv-LV" sz="2800" b="1" u="sng" dirty="0"/>
              <a:t>!!!</a:t>
            </a:r>
          </a:p>
          <a:p>
            <a:pPr marL="457200" indent="-457200">
              <a:buFont typeface="Arial" charset="0"/>
              <a:buChar char="•"/>
            </a:pPr>
            <a:endParaRPr lang="en-US" sz="2800" dirty="0"/>
          </a:p>
        </p:txBody>
      </p:sp>
    </p:spTree>
    <p:extLst>
      <p:ext uri="{BB962C8B-B14F-4D97-AF65-F5344CB8AC3E}">
        <p14:creationId xmlns:p14="http://schemas.microsoft.com/office/powerpoint/2010/main" val="316597839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9570"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899592" y="1028733"/>
            <a:ext cx="7300416" cy="5472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sz="4000" dirty="0"/>
              <a:t>Study</a:t>
            </a:r>
            <a:r>
              <a:rPr lang="en-US" dirty="0"/>
              <a:t> support for students</a:t>
            </a:r>
            <a:endParaRPr lang="lv-LV" dirty="0"/>
          </a:p>
        </p:txBody>
      </p:sp>
    </p:spTree>
    <p:extLst>
      <p:ext uri="{BB962C8B-B14F-4D97-AF65-F5344CB8AC3E}">
        <p14:creationId xmlns:p14="http://schemas.microsoft.com/office/powerpoint/2010/main" val="185294189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65835" y="1316767"/>
            <a:ext cx="2129037"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sz="4000" dirty="0"/>
              <a:t>Study support for students</a:t>
            </a:r>
          </a:p>
        </p:txBody>
      </p:sp>
      <p:sp>
        <p:nvSpPr>
          <p:cNvPr id="3" name="Content Placeholder 2"/>
          <p:cNvSpPr>
            <a:spLocks noGrp="1"/>
          </p:cNvSpPr>
          <p:nvPr>
            <p:ph idx="1"/>
          </p:nvPr>
        </p:nvSpPr>
        <p:spPr>
          <a:xfrm>
            <a:off x="323529" y="1412776"/>
            <a:ext cx="8569325" cy="4915595"/>
          </a:xfrm>
        </p:spPr>
        <p:txBody>
          <a:bodyPr/>
          <a:lstStyle/>
          <a:p>
            <a:pPr marL="457200" indent="-457200">
              <a:buFont typeface="Arial" panose="020B0604020202020204" pitchFamily="34" charset="0"/>
              <a:buChar char="•"/>
            </a:pPr>
            <a:r>
              <a:rPr lang="en-US" sz="3000" dirty="0"/>
              <a:t>Academic Library UL</a:t>
            </a:r>
            <a:endParaRPr lang="lv-LV" sz="3000" dirty="0"/>
          </a:p>
          <a:p>
            <a:pPr marL="457200" indent="-457200">
              <a:buFont typeface="Arial" panose="020B0604020202020204" pitchFamily="34" charset="0"/>
              <a:buChar char="•"/>
            </a:pPr>
            <a:r>
              <a:rPr lang="lv-LV" sz="3000" dirty="0" err="1"/>
              <a:t>Online</a:t>
            </a:r>
            <a:r>
              <a:rPr lang="lv-LV" sz="3000" dirty="0"/>
              <a:t> </a:t>
            </a:r>
            <a:r>
              <a:rPr lang="lv-LV" sz="3000" dirty="0" err="1"/>
              <a:t>study</a:t>
            </a:r>
            <a:r>
              <a:rPr lang="lv-LV" sz="3000" dirty="0"/>
              <a:t> </a:t>
            </a:r>
            <a:r>
              <a:rPr lang="lv-LV" sz="3000" dirty="0" err="1"/>
              <a:t>courses</a:t>
            </a:r>
            <a:r>
              <a:rPr lang="lv-LV" sz="3000" dirty="0"/>
              <a:t> (</a:t>
            </a:r>
            <a:r>
              <a:rPr lang="lv-LV" sz="3000" dirty="0" err="1"/>
              <a:t>for</a:t>
            </a:r>
            <a:r>
              <a:rPr lang="lv-LV" sz="3000" dirty="0"/>
              <a:t> </a:t>
            </a:r>
            <a:r>
              <a:rPr lang="lv-LV" sz="3000" dirty="0" err="1"/>
              <a:t>registered</a:t>
            </a:r>
            <a:r>
              <a:rPr lang="lv-LV" sz="3000" dirty="0"/>
              <a:t>     </a:t>
            </a:r>
            <a:r>
              <a:rPr lang="lv-LV" sz="3000" dirty="0" err="1"/>
              <a:t>teachers</a:t>
            </a:r>
            <a:r>
              <a:rPr lang="lv-LV" sz="3000" dirty="0"/>
              <a:t> </a:t>
            </a:r>
            <a:r>
              <a:rPr lang="lv-LV" sz="3000" dirty="0" err="1"/>
              <a:t>and</a:t>
            </a:r>
            <a:r>
              <a:rPr lang="lv-LV" sz="3000" dirty="0"/>
              <a:t> students)</a:t>
            </a:r>
          </a:p>
          <a:p>
            <a:pPr marL="457200" indent="-457200">
              <a:buFont typeface="Arial" panose="020B0604020202020204" pitchFamily="34" charset="0"/>
              <a:buChar char="•"/>
            </a:pPr>
            <a:r>
              <a:rPr lang="lv-LV" sz="3000" dirty="0"/>
              <a:t>UL</a:t>
            </a:r>
            <a:r>
              <a:rPr lang="en-US" sz="3000" dirty="0"/>
              <a:t> provides free software </a:t>
            </a:r>
            <a:r>
              <a:rPr lang="lv-LV" sz="3000" dirty="0" err="1"/>
              <a:t>during</a:t>
            </a:r>
            <a:r>
              <a:rPr lang="lv-LV" sz="3000" dirty="0"/>
              <a:t> </a:t>
            </a:r>
            <a:r>
              <a:rPr lang="lv-LV" sz="3000" dirty="0" err="1"/>
              <a:t>the</a:t>
            </a:r>
            <a:r>
              <a:rPr lang="en-US" sz="3000" dirty="0"/>
              <a:t> study time: Microsoft Office 365, Wolfram Mathematica, SPSS, Gaussian, Autodesk</a:t>
            </a:r>
          </a:p>
          <a:p>
            <a:pPr marL="1624013" lvl="2" indent="-457200">
              <a:buFont typeface="Arial" panose="020B0604020202020204" pitchFamily="34" charset="0"/>
              <a:buChar char="•"/>
            </a:pPr>
            <a:endParaRPr lang="en-US" sz="3000" dirty="0"/>
          </a:p>
          <a:p>
            <a:pPr marL="1624013" lvl="2" indent="-457200">
              <a:buFont typeface="Arial" panose="020B0604020202020204" pitchFamily="34" charset="0"/>
              <a:buChar char="•"/>
            </a:pPr>
            <a:endParaRPr lang="en-US" sz="3000" dirty="0"/>
          </a:p>
        </p:txBody>
      </p:sp>
    </p:spTree>
    <p:extLst>
      <p:ext uri="{BB962C8B-B14F-4D97-AF65-F5344CB8AC3E}">
        <p14:creationId xmlns:p14="http://schemas.microsoft.com/office/powerpoint/2010/main" val="402615417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v-LV" dirty="0" err="1"/>
              <a:t>Design</a:t>
            </a:r>
            <a:r>
              <a:rPr lang="lv-LV" dirty="0"/>
              <a:t> </a:t>
            </a:r>
            <a:r>
              <a:rPr lang="lv-LV" dirty="0" err="1"/>
              <a:t>and</a:t>
            </a:r>
            <a:r>
              <a:rPr lang="lv-LV" dirty="0"/>
              <a:t> </a:t>
            </a:r>
            <a:r>
              <a:rPr lang="lv-LV" dirty="0" err="1"/>
              <a:t>building</a:t>
            </a:r>
            <a:r>
              <a:rPr lang="lv-LV" dirty="0"/>
              <a:t> </a:t>
            </a:r>
            <a:r>
              <a:rPr lang="lv-LV" dirty="0" err="1"/>
              <a:t>of</a:t>
            </a:r>
            <a:r>
              <a:rPr lang="lv-LV" dirty="0"/>
              <a:t> </a:t>
            </a:r>
            <a:r>
              <a:rPr lang="lv-LV" dirty="0" err="1"/>
              <a:t>the</a:t>
            </a:r>
            <a:r>
              <a:rPr lang="lv-LV" dirty="0"/>
              <a:t> </a:t>
            </a:r>
            <a:r>
              <a:rPr lang="lv-LV" dirty="0" err="1"/>
              <a:t>assessment</a:t>
            </a:r>
            <a:r>
              <a:rPr lang="lv-LV" dirty="0"/>
              <a:t> </a:t>
            </a:r>
            <a:r>
              <a:rPr lang="lv-LV" dirty="0" err="1"/>
              <a:t>book</a:t>
            </a:r>
            <a:endParaRPr lang="lv-LV" dirty="0"/>
          </a:p>
        </p:txBody>
      </p:sp>
      <p:pic>
        <p:nvPicPr>
          <p:cNvPr id="4" name="Content Placeholder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115616" y="1412776"/>
            <a:ext cx="6912768" cy="5107768"/>
          </a:xfrm>
          <a:prstGeom prst="rect">
            <a:avLst/>
          </a:prstGeom>
          <a:noFill/>
          <a:ln w="31750">
            <a:solidFill>
              <a:schemeClr val="accent6">
                <a:lumMod val="60000"/>
                <a:lumOff val="40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30322936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err="1"/>
              <a:t>The</a:t>
            </a:r>
            <a:r>
              <a:rPr lang="lv-LV" dirty="0"/>
              <a:t> </a:t>
            </a:r>
            <a:r>
              <a:rPr lang="lv-LV" dirty="0" err="1"/>
              <a:t>Feedback</a:t>
            </a:r>
            <a:endParaRPr lang="lv-LV" dirty="0"/>
          </a:p>
        </p:txBody>
      </p:sp>
      <p:sp>
        <p:nvSpPr>
          <p:cNvPr id="3" name="Content Placeholder 2"/>
          <p:cNvSpPr>
            <a:spLocks noGrp="1"/>
          </p:cNvSpPr>
          <p:nvPr>
            <p:ph idx="1"/>
          </p:nvPr>
        </p:nvSpPr>
        <p:spPr/>
        <p:txBody>
          <a:bodyPr/>
          <a:lstStyle/>
          <a:p>
            <a:pPr marL="514350" indent="-514350">
              <a:buFont typeface="+mj-lt"/>
              <a:buAutoNum type="arabicPeriod" startAt="11"/>
            </a:pPr>
            <a:r>
              <a:rPr lang="lv-LV" b="1" dirty="0"/>
              <a:t> </a:t>
            </a:r>
            <a:r>
              <a:rPr lang="lv-LV" b="1" dirty="0" err="1"/>
              <a:t>Evaluation</a:t>
            </a:r>
            <a:r>
              <a:rPr lang="lv-LV" b="1" dirty="0"/>
              <a:t> </a:t>
            </a:r>
            <a:r>
              <a:rPr lang="lv-LV" b="1" dirty="0" err="1"/>
              <a:t>of</a:t>
            </a:r>
            <a:r>
              <a:rPr lang="lv-LV" b="1" dirty="0"/>
              <a:t> </a:t>
            </a:r>
            <a:r>
              <a:rPr lang="lv-LV" b="1" dirty="0" err="1"/>
              <a:t>the</a:t>
            </a:r>
            <a:r>
              <a:rPr lang="lv-LV" b="1" dirty="0"/>
              <a:t> </a:t>
            </a:r>
            <a:r>
              <a:rPr lang="lv-LV" b="1" dirty="0" err="1"/>
              <a:t>study</a:t>
            </a:r>
            <a:r>
              <a:rPr lang="lv-LV" b="1" dirty="0"/>
              <a:t> </a:t>
            </a:r>
            <a:r>
              <a:rPr lang="lv-LV" b="1" dirty="0" err="1"/>
              <a:t>course</a:t>
            </a:r>
            <a:r>
              <a:rPr lang="lv-LV" b="1" dirty="0"/>
              <a:t> </a:t>
            </a:r>
            <a:r>
              <a:rPr lang="lv-LV" b="1" dirty="0" err="1"/>
              <a:t>quality</a:t>
            </a:r>
            <a:r>
              <a:rPr lang="lv-LV" b="1" dirty="0"/>
              <a:t> </a:t>
            </a:r>
            <a:r>
              <a:rPr lang="lv-LV" b="1" dirty="0" err="1"/>
              <a:t>by</a:t>
            </a:r>
            <a:r>
              <a:rPr lang="lv-LV" b="1" dirty="0"/>
              <a:t> students</a:t>
            </a:r>
          </a:p>
          <a:p>
            <a:pPr indent="355600">
              <a:tabLst>
                <a:tab pos="0" algn="l"/>
              </a:tabLst>
            </a:pPr>
            <a:r>
              <a:rPr lang="lv-LV" dirty="0" err="1"/>
              <a:t>Online</a:t>
            </a:r>
            <a:r>
              <a:rPr lang="lv-LV" dirty="0"/>
              <a:t> </a:t>
            </a:r>
            <a:r>
              <a:rPr lang="lv-LV" dirty="0" err="1"/>
              <a:t>questionnaire</a:t>
            </a:r>
            <a:r>
              <a:rPr lang="lv-LV" dirty="0"/>
              <a:t> </a:t>
            </a:r>
            <a:r>
              <a:rPr lang="lv-LV" dirty="0" err="1"/>
              <a:t>for</a:t>
            </a:r>
            <a:r>
              <a:rPr lang="lv-LV" dirty="0"/>
              <a:t> </a:t>
            </a:r>
            <a:r>
              <a:rPr lang="lv-LV" dirty="0" err="1"/>
              <a:t>study</a:t>
            </a:r>
            <a:r>
              <a:rPr lang="lv-LV" dirty="0"/>
              <a:t> </a:t>
            </a:r>
            <a:r>
              <a:rPr lang="lv-LV" dirty="0" err="1"/>
              <a:t>courses</a:t>
            </a:r>
            <a:r>
              <a:rPr lang="lv-LV" dirty="0"/>
              <a:t> </a:t>
            </a:r>
            <a:r>
              <a:rPr lang="lv-LV" dirty="0" err="1"/>
              <a:t>and</a:t>
            </a:r>
            <a:r>
              <a:rPr lang="lv-LV" dirty="0"/>
              <a:t> </a:t>
            </a:r>
            <a:r>
              <a:rPr lang="lv-LV" dirty="0" err="1"/>
              <a:t>study</a:t>
            </a:r>
            <a:r>
              <a:rPr lang="lv-LV" dirty="0"/>
              <a:t> programmes</a:t>
            </a:r>
          </a:p>
        </p:txBody>
      </p:sp>
    </p:spTree>
    <p:extLst>
      <p:ext uri="{BB962C8B-B14F-4D97-AF65-F5344CB8AC3E}">
        <p14:creationId xmlns:p14="http://schemas.microsoft.com/office/powerpoint/2010/main" val="196138449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err="1"/>
              <a:t>The</a:t>
            </a:r>
            <a:r>
              <a:rPr lang="lv-LV" dirty="0"/>
              <a:t> </a:t>
            </a:r>
            <a:r>
              <a:rPr lang="lv-LV" dirty="0" err="1"/>
              <a:t>Feedback</a:t>
            </a:r>
            <a:endParaRPr lang="lv-LV" dirty="0"/>
          </a:p>
        </p:txBody>
      </p:sp>
      <p:sp>
        <p:nvSpPr>
          <p:cNvPr id="3" name="Content Placeholder 2"/>
          <p:cNvSpPr>
            <a:spLocks noGrp="1"/>
          </p:cNvSpPr>
          <p:nvPr>
            <p:ph idx="1"/>
          </p:nvPr>
        </p:nvSpPr>
        <p:spPr/>
        <p:txBody>
          <a:bodyPr/>
          <a:lstStyle/>
          <a:p>
            <a:r>
              <a:rPr lang="lv-LV" dirty="0" err="1"/>
              <a:t>Content</a:t>
            </a:r>
            <a:r>
              <a:rPr lang="lv-LV" dirty="0"/>
              <a:t> </a:t>
            </a:r>
            <a:r>
              <a:rPr lang="lv-LV" dirty="0" err="1"/>
              <a:t>of</a:t>
            </a:r>
            <a:r>
              <a:rPr lang="lv-LV" dirty="0"/>
              <a:t> </a:t>
            </a:r>
            <a:r>
              <a:rPr lang="lv-LV" dirty="0" err="1"/>
              <a:t>questionnaire</a:t>
            </a:r>
            <a:r>
              <a:rPr lang="lv-LV" dirty="0"/>
              <a:t> </a:t>
            </a:r>
            <a:r>
              <a:rPr lang="lv-LV" dirty="0" err="1"/>
              <a:t>for</a:t>
            </a:r>
            <a:r>
              <a:rPr lang="lv-LV" dirty="0"/>
              <a:t> </a:t>
            </a:r>
            <a:r>
              <a:rPr lang="lv-LV" dirty="0" err="1"/>
              <a:t>study</a:t>
            </a:r>
            <a:r>
              <a:rPr lang="lv-LV" dirty="0"/>
              <a:t> </a:t>
            </a:r>
            <a:r>
              <a:rPr lang="lv-LV" dirty="0" err="1"/>
              <a:t>courses</a:t>
            </a:r>
            <a:endParaRPr lang="lv-LV" dirty="0"/>
          </a:p>
          <a:p>
            <a:r>
              <a:rPr lang="lv-LV" sz="1600" dirty="0" err="1"/>
              <a:t>Number</a:t>
            </a:r>
            <a:r>
              <a:rPr lang="lv-LV" sz="1600" dirty="0"/>
              <a:t> </a:t>
            </a:r>
            <a:r>
              <a:rPr lang="lv-LV" sz="1600" dirty="0" err="1"/>
              <a:t>of</a:t>
            </a:r>
            <a:r>
              <a:rPr lang="lv-LV" sz="1600" dirty="0"/>
              <a:t> </a:t>
            </a:r>
            <a:r>
              <a:rPr lang="lv-LV" sz="1600" dirty="0" err="1"/>
              <a:t>registrered</a:t>
            </a:r>
            <a:r>
              <a:rPr lang="lv-LV" sz="1600" dirty="0"/>
              <a:t> students: X, (1 (</a:t>
            </a:r>
            <a:r>
              <a:rPr lang="lv-LV" sz="1600" dirty="0" err="1"/>
              <a:t>absolutely</a:t>
            </a:r>
            <a:r>
              <a:rPr lang="lv-LV" sz="1600" dirty="0"/>
              <a:t> do </a:t>
            </a:r>
            <a:r>
              <a:rPr lang="lv-LV" sz="1600" dirty="0" err="1"/>
              <a:t>not</a:t>
            </a:r>
            <a:r>
              <a:rPr lang="lv-LV" sz="1600" dirty="0"/>
              <a:t> agree)...7 (</a:t>
            </a:r>
            <a:r>
              <a:rPr lang="lv-LV" sz="1600" dirty="0" err="1"/>
              <a:t>absolutely</a:t>
            </a:r>
            <a:r>
              <a:rPr lang="lv-LV" sz="1600" dirty="0"/>
              <a:t> </a:t>
            </a:r>
            <a:r>
              <a:rPr lang="lv-LV" sz="1600" dirty="0" err="1"/>
              <a:t>agree</a:t>
            </a:r>
            <a:r>
              <a:rPr lang="lv-LV" sz="1600" dirty="0"/>
              <a:t>)</a:t>
            </a:r>
          </a:p>
          <a:p>
            <a:pPr marL="457200" indent="-457200">
              <a:buAutoNum type="arabicPeriod"/>
            </a:pPr>
            <a:r>
              <a:rPr lang="en-US" sz="2000" dirty="0"/>
              <a:t>Course contents corresponded to the course description</a:t>
            </a:r>
            <a:endParaRPr lang="lv-LV" sz="2000" dirty="0"/>
          </a:p>
          <a:p>
            <a:pPr marL="457200" indent="-457200">
              <a:buAutoNum type="arabicPeriod"/>
            </a:pPr>
            <a:r>
              <a:rPr lang="en-US" sz="2000" dirty="0"/>
              <a:t>Course contents did not duplicate other courses</a:t>
            </a:r>
          </a:p>
          <a:p>
            <a:pPr marL="457200" indent="-457200">
              <a:buAutoNum type="arabicPeriod"/>
            </a:pPr>
            <a:r>
              <a:rPr lang="lv-LV" sz="2000" dirty="0" err="1"/>
              <a:t>Lecturer</a:t>
            </a:r>
            <a:r>
              <a:rPr lang="lv-LV" sz="2000" dirty="0"/>
              <a:t> </a:t>
            </a:r>
            <a:r>
              <a:rPr lang="en-US" sz="2000" dirty="0"/>
              <a:t>presented course topics clearly</a:t>
            </a:r>
            <a:endParaRPr lang="lv-LV" sz="2000" dirty="0"/>
          </a:p>
          <a:p>
            <a:pPr marL="457200" indent="-457200">
              <a:buAutoNum type="arabicPeriod"/>
            </a:pPr>
            <a:r>
              <a:rPr lang="lv-LV" sz="2000" dirty="0" err="1"/>
              <a:t>Lecturer’s</a:t>
            </a:r>
            <a:r>
              <a:rPr lang="en-US" sz="2000" dirty="0"/>
              <a:t> teaching methods contributed to the study course acquisition</a:t>
            </a:r>
            <a:endParaRPr lang="lv-LV" sz="2000" dirty="0"/>
          </a:p>
          <a:p>
            <a:pPr marL="457200" indent="-457200">
              <a:buAutoNum type="arabicPeriod"/>
            </a:pPr>
            <a:r>
              <a:rPr lang="lv-LV" sz="2000" dirty="0"/>
              <a:t>A</a:t>
            </a:r>
            <a:r>
              <a:rPr lang="en-US" sz="2000" dirty="0" err="1"/>
              <a:t>vailab</a:t>
            </a:r>
            <a:r>
              <a:rPr lang="lv-LV" sz="2000" dirty="0" err="1"/>
              <a:t>le</a:t>
            </a:r>
            <a:r>
              <a:rPr lang="en-US" sz="2000" dirty="0"/>
              <a:t> </a:t>
            </a:r>
            <a:r>
              <a:rPr lang="lv-LV" sz="2000" dirty="0"/>
              <a:t>e</a:t>
            </a:r>
            <a:r>
              <a:rPr lang="en-US" sz="2000" dirty="0"/>
              <a:t>-course material helped </a:t>
            </a:r>
            <a:r>
              <a:rPr lang="lv-LV" sz="2000" dirty="0"/>
              <a:t>to </a:t>
            </a:r>
            <a:r>
              <a:rPr lang="en-US" sz="2000" dirty="0"/>
              <a:t>acquire</a:t>
            </a:r>
            <a:r>
              <a:rPr lang="lv-LV" sz="2000" dirty="0"/>
              <a:t> </a:t>
            </a:r>
            <a:r>
              <a:rPr lang="en-US" sz="2000" dirty="0"/>
              <a:t>study course</a:t>
            </a:r>
            <a:r>
              <a:rPr lang="lv-LV" sz="2000" dirty="0"/>
              <a:t>, (</a:t>
            </a:r>
            <a:r>
              <a:rPr lang="en-US" sz="2000" dirty="0"/>
              <a:t>if the</a:t>
            </a:r>
            <a:r>
              <a:rPr lang="lv-LV" sz="2000" dirty="0"/>
              <a:t>re</a:t>
            </a:r>
            <a:r>
              <a:rPr lang="en-US" sz="2000" dirty="0"/>
              <a:t> was no e-course</a:t>
            </a:r>
            <a:r>
              <a:rPr lang="lv-LV" sz="2000" dirty="0"/>
              <a:t>, </a:t>
            </a:r>
            <a:r>
              <a:rPr lang="en-US" sz="2000" dirty="0"/>
              <a:t>it should be answered </a:t>
            </a:r>
            <a:r>
              <a:rPr lang="lv-LV" sz="2000" dirty="0"/>
              <a:t>“</a:t>
            </a:r>
            <a:r>
              <a:rPr lang="en-US" sz="2000" dirty="0"/>
              <a:t>Do not know, I cannot say “</a:t>
            </a:r>
            <a:r>
              <a:rPr lang="lv-LV" sz="2000" dirty="0"/>
              <a:t>)</a:t>
            </a:r>
          </a:p>
        </p:txBody>
      </p:sp>
    </p:spTree>
    <p:extLst>
      <p:ext uri="{BB962C8B-B14F-4D97-AF65-F5344CB8AC3E}">
        <p14:creationId xmlns:p14="http://schemas.microsoft.com/office/powerpoint/2010/main" val="47238104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err="1"/>
              <a:t>The</a:t>
            </a:r>
            <a:r>
              <a:rPr lang="lv-LV" dirty="0"/>
              <a:t> </a:t>
            </a:r>
            <a:r>
              <a:rPr lang="lv-LV" dirty="0" err="1"/>
              <a:t>Feedback</a:t>
            </a:r>
            <a:endParaRPr lang="lv-LV" dirty="0"/>
          </a:p>
        </p:txBody>
      </p:sp>
      <p:sp>
        <p:nvSpPr>
          <p:cNvPr id="3" name="Content Placeholder 2"/>
          <p:cNvSpPr>
            <a:spLocks noGrp="1"/>
          </p:cNvSpPr>
          <p:nvPr>
            <p:ph idx="1"/>
          </p:nvPr>
        </p:nvSpPr>
        <p:spPr/>
        <p:txBody>
          <a:bodyPr/>
          <a:lstStyle/>
          <a:p>
            <a:r>
              <a:rPr lang="en-US" dirty="0"/>
              <a:t>Content of questionnaire for study courses</a:t>
            </a:r>
          </a:p>
          <a:p>
            <a:r>
              <a:rPr lang="en-US" sz="2000" dirty="0"/>
              <a:t>Number</a:t>
            </a:r>
            <a:r>
              <a:rPr lang="lv-LV" sz="2000" dirty="0"/>
              <a:t> </a:t>
            </a:r>
            <a:r>
              <a:rPr lang="en-US" sz="2000" dirty="0"/>
              <a:t>of registered</a:t>
            </a:r>
            <a:r>
              <a:rPr lang="lv-LV" sz="2000" dirty="0"/>
              <a:t> students</a:t>
            </a:r>
          </a:p>
          <a:p>
            <a:pPr marL="457200" indent="-457200">
              <a:buFont typeface="+mj-lt"/>
              <a:buAutoNum type="arabicPeriod" startAt="6"/>
            </a:pPr>
            <a:r>
              <a:rPr lang="en-US" sz="2000" dirty="0"/>
              <a:t>Tests during the semester of the course contributed to the acquisition of</a:t>
            </a:r>
            <a:r>
              <a:rPr lang="lv-LV" sz="2000" dirty="0"/>
              <a:t> it</a:t>
            </a:r>
          </a:p>
          <a:p>
            <a:pPr marL="457200" indent="-457200">
              <a:buFont typeface="+mj-lt"/>
              <a:buAutoNum type="arabicPeriod" startAt="6"/>
            </a:pPr>
            <a:r>
              <a:rPr lang="en-US" sz="2000" dirty="0"/>
              <a:t>The teacher was available for consultation</a:t>
            </a:r>
            <a:r>
              <a:rPr lang="lv-LV" sz="2000" dirty="0"/>
              <a:t>s</a:t>
            </a:r>
          </a:p>
          <a:p>
            <a:pPr marL="457200" indent="-457200">
              <a:buFont typeface="+mj-lt"/>
              <a:buAutoNum type="arabicPeriod" startAt="6"/>
            </a:pPr>
            <a:r>
              <a:rPr lang="lv-LV" sz="2000" dirty="0" err="1"/>
              <a:t>During</a:t>
            </a:r>
            <a:r>
              <a:rPr lang="lv-LV" sz="2000" dirty="0"/>
              <a:t> </a:t>
            </a:r>
            <a:r>
              <a:rPr lang="lv-LV" sz="2000" dirty="0" err="1"/>
              <a:t>the</a:t>
            </a:r>
            <a:r>
              <a:rPr lang="lv-LV" sz="2000" dirty="0"/>
              <a:t> c</a:t>
            </a:r>
            <a:r>
              <a:rPr lang="en-US" sz="2000" dirty="0" err="1"/>
              <a:t>ourse</a:t>
            </a:r>
            <a:r>
              <a:rPr lang="en-US" sz="2000" dirty="0"/>
              <a:t> </a:t>
            </a:r>
            <a:r>
              <a:rPr lang="lv-LV" sz="2000" dirty="0"/>
              <a:t>I </a:t>
            </a:r>
            <a:r>
              <a:rPr lang="en-US" sz="2000" dirty="0"/>
              <a:t>attained learning outcomes</a:t>
            </a:r>
            <a:r>
              <a:rPr lang="lv-LV" sz="2000" dirty="0"/>
              <a:t> </a:t>
            </a:r>
            <a:r>
              <a:rPr lang="en-US" sz="2000" dirty="0"/>
              <a:t>recorded </a:t>
            </a:r>
            <a:r>
              <a:rPr lang="lv-LV" sz="2000" dirty="0" err="1"/>
              <a:t>in</a:t>
            </a:r>
            <a:r>
              <a:rPr lang="lv-LV" sz="2000" dirty="0"/>
              <a:t> </a:t>
            </a:r>
            <a:r>
              <a:rPr lang="en-US" sz="2000" dirty="0"/>
              <a:t>the course description</a:t>
            </a:r>
            <a:endParaRPr lang="lv-LV" sz="2000" dirty="0"/>
          </a:p>
          <a:p>
            <a:pPr marL="457200" indent="-457200">
              <a:buFont typeface="+mj-lt"/>
              <a:buAutoNum type="arabicPeriod" startAt="6"/>
            </a:pPr>
            <a:r>
              <a:rPr lang="lv-LV" sz="2000" dirty="0"/>
              <a:t>It </a:t>
            </a:r>
            <a:r>
              <a:rPr lang="en-US" sz="2000" dirty="0"/>
              <a:t>would be great</a:t>
            </a:r>
            <a:r>
              <a:rPr lang="lv-LV" sz="2000" dirty="0"/>
              <a:t> to </a:t>
            </a:r>
            <a:r>
              <a:rPr lang="en-US" sz="2000" dirty="0"/>
              <a:t>listen another study course of this lecturer</a:t>
            </a:r>
          </a:p>
          <a:p>
            <a:pPr marL="457200" indent="-457200">
              <a:buFont typeface="+mj-lt"/>
              <a:buAutoNum type="arabicPeriod" startAt="6"/>
            </a:pPr>
            <a:r>
              <a:rPr lang="lv-LV" sz="2000" dirty="0" err="1"/>
              <a:t>Lecturer</a:t>
            </a:r>
            <a:r>
              <a:rPr lang="en-US" sz="2000" dirty="0"/>
              <a:t>'s explanation of the test results is </a:t>
            </a:r>
            <a:r>
              <a:rPr lang="lv-LV" sz="2000" dirty="0" err="1"/>
              <a:t>good</a:t>
            </a:r>
            <a:r>
              <a:rPr lang="lv-LV" sz="2000" dirty="0"/>
              <a:t> </a:t>
            </a:r>
            <a:r>
              <a:rPr lang="en-US" sz="2000" dirty="0"/>
              <a:t>enough</a:t>
            </a:r>
            <a:endParaRPr lang="lv-LV" sz="2000" dirty="0"/>
          </a:p>
          <a:p>
            <a:pPr marL="457200" indent="-457200">
              <a:buFont typeface="+mj-lt"/>
              <a:buAutoNum type="arabicPeriod" startAt="6"/>
            </a:pPr>
            <a:r>
              <a:rPr lang="lv-LV" sz="2000" dirty="0"/>
              <a:t>TOTAL</a:t>
            </a:r>
          </a:p>
        </p:txBody>
      </p:sp>
    </p:spTree>
    <p:extLst>
      <p:ext uri="{BB962C8B-B14F-4D97-AF65-F5344CB8AC3E}">
        <p14:creationId xmlns:p14="http://schemas.microsoft.com/office/powerpoint/2010/main" val="39458710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457200" y="274638"/>
            <a:ext cx="8229600" cy="4450506"/>
          </a:xfrm>
        </p:spPr>
        <p:txBody>
          <a:bodyPr/>
          <a:lstStyle/>
          <a:p>
            <a:r>
              <a:rPr lang="lv-LV" dirty="0" err="1"/>
              <a:t>System</a:t>
            </a:r>
            <a:endParaRPr lang="lv-LV" dirty="0"/>
          </a:p>
        </p:txBody>
      </p:sp>
    </p:spTree>
    <p:extLst>
      <p:ext uri="{BB962C8B-B14F-4D97-AF65-F5344CB8AC3E}">
        <p14:creationId xmlns:p14="http://schemas.microsoft.com/office/powerpoint/2010/main" val="338693178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err="1"/>
              <a:t>The</a:t>
            </a:r>
            <a:r>
              <a:rPr lang="lv-LV" dirty="0"/>
              <a:t> </a:t>
            </a:r>
            <a:r>
              <a:rPr lang="lv-LV" dirty="0" err="1"/>
              <a:t>Feedback</a:t>
            </a:r>
            <a:endParaRPr lang="lv-LV" dirty="0"/>
          </a:p>
        </p:txBody>
      </p:sp>
      <p:sp>
        <p:nvSpPr>
          <p:cNvPr id="3" name="Content Placeholder 2"/>
          <p:cNvSpPr>
            <a:spLocks noGrp="1"/>
          </p:cNvSpPr>
          <p:nvPr>
            <p:ph idx="1"/>
          </p:nvPr>
        </p:nvSpPr>
        <p:spPr/>
        <p:txBody>
          <a:bodyPr/>
          <a:lstStyle/>
          <a:p>
            <a:pPr marL="514350" indent="-514350">
              <a:buFont typeface="+mj-lt"/>
              <a:buAutoNum type="arabicPeriod" startAt="12"/>
            </a:pPr>
            <a:r>
              <a:rPr lang="lv-LV" b="1" dirty="0"/>
              <a:t> </a:t>
            </a:r>
            <a:r>
              <a:rPr lang="en-US" b="1" dirty="0"/>
              <a:t>Self</a:t>
            </a:r>
            <a:r>
              <a:rPr lang="lv-LV" b="1" dirty="0"/>
              <a:t>-</a:t>
            </a:r>
            <a:r>
              <a:rPr lang="en-US" b="1" dirty="0"/>
              <a:t>evaluation of the academic staff – individual</a:t>
            </a:r>
            <a:r>
              <a:rPr lang="lv-LV" b="1" dirty="0"/>
              <a:t> </a:t>
            </a:r>
            <a:r>
              <a:rPr lang="en-US" b="1" dirty="0"/>
              <a:t>studies and analysis of results provided by questionnaire, analysis of mistakes made.</a:t>
            </a:r>
          </a:p>
          <a:p>
            <a:pPr marL="514350" indent="-514350">
              <a:buFont typeface="+mj-lt"/>
              <a:buAutoNum type="arabicPeriod" startAt="12"/>
            </a:pPr>
            <a:r>
              <a:rPr lang="lv-LV" b="1" dirty="0"/>
              <a:t> </a:t>
            </a:r>
            <a:r>
              <a:rPr lang="en-US" b="1" dirty="0"/>
              <a:t>Changes in the content and methods used in running the study course.</a:t>
            </a:r>
          </a:p>
        </p:txBody>
      </p:sp>
    </p:spTree>
    <p:extLst>
      <p:ext uri="{BB962C8B-B14F-4D97-AF65-F5344CB8AC3E}">
        <p14:creationId xmlns:p14="http://schemas.microsoft.com/office/powerpoint/2010/main" val="249645827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err="1"/>
              <a:t>The</a:t>
            </a:r>
            <a:r>
              <a:rPr lang="lv-LV" dirty="0"/>
              <a:t> </a:t>
            </a:r>
            <a:r>
              <a:rPr lang="lv-LV" dirty="0" err="1"/>
              <a:t>Feedback</a:t>
            </a:r>
            <a:endParaRPr lang="lv-LV" dirty="0"/>
          </a:p>
        </p:txBody>
      </p:sp>
      <p:sp>
        <p:nvSpPr>
          <p:cNvPr id="3" name="Content Placeholder 2"/>
          <p:cNvSpPr>
            <a:spLocks noGrp="1"/>
          </p:cNvSpPr>
          <p:nvPr>
            <p:ph idx="1"/>
          </p:nvPr>
        </p:nvSpPr>
        <p:spPr/>
        <p:txBody>
          <a:bodyPr/>
          <a:lstStyle/>
          <a:p>
            <a:pPr marL="514350" indent="-514350">
              <a:buFont typeface="+mj-lt"/>
              <a:buAutoNum type="arabicPeriod" startAt="14"/>
            </a:pPr>
            <a:r>
              <a:rPr lang="en-US" sz="3000" dirty="0"/>
              <a:t> </a:t>
            </a:r>
            <a:r>
              <a:rPr lang="lv-LV" sz="2800" b="1" dirty="0"/>
              <a:t>A</a:t>
            </a:r>
            <a:r>
              <a:rPr lang="en-US" sz="2800" b="1" dirty="0" err="1"/>
              <a:t>nalysis</a:t>
            </a:r>
            <a:r>
              <a:rPr lang="en-US" sz="2800" b="1" dirty="0"/>
              <a:t> of results provided by questionnaires during academic seminars of </a:t>
            </a:r>
            <a:r>
              <a:rPr lang="lv-LV" sz="2800" b="1" dirty="0" err="1"/>
              <a:t>the</a:t>
            </a:r>
            <a:r>
              <a:rPr lang="lv-LV" sz="2800" b="1" dirty="0"/>
              <a:t> F</a:t>
            </a:r>
            <a:r>
              <a:rPr lang="en-US" sz="2800" b="1" dirty="0" err="1"/>
              <a:t>acul</a:t>
            </a:r>
            <a:r>
              <a:rPr lang="lv-LV" sz="2800" b="1" dirty="0" err="1"/>
              <a:t>ty</a:t>
            </a:r>
            <a:r>
              <a:rPr lang="lv-LV" sz="2800" b="1" dirty="0"/>
              <a:t>. </a:t>
            </a:r>
          </a:p>
          <a:p>
            <a:pPr marL="514350" indent="-514350">
              <a:buFont typeface="+mj-lt"/>
              <a:buAutoNum type="arabicPeriod" startAt="14"/>
            </a:pPr>
            <a:r>
              <a:rPr lang="lv-LV" sz="2800" b="1" dirty="0"/>
              <a:t> </a:t>
            </a:r>
            <a:r>
              <a:rPr lang="lv-LV" sz="2800" b="1" dirty="0" err="1"/>
              <a:t>Acceptance</a:t>
            </a:r>
            <a:r>
              <a:rPr lang="lv-LV" sz="2800" b="1" dirty="0"/>
              <a:t> </a:t>
            </a:r>
            <a:r>
              <a:rPr lang="lv-LV" sz="2800" b="1" dirty="0" err="1"/>
              <a:t>of</a:t>
            </a:r>
            <a:r>
              <a:rPr lang="lv-LV" sz="2800" b="1" dirty="0"/>
              <a:t> </a:t>
            </a:r>
            <a:r>
              <a:rPr lang="lv-LV" sz="2800" b="1" dirty="0" err="1"/>
              <a:t>the</a:t>
            </a:r>
            <a:r>
              <a:rPr lang="lv-LV" sz="2800" b="1" dirty="0"/>
              <a:t> </a:t>
            </a:r>
            <a:r>
              <a:rPr lang="lv-LV" sz="2800" b="1" dirty="0" err="1"/>
              <a:t>course</a:t>
            </a:r>
            <a:r>
              <a:rPr lang="lv-LV" sz="2800" b="1" dirty="0"/>
              <a:t> </a:t>
            </a:r>
            <a:r>
              <a:rPr lang="lv-LV" sz="2800" b="1" dirty="0" err="1"/>
              <a:t>changes</a:t>
            </a:r>
            <a:r>
              <a:rPr lang="lv-LV" sz="2800" b="1" dirty="0"/>
              <a:t> </a:t>
            </a:r>
            <a:r>
              <a:rPr lang="lv-LV" sz="2800" b="1" dirty="0" err="1"/>
              <a:t>by</a:t>
            </a:r>
            <a:r>
              <a:rPr lang="lv-LV" sz="2800" b="1" dirty="0"/>
              <a:t> </a:t>
            </a:r>
            <a:r>
              <a:rPr lang="lv-LV" sz="2800" b="1" dirty="0" err="1"/>
              <a:t>Council</a:t>
            </a:r>
            <a:r>
              <a:rPr lang="lv-LV" sz="2800" b="1" dirty="0"/>
              <a:t> </a:t>
            </a:r>
            <a:r>
              <a:rPr lang="lv-LV" sz="2800" b="1" dirty="0" err="1"/>
              <a:t>of</a:t>
            </a:r>
            <a:r>
              <a:rPr lang="lv-LV" sz="2800" b="1" dirty="0"/>
              <a:t> </a:t>
            </a:r>
            <a:r>
              <a:rPr lang="lv-LV" sz="2800" b="1" dirty="0" err="1"/>
              <a:t>Study</a:t>
            </a:r>
            <a:r>
              <a:rPr lang="lv-LV" sz="2800" b="1" dirty="0"/>
              <a:t> </a:t>
            </a:r>
            <a:r>
              <a:rPr lang="lv-LV" sz="2800" b="1" dirty="0" err="1"/>
              <a:t>programmes</a:t>
            </a:r>
            <a:r>
              <a:rPr lang="lv-LV" sz="2800" b="1" dirty="0"/>
              <a:t> </a:t>
            </a:r>
            <a:r>
              <a:rPr lang="lv-LV" sz="2800" b="1" dirty="0" err="1"/>
              <a:t>and</a:t>
            </a:r>
            <a:r>
              <a:rPr lang="lv-LV" sz="2800" b="1" dirty="0"/>
              <a:t> </a:t>
            </a:r>
            <a:r>
              <a:rPr lang="lv-LV" sz="2800" b="1" dirty="0" err="1"/>
              <a:t>Board</a:t>
            </a:r>
            <a:r>
              <a:rPr lang="lv-LV" sz="2800" b="1" dirty="0"/>
              <a:t> </a:t>
            </a:r>
            <a:r>
              <a:rPr lang="lv-LV" sz="2800" b="1" dirty="0" err="1"/>
              <a:t>of</a:t>
            </a:r>
            <a:r>
              <a:rPr lang="lv-LV" sz="2800" b="1" dirty="0"/>
              <a:t> </a:t>
            </a:r>
            <a:r>
              <a:rPr lang="lv-LV" sz="2800" b="1" dirty="0" err="1"/>
              <a:t>the</a:t>
            </a:r>
            <a:r>
              <a:rPr lang="lv-LV" sz="2800" b="1" dirty="0"/>
              <a:t> </a:t>
            </a:r>
            <a:r>
              <a:rPr lang="lv-LV" sz="2800" b="1" dirty="0" err="1"/>
              <a:t>Faculty</a:t>
            </a:r>
            <a:r>
              <a:rPr lang="lv-LV" sz="2800" b="1" dirty="0"/>
              <a:t>.</a:t>
            </a:r>
            <a:endParaRPr lang="en-US" sz="2800" b="1" dirty="0"/>
          </a:p>
          <a:p>
            <a:pPr marL="514350" indent="-514350">
              <a:buFont typeface="+mj-lt"/>
              <a:buAutoNum type="arabicPeriod" startAt="14"/>
            </a:pPr>
            <a:r>
              <a:rPr lang="en-US" sz="2800" b="1" dirty="0"/>
              <a:t> Rise of the study course quality as a result of </a:t>
            </a:r>
            <a:r>
              <a:rPr lang="lv-LV" sz="2800" b="1" dirty="0" err="1"/>
              <a:t>collaboration</a:t>
            </a:r>
            <a:r>
              <a:rPr lang="lv-LV" sz="2800" b="1" dirty="0"/>
              <a:t> </a:t>
            </a:r>
            <a:r>
              <a:rPr lang="lv-LV" sz="2800" b="1" dirty="0" err="1"/>
              <a:t>of</a:t>
            </a:r>
            <a:r>
              <a:rPr lang="lv-LV" sz="2800" b="1" dirty="0"/>
              <a:t> </a:t>
            </a:r>
            <a:r>
              <a:rPr lang="en-US" sz="2800" b="1" dirty="0"/>
              <a:t>students and academic staff</a:t>
            </a:r>
            <a:r>
              <a:rPr lang="lv-LV" sz="2800" b="1" dirty="0"/>
              <a:t>.</a:t>
            </a:r>
            <a:endParaRPr lang="en-US" sz="2800" b="1" dirty="0"/>
          </a:p>
          <a:p>
            <a:pPr marL="514350" indent="-514350">
              <a:buFont typeface="+mj-lt"/>
              <a:buAutoNum type="arabicPeriod" startAt="14"/>
            </a:pPr>
            <a:endParaRPr lang="en-US" sz="3000" dirty="0"/>
          </a:p>
        </p:txBody>
      </p:sp>
    </p:spTree>
    <p:extLst>
      <p:ext uri="{BB962C8B-B14F-4D97-AF65-F5344CB8AC3E}">
        <p14:creationId xmlns:p14="http://schemas.microsoft.com/office/powerpoint/2010/main" val="60106711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err="1"/>
              <a:t>The</a:t>
            </a:r>
            <a:r>
              <a:rPr lang="lv-LV" dirty="0"/>
              <a:t> </a:t>
            </a:r>
            <a:r>
              <a:rPr lang="lv-LV" dirty="0" err="1"/>
              <a:t>Feedback</a:t>
            </a:r>
            <a:endParaRPr lang="lv-LV" dirty="0"/>
          </a:p>
        </p:txBody>
      </p:sp>
      <p:sp>
        <p:nvSpPr>
          <p:cNvPr id="3" name="Content Placeholder 2"/>
          <p:cNvSpPr>
            <a:spLocks noGrp="1"/>
          </p:cNvSpPr>
          <p:nvPr>
            <p:ph idx="1"/>
          </p:nvPr>
        </p:nvSpPr>
        <p:spPr/>
        <p:txBody>
          <a:bodyPr/>
          <a:lstStyle/>
          <a:p>
            <a:pPr indent="0"/>
            <a:r>
              <a:rPr lang="en-US" sz="3000" dirty="0"/>
              <a:t> </a:t>
            </a:r>
            <a:r>
              <a:rPr lang="lv-LV" sz="2800" b="1" dirty="0" err="1">
                <a:solidFill>
                  <a:schemeClr val="accent2"/>
                </a:solidFill>
              </a:rPr>
              <a:t>The</a:t>
            </a:r>
            <a:r>
              <a:rPr lang="lv-LV" sz="2800" b="1" dirty="0">
                <a:solidFill>
                  <a:schemeClr val="accent2"/>
                </a:solidFill>
              </a:rPr>
              <a:t> </a:t>
            </a:r>
            <a:r>
              <a:rPr lang="lv-LV" sz="2800" b="1" dirty="0" err="1">
                <a:solidFill>
                  <a:schemeClr val="accent2"/>
                </a:solidFill>
              </a:rPr>
              <a:t>above</a:t>
            </a:r>
            <a:r>
              <a:rPr lang="lv-LV" sz="2800" b="1" dirty="0">
                <a:solidFill>
                  <a:schemeClr val="accent2"/>
                </a:solidFill>
              </a:rPr>
              <a:t> </a:t>
            </a:r>
            <a:r>
              <a:rPr lang="lv-LV" sz="2800" b="1" dirty="0" err="1">
                <a:solidFill>
                  <a:schemeClr val="accent2"/>
                </a:solidFill>
              </a:rPr>
              <a:t>mentioned</a:t>
            </a:r>
            <a:r>
              <a:rPr lang="lv-LV" sz="2800" b="1" dirty="0">
                <a:solidFill>
                  <a:schemeClr val="accent2"/>
                </a:solidFill>
              </a:rPr>
              <a:t> process </a:t>
            </a:r>
            <a:r>
              <a:rPr lang="lv-LV" sz="2800" b="1" dirty="0" err="1">
                <a:solidFill>
                  <a:schemeClr val="accent2"/>
                </a:solidFill>
              </a:rPr>
              <a:t>is</a:t>
            </a:r>
            <a:r>
              <a:rPr lang="lv-LV" sz="2800" b="1" dirty="0">
                <a:solidFill>
                  <a:schemeClr val="accent2"/>
                </a:solidFill>
              </a:rPr>
              <a:t> </a:t>
            </a:r>
            <a:r>
              <a:rPr lang="lv-LV" sz="2800" b="1" dirty="0" err="1">
                <a:solidFill>
                  <a:schemeClr val="accent2"/>
                </a:solidFill>
              </a:rPr>
              <a:t>defined</a:t>
            </a:r>
            <a:r>
              <a:rPr lang="lv-LV" sz="2800" b="1" dirty="0">
                <a:solidFill>
                  <a:schemeClr val="accent2"/>
                </a:solidFill>
              </a:rPr>
              <a:t> </a:t>
            </a:r>
            <a:r>
              <a:rPr lang="lv-LV" sz="2800" b="1" dirty="0" err="1">
                <a:solidFill>
                  <a:schemeClr val="accent2"/>
                </a:solidFill>
              </a:rPr>
              <a:t>by</a:t>
            </a:r>
            <a:r>
              <a:rPr lang="lv-LV" sz="2800" b="1" dirty="0">
                <a:solidFill>
                  <a:schemeClr val="accent2"/>
                </a:solidFill>
              </a:rPr>
              <a:t> 31.08.2010 UL </a:t>
            </a:r>
            <a:r>
              <a:rPr lang="lv-LV" sz="2800" b="1" dirty="0" err="1">
                <a:solidFill>
                  <a:schemeClr val="accent2"/>
                </a:solidFill>
              </a:rPr>
              <a:t>Instruction</a:t>
            </a:r>
            <a:r>
              <a:rPr lang="lv-LV" sz="2800" b="1" dirty="0">
                <a:solidFill>
                  <a:schemeClr val="accent2"/>
                </a:solidFill>
              </a:rPr>
              <a:t> No. 1/219 «</a:t>
            </a:r>
            <a:r>
              <a:rPr lang="en-US" sz="2800" dirty="0">
                <a:solidFill>
                  <a:schemeClr val="accent2"/>
                </a:solidFill>
              </a:rPr>
              <a:t>Requirements for the </a:t>
            </a:r>
            <a:r>
              <a:rPr lang="lv-LV" sz="2800" dirty="0" err="1">
                <a:solidFill>
                  <a:schemeClr val="accent2"/>
                </a:solidFill>
              </a:rPr>
              <a:t>study</a:t>
            </a:r>
            <a:r>
              <a:rPr lang="lv-LV" sz="2800" dirty="0">
                <a:solidFill>
                  <a:schemeClr val="accent2"/>
                </a:solidFill>
              </a:rPr>
              <a:t> </a:t>
            </a:r>
            <a:r>
              <a:rPr lang="en-US" sz="2800" dirty="0">
                <a:solidFill>
                  <a:schemeClr val="accent2"/>
                </a:solidFill>
              </a:rPr>
              <a:t>course preparation and updating</a:t>
            </a:r>
            <a:r>
              <a:rPr lang="lv-LV" sz="2800" dirty="0">
                <a:solidFill>
                  <a:schemeClr val="accent2"/>
                </a:solidFill>
              </a:rPr>
              <a:t>», </a:t>
            </a:r>
            <a:r>
              <a:rPr lang="lv-LV" sz="2800" dirty="0" err="1">
                <a:solidFill>
                  <a:schemeClr val="accent2"/>
                </a:solidFill>
              </a:rPr>
              <a:t>including</a:t>
            </a:r>
            <a:r>
              <a:rPr lang="lv-LV" sz="2800" dirty="0">
                <a:solidFill>
                  <a:schemeClr val="accent2"/>
                </a:solidFill>
              </a:rPr>
              <a:t> 21.01.2011. </a:t>
            </a:r>
            <a:r>
              <a:rPr lang="lv-LV" sz="2800" dirty="0" err="1">
                <a:solidFill>
                  <a:schemeClr val="accent2"/>
                </a:solidFill>
              </a:rPr>
              <a:t>Annex</a:t>
            </a:r>
            <a:r>
              <a:rPr lang="lv-LV" sz="2800" dirty="0">
                <a:solidFill>
                  <a:schemeClr val="accent2"/>
                </a:solidFill>
              </a:rPr>
              <a:t> No. 1 </a:t>
            </a:r>
            <a:r>
              <a:rPr lang="lv-LV" sz="2800" dirty="0" err="1">
                <a:solidFill>
                  <a:schemeClr val="accent2"/>
                </a:solidFill>
              </a:rPr>
              <a:t>and</a:t>
            </a:r>
            <a:r>
              <a:rPr lang="lv-LV" sz="2800" dirty="0">
                <a:solidFill>
                  <a:schemeClr val="accent2"/>
                </a:solidFill>
              </a:rPr>
              <a:t> </a:t>
            </a:r>
            <a:r>
              <a:rPr lang="lv-LV" sz="2800" dirty="0" err="1">
                <a:solidFill>
                  <a:schemeClr val="accent2"/>
                </a:solidFill>
              </a:rPr>
              <a:t>Annex</a:t>
            </a:r>
            <a:r>
              <a:rPr lang="lv-LV" sz="2800" dirty="0">
                <a:solidFill>
                  <a:schemeClr val="accent2"/>
                </a:solidFill>
              </a:rPr>
              <a:t> No 2.</a:t>
            </a:r>
            <a:endParaRPr lang="en-US" sz="2800" b="1" dirty="0">
              <a:solidFill>
                <a:schemeClr val="accent2"/>
              </a:solidFill>
            </a:endParaRPr>
          </a:p>
          <a:p>
            <a:pPr marL="514350" indent="-514350">
              <a:buNone/>
            </a:pPr>
            <a:endParaRPr lang="en-US" sz="3000" dirty="0"/>
          </a:p>
        </p:txBody>
      </p:sp>
    </p:spTree>
    <p:extLst>
      <p:ext uri="{BB962C8B-B14F-4D97-AF65-F5344CB8AC3E}">
        <p14:creationId xmlns:p14="http://schemas.microsoft.com/office/powerpoint/2010/main" val="58987955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lv-LV" dirty="0"/>
              <a:t> </a:t>
            </a:r>
          </a:p>
        </p:txBody>
      </p:sp>
      <p:sp>
        <p:nvSpPr>
          <p:cNvPr id="3" name="Title 2"/>
          <p:cNvSpPr>
            <a:spLocks noGrp="1"/>
          </p:cNvSpPr>
          <p:nvPr>
            <p:ph type="ctrTitle"/>
          </p:nvPr>
        </p:nvSpPr>
        <p:spPr/>
        <p:txBody>
          <a:bodyPr>
            <a:normAutofit fontScale="90000"/>
          </a:bodyPr>
          <a:lstStyle/>
          <a:p>
            <a:r>
              <a:rPr lang="lv-LV" dirty="0" err="1"/>
              <a:t>Learning</a:t>
            </a:r>
            <a:r>
              <a:rPr lang="lv-LV" dirty="0"/>
              <a:t> </a:t>
            </a:r>
            <a:r>
              <a:rPr lang="lv-LV" dirty="0" err="1"/>
              <a:t>outcomes</a:t>
            </a:r>
            <a:br>
              <a:rPr lang="lv-LV" dirty="0"/>
            </a:br>
            <a:r>
              <a:rPr lang="lv-LV" dirty="0"/>
              <a:t>(reference </a:t>
            </a:r>
            <a:r>
              <a:rPr lang="lv-LV" dirty="0" err="1"/>
              <a:t>guide</a:t>
            </a:r>
            <a:r>
              <a:rPr lang="lv-LV" dirty="0"/>
              <a:t>)</a:t>
            </a:r>
            <a:br>
              <a:rPr lang="lv-LV" dirty="0"/>
            </a:br>
            <a:endParaRPr lang="lv-LV" dirty="0"/>
          </a:p>
        </p:txBody>
      </p:sp>
    </p:spTree>
    <p:extLst>
      <p:ext uri="{BB962C8B-B14F-4D97-AF65-F5344CB8AC3E}">
        <p14:creationId xmlns:p14="http://schemas.microsoft.com/office/powerpoint/2010/main" val="255497504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86198"/>
            <a:ext cx="7488832" cy="945879"/>
          </a:xfrm>
        </p:spPr>
        <p:txBody>
          <a:bodyPr/>
          <a:lstStyle/>
          <a:p>
            <a:r>
              <a:rPr lang="lv-LV" sz="3600" dirty="0" err="1"/>
              <a:t>Learning</a:t>
            </a:r>
            <a:r>
              <a:rPr lang="lv-LV" sz="3600" dirty="0"/>
              <a:t> </a:t>
            </a:r>
            <a:r>
              <a:rPr lang="lv-LV" sz="3600" dirty="0" err="1"/>
              <a:t>outcomes</a:t>
            </a:r>
            <a:endParaRPr lang="en-US" sz="3600" dirty="0"/>
          </a:p>
        </p:txBody>
      </p:sp>
      <p:sp>
        <p:nvSpPr>
          <p:cNvPr id="3" name="Content Placeholder 2"/>
          <p:cNvSpPr>
            <a:spLocks noGrp="1"/>
          </p:cNvSpPr>
          <p:nvPr>
            <p:ph idx="1"/>
          </p:nvPr>
        </p:nvSpPr>
        <p:spPr>
          <a:xfrm>
            <a:off x="323529" y="1412776"/>
            <a:ext cx="8136904" cy="4608512"/>
          </a:xfrm>
        </p:spPr>
        <p:txBody>
          <a:bodyPr/>
          <a:lstStyle/>
          <a:p>
            <a:r>
              <a:rPr lang="en-US" sz="2400" b="1" dirty="0"/>
              <a:t>Knowledge</a:t>
            </a:r>
            <a:r>
              <a:rPr lang="lv-LV" sz="2400" dirty="0"/>
              <a:t> (</a:t>
            </a:r>
            <a:r>
              <a:rPr lang="en-US" sz="2400" dirty="0">
                <a:solidFill>
                  <a:schemeClr val="tx1"/>
                </a:solidFill>
              </a:rPr>
              <a:t>In the context of EQF</a:t>
            </a:r>
            <a:r>
              <a:rPr lang="lv-LV" sz="2400" dirty="0">
                <a:solidFill>
                  <a:schemeClr val="tx1"/>
                </a:solidFill>
              </a:rPr>
              <a:t>*</a:t>
            </a:r>
            <a:r>
              <a:rPr lang="en-US" sz="2400" dirty="0">
                <a:solidFill>
                  <a:schemeClr val="tx1"/>
                </a:solidFill>
              </a:rPr>
              <a:t>, knowledge is described as </a:t>
            </a:r>
            <a:r>
              <a:rPr lang="en-US" sz="2400" i="1" dirty="0">
                <a:solidFill>
                  <a:schemeClr val="tx1"/>
                </a:solidFill>
              </a:rPr>
              <a:t>theoretical and/or factual</a:t>
            </a:r>
            <a:r>
              <a:rPr lang="lv-LV" sz="2400" i="1" dirty="0">
                <a:solidFill>
                  <a:schemeClr val="tx1"/>
                </a:solidFill>
              </a:rPr>
              <a:t>)</a:t>
            </a:r>
            <a:r>
              <a:rPr lang="en-US" sz="2400" dirty="0">
                <a:solidFill>
                  <a:schemeClr val="tx1"/>
                </a:solidFill>
              </a:rPr>
              <a:t>.</a:t>
            </a:r>
            <a:endParaRPr lang="en-US" sz="2400" dirty="0"/>
          </a:p>
          <a:p>
            <a:r>
              <a:rPr lang="en-US" sz="2400" b="1" dirty="0"/>
              <a:t>Skills</a:t>
            </a:r>
            <a:r>
              <a:rPr lang="lv-LV" sz="2400" dirty="0"/>
              <a:t> </a:t>
            </a:r>
            <a:r>
              <a:rPr lang="lv-LV" sz="2400" i="1" dirty="0"/>
              <a:t>- </a:t>
            </a:r>
            <a:r>
              <a:rPr lang="en-US" sz="2400" i="1" dirty="0">
                <a:solidFill>
                  <a:schemeClr val="tx1"/>
                </a:solidFill>
              </a:rPr>
              <a:t>cognitive</a:t>
            </a:r>
            <a:r>
              <a:rPr lang="en-US" sz="2400" dirty="0">
                <a:solidFill>
                  <a:schemeClr val="tx1"/>
                </a:solidFill>
              </a:rPr>
              <a:t> (involving the use of logical, intuitive and creative thinking), and</a:t>
            </a:r>
            <a:r>
              <a:rPr lang="lv-LV" sz="2400" dirty="0">
                <a:solidFill>
                  <a:schemeClr val="tx1"/>
                </a:solidFill>
              </a:rPr>
              <a:t> </a:t>
            </a:r>
            <a:r>
              <a:rPr lang="en-US" sz="2400" i="1" dirty="0">
                <a:solidFill>
                  <a:schemeClr val="tx1"/>
                </a:solidFill>
              </a:rPr>
              <a:t>practical</a:t>
            </a:r>
            <a:r>
              <a:rPr lang="en-US" sz="2400" dirty="0">
                <a:solidFill>
                  <a:schemeClr val="tx1"/>
                </a:solidFill>
              </a:rPr>
              <a:t> </a:t>
            </a:r>
            <a:r>
              <a:rPr lang="en-US" sz="2400" i="1" dirty="0">
                <a:solidFill>
                  <a:schemeClr val="tx1"/>
                </a:solidFill>
              </a:rPr>
              <a:t>(</a:t>
            </a:r>
            <a:r>
              <a:rPr lang="en-US" sz="2400" dirty="0">
                <a:solidFill>
                  <a:schemeClr val="tx1"/>
                </a:solidFill>
              </a:rPr>
              <a:t>involving manual dexterity and the use of methods, materials, tools and instruments)</a:t>
            </a:r>
          </a:p>
          <a:p>
            <a:r>
              <a:rPr lang="en-US" sz="2400" b="1" dirty="0"/>
              <a:t>Competencies</a:t>
            </a:r>
            <a:r>
              <a:rPr lang="lv-LV" sz="2400" dirty="0"/>
              <a:t> </a:t>
            </a:r>
            <a:r>
              <a:rPr lang="lv-LV" sz="2400" i="1" dirty="0"/>
              <a:t>(</a:t>
            </a:r>
            <a:r>
              <a:rPr lang="en-US" sz="2400" dirty="0">
                <a:solidFill>
                  <a:schemeClr val="tx1"/>
                </a:solidFill>
              </a:rPr>
              <a:t>competence is described in terms of</a:t>
            </a:r>
            <a:r>
              <a:rPr lang="lv-LV" sz="2400" dirty="0">
                <a:solidFill>
                  <a:schemeClr val="tx1"/>
                </a:solidFill>
              </a:rPr>
              <a:t> </a:t>
            </a:r>
            <a:r>
              <a:rPr lang="en-US" sz="2400" i="1" dirty="0">
                <a:solidFill>
                  <a:schemeClr val="tx1"/>
                </a:solidFill>
              </a:rPr>
              <a:t>responsibility and autonomy</a:t>
            </a:r>
            <a:r>
              <a:rPr lang="lv-LV" sz="2400" i="1" dirty="0">
                <a:solidFill>
                  <a:schemeClr val="tx1"/>
                </a:solidFill>
              </a:rPr>
              <a:t>)</a:t>
            </a:r>
            <a:r>
              <a:rPr lang="en-US" sz="2400" dirty="0">
                <a:solidFill>
                  <a:schemeClr val="tx1"/>
                </a:solidFill>
              </a:rPr>
              <a:t>.</a:t>
            </a:r>
            <a:endParaRPr lang="en-US" sz="2400" dirty="0"/>
          </a:p>
          <a:p>
            <a:endParaRPr lang="en-US" sz="2400" dirty="0"/>
          </a:p>
        </p:txBody>
      </p:sp>
      <p:sp>
        <p:nvSpPr>
          <p:cNvPr id="4" name="TextBox 3"/>
          <p:cNvSpPr txBox="1"/>
          <p:nvPr/>
        </p:nvSpPr>
        <p:spPr>
          <a:xfrm>
            <a:off x="395536" y="6021288"/>
            <a:ext cx="5559086" cy="369332"/>
          </a:xfrm>
          <a:prstGeom prst="rect">
            <a:avLst/>
          </a:prstGeom>
          <a:noFill/>
        </p:spPr>
        <p:txBody>
          <a:bodyPr wrap="none" rtlCol="0">
            <a:spAutoFit/>
          </a:bodyPr>
          <a:lstStyle/>
          <a:p>
            <a:r>
              <a:rPr lang="lv-LV" dirty="0"/>
              <a:t>*</a:t>
            </a:r>
            <a:r>
              <a:rPr lang="lv-LV" dirty="0">
                <a:hlinkClick r:id="rId3"/>
              </a:rPr>
              <a:t> https://ec.europa.eu/ploteus/content/descriptors-page</a:t>
            </a:r>
            <a:endParaRPr lang="lv-LV" dirty="0"/>
          </a:p>
        </p:txBody>
      </p:sp>
    </p:spTree>
    <p:extLst>
      <p:ext uri="{BB962C8B-B14F-4D97-AF65-F5344CB8AC3E}">
        <p14:creationId xmlns:p14="http://schemas.microsoft.com/office/powerpoint/2010/main" val="155490512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86198"/>
            <a:ext cx="6912768" cy="945879"/>
          </a:xfrm>
        </p:spPr>
        <p:txBody>
          <a:bodyPr/>
          <a:lstStyle/>
          <a:p>
            <a:r>
              <a:rPr lang="lv-LV" sz="3600" dirty="0" err="1"/>
              <a:t>Learning</a:t>
            </a:r>
            <a:r>
              <a:rPr lang="lv-LV" sz="3600" dirty="0"/>
              <a:t> </a:t>
            </a:r>
            <a:r>
              <a:rPr lang="lv-LV" sz="3600" dirty="0" err="1"/>
              <a:t>outcomes</a:t>
            </a:r>
            <a:endParaRPr lang="en-US" sz="3600" dirty="0"/>
          </a:p>
        </p:txBody>
      </p:sp>
      <p:sp>
        <p:nvSpPr>
          <p:cNvPr id="3" name="Content Placeholder 2"/>
          <p:cNvSpPr>
            <a:spLocks noGrp="1"/>
          </p:cNvSpPr>
          <p:nvPr>
            <p:ph idx="1"/>
          </p:nvPr>
        </p:nvSpPr>
        <p:spPr>
          <a:xfrm>
            <a:off x="323529" y="1316765"/>
            <a:ext cx="8569325" cy="4915595"/>
          </a:xfrm>
        </p:spPr>
        <p:txBody>
          <a:bodyPr/>
          <a:lstStyle/>
          <a:p>
            <a:r>
              <a:rPr lang="en-US" sz="3600" b="1" dirty="0"/>
              <a:t>Knowledge</a:t>
            </a:r>
            <a:r>
              <a:rPr lang="lv-LV" sz="3600" b="1" dirty="0"/>
              <a:t> (8 </a:t>
            </a:r>
            <a:r>
              <a:rPr lang="lv-LV" sz="3600" b="1" dirty="0" err="1"/>
              <a:t>levels</a:t>
            </a:r>
            <a:r>
              <a:rPr lang="lv-LV" sz="3600" b="1" dirty="0"/>
              <a:t>)</a:t>
            </a:r>
          </a:p>
          <a:p>
            <a:r>
              <a:rPr lang="lv-LV" sz="2000" dirty="0" err="1"/>
              <a:t>Level</a:t>
            </a:r>
            <a:r>
              <a:rPr lang="lv-LV" sz="2000" dirty="0"/>
              <a:t> 1 - </a:t>
            </a:r>
            <a:r>
              <a:rPr lang="lv-LV" sz="2000" dirty="0" err="1">
                <a:solidFill>
                  <a:schemeClr val="tx1"/>
                </a:solidFill>
                <a:latin typeface="+mn-lt"/>
                <a:ea typeface="+mn-ea"/>
                <a:cs typeface="+mn-cs"/>
              </a:rPr>
              <a:t>Basic</a:t>
            </a:r>
            <a:r>
              <a:rPr lang="lv-LV" sz="2000" dirty="0">
                <a:solidFill>
                  <a:schemeClr val="tx1"/>
                </a:solidFill>
                <a:latin typeface="+mn-lt"/>
                <a:ea typeface="+mn-ea"/>
                <a:cs typeface="+mn-cs"/>
              </a:rPr>
              <a:t> </a:t>
            </a:r>
            <a:r>
              <a:rPr lang="lv-LV" sz="2000" dirty="0" err="1">
                <a:solidFill>
                  <a:schemeClr val="tx1"/>
                </a:solidFill>
                <a:latin typeface="+mn-lt"/>
                <a:ea typeface="+mn-ea"/>
                <a:cs typeface="+mn-cs"/>
              </a:rPr>
              <a:t>general</a:t>
            </a:r>
            <a:r>
              <a:rPr lang="lv-LV" sz="2000" dirty="0">
                <a:solidFill>
                  <a:schemeClr val="tx1"/>
                </a:solidFill>
                <a:latin typeface="+mn-lt"/>
                <a:ea typeface="+mn-ea"/>
                <a:cs typeface="+mn-cs"/>
              </a:rPr>
              <a:t> </a:t>
            </a:r>
            <a:r>
              <a:rPr lang="lv-LV" sz="2000" dirty="0" err="1">
                <a:solidFill>
                  <a:schemeClr val="tx1"/>
                </a:solidFill>
                <a:latin typeface="+mn-lt"/>
                <a:ea typeface="+mn-ea"/>
                <a:cs typeface="+mn-cs"/>
              </a:rPr>
              <a:t>knowledge</a:t>
            </a:r>
            <a:r>
              <a:rPr lang="lv-LV" sz="2000" dirty="0">
                <a:solidFill>
                  <a:schemeClr val="tx1"/>
                </a:solidFill>
                <a:latin typeface="+mn-lt"/>
                <a:ea typeface="+mn-ea"/>
                <a:cs typeface="+mn-cs"/>
              </a:rPr>
              <a:t>.</a:t>
            </a:r>
          </a:p>
          <a:p>
            <a:r>
              <a:rPr lang="lv-LV" sz="2000" dirty="0" err="1"/>
              <a:t>Level</a:t>
            </a:r>
            <a:r>
              <a:rPr lang="lv-LV" sz="2000" dirty="0"/>
              <a:t> 2 – </a:t>
            </a:r>
            <a:r>
              <a:rPr lang="en-US" sz="2000" dirty="0">
                <a:solidFill>
                  <a:schemeClr val="tx1"/>
                </a:solidFill>
                <a:latin typeface="+mn-lt"/>
                <a:ea typeface="+mn-ea"/>
                <a:cs typeface="+mn-cs"/>
              </a:rPr>
              <a:t>Basic factual knowledge of a field of work or study</a:t>
            </a:r>
            <a:r>
              <a:rPr lang="lv-LV" sz="2000" dirty="0">
                <a:solidFill>
                  <a:schemeClr val="tx1"/>
                </a:solidFill>
                <a:latin typeface="+mn-lt"/>
                <a:ea typeface="+mn-ea"/>
                <a:cs typeface="+mn-cs"/>
              </a:rPr>
              <a:t>.</a:t>
            </a:r>
            <a:endParaRPr lang="lv-LV" sz="2000" dirty="0"/>
          </a:p>
          <a:p>
            <a:r>
              <a:rPr lang="lv-LV" sz="2000" dirty="0" err="1"/>
              <a:t>Level</a:t>
            </a:r>
            <a:r>
              <a:rPr lang="lv-LV" sz="2000" dirty="0"/>
              <a:t> 3 - </a:t>
            </a:r>
            <a:r>
              <a:rPr lang="en-US" sz="2000" dirty="0">
                <a:solidFill>
                  <a:schemeClr val="tx1"/>
                </a:solidFill>
                <a:latin typeface="+mn-lt"/>
                <a:ea typeface="+mn-ea"/>
                <a:cs typeface="+mn-cs"/>
              </a:rPr>
              <a:t>Knowledge of facts, principles, processes and general concepts, in a field of work or study</a:t>
            </a:r>
            <a:r>
              <a:rPr lang="lv-LV" sz="2000" dirty="0">
                <a:solidFill>
                  <a:schemeClr val="tx1"/>
                </a:solidFill>
                <a:latin typeface="+mn-lt"/>
                <a:ea typeface="+mn-ea"/>
                <a:cs typeface="+mn-cs"/>
              </a:rPr>
              <a:t>.</a:t>
            </a:r>
          </a:p>
          <a:p>
            <a:r>
              <a:rPr lang="lv-LV" sz="2000" dirty="0" err="1"/>
              <a:t>Level</a:t>
            </a:r>
            <a:r>
              <a:rPr lang="lv-LV" sz="2000" dirty="0"/>
              <a:t> 4 - </a:t>
            </a:r>
            <a:r>
              <a:rPr lang="en-US" sz="2000" dirty="0">
                <a:solidFill>
                  <a:schemeClr val="tx1"/>
                </a:solidFill>
                <a:latin typeface="+mn-lt"/>
                <a:ea typeface="+mn-ea"/>
                <a:cs typeface="+mn-cs"/>
              </a:rPr>
              <a:t>Factual and theoretical knowledge in broad contexts within a field of work or study</a:t>
            </a:r>
            <a:r>
              <a:rPr lang="lv-LV" sz="2000" dirty="0">
                <a:solidFill>
                  <a:schemeClr val="tx1"/>
                </a:solidFill>
                <a:latin typeface="+mn-lt"/>
                <a:ea typeface="+mn-ea"/>
                <a:cs typeface="+mn-cs"/>
              </a:rPr>
              <a:t>.</a:t>
            </a:r>
          </a:p>
          <a:p>
            <a:r>
              <a:rPr lang="lv-LV" sz="2000" dirty="0" err="1"/>
              <a:t>Level</a:t>
            </a:r>
            <a:r>
              <a:rPr lang="lv-LV" sz="2000" dirty="0"/>
              <a:t> 5 - </a:t>
            </a:r>
            <a:r>
              <a:rPr lang="en-US" sz="2000" dirty="0">
                <a:solidFill>
                  <a:schemeClr val="tx1"/>
                </a:solidFill>
                <a:latin typeface="+mn-lt"/>
                <a:ea typeface="+mn-ea"/>
                <a:cs typeface="+mn-cs"/>
              </a:rPr>
              <a:t>Comprehensive, </a:t>
            </a:r>
            <a:r>
              <a:rPr lang="en-US" sz="2000" dirty="0" err="1">
                <a:solidFill>
                  <a:schemeClr val="tx1"/>
                </a:solidFill>
                <a:latin typeface="+mn-lt"/>
                <a:ea typeface="+mn-ea"/>
                <a:cs typeface="+mn-cs"/>
              </a:rPr>
              <a:t>speciali</a:t>
            </a:r>
            <a:r>
              <a:rPr lang="lv-LV" sz="2000" dirty="0">
                <a:solidFill>
                  <a:schemeClr val="tx1"/>
                </a:solidFill>
                <a:latin typeface="+mn-lt"/>
                <a:ea typeface="+mn-ea"/>
                <a:cs typeface="+mn-cs"/>
              </a:rPr>
              <a:t>z</a:t>
            </a:r>
            <a:r>
              <a:rPr lang="en-US" sz="2000" dirty="0" err="1">
                <a:solidFill>
                  <a:schemeClr val="tx1"/>
                </a:solidFill>
                <a:latin typeface="+mn-lt"/>
                <a:ea typeface="+mn-ea"/>
                <a:cs typeface="+mn-cs"/>
              </a:rPr>
              <a:t>ed</a:t>
            </a:r>
            <a:r>
              <a:rPr lang="en-US" sz="2000" dirty="0">
                <a:solidFill>
                  <a:schemeClr val="tx1"/>
                </a:solidFill>
                <a:latin typeface="+mn-lt"/>
                <a:ea typeface="+mn-ea"/>
                <a:cs typeface="+mn-cs"/>
              </a:rPr>
              <a:t>, factual and theoretical knowledge within a field of work or study and an awareness of the boundaries of that knowledge</a:t>
            </a:r>
            <a:r>
              <a:rPr lang="lv-LV" sz="2000" dirty="0">
                <a:solidFill>
                  <a:schemeClr val="tx1"/>
                </a:solidFill>
                <a:latin typeface="+mn-lt"/>
                <a:ea typeface="+mn-ea"/>
                <a:cs typeface="+mn-cs"/>
              </a:rPr>
              <a:t>.</a:t>
            </a:r>
            <a:endParaRPr lang="en-US" sz="2000" dirty="0"/>
          </a:p>
        </p:txBody>
      </p:sp>
    </p:spTree>
    <p:extLst>
      <p:ext uri="{BB962C8B-B14F-4D97-AF65-F5344CB8AC3E}">
        <p14:creationId xmlns:p14="http://schemas.microsoft.com/office/powerpoint/2010/main" val="329083928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6198"/>
            <a:ext cx="6984776" cy="945879"/>
          </a:xfrm>
        </p:spPr>
        <p:txBody>
          <a:bodyPr/>
          <a:lstStyle/>
          <a:p>
            <a:r>
              <a:rPr lang="lv-LV" sz="3600" dirty="0" err="1"/>
              <a:t>Learning</a:t>
            </a:r>
            <a:r>
              <a:rPr lang="lv-LV" sz="3600" dirty="0"/>
              <a:t> </a:t>
            </a:r>
            <a:r>
              <a:rPr lang="lv-LV" sz="3600" dirty="0" err="1"/>
              <a:t>outcomes</a:t>
            </a:r>
            <a:endParaRPr lang="en-US" sz="3600" dirty="0"/>
          </a:p>
        </p:txBody>
      </p:sp>
      <p:sp>
        <p:nvSpPr>
          <p:cNvPr id="3" name="Content Placeholder 2"/>
          <p:cNvSpPr>
            <a:spLocks noGrp="1"/>
          </p:cNvSpPr>
          <p:nvPr>
            <p:ph idx="1"/>
          </p:nvPr>
        </p:nvSpPr>
        <p:spPr>
          <a:xfrm>
            <a:off x="323529" y="1316765"/>
            <a:ext cx="8569325" cy="4915595"/>
          </a:xfrm>
        </p:spPr>
        <p:txBody>
          <a:bodyPr/>
          <a:lstStyle/>
          <a:p>
            <a:r>
              <a:rPr lang="en-US" sz="3600" b="1" dirty="0"/>
              <a:t>Knowledge</a:t>
            </a:r>
            <a:r>
              <a:rPr lang="lv-LV" sz="3600" b="1" dirty="0"/>
              <a:t> (8 </a:t>
            </a:r>
            <a:r>
              <a:rPr lang="lv-LV" sz="3600" b="1" dirty="0" err="1"/>
              <a:t>levels</a:t>
            </a:r>
            <a:r>
              <a:rPr lang="lv-LV" sz="3600" b="1" dirty="0"/>
              <a:t>)</a:t>
            </a:r>
          </a:p>
          <a:p>
            <a:r>
              <a:rPr lang="lv-LV" sz="2000" dirty="0" err="1"/>
              <a:t>Level</a:t>
            </a:r>
            <a:r>
              <a:rPr lang="lv-LV" sz="2000" dirty="0"/>
              <a:t> 6 - </a:t>
            </a:r>
            <a:r>
              <a:rPr lang="en-US" sz="2000" dirty="0">
                <a:solidFill>
                  <a:schemeClr val="tx1"/>
                </a:solidFill>
                <a:latin typeface="+mn-lt"/>
                <a:ea typeface="+mn-ea"/>
                <a:cs typeface="+mn-cs"/>
              </a:rPr>
              <a:t>Advanced knowledge of a field of work or study, involving a critical understanding of theories and principles</a:t>
            </a:r>
            <a:r>
              <a:rPr lang="lv-LV" sz="2000" dirty="0">
                <a:solidFill>
                  <a:schemeClr val="tx1"/>
                </a:solidFill>
                <a:latin typeface="+mn-lt"/>
                <a:ea typeface="+mn-ea"/>
                <a:cs typeface="+mn-cs"/>
              </a:rPr>
              <a:t>.</a:t>
            </a:r>
          </a:p>
          <a:p>
            <a:r>
              <a:rPr lang="lv-LV" sz="2000" dirty="0" err="1"/>
              <a:t>Level</a:t>
            </a:r>
            <a:r>
              <a:rPr lang="lv-LV" sz="2000" dirty="0"/>
              <a:t> 7 - </a:t>
            </a:r>
            <a:r>
              <a:rPr lang="en-US" sz="2000" dirty="0">
                <a:solidFill>
                  <a:schemeClr val="tx1"/>
                </a:solidFill>
                <a:latin typeface="+mn-lt"/>
                <a:ea typeface="+mn-ea"/>
                <a:cs typeface="+mn-cs"/>
              </a:rPr>
              <a:t>Highly </a:t>
            </a:r>
            <a:r>
              <a:rPr lang="en-US" sz="2000" dirty="0" err="1">
                <a:solidFill>
                  <a:schemeClr val="tx1"/>
                </a:solidFill>
                <a:latin typeface="+mn-lt"/>
                <a:ea typeface="+mn-ea"/>
                <a:cs typeface="+mn-cs"/>
              </a:rPr>
              <a:t>speciali</a:t>
            </a:r>
            <a:r>
              <a:rPr lang="lv-LV" sz="2000" dirty="0">
                <a:solidFill>
                  <a:schemeClr val="tx1"/>
                </a:solidFill>
                <a:latin typeface="+mn-lt"/>
                <a:ea typeface="+mn-ea"/>
                <a:cs typeface="+mn-cs"/>
              </a:rPr>
              <a:t>z</a:t>
            </a:r>
            <a:r>
              <a:rPr lang="en-US" sz="2000" dirty="0" err="1">
                <a:solidFill>
                  <a:schemeClr val="tx1"/>
                </a:solidFill>
                <a:latin typeface="+mn-lt"/>
                <a:ea typeface="+mn-ea"/>
                <a:cs typeface="+mn-cs"/>
              </a:rPr>
              <a:t>ed</a:t>
            </a:r>
            <a:r>
              <a:rPr lang="en-US" sz="2000" dirty="0">
                <a:solidFill>
                  <a:schemeClr val="tx1"/>
                </a:solidFill>
                <a:latin typeface="+mn-lt"/>
                <a:ea typeface="+mn-ea"/>
                <a:cs typeface="+mn-cs"/>
              </a:rPr>
              <a:t> knowledge, some of which is at the forefront of knowledge in a field of work or study, as the basis for original thinking and/or research</a:t>
            </a:r>
            <a:r>
              <a:rPr lang="lv-LV" sz="2000" dirty="0">
                <a:solidFill>
                  <a:schemeClr val="tx1"/>
                </a:solidFill>
                <a:latin typeface="+mn-lt"/>
                <a:ea typeface="+mn-ea"/>
                <a:cs typeface="+mn-cs"/>
              </a:rPr>
              <a:t>. </a:t>
            </a:r>
            <a:r>
              <a:rPr lang="en-US" sz="2000" dirty="0">
                <a:solidFill>
                  <a:schemeClr val="tx1"/>
                </a:solidFill>
                <a:latin typeface="+mn-lt"/>
                <a:ea typeface="+mn-ea"/>
                <a:cs typeface="+mn-cs"/>
              </a:rPr>
              <a:t>Critical awareness of knowledge issues in a field and at the interface between different fields</a:t>
            </a:r>
            <a:r>
              <a:rPr lang="lv-LV" sz="2000" dirty="0">
                <a:solidFill>
                  <a:schemeClr val="tx1"/>
                </a:solidFill>
                <a:latin typeface="+mn-lt"/>
                <a:ea typeface="+mn-ea"/>
                <a:cs typeface="+mn-cs"/>
              </a:rPr>
              <a:t>.</a:t>
            </a:r>
            <a:endParaRPr lang="en-US" sz="2000" dirty="0">
              <a:solidFill>
                <a:schemeClr val="tx1"/>
              </a:solidFill>
              <a:latin typeface="+mn-lt"/>
              <a:ea typeface="+mn-ea"/>
              <a:cs typeface="+mn-cs"/>
            </a:endParaRPr>
          </a:p>
          <a:p>
            <a:r>
              <a:rPr lang="lv-LV" sz="2000" dirty="0" err="1"/>
              <a:t>Level</a:t>
            </a:r>
            <a:r>
              <a:rPr lang="lv-LV" sz="2000" dirty="0"/>
              <a:t> 8 - </a:t>
            </a:r>
            <a:r>
              <a:rPr lang="en-US" sz="2000" dirty="0">
                <a:solidFill>
                  <a:schemeClr val="tx1"/>
                </a:solidFill>
                <a:latin typeface="+mn-lt"/>
                <a:ea typeface="+mn-ea"/>
                <a:cs typeface="+mn-cs"/>
              </a:rPr>
              <a:t>Knowledge at the most advanced frontier of a field of work or study and at the interface between fields</a:t>
            </a:r>
            <a:r>
              <a:rPr lang="lv-LV" sz="2000" dirty="0">
                <a:solidFill>
                  <a:schemeClr val="tx1"/>
                </a:solidFill>
                <a:latin typeface="+mn-lt"/>
                <a:ea typeface="+mn-ea"/>
                <a:cs typeface="+mn-cs"/>
              </a:rPr>
              <a:t>.</a:t>
            </a:r>
            <a:endParaRPr lang="en-US" sz="2000" dirty="0"/>
          </a:p>
        </p:txBody>
      </p:sp>
    </p:spTree>
    <p:extLst>
      <p:ext uri="{BB962C8B-B14F-4D97-AF65-F5344CB8AC3E}">
        <p14:creationId xmlns:p14="http://schemas.microsoft.com/office/powerpoint/2010/main" val="279081647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86198"/>
            <a:ext cx="7200800" cy="945879"/>
          </a:xfrm>
        </p:spPr>
        <p:txBody>
          <a:bodyPr/>
          <a:lstStyle/>
          <a:p>
            <a:r>
              <a:rPr lang="lv-LV" sz="3600" dirty="0" err="1"/>
              <a:t>Learning</a:t>
            </a:r>
            <a:r>
              <a:rPr lang="lv-LV" sz="3600" dirty="0"/>
              <a:t> </a:t>
            </a:r>
            <a:r>
              <a:rPr lang="lv-LV" sz="3600" dirty="0" err="1"/>
              <a:t>outcomes</a:t>
            </a:r>
            <a:endParaRPr lang="en-US" sz="3600" dirty="0"/>
          </a:p>
        </p:txBody>
      </p:sp>
      <p:sp>
        <p:nvSpPr>
          <p:cNvPr id="3" name="Content Placeholder 2"/>
          <p:cNvSpPr>
            <a:spLocks noGrp="1"/>
          </p:cNvSpPr>
          <p:nvPr>
            <p:ph idx="1"/>
          </p:nvPr>
        </p:nvSpPr>
        <p:spPr>
          <a:xfrm>
            <a:off x="323529" y="1316765"/>
            <a:ext cx="8569325" cy="4915595"/>
          </a:xfrm>
        </p:spPr>
        <p:txBody>
          <a:bodyPr/>
          <a:lstStyle/>
          <a:p>
            <a:r>
              <a:rPr lang="lv-LV" sz="3600" b="1" dirty="0" err="1"/>
              <a:t>Skills</a:t>
            </a:r>
            <a:r>
              <a:rPr lang="lv-LV" sz="3600" b="1" dirty="0"/>
              <a:t> (8 </a:t>
            </a:r>
            <a:r>
              <a:rPr lang="lv-LV" sz="3600" b="1" dirty="0" err="1"/>
              <a:t>levels</a:t>
            </a:r>
            <a:r>
              <a:rPr lang="lv-LV" sz="3600" b="1" dirty="0"/>
              <a:t>)</a:t>
            </a:r>
          </a:p>
          <a:p>
            <a:r>
              <a:rPr lang="lv-LV" sz="2000" dirty="0" err="1"/>
              <a:t>Level</a:t>
            </a:r>
            <a:r>
              <a:rPr lang="lv-LV" sz="2000" dirty="0"/>
              <a:t> 1 - </a:t>
            </a:r>
            <a:r>
              <a:rPr lang="en-US" sz="2000" dirty="0">
                <a:solidFill>
                  <a:schemeClr val="tx1"/>
                </a:solidFill>
                <a:latin typeface="+mn-lt"/>
                <a:ea typeface="+mn-ea"/>
                <a:cs typeface="+mn-cs"/>
              </a:rPr>
              <a:t>Basic skills required to carry out simple tasks</a:t>
            </a:r>
            <a:r>
              <a:rPr lang="lv-LV" sz="2000" dirty="0">
                <a:solidFill>
                  <a:schemeClr val="tx1"/>
                </a:solidFill>
                <a:latin typeface="+mn-lt"/>
                <a:ea typeface="+mn-ea"/>
                <a:cs typeface="+mn-cs"/>
              </a:rPr>
              <a:t>.</a:t>
            </a:r>
          </a:p>
          <a:p>
            <a:r>
              <a:rPr lang="lv-LV" sz="2000" dirty="0" err="1"/>
              <a:t>Level</a:t>
            </a:r>
            <a:r>
              <a:rPr lang="lv-LV" sz="2000" dirty="0"/>
              <a:t> 2 - </a:t>
            </a:r>
            <a:r>
              <a:rPr lang="en-US" sz="2000" dirty="0">
                <a:solidFill>
                  <a:schemeClr val="tx1"/>
                </a:solidFill>
                <a:latin typeface="+mn-lt"/>
                <a:ea typeface="+mn-ea"/>
                <a:cs typeface="+mn-cs"/>
              </a:rPr>
              <a:t>Basic cognitive and practical skills required to use relevant information in order to carry out tasks and to solve routine problems using simple rules and tools</a:t>
            </a:r>
            <a:r>
              <a:rPr lang="lv-LV" sz="2000" dirty="0">
                <a:solidFill>
                  <a:schemeClr val="tx1"/>
                </a:solidFill>
                <a:latin typeface="+mn-lt"/>
                <a:ea typeface="+mn-ea"/>
                <a:cs typeface="+mn-cs"/>
              </a:rPr>
              <a:t>.</a:t>
            </a:r>
          </a:p>
          <a:p>
            <a:r>
              <a:rPr lang="lv-LV" sz="2000" dirty="0" err="1"/>
              <a:t>Level</a:t>
            </a:r>
            <a:r>
              <a:rPr lang="lv-LV" sz="2000" dirty="0"/>
              <a:t> 3 - </a:t>
            </a:r>
            <a:r>
              <a:rPr lang="en-US" sz="2000" dirty="0">
                <a:solidFill>
                  <a:schemeClr val="tx1"/>
                </a:solidFill>
                <a:latin typeface="+mn-lt"/>
                <a:ea typeface="+mn-ea"/>
                <a:cs typeface="+mn-cs"/>
              </a:rPr>
              <a:t>A range of cognitive and practical skills required to accomplish tasks and solve problems by selecting and applying basic methods, tools, materials and information</a:t>
            </a:r>
            <a:r>
              <a:rPr lang="lv-LV" sz="2000" dirty="0">
                <a:solidFill>
                  <a:schemeClr val="tx1"/>
                </a:solidFill>
                <a:latin typeface="+mn-lt"/>
                <a:ea typeface="+mn-ea"/>
                <a:cs typeface="+mn-cs"/>
              </a:rPr>
              <a:t>.</a:t>
            </a:r>
          </a:p>
          <a:p>
            <a:r>
              <a:rPr lang="lv-LV" sz="2000" dirty="0" err="1"/>
              <a:t>Level</a:t>
            </a:r>
            <a:r>
              <a:rPr lang="lv-LV" sz="2000" dirty="0"/>
              <a:t> 4 - </a:t>
            </a:r>
            <a:r>
              <a:rPr lang="en-US" sz="2000" dirty="0">
                <a:solidFill>
                  <a:schemeClr val="tx1"/>
                </a:solidFill>
                <a:latin typeface="+mn-lt"/>
                <a:ea typeface="+mn-ea"/>
                <a:cs typeface="+mn-cs"/>
              </a:rPr>
              <a:t>A range of cognitive and practical skills required to generate solutions to specific problems in a field of work or study</a:t>
            </a:r>
            <a:r>
              <a:rPr lang="lv-LV" sz="2000" dirty="0">
                <a:solidFill>
                  <a:schemeClr val="tx1"/>
                </a:solidFill>
                <a:latin typeface="+mn-lt"/>
                <a:ea typeface="+mn-ea"/>
                <a:cs typeface="+mn-cs"/>
              </a:rPr>
              <a:t>.</a:t>
            </a:r>
            <a:endParaRPr lang="en-US" sz="2000" dirty="0"/>
          </a:p>
        </p:txBody>
      </p:sp>
    </p:spTree>
    <p:extLst>
      <p:ext uri="{BB962C8B-B14F-4D97-AF65-F5344CB8AC3E}">
        <p14:creationId xmlns:p14="http://schemas.microsoft.com/office/powerpoint/2010/main" val="283645136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86198"/>
            <a:ext cx="6768752" cy="945879"/>
          </a:xfrm>
        </p:spPr>
        <p:txBody>
          <a:bodyPr/>
          <a:lstStyle/>
          <a:p>
            <a:r>
              <a:rPr lang="lv-LV" sz="3600" dirty="0" err="1"/>
              <a:t>Learning</a:t>
            </a:r>
            <a:r>
              <a:rPr lang="lv-LV" sz="3600" dirty="0"/>
              <a:t> </a:t>
            </a:r>
            <a:r>
              <a:rPr lang="lv-LV" sz="3600" dirty="0" err="1"/>
              <a:t>outcomes</a:t>
            </a:r>
            <a:endParaRPr lang="en-US" sz="3600" dirty="0"/>
          </a:p>
        </p:txBody>
      </p:sp>
      <p:sp>
        <p:nvSpPr>
          <p:cNvPr id="3" name="Content Placeholder 2"/>
          <p:cNvSpPr>
            <a:spLocks noGrp="1"/>
          </p:cNvSpPr>
          <p:nvPr>
            <p:ph idx="1"/>
          </p:nvPr>
        </p:nvSpPr>
        <p:spPr>
          <a:xfrm>
            <a:off x="323529" y="1316765"/>
            <a:ext cx="8569325" cy="4915595"/>
          </a:xfrm>
        </p:spPr>
        <p:txBody>
          <a:bodyPr/>
          <a:lstStyle/>
          <a:p>
            <a:r>
              <a:rPr lang="lv-LV" sz="3600" b="1" dirty="0" err="1"/>
              <a:t>Skills</a:t>
            </a:r>
            <a:r>
              <a:rPr lang="lv-LV" sz="3600" b="1" dirty="0"/>
              <a:t> (8 </a:t>
            </a:r>
            <a:r>
              <a:rPr lang="lv-LV" sz="3600" b="1" dirty="0" err="1"/>
              <a:t>levels</a:t>
            </a:r>
            <a:r>
              <a:rPr lang="lv-LV" sz="3600" b="1" dirty="0"/>
              <a:t>)</a:t>
            </a:r>
          </a:p>
          <a:p>
            <a:r>
              <a:rPr lang="lv-LV" sz="2000" dirty="0" err="1"/>
              <a:t>Level</a:t>
            </a:r>
            <a:r>
              <a:rPr lang="lv-LV" sz="2000" dirty="0"/>
              <a:t> 5 - </a:t>
            </a:r>
            <a:r>
              <a:rPr lang="en-US" sz="2000" dirty="0">
                <a:solidFill>
                  <a:schemeClr val="tx1"/>
                </a:solidFill>
                <a:latin typeface="+mn-lt"/>
                <a:ea typeface="+mn-ea"/>
                <a:cs typeface="+mn-cs"/>
              </a:rPr>
              <a:t>A comprehensive range of cognitive and practical skills required to develop creative solutions to abstract problems</a:t>
            </a:r>
            <a:r>
              <a:rPr lang="lv-LV" sz="2000" dirty="0">
                <a:solidFill>
                  <a:schemeClr val="tx1"/>
                </a:solidFill>
                <a:latin typeface="+mn-lt"/>
                <a:ea typeface="+mn-ea"/>
                <a:cs typeface="+mn-cs"/>
              </a:rPr>
              <a:t>.</a:t>
            </a:r>
          </a:p>
          <a:p>
            <a:r>
              <a:rPr lang="lv-LV" sz="2000" dirty="0" err="1"/>
              <a:t>Level</a:t>
            </a:r>
            <a:r>
              <a:rPr lang="lv-LV" sz="2000" dirty="0"/>
              <a:t> 6 - </a:t>
            </a:r>
            <a:r>
              <a:rPr lang="en-US" sz="2000" dirty="0">
                <a:solidFill>
                  <a:schemeClr val="tx1"/>
                </a:solidFill>
                <a:latin typeface="+mn-lt"/>
                <a:ea typeface="+mn-ea"/>
                <a:cs typeface="+mn-cs"/>
              </a:rPr>
              <a:t>Advanced skills, demonstrating mastery and innovation, required to solve complex and unpredictable problems in a </a:t>
            </a:r>
            <a:r>
              <a:rPr lang="en-US" sz="2000" dirty="0" err="1">
                <a:solidFill>
                  <a:schemeClr val="tx1"/>
                </a:solidFill>
                <a:latin typeface="+mn-lt"/>
                <a:ea typeface="+mn-ea"/>
                <a:cs typeface="+mn-cs"/>
              </a:rPr>
              <a:t>speciali</a:t>
            </a:r>
            <a:r>
              <a:rPr lang="lv-LV" sz="2000" dirty="0">
                <a:solidFill>
                  <a:schemeClr val="tx1"/>
                </a:solidFill>
                <a:latin typeface="+mn-lt"/>
                <a:ea typeface="+mn-ea"/>
                <a:cs typeface="+mn-cs"/>
              </a:rPr>
              <a:t>z</a:t>
            </a:r>
            <a:r>
              <a:rPr lang="en-US" sz="2000" dirty="0" err="1">
                <a:solidFill>
                  <a:schemeClr val="tx1"/>
                </a:solidFill>
                <a:latin typeface="+mn-lt"/>
                <a:ea typeface="+mn-ea"/>
                <a:cs typeface="+mn-cs"/>
              </a:rPr>
              <a:t>ed</a:t>
            </a:r>
            <a:r>
              <a:rPr lang="en-US" sz="2000" dirty="0">
                <a:solidFill>
                  <a:schemeClr val="tx1"/>
                </a:solidFill>
                <a:latin typeface="+mn-lt"/>
                <a:ea typeface="+mn-ea"/>
                <a:cs typeface="+mn-cs"/>
              </a:rPr>
              <a:t> field of work or study</a:t>
            </a:r>
            <a:r>
              <a:rPr lang="lv-LV" sz="2000" dirty="0">
                <a:solidFill>
                  <a:schemeClr val="tx1"/>
                </a:solidFill>
                <a:latin typeface="+mn-lt"/>
                <a:ea typeface="+mn-ea"/>
                <a:cs typeface="+mn-cs"/>
              </a:rPr>
              <a:t>.</a:t>
            </a:r>
          </a:p>
          <a:p>
            <a:r>
              <a:rPr lang="lv-LV" sz="2000" dirty="0" err="1"/>
              <a:t>Level</a:t>
            </a:r>
            <a:r>
              <a:rPr lang="lv-LV" sz="2000" dirty="0"/>
              <a:t> 7 - </a:t>
            </a:r>
            <a:r>
              <a:rPr lang="en-US" sz="2000" dirty="0" err="1">
                <a:solidFill>
                  <a:schemeClr val="tx1"/>
                </a:solidFill>
                <a:latin typeface="+mn-lt"/>
                <a:ea typeface="+mn-ea"/>
                <a:cs typeface="+mn-cs"/>
              </a:rPr>
              <a:t>Speciali</a:t>
            </a:r>
            <a:r>
              <a:rPr lang="lv-LV" sz="2000" dirty="0" err="1"/>
              <a:t>ze</a:t>
            </a:r>
            <a:r>
              <a:rPr lang="en-US" sz="2000" dirty="0">
                <a:solidFill>
                  <a:schemeClr val="tx1"/>
                </a:solidFill>
                <a:latin typeface="+mn-lt"/>
                <a:ea typeface="+mn-ea"/>
                <a:cs typeface="+mn-cs"/>
              </a:rPr>
              <a:t>d problem-solving skills required in research and/or innovation in order to develop new knowledge and procedures and to integrate knowledge from different fields</a:t>
            </a:r>
            <a:r>
              <a:rPr lang="lv-LV" sz="2000" dirty="0">
                <a:solidFill>
                  <a:schemeClr val="tx1"/>
                </a:solidFill>
                <a:latin typeface="+mn-lt"/>
                <a:ea typeface="+mn-ea"/>
                <a:cs typeface="+mn-cs"/>
              </a:rPr>
              <a:t>.</a:t>
            </a:r>
          </a:p>
        </p:txBody>
      </p:sp>
    </p:spTree>
    <p:extLst>
      <p:ext uri="{BB962C8B-B14F-4D97-AF65-F5344CB8AC3E}">
        <p14:creationId xmlns:p14="http://schemas.microsoft.com/office/powerpoint/2010/main" val="2704443850"/>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186198"/>
            <a:ext cx="6912768" cy="945879"/>
          </a:xfrm>
        </p:spPr>
        <p:txBody>
          <a:bodyPr/>
          <a:lstStyle/>
          <a:p>
            <a:r>
              <a:rPr lang="lv-LV" sz="3600" dirty="0" err="1"/>
              <a:t>Learning</a:t>
            </a:r>
            <a:r>
              <a:rPr lang="lv-LV" sz="3600" dirty="0"/>
              <a:t> </a:t>
            </a:r>
            <a:r>
              <a:rPr lang="lv-LV" sz="3600" dirty="0" err="1"/>
              <a:t>outcomes</a:t>
            </a:r>
            <a:endParaRPr lang="en-US" sz="3600" dirty="0"/>
          </a:p>
        </p:txBody>
      </p:sp>
      <p:sp>
        <p:nvSpPr>
          <p:cNvPr id="3" name="Content Placeholder 2"/>
          <p:cNvSpPr>
            <a:spLocks noGrp="1"/>
          </p:cNvSpPr>
          <p:nvPr>
            <p:ph idx="1"/>
          </p:nvPr>
        </p:nvSpPr>
        <p:spPr>
          <a:xfrm>
            <a:off x="323529" y="1316765"/>
            <a:ext cx="8569325" cy="4915595"/>
          </a:xfrm>
        </p:spPr>
        <p:txBody>
          <a:bodyPr/>
          <a:lstStyle/>
          <a:p>
            <a:r>
              <a:rPr lang="lv-LV" sz="3600" b="1" dirty="0" err="1"/>
              <a:t>Skills</a:t>
            </a:r>
            <a:r>
              <a:rPr lang="lv-LV" sz="3600" b="1" dirty="0"/>
              <a:t> (8 </a:t>
            </a:r>
            <a:r>
              <a:rPr lang="lv-LV" sz="3600" b="1" dirty="0" err="1"/>
              <a:t>levels</a:t>
            </a:r>
            <a:r>
              <a:rPr lang="lv-LV" sz="3600" b="1" dirty="0"/>
              <a:t>)</a:t>
            </a:r>
          </a:p>
          <a:p>
            <a:r>
              <a:rPr lang="lv-LV" sz="2000" dirty="0" err="1"/>
              <a:t>Level</a:t>
            </a:r>
            <a:r>
              <a:rPr lang="lv-LV" sz="2000" dirty="0"/>
              <a:t> 8 - </a:t>
            </a:r>
            <a:r>
              <a:rPr lang="en-US" sz="2000" dirty="0">
                <a:solidFill>
                  <a:schemeClr val="tx1"/>
                </a:solidFill>
                <a:latin typeface="+mn-lt"/>
                <a:ea typeface="+mn-ea"/>
                <a:cs typeface="+mn-cs"/>
              </a:rPr>
              <a:t>The most advanced and specialized skills and techniques, including synthesis and evaluation, required to solve critical problems in research and/or innovation and to extend and redefine existing knowledge or professional practice</a:t>
            </a:r>
            <a:r>
              <a:rPr lang="lv-LV" sz="2000" dirty="0">
                <a:solidFill>
                  <a:schemeClr val="tx1"/>
                </a:solidFill>
                <a:latin typeface="+mn-lt"/>
                <a:ea typeface="+mn-ea"/>
                <a:cs typeface="+mn-cs"/>
              </a:rPr>
              <a:t>.</a:t>
            </a:r>
            <a:endParaRPr lang="en-US" sz="2000" dirty="0"/>
          </a:p>
        </p:txBody>
      </p:sp>
    </p:spTree>
    <p:extLst>
      <p:ext uri="{BB962C8B-B14F-4D97-AF65-F5344CB8AC3E}">
        <p14:creationId xmlns:p14="http://schemas.microsoft.com/office/powerpoint/2010/main" val="17736654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ChangeArrowheads="1"/>
          </p:cNvSpPr>
          <p:nvPr/>
        </p:nvSpPr>
        <p:spPr bwMode="auto">
          <a:xfrm>
            <a:off x="-14288" y="30163"/>
            <a:ext cx="9144001" cy="619208"/>
          </a:xfrm>
          <a:prstGeom prst="rect">
            <a:avLst/>
          </a:prstGeom>
          <a:noFill/>
          <a:ln w="9525">
            <a:noFill/>
            <a:miter lim="800000"/>
            <a:headEnd/>
            <a:tailEnd/>
          </a:ln>
        </p:spPr>
        <p:txBody>
          <a:bodyPr>
            <a:spAutoFit/>
          </a:bodyPr>
          <a:lstStyle/>
          <a:p>
            <a:pPr algn="ctr">
              <a:lnSpc>
                <a:spcPct val="107000"/>
              </a:lnSpc>
              <a:spcAft>
                <a:spcPts val="800"/>
              </a:spcAft>
            </a:pPr>
            <a:r>
              <a:rPr lang="lv-LV" altLang="lv-LV" b="1" dirty="0" err="1">
                <a:latin typeface="Times New Roman" pitchFamily="18" charset="0"/>
                <a:ea typeface="Calibri" pitchFamily="34" charset="0"/>
                <a:cs typeface="Times New Roman" pitchFamily="18" charset="0"/>
              </a:rPr>
              <a:t>External</a:t>
            </a:r>
            <a:r>
              <a:rPr lang="lv-LV" altLang="lv-LV" b="1" dirty="0">
                <a:latin typeface="Times New Roman" pitchFamily="18" charset="0"/>
                <a:ea typeface="Calibri" pitchFamily="34" charset="0"/>
                <a:cs typeface="Times New Roman" pitchFamily="18" charset="0"/>
              </a:rPr>
              <a:t> </a:t>
            </a:r>
            <a:r>
              <a:rPr lang="lv-LV" altLang="lv-LV" b="1" dirty="0" err="1">
                <a:latin typeface="Times New Roman" pitchFamily="18" charset="0"/>
                <a:ea typeface="Calibri" pitchFamily="34" charset="0"/>
                <a:cs typeface="Times New Roman" pitchFamily="18" charset="0"/>
              </a:rPr>
              <a:t>requirements</a:t>
            </a:r>
            <a:r>
              <a:rPr lang="lv-LV" altLang="lv-LV" b="1" dirty="0">
                <a:latin typeface="Times New Roman" pitchFamily="18" charset="0"/>
                <a:ea typeface="Calibri" pitchFamily="34" charset="0"/>
                <a:cs typeface="Times New Roman" pitchFamily="18" charset="0"/>
              </a:rPr>
              <a:t>, </a:t>
            </a:r>
            <a:r>
              <a:rPr lang="lv-LV" altLang="lv-LV" b="1" dirty="0" err="1">
                <a:latin typeface="Times New Roman" pitchFamily="18" charset="0"/>
                <a:ea typeface="Calibri" pitchFamily="34" charset="0"/>
                <a:cs typeface="Times New Roman" pitchFamily="18" charset="0"/>
              </a:rPr>
              <a:t>and</a:t>
            </a:r>
            <a:r>
              <a:rPr lang="lv-LV" altLang="lv-LV" b="1" dirty="0">
                <a:latin typeface="Times New Roman" pitchFamily="18" charset="0"/>
                <a:ea typeface="Calibri" pitchFamily="34" charset="0"/>
                <a:cs typeface="Times New Roman" pitchFamily="18" charset="0"/>
              </a:rPr>
              <a:t> </a:t>
            </a:r>
            <a:r>
              <a:rPr lang="lv-LV" altLang="lv-LV" b="1" dirty="0" err="1">
                <a:latin typeface="Times New Roman" pitchFamily="18" charset="0"/>
                <a:ea typeface="Calibri" pitchFamily="34" charset="0"/>
                <a:cs typeface="Times New Roman" pitchFamily="18" charset="0"/>
              </a:rPr>
              <a:t>strategic</a:t>
            </a:r>
            <a:r>
              <a:rPr lang="lv-LV" altLang="lv-LV" b="1" dirty="0">
                <a:latin typeface="Times New Roman" pitchFamily="18" charset="0"/>
                <a:ea typeface="Calibri" pitchFamily="34" charset="0"/>
                <a:cs typeface="Times New Roman" pitchFamily="18" charset="0"/>
              </a:rPr>
              <a:t> </a:t>
            </a:r>
            <a:r>
              <a:rPr lang="lv-LV" altLang="lv-LV" b="1" dirty="0" err="1">
                <a:latin typeface="Times New Roman" pitchFamily="18" charset="0"/>
                <a:ea typeface="Calibri" pitchFamily="34" charset="0"/>
                <a:cs typeface="Times New Roman" pitchFamily="18" charset="0"/>
              </a:rPr>
              <a:t>objectives</a:t>
            </a:r>
            <a:r>
              <a:rPr lang="lv-LV" altLang="lv-LV" b="1" dirty="0">
                <a:latin typeface="Times New Roman" pitchFamily="18" charset="0"/>
                <a:ea typeface="Calibri" pitchFamily="34" charset="0"/>
                <a:cs typeface="Times New Roman" pitchFamily="18" charset="0"/>
              </a:rPr>
              <a:t> </a:t>
            </a:r>
            <a:r>
              <a:rPr lang="lv-LV" altLang="lv-LV" b="1" dirty="0" err="1">
                <a:latin typeface="Times New Roman" pitchFamily="18" charset="0"/>
                <a:ea typeface="Calibri" pitchFamily="34" charset="0"/>
                <a:cs typeface="Times New Roman" pitchFamily="18" charset="0"/>
              </a:rPr>
              <a:t>form</a:t>
            </a:r>
            <a:r>
              <a:rPr lang="lv-LV" altLang="lv-LV" b="1" dirty="0">
                <a:latin typeface="Times New Roman" pitchFamily="18" charset="0"/>
                <a:ea typeface="Calibri" pitchFamily="34" charset="0"/>
                <a:cs typeface="Times New Roman" pitchFamily="18" charset="0"/>
              </a:rPr>
              <a:t> </a:t>
            </a:r>
            <a:r>
              <a:rPr lang="lv-LV" altLang="lv-LV" b="1" dirty="0" err="1">
                <a:latin typeface="Times New Roman" pitchFamily="18" charset="0"/>
                <a:ea typeface="Calibri" pitchFamily="34" charset="0"/>
                <a:cs typeface="Times New Roman" pitchFamily="18" charset="0"/>
              </a:rPr>
              <a:t>the</a:t>
            </a:r>
            <a:r>
              <a:rPr lang="lv-LV" altLang="lv-LV" b="1" dirty="0">
                <a:latin typeface="Times New Roman" pitchFamily="18" charset="0"/>
                <a:ea typeface="Calibri" pitchFamily="34" charset="0"/>
                <a:cs typeface="Times New Roman" pitchFamily="18" charset="0"/>
              </a:rPr>
              <a:t> </a:t>
            </a:r>
            <a:r>
              <a:rPr lang="lv-LV" altLang="lv-LV" b="1" dirty="0" err="1">
                <a:latin typeface="Times New Roman" pitchFamily="18" charset="0"/>
                <a:ea typeface="Calibri" pitchFamily="34" charset="0"/>
                <a:cs typeface="Times New Roman" pitchFamily="18" charset="0"/>
              </a:rPr>
              <a:t>structure</a:t>
            </a:r>
            <a:r>
              <a:rPr lang="lv-LV" altLang="lv-LV" b="1" dirty="0">
                <a:latin typeface="Times New Roman" pitchFamily="18" charset="0"/>
                <a:ea typeface="Calibri" pitchFamily="34" charset="0"/>
                <a:cs typeface="Times New Roman" pitchFamily="18" charset="0"/>
              </a:rPr>
              <a:t> </a:t>
            </a:r>
            <a:r>
              <a:rPr lang="lv-LV" altLang="lv-LV" b="1" dirty="0" err="1">
                <a:latin typeface="Times New Roman" pitchFamily="18" charset="0"/>
                <a:ea typeface="Calibri" pitchFamily="34" charset="0"/>
                <a:cs typeface="Times New Roman" pitchFamily="18" charset="0"/>
              </a:rPr>
              <a:t>of</a:t>
            </a:r>
            <a:r>
              <a:rPr lang="lv-LV" altLang="lv-LV" b="1" dirty="0">
                <a:latin typeface="Times New Roman" pitchFamily="18" charset="0"/>
                <a:ea typeface="Calibri" pitchFamily="34" charset="0"/>
                <a:cs typeface="Times New Roman" pitchFamily="18" charset="0"/>
              </a:rPr>
              <a:t> QMS </a:t>
            </a:r>
            <a:r>
              <a:rPr lang="lv-LV" altLang="lv-LV" b="1" dirty="0" err="1">
                <a:latin typeface="Times New Roman" pitchFamily="18" charset="0"/>
                <a:ea typeface="Calibri" pitchFamily="34" charset="0"/>
                <a:cs typeface="Times New Roman" pitchFamily="18" charset="0"/>
              </a:rPr>
              <a:t>of</a:t>
            </a:r>
            <a:r>
              <a:rPr lang="lv-LV" altLang="lv-LV" b="1" dirty="0">
                <a:latin typeface="Times New Roman" pitchFamily="18" charset="0"/>
                <a:ea typeface="Calibri" pitchFamily="34" charset="0"/>
                <a:cs typeface="Times New Roman" pitchFamily="18" charset="0"/>
              </a:rPr>
              <a:t> UL… </a:t>
            </a:r>
            <a:br>
              <a:rPr lang="lv-LV" altLang="lv-LV" b="1" dirty="0">
                <a:latin typeface="Times New Roman" pitchFamily="18" charset="0"/>
                <a:ea typeface="Calibri" pitchFamily="34" charset="0"/>
                <a:cs typeface="Times New Roman" pitchFamily="18" charset="0"/>
              </a:rPr>
            </a:br>
            <a:r>
              <a:rPr lang="lv-LV" altLang="lv-LV" sz="1200" dirty="0">
                <a:latin typeface="Times New Roman" pitchFamily="18" charset="0"/>
                <a:ea typeface="Calibri" pitchFamily="34" charset="0"/>
                <a:cs typeface="Times New Roman" pitchFamily="18" charset="0"/>
              </a:rPr>
              <a:t>(</a:t>
            </a:r>
            <a:r>
              <a:rPr lang="lv-LV" altLang="lv-LV" sz="1400" dirty="0" err="1">
                <a:latin typeface="Times New Roman" pitchFamily="18" charset="0"/>
                <a:ea typeface="Calibri" pitchFamily="34" charset="0"/>
                <a:cs typeface="Times New Roman" pitchFamily="18" charset="0"/>
              </a:rPr>
              <a:t>from</a:t>
            </a:r>
            <a:r>
              <a:rPr lang="lv-LV" altLang="lv-LV" sz="1400" dirty="0">
                <a:latin typeface="Times New Roman" pitchFamily="18" charset="0"/>
                <a:ea typeface="Calibri" pitchFamily="34" charset="0"/>
                <a:cs typeface="Times New Roman" pitchFamily="18" charset="0"/>
              </a:rPr>
              <a:t> </a:t>
            </a:r>
            <a:r>
              <a:rPr lang="lv-LV" altLang="lv-LV" sz="1400" dirty="0" err="1">
                <a:latin typeface="Times New Roman" pitchFamily="18" charset="0"/>
                <a:ea typeface="Calibri" pitchFamily="34" charset="0"/>
                <a:cs typeface="Times New Roman" pitchFamily="18" charset="0"/>
              </a:rPr>
              <a:t>Order</a:t>
            </a:r>
            <a:r>
              <a:rPr lang="lv-LV" altLang="lv-LV" sz="1400" dirty="0">
                <a:latin typeface="Times New Roman" pitchFamily="18" charset="0"/>
                <a:ea typeface="Calibri" pitchFamily="34" charset="0"/>
                <a:cs typeface="Times New Roman" pitchFamily="18" charset="0"/>
              </a:rPr>
              <a:t> Nr.1/338 </a:t>
            </a:r>
            <a:r>
              <a:rPr lang="lv-LV" altLang="lv-LV" sz="1400" dirty="0" err="1">
                <a:latin typeface="Times New Roman" pitchFamily="18" charset="0"/>
                <a:ea typeface="Calibri" pitchFamily="34" charset="0"/>
                <a:cs typeface="Times New Roman" pitchFamily="18" charset="0"/>
              </a:rPr>
              <a:t>of</a:t>
            </a:r>
            <a:r>
              <a:rPr lang="lv-LV" altLang="lv-LV" sz="1400" dirty="0">
                <a:latin typeface="Times New Roman" pitchFamily="18" charset="0"/>
                <a:ea typeface="Calibri" pitchFamily="34" charset="0"/>
                <a:cs typeface="Times New Roman" pitchFamily="18" charset="0"/>
              </a:rPr>
              <a:t> 19.12.2012. “Process </a:t>
            </a:r>
            <a:r>
              <a:rPr lang="lv-LV" altLang="lv-LV" sz="1400" dirty="0" err="1">
                <a:latin typeface="Times New Roman" pitchFamily="18" charset="0"/>
                <a:ea typeface="Calibri" pitchFamily="34" charset="0"/>
                <a:cs typeface="Times New Roman" pitchFamily="18" charset="0"/>
              </a:rPr>
              <a:t>management</a:t>
            </a:r>
            <a:r>
              <a:rPr lang="lv-LV" altLang="lv-LV" sz="1400" dirty="0">
                <a:latin typeface="Times New Roman" pitchFamily="18" charset="0"/>
                <a:ea typeface="Calibri" pitchFamily="34" charset="0"/>
                <a:cs typeface="Times New Roman" pitchFamily="18" charset="0"/>
              </a:rPr>
              <a:t> </a:t>
            </a:r>
            <a:r>
              <a:rPr lang="lv-LV" altLang="lv-LV" sz="1400" dirty="0" err="1">
                <a:latin typeface="Times New Roman" pitchFamily="18" charset="0"/>
                <a:ea typeface="Calibri" pitchFamily="34" charset="0"/>
                <a:cs typeface="Times New Roman" pitchFamily="18" charset="0"/>
              </a:rPr>
              <a:t>in</a:t>
            </a:r>
            <a:r>
              <a:rPr lang="lv-LV" altLang="lv-LV" sz="1400" dirty="0">
                <a:latin typeface="Times New Roman" pitchFamily="18" charset="0"/>
                <a:ea typeface="Calibri" pitchFamily="34" charset="0"/>
                <a:cs typeface="Times New Roman" pitchFamily="18" charset="0"/>
              </a:rPr>
              <a:t> </a:t>
            </a:r>
            <a:r>
              <a:rPr lang="lv-LV" altLang="lv-LV" sz="1400" dirty="0" err="1">
                <a:latin typeface="Times New Roman" pitchFamily="18" charset="0"/>
                <a:ea typeface="Calibri" pitchFamily="34" charset="0"/>
                <a:cs typeface="Times New Roman" pitchFamily="18" charset="0"/>
              </a:rPr>
              <a:t>University</a:t>
            </a:r>
            <a:r>
              <a:rPr lang="lv-LV" altLang="lv-LV" sz="1400" dirty="0">
                <a:latin typeface="Times New Roman" pitchFamily="18" charset="0"/>
                <a:ea typeface="Calibri" pitchFamily="34" charset="0"/>
                <a:cs typeface="Times New Roman" pitchFamily="18" charset="0"/>
              </a:rPr>
              <a:t> </a:t>
            </a:r>
            <a:r>
              <a:rPr lang="lv-LV" altLang="lv-LV" sz="1400" dirty="0" err="1">
                <a:latin typeface="Times New Roman" pitchFamily="18" charset="0"/>
                <a:ea typeface="Calibri" pitchFamily="34" charset="0"/>
                <a:cs typeface="Times New Roman" pitchFamily="18" charset="0"/>
              </a:rPr>
              <a:t>of</a:t>
            </a:r>
            <a:r>
              <a:rPr lang="lv-LV" altLang="lv-LV" sz="1400" dirty="0">
                <a:latin typeface="Times New Roman" pitchFamily="18" charset="0"/>
                <a:ea typeface="Calibri" pitchFamily="34" charset="0"/>
                <a:cs typeface="Times New Roman" pitchFamily="18" charset="0"/>
              </a:rPr>
              <a:t> </a:t>
            </a:r>
            <a:r>
              <a:rPr lang="lv-LV" altLang="lv-LV" sz="1400" dirty="0" err="1">
                <a:latin typeface="Times New Roman" pitchFamily="18" charset="0"/>
                <a:ea typeface="Calibri" pitchFamily="34" charset="0"/>
                <a:cs typeface="Times New Roman" pitchFamily="18" charset="0"/>
              </a:rPr>
              <a:t>Latvia</a:t>
            </a:r>
            <a:r>
              <a:rPr lang="lv-LV" altLang="lv-LV" sz="1400" dirty="0">
                <a:latin typeface="Times New Roman" pitchFamily="18" charset="0"/>
                <a:ea typeface="Calibri" pitchFamily="34" charset="0"/>
                <a:cs typeface="Times New Roman" pitchFamily="18" charset="0"/>
              </a:rPr>
              <a:t>”)</a:t>
            </a:r>
            <a:endParaRPr lang="lv-LV" altLang="lv-LV" dirty="0">
              <a:latin typeface="Calibri" pitchFamily="34" charset="0"/>
              <a:ea typeface="Calibri" pitchFamily="34" charset="0"/>
              <a:cs typeface="Times New Roman" pitchFamily="18" charset="0"/>
            </a:endParaRPr>
          </a:p>
        </p:txBody>
      </p:sp>
      <p:pic>
        <p:nvPicPr>
          <p:cNvPr id="5" name="Satura vietturis 4" descr="Procesu vadība.png"/>
          <p:cNvPicPr>
            <a:picLocks noGrp="1" noChangeAspect="1"/>
          </p:cNvPicPr>
          <p:nvPr>
            <p:ph/>
          </p:nvPr>
        </p:nvPicPr>
        <p:blipFill>
          <a:blip r:embed="rId3" cstate="print"/>
          <a:stretch>
            <a:fillRect/>
          </a:stretch>
        </p:blipFill>
        <p:spPr>
          <a:xfrm>
            <a:off x="990600" y="1013460"/>
            <a:ext cx="7162800" cy="4373880"/>
          </a:xfrm>
        </p:spPr>
      </p:pic>
    </p:spTree>
  </p:cSld>
  <p:clrMapOvr>
    <a:masterClrMapping/>
  </p:clrMapOvr>
  <p:transition>
    <p:fade/>
  </p:transition>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186198"/>
            <a:ext cx="6408712" cy="945879"/>
          </a:xfrm>
        </p:spPr>
        <p:txBody>
          <a:bodyPr/>
          <a:lstStyle/>
          <a:p>
            <a:r>
              <a:rPr lang="lv-LV" sz="3600" dirty="0" err="1"/>
              <a:t>Learning</a:t>
            </a:r>
            <a:r>
              <a:rPr lang="lv-LV" sz="3600" dirty="0"/>
              <a:t> </a:t>
            </a:r>
            <a:r>
              <a:rPr lang="lv-LV" sz="3600" dirty="0" err="1"/>
              <a:t>outcomes</a:t>
            </a:r>
            <a:endParaRPr lang="en-US" sz="3600" dirty="0"/>
          </a:p>
        </p:txBody>
      </p:sp>
      <p:sp>
        <p:nvSpPr>
          <p:cNvPr id="3" name="Content Placeholder 2"/>
          <p:cNvSpPr>
            <a:spLocks noGrp="1"/>
          </p:cNvSpPr>
          <p:nvPr>
            <p:ph idx="1"/>
          </p:nvPr>
        </p:nvSpPr>
        <p:spPr>
          <a:xfrm>
            <a:off x="323529" y="1316765"/>
            <a:ext cx="8569325" cy="4915595"/>
          </a:xfrm>
        </p:spPr>
        <p:txBody>
          <a:bodyPr/>
          <a:lstStyle/>
          <a:p>
            <a:r>
              <a:rPr lang="lv-LV" sz="3600" b="1" dirty="0" err="1"/>
              <a:t>Competencies</a:t>
            </a:r>
            <a:r>
              <a:rPr lang="lv-LV" sz="3600" b="1" dirty="0"/>
              <a:t> (8 </a:t>
            </a:r>
            <a:r>
              <a:rPr lang="lv-LV" sz="3600" b="1" dirty="0" err="1"/>
              <a:t>levels</a:t>
            </a:r>
            <a:r>
              <a:rPr lang="lv-LV" sz="3600" b="1" dirty="0"/>
              <a:t>)</a:t>
            </a:r>
          </a:p>
          <a:p>
            <a:r>
              <a:rPr lang="lv-LV" sz="2000" dirty="0" err="1"/>
              <a:t>Level</a:t>
            </a:r>
            <a:r>
              <a:rPr lang="lv-LV" sz="2000" dirty="0"/>
              <a:t> 1 - </a:t>
            </a:r>
            <a:r>
              <a:rPr lang="en-US" sz="2000" dirty="0">
                <a:solidFill>
                  <a:schemeClr val="tx1"/>
                </a:solidFill>
                <a:latin typeface="+mn-lt"/>
                <a:ea typeface="+mn-ea"/>
                <a:cs typeface="+mn-cs"/>
              </a:rPr>
              <a:t>Work or study under direct supervision in a structured context</a:t>
            </a:r>
            <a:r>
              <a:rPr lang="lv-LV" sz="2000" dirty="0">
                <a:solidFill>
                  <a:schemeClr val="tx1"/>
                </a:solidFill>
                <a:latin typeface="+mn-lt"/>
                <a:ea typeface="+mn-ea"/>
                <a:cs typeface="+mn-cs"/>
              </a:rPr>
              <a:t>.</a:t>
            </a:r>
          </a:p>
          <a:p>
            <a:r>
              <a:rPr lang="lv-LV" sz="2000" dirty="0" err="1"/>
              <a:t>Level</a:t>
            </a:r>
            <a:r>
              <a:rPr lang="lv-LV" sz="2000" dirty="0"/>
              <a:t> 2 - </a:t>
            </a:r>
            <a:r>
              <a:rPr lang="en-US" sz="2000" dirty="0">
                <a:solidFill>
                  <a:schemeClr val="tx1"/>
                </a:solidFill>
                <a:latin typeface="+mn-lt"/>
                <a:ea typeface="+mn-ea"/>
                <a:cs typeface="+mn-cs"/>
              </a:rPr>
              <a:t>Work or study under supervision with some autonomy</a:t>
            </a:r>
            <a:r>
              <a:rPr lang="lv-LV" sz="2000" dirty="0">
                <a:solidFill>
                  <a:schemeClr val="tx1"/>
                </a:solidFill>
                <a:latin typeface="+mn-lt"/>
                <a:ea typeface="+mn-ea"/>
                <a:cs typeface="+mn-cs"/>
              </a:rPr>
              <a:t>.</a:t>
            </a:r>
          </a:p>
          <a:p>
            <a:r>
              <a:rPr lang="lv-LV" sz="2000" dirty="0" err="1"/>
              <a:t>Level</a:t>
            </a:r>
            <a:r>
              <a:rPr lang="lv-LV" sz="2000" dirty="0"/>
              <a:t> 3 - </a:t>
            </a:r>
            <a:r>
              <a:rPr lang="en-US" sz="2000" dirty="0">
                <a:solidFill>
                  <a:schemeClr val="tx1"/>
                </a:solidFill>
                <a:latin typeface="+mn-lt"/>
                <a:ea typeface="+mn-ea"/>
                <a:cs typeface="+mn-cs"/>
              </a:rPr>
              <a:t>Take responsibility for completion of tasks in work or study; adapt own </a:t>
            </a:r>
            <a:r>
              <a:rPr lang="en-US" sz="2000" dirty="0" err="1">
                <a:solidFill>
                  <a:schemeClr val="tx1"/>
                </a:solidFill>
                <a:latin typeface="+mn-lt"/>
                <a:ea typeface="+mn-ea"/>
                <a:cs typeface="+mn-cs"/>
              </a:rPr>
              <a:t>behaviour</a:t>
            </a:r>
            <a:r>
              <a:rPr lang="en-US" sz="2000" dirty="0">
                <a:solidFill>
                  <a:schemeClr val="tx1"/>
                </a:solidFill>
                <a:latin typeface="+mn-lt"/>
                <a:ea typeface="+mn-ea"/>
                <a:cs typeface="+mn-cs"/>
              </a:rPr>
              <a:t> to circumstances in solving problems</a:t>
            </a:r>
            <a:r>
              <a:rPr lang="lv-LV" sz="2000" dirty="0">
                <a:solidFill>
                  <a:schemeClr val="tx1"/>
                </a:solidFill>
                <a:latin typeface="+mn-lt"/>
                <a:ea typeface="+mn-ea"/>
                <a:cs typeface="+mn-cs"/>
              </a:rPr>
              <a:t>.</a:t>
            </a:r>
          </a:p>
          <a:p>
            <a:r>
              <a:rPr lang="lv-LV" sz="2000" dirty="0" err="1"/>
              <a:t>Level</a:t>
            </a:r>
            <a:r>
              <a:rPr lang="lv-LV" sz="2000" dirty="0"/>
              <a:t> 4 - </a:t>
            </a:r>
            <a:r>
              <a:rPr lang="en-US" sz="2000" dirty="0">
                <a:solidFill>
                  <a:schemeClr val="tx1"/>
                </a:solidFill>
                <a:latin typeface="+mn-lt"/>
                <a:ea typeface="+mn-ea"/>
                <a:cs typeface="+mn-cs"/>
              </a:rPr>
              <a:t>Exercise self-management within the guidelines of work or study contexts that are usually predictable, but are subject to change; supervise the routine work of others, taking some responsibility for the evaluation and improvement of work or study activities</a:t>
            </a:r>
            <a:r>
              <a:rPr lang="lv-LV" sz="2000" dirty="0">
                <a:solidFill>
                  <a:schemeClr val="tx1"/>
                </a:solidFill>
                <a:latin typeface="+mn-lt"/>
                <a:ea typeface="+mn-ea"/>
                <a:cs typeface="+mn-cs"/>
              </a:rPr>
              <a:t>.</a:t>
            </a:r>
            <a:endParaRPr lang="en-US" sz="2000" dirty="0"/>
          </a:p>
        </p:txBody>
      </p:sp>
    </p:spTree>
    <p:extLst>
      <p:ext uri="{BB962C8B-B14F-4D97-AF65-F5344CB8AC3E}">
        <p14:creationId xmlns:p14="http://schemas.microsoft.com/office/powerpoint/2010/main" val="1552572573"/>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86198"/>
            <a:ext cx="6624736" cy="945879"/>
          </a:xfrm>
        </p:spPr>
        <p:txBody>
          <a:bodyPr/>
          <a:lstStyle/>
          <a:p>
            <a:r>
              <a:rPr lang="lv-LV" sz="3600" dirty="0" err="1"/>
              <a:t>Learning</a:t>
            </a:r>
            <a:r>
              <a:rPr lang="lv-LV" sz="3600" dirty="0"/>
              <a:t> </a:t>
            </a:r>
            <a:r>
              <a:rPr lang="lv-LV" sz="3600" dirty="0" err="1"/>
              <a:t>outcomes</a:t>
            </a:r>
            <a:endParaRPr lang="en-US" sz="3600" dirty="0"/>
          </a:p>
        </p:txBody>
      </p:sp>
      <p:sp>
        <p:nvSpPr>
          <p:cNvPr id="3" name="Content Placeholder 2"/>
          <p:cNvSpPr>
            <a:spLocks noGrp="1"/>
          </p:cNvSpPr>
          <p:nvPr>
            <p:ph idx="1"/>
          </p:nvPr>
        </p:nvSpPr>
        <p:spPr>
          <a:xfrm>
            <a:off x="323529" y="1316765"/>
            <a:ext cx="8569325" cy="4915595"/>
          </a:xfrm>
        </p:spPr>
        <p:txBody>
          <a:bodyPr/>
          <a:lstStyle/>
          <a:p>
            <a:r>
              <a:rPr lang="lv-LV" sz="3600" b="1" dirty="0" err="1"/>
              <a:t>Competencies</a:t>
            </a:r>
            <a:r>
              <a:rPr lang="lv-LV" sz="3600" b="1" dirty="0"/>
              <a:t> (8 </a:t>
            </a:r>
            <a:r>
              <a:rPr lang="lv-LV" sz="3600" b="1" dirty="0" err="1"/>
              <a:t>levels</a:t>
            </a:r>
            <a:r>
              <a:rPr lang="lv-LV" sz="3600" b="1" dirty="0"/>
              <a:t>) </a:t>
            </a:r>
          </a:p>
          <a:p>
            <a:r>
              <a:rPr lang="lv-LV" sz="2000" dirty="0" err="1"/>
              <a:t>Level</a:t>
            </a:r>
            <a:r>
              <a:rPr lang="lv-LV" sz="2000" dirty="0"/>
              <a:t> 5 - </a:t>
            </a:r>
            <a:r>
              <a:rPr lang="en-US" sz="2000" dirty="0">
                <a:solidFill>
                  <a:schemeClr val="tx1"/>
                </a:solidFill>
                <a:latin typeface="+mn-lt"/>
                <a:ea typeface="+mn-ea"/>
                <a:cs typeface="+mn-cs"/>
              </a:rPr>
              <a:t>Exercise management and supervision in contexts of work or study activities where there is unpredictable change; review and develop performance of self and others</a:t>
            </a:r>
            <a:r>
              <a:rPr lang="lv-LV" sz="2000" dirty="0">
                <a:solidFill>
                  <a:schemeClr val="tx1"/>
                </a:solidFill>
                <a:latin typeface="+mn-lt"/>
                <a:ea typeface="+mn-ea"/>
                <a:cs typeface="+mn-cs"/>
              </a:rPr>
              <a:t>.</a:t>
            </a:r>
          </a:p>
          <a:p>
            <a:r>
              <a:rPr lang="lv-LV" sz="2000" dirty="0" err="1"/>
              <a:t>Level</a:t>
            </a:r>
            <a:r>
              <a:rPr lang="lv-LV" sz="2000" dirty="0"/>
              <a:t> 6 - </a:t>
            </a:r>
            <a:r>
              <a:rPr lang="en-US" sz="2000" dirty="0">
                <a:solidFill>
                  <a:schemeClr val="tx1"/>
                </a:solidFill>
                <a:latin typeface="+mn-lt"/>
                <a:ea typeface="+mn-ea"/>
                <a:cs typeface="+mn-cs"/>
              </a:rPr>
              <a:t>Manage complex technical or professional activities or projects, taking responsibility for decision-making in unpredictable work or study contexts; take responsibility for managing professional development of individuals and group</a:t>
            </a:r>
            <a:r>
              <a:rPr lang="lv-LV" sz="2000" dirty="0">
                <a:solidFill>
                  <a:schemeClr val="tx1"/>
                </a:solidFill>
                <a:latin typeface="+mn-lt"/>
                <a:ea typeface="+mn-ea"/>
                <a:cs typeface="+mn-cs"/>
              </a:rPr>
              <a:t>s.</a:t>
            </a:r>
          </a:p>
        </p:txBody>
      </p:sp>
    </p:spTree>
    <p:extLst>
      <p:ext uri="{BB962C8B-B14F-4D97-AF65-F5344CB8AC3E}">
        <p14:creationId xmlns:p14="http://schemas.microsoft.com/office/powerpoint/2010/main" val="239494193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86198"/>
            <a:ext cx="6480720" cy="945879"/>
          </a:xfrm>
        </p:spPr>
        <p:txBody>
          <a:bodyPr/>
          <a:lstStyle/>
          <a:p>
            <a:r>
              <a:rPr lang="lv-LV" sz="3600" dirty="0" err="1"/>
              <a:t>Learning</a:t>
            </a:r>
            <a:r>
              <a:rPr lang="lv-LV" sz="3600" dirty="0"/>
              <a:t> </a:t>
            </a:r>
            <a:r>
              <a:rPr lang="lv-LV" sz="3600" dirty="0" err="1"/>
              <a:t>outcomes</a:t>
            </a:r>
            <a:endParaRPr lang="en-US" sz="3600" dirty="0"/>
          </a:p>
        </p:txBody>
      </p:sp>
      <p:sp>
        <p:nvSpPr>
          <p:cNvPr id="3" name="Content Placeholder 2"/>
          <p:cNvSpPr>
            <a:spLocks noGrp="1"/>
          </p:cNvSpPr>
          <p:nvPr>
            <p:ph idx="1"/>
          </p:nvPr>
        </p:nvSpPr>
        <p:spPr>
          <a:xfrm>
            <a:off x="323529" y="1316765"/>
            <a:ext cx="8569325" cy="4915595"/>
          </a:xfrm>
        </p:spPr>
        <p:txBody>
          <a:bodyPr/>
          <a:lstStyle/>
          <a:p>
            <a:r>
              <a:rPr lang="lv-LV" sz="3600" b="1" dirty="0" err="1"/>
              <a:t>Competencies</a:t>
            </a:r>
            <a:r>
              <a:rPr lang="lv-LV" sz="3600" b="1" dirty="0"/>
              <a:t> (8 </a:t>
            </a:r>
            <a:r>
              <a:rPr lang="lv-LV" sz="3600" b="1" dirty="0" err="1"/>
              <a:t>levels</a:t>
            </a:r>
            <a:r>
              <a:rPr lang="lv-LV" sz="3600" b="1" dirty="0"/>
              <a:t>)</a:t>
            </a:r>
          </a:p>
          <a:p>
            <a:r>
              <a:rPr lang="lv-LV" sz="2000" dirty="0" err="1"/>
              <a:t>Level</a:t>
            </a:r>
            <a:r>
              <a:rPr lang="lv-LV" sz="2000" dirty="0"/>
              <a:t> 7 - </a:t>
            </a:r>
            <a:r>
              <a:rPr lang="en-US" sz="2000" dirty="0">
                <a:solidFill>
                  <a:schemeClr val="tx1"/>
                </a:solidFill>
                <a:latin typeface="+mn-lt"/>
                <a:ea typeface="+mn-ea"/>
                <a:cs typeface="+mn-cs"/>
              </a:rPr>
              <a:t>Manage and transform work or study contexts that are complex, unpredictable and require new strategic approaches; take responsibility for contributing to professional knowledge and practice and/or for reviewing the strategic performance of teams</a:t>
            </a:r>
            <a:r>
              <a:rPr lang="lv-LV" sz="2000" dirty="0">
                <a:solidFill>
                  <a:schemeClr val="tx1"/>
                </a:solidFill>
                <a:latin typeface="+mn-lt"/>
                <a:ea typeface="+mn-ea"/>
                <a:cs typeface="+mn-cs"/>
              </a:rPr>
              <a:t>.</a:t>
            </a:r>
          </a:p>
          <a:p>
            <a:r>
              <a:rPr lang="lv-LV" sz="2000" dirty="0" err="1"/>
              <a:t>Level</a:t>
            </a:r>
            <a:r>
              <a:rPr lang="lv-LV" sz="2000" dirty="0"/>
              <a:t> 8 - </a:t>
            </a:r>
            <a:r>
              <a:rPr lang="en-US" sz="2000" dirty="0">
                <a:solidFill>
                  <a:schemeClr val="tx1"/>
                </a:solidFill>
                <a:latin typeface="+mn-lt"/>
                <a:ea typeface="+mn-ea"/>
                <a:cs typeface="+mn-cs"/>
              </a:rPr>
              <a:t>Demonstrate substantial authority, innovation, autonomy, scholarly and professional integrity and sustained commitment to the development of new ideas or processes at the forefront of work or study contexts including research</a:t>
            </a:r>
            <a:r>
              <a:rPr lang="lv-LV" sz="2000" dirty="0">
                <a:solidFill>
                  <a:schemeClr val="tx1"/>
                </a:solidFill>
                <a:latin typeface="+mn-lt"/>
                <a:ea typeface="+mn-ea"/>
                <a:cs typeface="+mn-cs"/>
              </a:rPr>
              <a:t>.</a:t>
            </a:r>
            <a:endParaRPr lang="en-US" sz="2000" dirty="0"/>
          </a:p>
        </p:txBody>
      </p:sp>
    </p:spTree>
    <p:extLst>
      <p:ext uri="{BB962C8B-B14F-4D97-AF65-F5344CB8AC3E}">
        <p14:creationId xmlns:p14="http://schemas.microsoft.com/office/powerpoint/2010/main" val="383222125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b="1" dirty="0" err="1"/>
              <a:t>Acknowledgement</a:t>
            </a:r>
            <a:r>
              <a:rPr lang="lv-LV" b="1" dirty="0"/>
              <a:t> </a:t>
            </a:r>
            <a:r>
              <a:rPr lang="lv-LV" b="1" dirty="0" err="1"/>
              <a:t>and</a:t>
            </a:r>
            <a:r>
              <a:rPr lang="lv-LV" b="1" dirty="0"/>
              <a:t> </a:t>
            </a:r>
            <a:r>
              <a:rPr lang="lv-LV" b="1" dirty="0" err="1"/>
              <a:t>disclaimer</a:t>
            </a:r>
            <a:endParaRPr lang="lv-LV" b="1" dirty="0"/>
          </a:p>
        </p:txBody>
      </p:sp>
      <p:sp>
        <p:nvSpPr>
          <p:cNvPr id="4" name="Rectangle 2"/>
          <p:cNvSpPr>
            <a:spLocks noGrp="1"/>
          </p:cNvSpPr>
          <p:nvPr>
            <p:ph idx="1"/>
          </p:nvPr>
        </p:nvSpPr>
        <p:spPr>
          <a:xfrm>
            <a:off x="457200" y="1600200"/>
            <a:ext cx="8229600" cy="3539430"/>
          </a:xfrm>
          <a:prstGeom prst="rect">
            <a:avLst/>
          </a:prstGeom>
        </p:spPr>
        <p:txBody>
          <a:bodyPr>
            <a:spAutoFit/>
          </a:bodyPr>
          <a:lstStyle/>
          <a:p>
            <a:pPr fontAlgn="auto">
              <a:spcBef>
                <a:spcPts val="0"/>
              </a:spcBef>
              <a:spcAft>
                <a:spcPts val="0"/>
              </a:spcAft>
              <a:defRPr/>
            </a:pPr>
            <a:r>
              <a:rPr lang="en-GB" dirty="0">
                <a:latin typeface="+mj-lt"/>
                <a:ea typeface="Times New Roman"/>
              </a:rPr>
              <a:t>This project has been funded with support from the European Commission</a:t>
            </a:r>
            <a:r>
              <a:rPr lang="lv-LV" dirty="0">
                <a:latin typeface="+mj-lt"/>
                <a:ea typeface="Times New Roman"/>
              </a:rPr>
              <a:t> </a:t>
            </a:r>
            <a:r>
              <a:rPr lang="lv-LV" dirty="0" err="1">
                <a:latin typeface="+mj-lt"/>
                <a:ea typeface="Times New Roman"/>
              </a:rPr>
              <a:t>within</a:t>
            </a:r>
            <a:r>
              <a:rPr lang="lv-LV" dirty="0">
                <a:latin typeface="+mj-lt"/>
                <a:ea typeface="Times New Roman"/>
              </a:rPr>
              <a:t> Erasmus+ </a:t>
            </a:r>
            <a:r>
              <a:rPr lang="lv-LV" dirty="0" err="1">
                <a:latin typeface="+mj-lt"/>
                <a:ea typeface="Times New Roman"/>
              </a:rPr>
              <a:t>programme</a:t>
            </a:r>
            <a:r>
              <a:rPr lang="en-GB" dirty="0">
                <a:latin typeface="+mj-lt"/>
                <a:ea typeface="Times New Roman"/>
              </a:rPr>
              <a:t>.</a:t>
            </a:r>
            <a:endParaRPr lang="nl-NL" sz="2000" dirty="0">
              <a:latin typeface="+mj-lt"/>
              <a:ea typeface="Times New Roman"/>
            </a:endParaRPr>
          </a:p>
          <a:p>
            <a:pPr fontAlgn="auto">
              <a:spcBef>
                <a:spcPts val="0"/>
              </a:spcBef>
              <a:spcAft>
                <a:spcPts val="0"/>
              </a:spcAft>
              <a:defRPr/>
            </a:pPr>
            <a:r>
              <a:rPr lang="en-GB" dirty="0">
                <a:latin typeface="+mj-lt"/>
                <a:ea typeface="Times New Roman"/>
              </a:rPr>
              <a:t>This </a:t>
            </a:r>
            <a:r>
              <a:rPr lang="lv-LV" dirty="0" err="1">
                <a:latin typeface="+mj-lt"/>
                <a:ea typeface="Times New Roman"/>
              </a:rPr>
              <a:t>presentation</a:t>
            </a:r>
            <a:r>
              <a:rPr lang="lv-LV" dirty="0">
                <a:latin typeface="+mj-lt"/>
                <a:ea typeface="Times New Roman"/>
              </a:rPr>
              <a:t> </a:t>
            </a:r>
            <a:r>
              <a:rPr lang="en-GB" dirty="0">
                <a:latin typeface="+mj-lt"/>
                <a:ea typeface="Times New Roman"/>
              </a:rPr>
              <a:t>reflects the views only of the author</a:t>
            </a:r>
            <a:r>
              <a:rPr lang="lv-LV" dirty="0">
                <a:latin typeface="+mj-lt"/>
                <a:ea typeface="Times New Roman"/>
              </a:rPr>
              <a:t>s</a:t>
            </a:r>
            <a:r>
              <a:rPr lang="en-GB" dirty="0">
                <a:latin typeface="+mj-lt"/>
                <a:ea typeface="Times New Roman"/>
              </a:rPr>
              <a:t>, and the </a:t>
            </a:r>
            <a:r>
              <a:rPr lang="lv-LV" dirty="0">
                <a:latin typeface="+mj-lt"/>
                <a:ea typeface="Times New Roman"/>
              </a:rPr>
              <a:t>E</a:t>
            </a:r>
            <a:r>
              <a:rPr lang="en-GB" dirty="0">
                <a:latin typeface="+mj-lt"/>
                <a:ea typeface="Times New Roman"/>
              </a:rPr>
              <a:t>C cannot be held responsible for any use which may be made of the information contained therein</a:t>
            </a:r>
            <a:r>
              <a:rPr lang="en-GB" dirty="0">
                <a:latin typeface="Garamond"/>
                <a:ea typeface="Times New Roman"/>
              </a:rPr>
              <a:t>.</a:t>
            </a:r>
            <a:endParaRPr lang="nl-NL" sz="2000" dirty="0">
              <a:latin typeface="Times New Roman"/>
              <a:ea typeface="Times New Roman"/>
            </a:endParaRP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8" name="Picture 4" descr="http://foto.lu.lv/HI-RES/arhiivs/2016/g_jul/01/IMG_5142.JPG"/>
          <p:cNvPicPr>
            <a:picLocks noGrp="1" noChangeAspect="1" noChangeArrowheads="1"/>
          </p:cNvPicPr>
          <p:nvPr>
            <p:ph idx="1"/>
          </p:nvPr>
        </p:nvPicPr>
        <p:blipFill>
          <a:blip r:embed="rId2" cstate="print"/>
          <a:srcRect/>
          <a:stretch>
            <a:fillRect/>
          </a:stretch>
        </p:blipFill>
        <p:spPr>
          <a:xfrm>
            <a:off x="539552" y="620688"/>
            <a:ext cx="8258213" cy="4824536"/>
          </a:xfrm>
          <a:effectLst>
            <a:softEdge rad="112500"/>
          </a:effectLst>
        </p:spPr>
      </p:pic>
      <p:sp>
        <p:nvSpPr>
          <p:cNvPr id="3" name="Text Box 7"/>
          <p:cNvSpPr txBox="1">
            <a:spLocks noChangeArrowheads="1"/>
          </p:cNvSpPr>
          <p:nvPr/>
        </p:nvSpPr>
        <p:spPr bwMode="auto">
          <a:xfrm>
            <a:off x="1475656" y="171447"/>
            <a:ext cx="5903913" cy="738188"/>
          </a:xfrm>
          <a:prstGeom prst="rect">
            <a:avLst/>
          </a:prstGeom>
          <a:noFill/>
          <a:ln>
            <a:noFill/>
          </a:ln>
          <a:effec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a:spcBef>
                <a:spcPct val="50000"/>
              </a:spcBef>
              <a:buFontTx/>
              <a:buNone/>
              <a:defRPr/>
            </a:pPr>
            <a:r>
              <a:rPr lang="lv-LV" altLang="lv-LV" sz="2800" dirty="0" err="1">
                <a:ln w="0"/>
                <a:solidFill>
                  <a:srgbClr val="00FF00"/>
                </a:solidFill>
                <a:effectLst>
                  <a:outerShdw blurRad="38100" dist="19050" dir="2700000" algn="tl" rotWithShape="0">
                    <a:schemeClr val="dk1">
                      <a:alpha val="40000"/>
                    </a:schemeClr>
                  </a:outerShdw>
                </a:effectLst>
              </a:rPr>
              <a:t>Thank</a:t>
            </a:r>
            <a:r>
              <a:rPr lang="lv-LV" altLang="lv-LV" sz="2800" dirty="0">
                <a:ln w="0"/>
                <a:solidFill>
                  <a:srgbClr val="00FF00"/>
                </a:solidFill>
                <a:effectLst>
                  <a:outerShdw blurRad="38100" dist="19050" dir="2700000" algn="tl" rotWithShape="0">
                    <a:schemeClr val="dk1">
                      <a:alpha val="40000"/>
                    </a:schemeClr>
                  </a:outerShdw>
                </a:effectLst>
              </a:rPr>
              <a:t> </a:t>
            </a:r>
            <a:r>
              <a:rPr lang="lv-LV" altLang="lv-LV" sz="2800" dirty="0" err="1">
                <a:ln w="0"/>
                <a:solidFill>
                  <a:srgbClr val="00FF00"/>
                </a:solidFill>
                <a:effectLst>
                  <a:outerShdw blurRad="38100" dist="19050" dir="2700000" algn="tl" rotWithShape="0">
                    <a:schemeClr val="dk1">
                      <a:alpha val="40000"/>
                    </a:schemeClr>
                  </a:outerShdw>
                </a:effectLst>
              </a:rPr>
              <a:t>you</a:t>
            </a:r>
            <a:r>
              <a:rPr lang="lv-LV" altLang="lv-LV" sz="2800" dirty="0">
                <a:ln w="0"/>
                <a:solidFill>
                  <a:srgbClr val="00FF00"/>
                </a:solidFill>
                <a:effectLst>
                  <a:outerShdw blurRad="38100" dist="19050" dir="2700000" algn="tl" rotWithShape="0">
                    <a:schemeClr val="dk1">
                      <a:alpha val="40000"/>
                    </a:schemeClr>
                  </a:outerShdw>
                </a:effectLst>
              </a:rPr>
              <a:t> </a:t>
            </a:r>
            <a:r>
              <a:rPr lang="lv-LV" altLang="lv-LV" sz="2800" dirty="0" err="1">
                <a:ln w="0"/>
                <a:solidFill>
                  <a:srgbClr val="00FF00"/>
                </a:solidFill>
                <a:effectLst>
                  <a:outerShdw blurRad="38100" dist="19050" dir="2700000" algn="tl" rotWithShape="0">
                    <a:schemeClr val="dk1">
                      <a:alpha val="40000"/>
                    </a:schemeClr>
                  </a:outerShdw>
                </a:effectLst>
              </a:rPr>
              <a:t>for</a:t>
            </a:r>
            <a:r>
              <a:rPr lang="lv-LV" altLang="lv-LV" sz="2800" dirty="0">
                <a:ln w="0"/>
                <a:solidFill>
                  <a:srgbClr val="00FF00"/>
                </a:solidFill>
                <a:effectLst>
                  <a:outerShdw blurRad="38100" dist="19050" dir="2700000" algn="tl" rotWithShape="0">
                    <a:schemeClr val="dk1">
                      <a:alpha val="40000"/>
                    </a:schemeClr>
                  </a:outerShdw>
                </a:effectLst>
              </a:rPr>
              <a:t> </a:t>
            </a:r>
            <a:r>
              <a:rPr lang="lv-LV" altLang="lv-LV" sz="2800" dirty="0" err="1">
                <a:ln w="0"/>
                <a:solidFill>
                  <a:srgbClr val="00FF00"/>
                </a:solidFill>
                <a:effectLst>
                  <a:outerShdw blurRad="38100" dist="19050" dir="2700000" algn="tl" rotWithShape="0">
                    <a:schemeClr val="dk1">
                      <a:alpha val="40000"/>
                    </a:schemeClr>
                  </a:outerShdw>
                </a:effectLst>
              </a:rPr>
              <a:t>your</a:t>
            </a:r>
            <a:r>
              <a:rPr lang="lv-LV" altLang="lv-LV" sz="2800" dirty="0">
                <a:ln w="0"/>
                <a:solidFill>
                  <a:srgbClr val="00FF00"/>
                </a:solidFill>
                <a:effectLst>
                  <a:outerShdw blurRad="38100" dist="19050" dir="2700000" algn="tl" rotWithShape="0">
                    <a:schemeClr val="dk1">
                      <a:alpha val="40000"/>
                    </a:schemeClr>
                  </a:outerShdw>
                </a:effectLst>
              </a:rPr>
              <a:t> </a:t>
            </a:r>
            <a:r>
              <a:rPr lang="lv-LV" altLang="lv-LV" sz="2800" dirty="0" err="1">
                <a:ln w="0"/>
                <a:solidFill>
                  <a:srgbClr val="00FF00"/>
                </a:solidFill>
                <a:effectLst>
                  <a:outerShdw blurRad="38100" dist="19050" dir="2700000" algn="tl" rotWithShape="0">
                    <a:schemeClr val="dk1">
                      <a:alpha val="40000"/>
                    </a:schemeClr>
                  </a:outerShdw>
                </a:effectLst>
              </a:rPr>
              <a:t>attention</a:t>
            </a:r>
            <a:r>
              <a:rPr lang="lv-LV" altLang="lv-LV" sz="2800" dirty="0">
                <a:ln w="0"/>
                <a:solidFill>
                  <a:srgbClr val="00FF00"/>
                </a:solidFill>
                <a:effectLst>
                  <a:outerShdw blurRad="38100" dist="19050" dir="2700000" algn="tl" rotWithShape="0">
                    <a:schemeClr val="dk1">
                      <a:alpha val="40000"/>
                    </a:schemeClr>
                  </a:outerShdw>
                </a:effectLst>
              </a:rPr>
              <a:t>!</a:t>
            </a:r>
          </a:p>
          <a:p>
            <a:pPr algn="ctr">
              <a:spcBef>
                <a:spcPct val="0"/>
              </a:spcBef>
              <a:buFontTx/>
              <a:buNone/>
              <a:defRPr/>
            </a:pPr>
            <a:endParaRPr lang="lv-LV" altLang="lv-LV" sz="1400" u="sng" dirty="0">
              <a:hlinkClick r:id="rId3"/>
            </a:endParaRPr>
          </a:p>
        </p:txBody>
      </p:sp>
      <p:sp>
        <p:nvSpPr>
          <p:cNvPr id="2" name="Taisnstūris 1"/>
          <p:cNvSpPr/>
          <p:nvPr/>
        </p:nvSpPr>
        <p:spPr>
          <a:xfrm>
            <a:off x="1691680" y="5620945"/>
            <a:ext cx="5544616" cy="523220"/>
          </a:xfrm>
          <a:prstGeom prst="rect">
            <a:avLst/>
          </a:prstGeom>
        </p:spPr>
        <p:txBody>
          <a:bodyPr wrap="square">
            <a:spAutoFit/>
          </a:bodyPr>
          <a:lstStyle/>
          <a:p>
            <a:pPr algn="ctr">
              <a:buNone/>
            </a:pPr>
            <a:r>
              <a:rPr lang="lv-LV" sz="2800" b="1" dirty="0">
                <a:solidFill>
                  <a:srgbClr val="0070C0"/>
                </a:solidFill>
              </a:rPr>
              <a:t>Paldies! P</a:t>
            </a:r>
            <a:r>
              <a:rPr lang="ru-RU" sz="2800" b="1" dirty="0" err="1">
                <a:solidFill>
                  <a:srgbClr val="0070C0"/>
                </a:solidFill>
              </a:rPr>
              <a:t>ақмет</a:t>
            </a:r>
            <a:r>
              <a:rPr lang="ru-RU" sz="2800" b="1" dirty="0">
                <a:solidFill>
                  <a:srgbClr val="0070C0"/>
                </a:solidFill>
              </a:rPr>
              <a:t> </a:t>
            </a:r>
            <a:r>
              <a:rPr lang="ru-RU" sz="2800" b="1" dirty="0" err="1">
                <a:solidFill>
                  <a:srgbClr val="0070C0"/>
                </a:solidFill>
              </a:rPr>
              <a:t>сізге</a:t>
            </a:r>
            <a:r>
              <a:rPr lang="lv-LV" sz="2800" b="1" dirty="0">
                <a:solidFill>
                  <a:srgbClr val="0070C0"/>
                </a:solidFill>
              </a:rPr>
              <a:t>! </a:t>
            </a:r>
            <a:r>
              <a:rPr lang="uz-Latn-UZ" sz="2800" b="1" dirty="0">
                <a:solidFill>
                  <a:srgbClr val="0070C0"/>
                </a:solidFill>
              </a:rPr>
              <a:t>Rahmat</a:t>
            </a:r>
            <a:r>
              <a:rPr lang="lv-LV" sz="2800" b="1" dirty="0">
                <a:solidFill>
                  <a:srgbClr val="0070C0"/>
                </a:solidFill>
              </a:rPr>
              <a:t>!</a:t>
            </a:r>
            <a:endParaRPr lang="lv-LV" b="1" dirty="0">
              <a:solidFill>
                <a:srgbClr val="0070C0"/>
              </a:solidFill>
            </a:endParaRPr>
          </a:p>
        </p:txBody>
      </p:sp>
    </p:spTree>
    <p:extLst>
      <p:ext uri="{BB962C8B-B14F-4D97-AF65-F5344CB8AC3E}">
        <p14:creationId xmlns:p14="http://schemas.microsoft.com/office/powerpoint/2010/main" val="2629618713"/>
      </p:ext>
    </p:extLst>
  </p:cSld>
  <p:clrMapOvr>
    <a:masterClrMapping/>
  </p:clrMapOvr>
  <p:transition spd="slow">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1938" y="620713"/>
            <a:ext cx="8901112" cy="508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a:xfrm>
            <a:off x="457200" y="342900"/>
            <a:ext cx="8218488" cy="1069975"/>
          </a:xfrm>
          <a:prstGeom prst="rect">
            <a:avLst/>
          </a:prstGeom>
        </p:spPr>
        <p:txBody>
          <a:bodyPr/>
          <a:lstStyle>
            <a:lvl1pPr algn="ctr" rtl="0" eaLnBrk="0" fontAlgn="base" hangingPunct="0">
              <a:spcBef>
                <a:spcPct val="0"/>
              </a:spcBef>
              <a:spcAft>
                <a:spcPct val="0"/>
              </a:spcAft>
              <a:defRPr sz="3600" kern="1200">
                <a:solidFill>
                  <a:srgbClr val="00539B"/>
                </a:solidFill>
                <a:latin typeface="Arial" panose="020B0604020202020204" pitchFamily="34" charset="0"/>
                <a:ea typeface="+mj-ea"/>
                <a:cs typeface="+mj-cs"/>
              </a:defRPr>
            </a:lvl1pPr>
            <a:lvl2pPr algn="ctr" rtl="0" eaLnBrk="0" fontAlgn="base" hangingPunct="0">
              <a:spcBef>
                <a:spcPct val="0"/>
              </a:spcBef>
              <a:spcAft>
                <a:spcPct val="0"/>
              </a:spcAft>
              <a:defRPr sz="3600">
                <a:solidFill>
                  <a:srgbClr val="00539B"/>
                </a:solidFill>
                <a:latin typeface="Arial" panose="020B0604020202020204" pitchFamily="34" charset="0"/>
              </a:defRPr>
            </a:lvl2pPr>
            <a:lvl3pPr algn="ctr" rtl="0" eaLnBrk="0" fontAlgn="base" hangingPunct="0">
              <a:spcBef>
                <a:spcPct val="0"/>
              </a:spcBef>
              <a:spcAft>
                <a:spcPct val="0"/>
              </a:spcAft>
              <a:defRPr sz="3600">
                <a:solidFill>
                  <a:srgbClr val="00539B"/>
                </a:solidFill>
                <a:latin typeface="Arial" panose="020B0604020202020204" pitchFamily="34" charset="0"/>
              </a:defRPr>
            </a:lvl3pPr>
            <a:lvl4pPr algn="ctr" rtl="0" eaLnBrk="0" fontAlgn="base" hangingPunct="0">
              <a:spcBef>
                <a:spcPct val="0"/>
              </a:spcBef>
              <a:spcAft>
                <a:spcPct val="0"/>
              </a:spcAft>
              <a:defRPr sz="3600">
                <a:solidFill>
                  <a:srgbClr val="00539B"/>
                </a:solidFill>
                <a:latin typeface="Arial" panose="020B0604020202020204" pitchFamily="34" charset="0"/>
              </a:defRPr>
            </a:lvl4pPr>
            <a:lvl5pPr algn="ctr" rtl="0" eaLnBrk="0" fontAlgn="base" hangingPunct="0">
              <a:spcBef>
                <a:spcPct val="0"/>
              </a:spcBef>
              <a:spcAft>
                <a:spcPct val="0"/>
              </a:spcAft>
              <a:defRPr sz="3600">
                <a:solidFill>
                  <a:srgbClr val="00539B"/>
                </a:solidFill>
                <a:latin typeface="Arial" panose="020B0604020202020204"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lv-LV" b="1" dirty="0">
                <a:effectLst>
                  <a:outerShdw blurRad="38100" dist="38100" dir="2700000" algn="tl">
                    <a:srgbClr val="000000">
                      <a:alpha val="43137"/>
                    </a:srgbClr>
                  </a:outerShdw>
                </a:effectLst>
                <a:latin typeface="Segoe Print" pitchFamily="2" charset="0"/>
              </a:rPr>
              <a:t> </a:t>
            </a:r>
          </a:p>
        </p:txBody>
      </p:sp>
      <p:sp>
        <p:nvSpPr>
          <p:cNvPr id="6148" name="Title 1"/>
          <p:cNvSpPr txBox="1">
            <a:spLocks/>
          </p:cNvSpPr>
          <p:nvPr/>
        </p:nvSpPr>
        <p:spPr bwMode="auto">
          <a:xfrm>
            <a:off x="603250" y="85725"/>
            <a:ext cx="8218488"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a:spcBef>
                <a:spcPct val="0"/>
              </a:spcBef>
              <a:buFontTx/>
              <a:buNone/>
            </a:pPr>
            <a:r>
              <a:rPr lang="lv-LV"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UL process </a:t>
            </a:r>
            <a:r>
              <a:rPr lang="lv-LV" sz="36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management</a:t>
            </a:r>
            <a:r>
              <a:rPr lang="lv-LV"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lv-LV" sz="36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module</a:t>
            </a:r>
            <a:endParaRPr lang="lv-LV" altLang="lv-LV" sz="3600" b="1" dirty="0">
              <a:solidFill>
                <a:srgbClr val="00539B"/>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0969907"/>
      </p:ext>
    </p:extLst>
  </p:cSld>
  <p:clrMapOvr>
    <a:masterClrMapping/>
  </p:clrMapOvr>
  <p:transition spd="slow">
    <p:dissolv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088" y="115888"/>
            <a:ext cx="8256587" cy="649287"/>
          </a:xfrm>
        </p:spPr>
        <p:txBody>
          <a:bodyPr>
            <a:normAutofit fontScale="90000"/>
          </a:bodyPr>
          <a:lstStyle/>
          <a:p>
            <a:pPr>
              <a:defRPr/>
            </a:pPr>
            <a:r>
              <a:rPr lang="lv-LV" b="1" dirty="0">
                <a:effectLst>
                  <a:outerShdw blurRad="38100" dist="38100" dir="2700000" algn="tl">
                    <a:srgbClr val="000000">
                      <a:alpha val="43137"/>
                    </a:srgbClr>
                  </a:outerShdw>
                </a:effectLst>
                <a:latin typeface="Segoe Print" pitchFamily="2" charset="0"/>
              </a:rPr>
              <a:t>  </a:t>
            </a:r>
            <a:br>
              <a:rPr lang="lv-LV" b="1" dirty="0">
                <a:effectLst>
                  <a:outerShdw blurRad="38100" dist="38100" dir="2700000" algn="tl">
                    <a:srgbClr val="000000">
                      <a:alpha val="43137"/>
                    </a:srgbClr>
                  </a:outerShdw>
                </a:effectLst>
                <a:latin typeface="Segoe Print" pitchFamily="2" charset="0"/>
              </a:rPr>
            </a:br>
            <a:r>
              <a:rPr lang="lv-LV"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UL process </a:t>
            </a:r>
            <a:r>
              <a:rPr lang="lv-LV" sz="32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management</a:t>
            </a:r>
            <a:r>
              <a:rPr lang="lv-LV"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lv-LV" sz="32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module</a:t>
            </a:r>
            <a:r>
              <a:rPr lang="lv-LV"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a:t>
            </a:r>
            <a:r>
              <a:rPr lang="lv-LV" sz="32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Structure</a:t>
            </a:r>
            <a:r>
              <a:rPr lang="lv-LV"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lv-LV"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br>
              <a:rPr lang="lv-LV"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lv-LV"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11163" y="1341438"/>
            <a:ext cx="4448175" cy="4608512"/>
          </a:xfrm>
        </p:spPr>
        <p:txBody>
          <a:bodyPr/>
          <a:lstStyle/>
          <a:p>
            <a:pPr>
              <a:buFont typeface="Arial" panose="020B0604020202020204" pitchFamily="34" charset="0"/>
              <a:buBlip>
                <a:blip r:embed="rId3"/>
              </a:buBlip>
              <a:defRPr/>
            </a:pPr>
            <a:r>
              <a:rPr lang="lv-LV" altLang="lv-LV" sz="2400" dirty="0">
                <a:latin typeface="Times New Roman" panose="02020603050405020304" pitchFamily="18" charset="0"/>
                <a:cs typeface="Times New Roman" panose="02020603050405020304" pitchFamily="18" charset="0"/>
              </a:rPr>
              <a:t> </a:t>
            </a:r>
            <a:r>
              <a:rPr lang="lv-LV" sz="2400" dirty="0">
                <a:latin typeface="Times New Roman" panose="02020603050405020304" pitchFamily="18" charset="0"/>
                <a:cs typeface="Times New Roman" panose="02020603050405020304" pitchFamily="18" charset="0"/>
              </a:rPr>
              <a:t>UL </a:t>
            </a:r>
            <a:r>
              <a:rPr lang="lv-LV" sz="2400" dirty="0" err="1">
                <a:latin typeface="Times New Roman" panose="02020603050405020304" pitchFamily="18" charset="0"/>
                <a:cs typeface="Times New Roman" panose="02020603050405020304" pitchFamily="18" charset="0"/>
              </a:rPr>
              <a:t>management</a:t>
            </a:r>
            <a:endParaRPr lang="lv-LV" sz="2400" dirty="0">
              <a:latin typeface="Times New Roman" panose="02020603050405020304" pitchFamily="18" charset="0"/>
              <a:cs typeface="Times New Roman" panose="02020603050405020304" pitchFamily="18" charset="0"/>
            </a:endParaRPr>
          </a:p>
          <a:p>
            <a:pPr>
              <a:buFont typeface="Arial" panose="020B0604020202020204" pitchFamily="34" charset="0"/>
              <a:buBlip>
                <a:blip r:embed="rId3"/>
              </a:buBlip>
              <a:defRPr/>
            </a:pPr>
            <a:r>
              <a:rPr lang="lv-LV" sz="2400" dirty="0" err="1">
                <a:latin typeface="Times New Roman" panose="02020603050405020304" pitchFamily="18" charset="0"/>
                <a:cs typeface="Times New Roman" panose="02020603050405020304" pitchFamily="18" charset="0"/>
              </a:rPr>
              <a:t>Strategic</a:t>
            </a:r>
            <a:r>
              <a:rPr lang="lv-LV" sz="2400" dirty="0">
                <a:latin typeface="Times New Roman" panose="02020603050405020304" pitchFamily="18" charset="0"/>
                <a:cs typeface="Times New Roman" panose="02020603050405020304" pitchFamily="18" charset="0"/>
              </a:rPr>
              <a:t> </a:t>
            </a:r>
            <a:r>
              <a:rPr lang="lv-LV" sz="2400" dirty="0" err="1">
                <a:latin typeface="Times New Roman" panose="02020603050405020304" pitchFamily="18" charset="0"/>
                <a:cs typeface="Times New Roman" panose="02020603050405020304" pitchFamily="18" charset="0"/>
              </a:rPr>
              <a:t>planning</a:t>
            </a:r>
            <a:r>
              <a:rPr lang="lv-LV" sz="2400" dirty="0">
                <a:latin typeface="Times New Roman" panose="02020603050405020304" pitchFamily="18" charset="0"/>
                <a:cs typeface="Times New Roman" panose="02020603050405020304" pitchFamily="18" charset="0"/>
              </a:rPr>
              <a:t> </a:t>
            </a:r>
          </a:p>
          <a:p>
            <a:pPr>
              <a:buFont typeface="Arial" panose="020B0604020202020204" pitchFamily="34" charset="0"/>
              <a:buBlip>
                <a:blip r:embed="rId3"/>
              </a:buBlip>
              <a:defRPr/>
            </a:pPr>
            <a:r>
              <a:rPr lang="lv-LV" sz="2400" dirty="0" err="1">
                <a:latin typeface="Times New Roman" panose="02020603050405020304" pitchFamily="18" charset="0"/>
                <a:cs typeface="Times New Roman" panose="02020603050405020304" pitchFamily="18" charset="0"/>
              </a:rPr>
              <a:t>Internal</a:t>
            </a:r>
            <a:r>
              <a:rPr lang="lv-LV" sz="2400" dirty="0">
                <a:latin typeface="Times New Roman" panose="02020603050405020304" pitchFamily="18" charset="0"/>
                <a:cs typeface="Times New Roman" panose="02020603050405020304" pitchFamily="18" charset="0"/>
              </a:rPr>
              <a:t> </a:t>
            </a:r>
            <a:r>
              <a:rPr lang="lv-LV" sz="2400" dirty="0" err="1">
                <a:latin typeface="Times New Roman" panose="02020603050405020304" pitchFamily="18" charset="0"/>
                <a:cs typeface="Times New Roman" panose="02020603050405020304" pitchFamily="18" charset="0"/>
              </a:rPr>
              <a:t>audit</a:t>
            </a:r>
            <a:endParaRPr lang="lv-LV" sz="2400" dirty="0">
              <a:latin typeface="Times New Roman" panose="02020603050405020304" pitchFamily="18" charset="0"/>
              <a:cs typeface="Times New Roman" panose="02020603050405020304" pitchFamily="18" charset="0"/>
            </a:endParaRPr>
          </a:p>
          <a:p>
            <a:pPr>
              <a:buFont typeface="Arial" panose="020B0604020202020204" pitchFamily="34" charset="0"/>
              <a:buBlip>
                <a:blip r:embed="rId3"/>
              </a:buBlip>
              <a:defRPr/>
            </a:pPr>
            <a:r>
              <a:rPr lang="lv-LV" sz="2400" dirty="0" err="1">
                <a:latin typeface="Times New Roman" panose="02020603050405020304" pitchFamily="18" charset="0"/>
                <a:cs typeface="Times New Roman" panose="02020603050405020304" pitchFamily="18" charset="0"/>
              </a:rPr>
              <a:t>Quality</a:t>
            </a:r>
            <a:r>
              <a:rPr lang="lv-LV" sz="2400" dirty="0">
                <a:latin typeface="Times New Roman" panose="02020603050405020304" pitchFamily="18" charset="0"/>
                <a:cs typeface="Times New Roman" panose="02020603050405020304" pitchFamily="18" charset="0"/>
              </a:rPr>
              <a:t> </a:t>
            </a:r>
            <a:r>
              <a:rPr lang="lv-LV" sz="2400" dirty="0" err="1">
                <a:latin typeface="Times New Roman" panose="02020603050405020304" pitchFamily="18" charset="0"/>
                <a:cs typeface="Times New Roman" panose="02020603050405020304" pitchFamily="18" charset="0"/>
              </a:rPr>
              <a:t>management</a:t>
            </a:r>
            <a:endParaRPr lang="lv-LV" sz="2400" dirty="0">
              <a:latin typeface="Times New Roman" panose="02020603050405020304" pitchFamily="18" charset="0"/>
              <a:cs typeface="Times New Roman" panose="02020603050405020304" pitchFamily="18" charset="0"/>
            </a:endParaRPr>
          </a:p>
          <a:p>
            <a:pPr>
              <a:buFont typeface="Arial" panose="020B0604020202020204" pitchFamily="34" charset="0"/>
              <a:buBlip>
                <a:blip r:embed="rId3"/>
              </a:buBlip>
              <a:defRPr/>
            </a:pPr>
            <a:r>
              <a:rPr lang="lv-LV" sz="2400" dirty="0" err="1">
                <a:latin typeface="Times New Roman" panose="02020603050405020304" pitchFamily="18" charset="0"/>
                <a:cs typeface="Times New Roman" panose="02020603050405020304" pitchFamily="18" charset="0"/>
              </a:rPr>
              <a:t>Administration</a:t>
            </a:r>
            <a:r>
              <a:rPr lang="lv-LV" sz="2400" dirty="0">
                <a:latin typeface="Times New Roman" panose="02020603050405020304" pitchFamily="18" charset="0"/>
                <a:cs typeface="Times New Roman" panose="02020603050405020304" pitchFamily="18" charset="0"/>
              </a:rPr>
              <a:t> </a:t>
            </a:r>
            <a:r>
              <a:rPr lang="lv-LV" sz="2400" dirty="0" err="1">
                <a:latin typeface="Times New Roman" panose="02020603050405020304" pitchFamily="18" charset="0"/>
                <a:cs typeface="Times New Roman" panose="02020603050405020304" pitchFamily="18" charset="0"/>
              </a:rPr>
              <a:t>reports</a:t>
            </a:r>
            <a:endParaRPr lang="lv-LV" sz="2400" dirty="0">
              <a:latin typeface="Times New Roman" panose="02020603050405020304" pitchFamily="18" charset="0"/>
              <a:cs typeface="Times New Roman" panose="02020603050405020304" pitchFamily="18" charset="0"/>
            </a:endParaRPr>
          </a:p>
          <a:p>
            <a:pPr>
              <a:buFont typeface="Arial" panose="020B0604020202020204" pitchFamily="34" charset="0"/>
              <a:buBlip>
                <a:blip r:embed="rId3"/>
              </a:buBlip>
              <a:defRPr/>
            </a:pPr>
            <a:r>
              <a:rPr lang="lv-LV" sz="2400" dirty="0">
                <a:latin typeface="Times New Roman" panose="02020603050405020304" pitchFamily="18" charset="0"/>
                <a:cs typeface="Times New Roman" panose="02020603050405020304" pitchFamily="18" charset="0"/>
              </a:rPr>
              <a:t>SCIENCE </a:t>
            </a:r>
          </a:p>
          <a:p>
            <a:pPr>
              <a:buFont typeface="Arial" panose="020B0604020202020204" pitchFamily="34" charset="0"/>
              <a:buBlip>
                <a:blip r:embed="rId3"/>
              </a:buBlip>
              <a:defRPr/>
            </a:pPr>
            <a:r>
              <a:rPr lang="lv-LV" sz="2400" dirty="0">
                <a:latin typeface="Times New Roman" panose="02020603050405020304" pitchFamily="18" charset="0"/>
                <a:cs typeface="Times New Roman" panose="02020603050405020304" pitchFamily="18" charset="0"/>
              </a:rPr>
              <a:t>STUDIES </a:t>
            </a:r>
          </a:p>
          <a:p>
            <a:pPr>
              <a:buFont typeface="Arial" panose="020B0604020202020204" pitchFamily="34" charset="0"/>
              <a:buBlip>
                <a:blip r:embed="rId3"/>
              </a:buBlip>
              <a:defRPr/>
            </a:pPr>
            <a:r>
              <a:rPr lang="lv-LV" sz="2400" dirty="0">
                <a:latin typeface="Times New Roman" panose="02020603050405020304" pitchFamily="18" charset="0"/>
                <a:cs typeface="Times New Roman" panose="02020603050405020304" pitchFamily="18" charset="0"/>
              </a:rPr>
              <a:t>INTERACTION WITH SOCIETY</a:t>
            </a:r>
          </a:p>
          <a:p>
            <a:pPr marL="0" indent="0">
              <a:buFont typeface="Arial" panose="020B0604020202020204" pitchFamily="34" charset="0"/>
              <a:buNone/>
              <a:defRPr/>
            </a:pPr>
            <a:endParaRPr lang="lv-LV" altLang="lv-LV" sz="2400" dirty="0"/>
          </a:p>
          <a:p>
            <a:pPr>
              <a:buFont typeface="Arial" panose="020B0604020202020204" pitchFamily="34" charset="0"/>
              <a:buBlip>
                <a:blip r:embed="rId3"/>
              </a:buBlip>
              <a:defRPr/>
            </a:pPr>
            <a:endParaRPr lang="lv-LV" altLang="lv-LV" sz="2400" dirty="0"/>
          </a:p>
        </p:txBody>
      </p:sp>
      <p:sp>
        <p:nvSpPr>
          <p:cNvPr id="6" name="Content Placeholder 2"/>
          <p:cNvSpPr txBox="1">
            <a:spLocks/>
          </p:cNvSpPr>
          <p:nvPr/>
        </p:nvSpPr>
        <p:spPr bwMode="auto">
          <a:xfrm>
            <a:off x="5014913" y="1366838"/>
            <a:ext cx="4270375" cy="4103687"/>
          </a:xfrm>
          <a:prstGeom prst="rect">
            <a:avLst/>
          </a:prstGeom>
          <a:noFill/>
          <a:ln>
            <a:noFill/>
          </a:ln>
          <a:extLst/>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anose="020B0604020202020204" pitchFamily="34" charset="0"/>
              <a:buBlip>
                <a:blip r:embed="rId3"/>
              </a:buBlip>
              <a:defRPr/>
            </a:pPr>
            <a:r>
              <a:rPr lang="lv-LV" sz="2400" dirty="0" err="1">
                <a:latin typeface="Times New Roman" panose="02020603050405020304" pitchFamily="18" charset="0"/>
                <a:cs typeface="Times New Roman" panose="02020603050405020304" pitchFamily="18" charset="0"/>
              </a:rPr>
              <a:t>International</a:t>
            </a:r>
            <a:r>
              <a:rPr lang="lv-LV" sz="2400" dirty="0">
                <a:latin typeface="Times New Roman" panose="02020603050405020304" pitchFamily="18" charset="0"/>
                <a:cs typeface="Times New Roman" panose="02020603050405020304" pitchFamily="18" charset="0"/>
              </a:rPr>
              <a:t> </a:t>
            </a:r>
            <a:r>
              <a:rPr lang="lv-LV" sz="2400" dirty="0" err="1">
                <a:latin typeface="Times New Roman" panose="02020603050405020304" pitchFamily="18" charset="0"/>
                <a:cs typeface="Times New Roman" panose="02020603050405020304" pitchFamily="18" charset="0"/>
              </a:rPr>
              <a:t>cooperation</a:t>
            </a:r>
            <a:endParaRPr lang="lv-LV" sz="2400" dirty="0">
              <a:latin typeface="Times New Roman" panose="02020603050405020304" pitchFamily="18" charset="0"/>
              <a:cs typeface="Times New Roman" panose="02020603050405020304" pitchFamily="18" charset="0"/>
            </a:endParaRPr>
          </a:p>
          <a:p>
            <a:pPr>
              <a:buFont typeface="Arial" panose="020B0604020202020204" pitchFamily="34" charset="0"/>
              <a:buBlip>
                <a:blip r:embed="rId3"/>
              </a:buBlip>
              <a:defRPr/>
            </a:pPr>
            <a:r>
              <a:rPr lang="lv-LV" sz="2400" dirty="0" err="1">
                <a:latin typeface="Times New Roman" panose="02020603050405020304" pitchFamily="18" charset="0"/>
                <a:cs typeface="Times New Roman" panose="02020603050405020304" pitchFamily="18" charset="0"/>
              </a:rPr>
              <a:t>Purchases</a:t>
            </a:r>
            <a:endParaRPr lang="lv-LV" sz="2400" dirty="0">
              <a:latin typeface="Times New Roman" panose="02020603050405020304" pitchFamily="18" charset="0"/>
              <a:cs typeface="Times New Roman" panose="02020603050405020304" pitchFamily="18" charset="0"/>
            </a:endParaRPr>
          </a:p>
          <a:p>
            <a:pPr>
              <a:buFont typeface="Arial" panose="020B0604020202020204" pitchFamily="34" charset="0"/>
              <a:buBlip>
                <a:blip r:embed="rId3"/>
              </a:buBlip>
              <a:defRPr/>
            </a:pPr>
            <a:r>
              <a:rPr lang="lv-LV" sz="2400" dirty="0" err="1">
                <a:latin typeface="Times New Roman" panose="02020603050405020304" pitchFamily="18" charset="0"/>
                <a:cs typeface="Times New Roman" panose="02020603050405020304" pitchFamily="18" charset="0"/>
              </a:rPr>
              <a:t>Staff</a:t>
            </a:r>
            <a:r>
              <a:rPr lang="lv-LV" sz="2400" dirty="0">
                <a:latin typeface="Times New Roman" panose="02020603050405020304" pitchFamily="18" charset="0"/>
                <a:cs typeface="Times New Roman" panose="02020603050405020304" pitchFamily="18" charset="0"/>
              </a:rPr>
              <a:t> </a:t>
            </a:r>
            <a:r>
              <a:rPr lang="lv-LV" sz="2400" dirty="0" err="1">
                <a:latin typeface="Times New Roman" panose="02020603050405020304" pitchFamily="18" charset="0"/>
                <a:cs typeface="Times New Roman" panose="02020603050405020304" pitchFamily="18" charset="0"/>
              </a:rPr>
              <a:t>management</a:t>
            </a:r>
            <a:endParaRPr lang="lv-LV" sz="2400" dirty="0">
              <a:latin typeface="Times New Roman" panose="02020603050405020304" pitchFamily="18" charset="0"/>
              <a:cs typeface="Times New Roman" panose="02020603050405020304" pitchFamily="18" charset="0"/>
            </a:endParaRPr>
          </a:p>
          <a:p>
            <a:pPr>
              <a:buFont typeface="Arial" panose="020B0604020202020204" pitchFamily="34" charset="0"/>
              <a:buBlip>
                <a:blip r:embed="rId3"/>
              </a:buBlip>
              <a:defRPr/>
            </a:pPr>
            <a:r>
              <a:rPr lang="lv-LV" sz="2400" dirty="0">
                <a:latin typeface="Times New Roman" panose="02020603050405020304" pitchFamily="18" charset="0"/>
                <a:cs typeface="Times New Roman" panose="02020603050405020304" pitchFamily="18" charset="0"/>
              </a:rPr>
              <a:t>Project </a:t>
            </a:r>
            <a:r>
              <a:rPr lang="lv-LV" sz="2400" dirty="0" err="1">
                <a:latin typeface="Times New Roman" panose="02020603050405020304" pitchFamily="18" charset="0"/>
                <a:cs typeface="Times New Roman" panose="02020603050405020304" pitchFamily="18" charset="0"/>
              </a:rPr>
              <a:t>management</a:t>
            </a:r>
            <a:r>
              <a:rPr lang="lv-LV" sz="2400" dirty="0">
                <a:latin typeface="Times New Roman" panose="02020603050405020304" pitchFamily="18" charset="0"/>
                <a:cs typeface="Times New Roman" panose="02020603050405020304" pitchFamily="18" charset="0"/>
              </a:rPr>
              <a:t> </a:t>
            </a:r>
          </a:p>
          <a:p>
            <a:pPr>
              <a:buFont typeface="Arial" panose="020B0604020202020204" pitchFamily="34" charset="0"/>
              <a:buBlip>
                <a:blip r:embed="rId3"/>
              </a:buBlip>
              <a:defRPr/>
            </a:pPr>
            <a:r>
              <a:rPr lang="lv-LV" sz="2400" dirty="0" err="1">
                <a:latin typeface="Times New Roman" panose="02020603050405020304" pitchFamily="18" charset="0"/>
                <a:cs typeface="Times New Roman" panose="02020603050405020304" pitchFamily="18" charset="0"/>
              </a:rPr>
              <a:t>Filing</a:t>
            </a:r>
            <a:r>
              <a:rPr lang="lv-LV" sz="2400" dirty="0">
                <a:latin typeface="Times New Roman" panose="02020603050405020304" pitchFamily="18" charset="0"/>
                <a:cs typeface="Times New Roman" panose="02020603050405020304" pitchFamily="18" charset="0"/>
              </a:rPr>
              <a:t> </a:t>
            </a:r>
          </a:p>
          <a:p>
            <a:pPr>
              <a:buFont typeface="Arial" panose="020B0604020202020204" pitchFamily="34" charset="0"/>
              <a:buBlip>
                <a:blip r:embed="rId3"/>
              </a:buBlip>
              <a:defRPr/>
            </a:pPr>
            <a:r>
              <a:rPr lang="lv-LV" sz="2400" dirty="0" err="1">
                <a:latin typeface="Times New Roman" panose="02020603050405020304" pitchFamily="18" charset="0"/>
                <a:cs typeface="Times New Roman" panose="02020603050405020304" pitchFamily="18" charset="0"/>
              </a:rPr>
              <a:t>Maintenance</a:t>
            </a:r>
            <a:r>
              <a:rPr lang="lv-LV" sz="2400" dirty="0">
                <a:latin typeface="Times New Roman" panose="02020603050405020304" pitchFamily="18" charset="0"/>
                <a:cs typeface="Times New Roman" panose="02020603050405020304" pitchFamily="18" charset="0"/>
              </a:rPr>
              <a:t> </a:t>
            </a:r>
            <a:r>
              <a:rPr lang="lv-LV" sz="2400" dirty="0" err="1">
                <a:latin typeface="Times New Roman" panose="02020603050405020304" pitchFamily="18" charset="0"/>
                <a:cs typeface="Times New Roman" panose="02020603050405020304" pitchFamily="18" charset="0"/>
              </a:rPr>
              <a:t>of</a:t>
            </a:r>
            <a:r>
              <a:rPr lang="lv-LV" sz="2400" dirty="0">
                <a:latin typeface="Times New Roman" panose="02020603050405020304" pitchFamily="18" charset="0"/>
                <a:cs typeface="Times New Roman" panose="02020603050405020304" pitchFamily="18" charset="0"/>
              </a:rPr>
              <a:t> </a:t>
            </a:r>
            <a:r>
              <a:rPr lang="lv-LV" sz="2400" dirty="0" err="1">
                <a:latin typeface="Times New Roman" panose="02020603050405020304" pitchFamily="18" charset="0"/>
                <a:cs typeface="Times New Roman" panose="02020603050405020304" pitchFamily="18" charset="0"/>
              </a:rPr>
              <a:t>infrastructure</a:t>
            </a:r>
            <a:r>
              <a:rPr lang="lv-LV" sz="2400" dirty="0">
                <a:latin typeface="Times New Roman" panose="02020603050405020304" pitchFamily="18" charset="0"/>
                <a:cs typeface="Times New Roman" panose="02020603050405020304" pitchFamily="18" charset="0"/>
              </a:rPr>
              <a:t> </a:t>
            </a:r>
          </a:p>
          <a:p>
            <a:pPr>
              <a:buFont typeface="Arial" panose="020B0604020202020204" pitchFamily="34" charset="0"/>
              <a:buBlip>
                <a:blip r:embed="rId3"/>
              </a:buBlip>
              <a:defRPr/>
            </a:pPr>
            <a:r>
              <a:rPr lang="lv-LV" sz="2400" dirty="0">
                <a:latin typeface="Times New Roman" panose="02020603050405020304" pitchFamily="18" charset="0"/>
                <a:cs typeface="Times New Roman" panose="02020603050405020304" pitchFamily="18" charset="0"/>
              </a:rPr>
              <a:t>IT </a:t>
            </a:r>
            <a:r>
              <a:rPr lang="lv-LV" sz="2400" dirty="0" err="1">
                <a:latin typeface="Times New Roman" panose="02020603050405020304" pitchFamily="18" charset="0"/>
                <a:cs typeface="Times New Roman" panose="02020603050405020304" pitchFamily="18" charset="0"/>
              </a:rPr>
              <a:t>management</a:t>
            </a:r>
            <a:r>
              <a:rPr lang="lv-LV" sz="2400" dirty="0">
                <a:latin typeface="Times New Roman" panose="02020603050405020304" pitchFamily="18" charset="0"/>
                <a:cs typeface="Times New Roman" panose="02020603050405020304" pitchFamily="18" charset="0"/>
              </a:rPr>
              <a:t> </a:t>
            </a:r>
          </a:p>
          <a:p>
            <a:pPr>
              <a:buFont typeface="Arial" panose="020B0604020202020204" pitchFamily="34" charset="0"/>
              <a:buBlip>
                <a:blip r:embed="rId3"/>
              </a:buBlip>
              <a:defRPr/>
            </a:pPr>
            <a:r>
              <a:rPr lang="lv-LV" sz="2400" dirty="0" err="1">
                <a:latin typeface="Times New Roman" panose="02020603050405020304" pitchFamily="18" charset="0"/>
                <a:cs typeface="Times New Roman" panose="02020603050405020304" pitchFamily="18" charset="0"/>
              </a:rPr>
              <a:t>Financial</a:t>
            </a:r>
            <a:r>
              <a:rPr lang="lv-LV" sz="2400" dirty="0">
                <a:latin typeface="Times New Roman" panose="02020603050405020304" pitchFamily="18" charset="0"/>
                <a:cs typeface="Times New Roman" panose="02020603050405020304" pitchFamily="18" charset="0"/>
              </a:rPr>
              <a:t> </a:t>
            </a:r>
            <a:r>
              <a:rPr lang="lv-LV" sz="2400" dirty="0" err="1">
                <a:latin typeface="Times New Roman" panose="02020603050405020304" pitchFamily="18" charset="0"/>
                <a:cs typeface="Times New Roman" panose="02020603050405020304" pitchFamily="18" charset="0"/>
              </a:rPr>
              <a:t>management</a:t>
            </a:r>
            <a:endParaRPr lang="lv-LV" sz="2400"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defRPr/>
            </a:pPr>
            <a:endParaRPr lang="lv-LV" altLang="lv-LV" sz="2400" dirty="0"/>
          </a:p>
          <a:p>
            <a:pPr>
              <a:buFont typeface="Arial" panose="020B0604020202020204" pitchFamily="34" charset="0"/>
              <a:buBlip>
                <a:blip r:embed="rId3"/>
              </a:buBlip>
              <a:defRPr/>
            </a:pPr>
            <a:endParaRPr lang="lv-LV" altLang="lv-LV" sz="2400" dirty="0"/>
          </a:p>
        </p:txBody>
      </p:sp>
    </p:spTree>
    <p:extLst>
      <p:ext uri="{BB962C8B-B14F-4D97-AF65-F5344CB8AC3E}">
        <p14:creationId xmlns:p14="http://schemas.microsoft.com/office/powerpoint/2010/main" val="953609394"/>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6">
                                            <p:txEl>
                                              <p:pRg st="2" end="2"/>
                                            </p:txEl>
                                          </p:spTgt>
                                        </p:tgtEl>
                                        <p:attrNameLst>
                                          <p:attrName>style.visibility</p:attrName>
                                        </p:attrNameLst>
                                      </p:cBhvr>
                                      <p:to>
                                        <p:strVal val="visible"/>
                                      </p:to>
                                    </p:set>
                                    <p:animEffect transition="in" filter="fade">
                                      <p:cBhvr>
                                        <p:cTn id="47" dur="2000"/>
                                        <p:tgtEl>
                                          <p:spTgt spid="6">
                                            <p:txEl>
                                              <p:pRg st="2" end="2"/>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nodeType="clickEffect">
                                  <p:stCondLst>
                                    <p:cond delay="0"/>
                                  </p:stCondLst>
                                  <p:childTnLst>
                                    <p:set>
                                      <p:cBhvr>
                                        <p:cTn id="51" dur="1" fill="hold">
                                          <p:stCondLst>
                                            <p:cond delay="0"/>
                                          </p:stCondLst>
                                        </p:cTn>
                                        <p:tgtEl>
                                          <p:spTgt spid="6">
                                            <p:txEl>
                                              <p:pRg st="1" end="1"/>
                                            </p:txEl>
                                          </p:spTgt>
                                        </p:tgtEl>
                                        <p:attrNameLst>
                                          <p:attrName>style.visibility</p:attrName>
                                        </p:attrNameLst>
                                      </p:cBhvr>
                                      <p:to>
                                        <p:strVal val="visible"/>
                                      </p:to>
                                    </p:set>
                                    <p:animEffect transition="in" filter="fade">
                                      <p:cBhvr>
                                        <p:cTn id="52" dur="2000"/>
                                        <p:tgtEl>
                                          <p:spTgt spid="6">
                                            <p:txEl>
                                              <p:pRg st="1" end="1"/>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nodeType="clickEffect">
                                  <p:stCondLst>
                                    <p:cond delay="0"/>
                                  </p:stCondLst>
                                  <p:childTnLst>
                                    <p:set>
                                      <p:cBhvr>
                                        <p:cTn id="56" dur="1" fill="hold">
                                          <p:stCondLst>
                                            <p:cond delay="0"/>
                                          </p:stCondLst>
                                        </p:cTn>
                                        <p:tgtEl>
                                          <p:spTgt spid="6">
                                            <p:txEl>
                                              <p:pRg st="0" end="0"/>
                                            </p:txEl>
                                          </p:spTgt>
                                        </p:tgtEl>
                                        <p:attrNameLst>
                                          <p:attrName>style.visibility</p:attrName>
                                        </p:attrNameLst>
                                      </p:cBhvr>
                                      <p:to>
                                        <p:strVal val="visible"/>
                                      </p:to>
                                    </p:set>
                                    <p:animEffect transition="in" filter="fade">
                                      <p:cBhvr>
                                        <p:cTn id="57" dur="2000"/>
                                        <p:tgtEl>
                                          <p:spTgt spid="6">
                                            <p:txEl>
                                              <p:pRg st="0" end="0"/>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nodeType="clickEffect">
                                  <p:stCondLst>
                                    <p:cond delay="0"/>
                                  </p:stCondLst>
                                  <p:childTnLst>
                                    <p:set>
                                      <p:cBhvr>
                                        <p:cTn id="61" dur="1" fill="hold">
                                          <p:stCondLst>
                                            <p:cond delay="0"/>
                                          </p:stCondLst>
                                        </p:cTn>
                                        <p:tgtEl>
                                          <p:spTgt spid="6">
                                            <p:txEl>
                                              <p:pRg st="3" end="3"/>
                                            </p:txEl>
                                          </p:spTgt>
                                        </p:tgtEl>
                                        <p:attrNameLst>
                                          <p:attrName>style.visibility</p:attrName>
                                        </p:attrNameLst>
                                      </p:cBhvr>
                                      <p:to>
                                        <p:strVal val="visible"/>
                                      </p:to>
                                    </p:set>
                                    <p:animEffect transition="in" filter="fade">
                                      <p:cBhvr>
                                        <p:cTn id="62" dur="2000"/>
                                        <p:tgtEl>
                                          <p:spTgt spid="6">
                                            <p:txEl>
                                              <p:pRg st="3" end="3"/>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presetSubtype="0" fill="hold" nodeType="clickEffect">
                                  <p:stCondLst>
                                    <p:cond delay="0"/>
                                  </p:stCondLst>
                                  <p:childTnLst>
                                    <p:set>
                                      <p:cBhvr>
                                        <p:cTn id="66" dur="1" fill="hold">
                                          <p:stCondLst>
                                            <p:cond delay="0"/>
                                          </p:stCondLst>
                                        </p:cTn>
                                        <p:tgtEl>
                                          <p:spTgt spid="6">
                                            <p:txEl>
                                              <p:pRg st="4" end="4"/>
                                            </p:txEl>
                                          </p:spTgt>
                                        </p:tgtEl>
                                        <p:attrNameLst>
                                          <p:attrName>style.visibility</p:attrName>
                                        </p:attrNameLst>
                                      </p:cBhvr>
                                      <p:to>
                                        <p:strVal val="visible"/>
                                      </p:to>
                                    </p:set>
                                    <p:animEffect transition="in" filter="fade">
                                      <p:cBhvr>
                                        <p:cTn id="67" dur="2000"/>
                                        <p:tgtEl>
                                          <p:spTgt spid="6">
                                            <p:txEl>
                                              <p:pRg st="4" end="4"/>
                                            </p:txEl>
                                          </p:spTgt>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0" presetClass="entr" presetSubtype="0" fill="hold" nodeType="clickEffect">
                                  <p:stCondLst>
                                    <p:cond delay="0"/>
                                  </p:stCondLst>
                                  <p:childTnLst>
                                    <p:set>
                                      <p:cBhvr>
                                        <p:cTn id="71" dur="1" fill="hold">
                                          <p:stCondLst>
                                            <p:cond delay="0"/>
                                          </p:stCondLst>
                                        </p:cTn>
                                        <p:tgtEl>
                                          <p:spTgt spid="6">
                                            <p:txEl>
                                              <p:pRg st="5" end="5"/>
                                            </p:txEl>
                                          </p:spTgt>
                                        </p:tgtEl>
                                        <p:attrNameLst>
                                          <p:attrName>style.visibility</p:attrName>
                                        </p:attrNameLst>
                                      </p:cBhvr>
                                      <p:to>
                                        <p:strVal val="visible"/>
                                      </p:to>
                                    </p:set>
                                    <p:animEffect transition="in" filter="fade">
                                      <p:cBhvr>
                                        <p:cTn id="72" dur="2000"/>
                                        <p:tgtEl>
                                          <p:spTgt spid="6">
                                            <p:txEl>
                                              <p:pRg st="5" end="5"/>
                                            </p:txEl>
                                          </p:spTgt>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10" presetClass="entr" presetSubtype="0" fill="hold" nodeType="clickEffect">
                                  <p:stCondLst>
                                    <p:cond delay="0"/>
                                  </p:stCondLst>
                                  <p:childTnLst>
                                    <p:set>
                                      <p:cBhvr>
                                        <p:cTn id="76" dur="1" fill="hold">
                                          <p:stCondLst>
                                            <p:cond delay="0"/>
                                          </p:stCondLst>
                                        </p:cTn>
                                        <p:tgtEl>
                                          <p:spTgt spid="6">
                                            <p:txEl>
                                              <p:pRg st="6" end="6"/>
                                            </p:txEl>
                                          </p:spTgt>
                                        </p:tgtEl>
                                        <p:attrNameLst>
                                          <p:attrName>style.visibility</p:attrName>
                                        </p:attrNameLst>
                                      </p:cBhvr>
                                      <p:to>
                                        <p:strVal val="visible"/>
                                      </p:to>
                                    </p:set>
                                    <p:animEffect transition="in" filter="fade">
                                      <p:cBhvr>
                                        <p:cTn id="77" dur="2000"/>
                                        <p:tgtEl>
                                          <p:spTgt spid="6">
                                            <p:txEl>
                                              <p:pRg st="6" end="6"/>
                                            </p:txEl>
                                          </p:spTgt>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10" presetClass="entr" presetSubtype="0" fill="hold" nodeType="clickEffect">
                                  <p:stCondLst>
                                    <p:cond delay="0"/>
                                  </p:stCondLst>
                                  <p:childTnLst>
                                    <p:set>
                                      <p:cBhvr>
                                        <p:cTn id="81" dur="1" fill="hold">
                                          <p:stCondLst>
                                            <p:cond delay="0"/>
                                          </p:stCondLst>
                                        </p:cTn>
                                        <p:tgtEl>
                                          <p:spTgt spid="6">
                                            <p:txEl>
                                              <p:pRg st="7" end="7"/>
                                            </p:txEl>
                                          </p:spTgt>
                                        </p:tgtEl>
                                        <p:attrNameLst>
                                          <p:attrName>style.visibility</p:attrName>
                                        </p:attrNameLst>
                                      </p:cBhvr>
                                      <p:to>
                                        <p:strVal val="visible"/>
                                      </p:to>
                                    </p:set>
                                    <p:animEffect transition="in" filter="fade">
                                      <p:cBhvr>
                                        <p:cTn id="82" dur="20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68313" y="590550"/>
            <a:ext cx="8218487" cy="1069975"/>
          </a:xfrm>
        </p:spPr>
        <p:txBody>
          <a:bodyPr/>
          <a:lstStyle/>
          <a:p>
            <a:r>
              <a:rPr lang="lv-LV"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UL process </a:t>
            </a:r>
            <a:r>
              <a:rPr lang="lv-LV" sz="32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management</a:t>
            </a:r>
            <a:r>
              <a:rPr lang="lv-LV"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lv-LV" sz="32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module</a:t>
            </a:r>
            <a:r>
              <a:rPr lang="lv-LV"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lv-LV" altLang="lv-LV" sz="3200" b="1" dirty="0">
                <a:latin typeface="Times New Roman" panose="02020603050405020304" pitchFamily="18" charset="0"/>
                <a:cs typeface="Times New Roman" panose="02020603050405020304" pitchFamily="18" charset="0"/>
              </a:rPr>
              <a:t>- </a:t>
            </a:r>
            <a:r>
              <a:rPr lang="es-ES" altLang="lv-LV" sz="3200" b="1" dirty="0">
                <a:latin typeface="Times New Roman" panose="02020603050405020304" pitchFamily="18" charset="0"/>
                <a:cs typeface="Times New Roman" panose="02020603050405020304" pitchFamily="18" charset="0"/>
              </a:rPr>
              <a:t>STUDI</a:t>
            </a:r>
            <a:r>
              <a:rPr lang="lv-LV" altLang="lv-LV" sz="3200" b="1" dirty="0">
                <a:latin typeface="Times New Roman" panose="02020603050405020304" pitchFamily="18" charset="0"/>
                <a:cs typeface="Times New Roman" panose="02020603050405020304" pitchFamily="18" charset="0"/>
              </a:rPr>
              <a:t>E</a:t>
            </a:r>
            <a:r>
              <a:rPr lang="es-ES" altLang="lv-LV" sz="3200" b="1" dirty="0">
                <a:latin typeface="Times New Roman" panose="02020603050405020304" pitchFamily="18" charset="0"/>
                <a:cs typeface="Times New Roman" panose="02020603050405020304" pitchFamily="18" charset="0"/>
              </a:rPr>
              <a:t>S</a:t>
            </a:r>
          </a:p>
        </p:txBody>
      </p:sp>
      <p:pic>
        <p:nvPicPr>
          <p:cNvPr id="2" name="Attēls 1"/>
          <p:cNvPicPr>
            <a:picLocks noChangeAspect="1"/>
          </p:cNvPicPr>
          <p:nvPr/>
        </p:nvPicPr>
        <p:blipFill>
          <a:blip r:embed="rId3"/>
          <a:stretch>
            <a:fillRect/>
          </a:stretch>
        </p:blipFill>
        <p:spPr>
          <a:xfrm>
            <a:off x="447153" y="1660525"/>
            <a:ext cx="8334375" cy="3743325"/>
          </a:xfrm>
          <a:prstGeom prst="rect">
            <a:avLst/>
          </a:prstGeom>
        </p:spPr>
      </p:pic>
    </p:spTree>
    <p:extLst>
      <p:ext uri="{BB962C8B-B14F-4D97-AF65-F5344CB8AC3E}">
        <p14:creationId xmlns:p14="http://schemas.microsoft.com/office/powerpoint/2010/main" val="4284292544"/>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68313" y="82550"/>
            <a:ext cx="8218487" cy="1069975"/>
          </a:xfrm>
        </p:spPr>
        <p:txBody>
          <a:bodyPr>
            <a:normAutofit fontScale="90000"/>
          </a:bodyPr>
          <a:lstStyle/>
          <a:p>
            <a:br>
              <a:rPr lang="lv-LV" altLang="lv-LV" sz="3200" b="1" dirty="0">
                <a:latin typeface="Times New Roman" panose="02020603050405020304" pitchFamily="18" charset="0"/>
                <a:cs typeface="Times New Roman" panose="02020603050405020304" pitchFamily="18" charset="0"/>
              </a:rPr>
            </a:br>
            <a:r>
              <a:rPr lang="lv-LV"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UL process </a:t>
            </a:r>
            <a:r>
              <a:rPr lang="lv-LV" sz="32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management</a:t>
            </a:r>
            <a:r>
              <a:rPr lang="lv-LV"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lv-LV" sz="32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module</a:t>
            </a:r>
            <a:r>
              <a:rPr lang="lv-LV"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lv-LV" altLang="lv-LV" sz="3200" b="1" dirty="0">
                <a:latin typeface="Times New Roman" panose="02020603050405020304" pitchFamily="18" charset="0"/>
                <a:cs typeface="Times New Roman" panose="02020603050405020304" pitchFamily="18" charset="0"/>
              </a:rPr>
              <a:t>– </a:t>
            </a:r>
            <a:r>
              <a:rPr lang="es-ES" altLang="lv-LV" sz="3200" b="1" dirty="0">
                <a:latin typeface="Times New Roman" panose="02020603050405020304" pitchFamily="18" charset="0"/>
                <a:cs typeface="Times New Roman" panose="02020603050405020304" pitchFamily="18" charset="0"/>
              </a:rPr>
              <a:t>STUDI</a:t>
            </a:r>
            <a:r>
              <a:rPr lang="lv-LV" altLang="lv-LV" sz="3200" b="1" dirty="0">
                <a:latin typeface="Times New Roman" panose="02020603050405020304" pitchFamily="18" charset="0"/>
                <a:cs typeface="Times New Roman" panose="02020603050405020304" pitchFamily="18" charset="0"/>
              </a:rPr>
              <a:t>E</a:t>
            </a:r>
            <a:r>
              <a:rPr lang="es-ES" altLang="lv-LV" sz="3200" b="1" dirty="0">
                <a:latin typeface="Times New Roman" panose="02020603050405020304" pitchFamily="18" charset="0"/>
                <a:cs typeface="Times New Roman" panose="02020603050405020304" pitchFamily="18" charset="0"/>
              </a:rPr>
              <a:t>S</a:t>
            </a:r>
            <a:r>
              <a:rPr lang="lv-LV" altLang="lv-LV" sz="3200" b="1" dirty="0">
                <a:latin typeface="Times New Roman" panose="02020603050405020304" pitchFamily="18" charset="0"/>
                <a:cs typeface="Times New Roman" panose="02020603050405020304" pitchFamily="18" charset="0"/>
              </a:rPr>
              <a:t> : </a:t>
            </a:r>
            <a:r>
              <a:rPr lang="lv-LV" altLang="lv-LV" sz="3200" b="1" dirty="0" err="1">
                <a:latin typeface="Times New Roman" panose="02020603050405020304" pitchFamily="18" charset="0"/>
                <a:cs typeface="Times New Roman" panose="02020603050405020304" pitchFamily="18" charset="0"/>
              </a:rPr>
              <a:t>Teaching</a:t>
            </a:r>
            <a:r>
              <a:rPr lang="lv-LV" altLang="lv-LV" sz="3200" b="1" dirty="0">
                <a:latin typeface="Times New Roman" panose="02020603050405020304" pitchFamily="18" charset="0"/>
                <a:cs typeface="Times New Roman" panose="02020603050405020304" pitchFamily="18" charset="0"/>
              </a:rPr>
              <a:t> </a:t>
            </a:r>
            <a:r>
              <a:rPr lang="lv-LV" altLang="lv-LV" sz="3200" b="1" dirty="0" err="1">
                <a:latin typeface="Times New Roman" panose="02020603050405020304" pitchFamily="18" charset="0"/>
                <a:cs typeface="Times New Roman" panose="02020603050405020304" pitchFamily="18" charset="0"/>
              </a:rPr>
              <a:t>and</a:t>
            </a:r>
            <a:r>
              <a:rPr lang="lv-LV" altLang="lv-LV" sz="3200" b="1" dirty="0">
                <a:latin typeface="Times New Roman" panose="02020603050405020304" pitchFamily="18" charset="0"/>
                <a:cs typeface="Times New Roman" panose="02020603050405020304" pitchFamily="18" charset="0"/>
              </a:rPr>
              <a:t> </a:t>
            </a:r>
            <a:r>
              <a:rPr lang="lv-LV" altLang="lv-LV" sz="3200" b="1" dirty="0" err="1">
                <a:latin typeface="Times New Roman" panose="02020603050405020304" pitchFamily="18" charset="0"/>
                <a:cs typeface="Times New Roman" panose="02020603050405020304" pitchFamily="18" charset="0"/>
              </a:rPr>
              <a:t>learning</a:t>
            </a:r>
            <a:br>
              <a:rPr lang="lv-LV" altLang="lv-LV" sz="3200" b="1" dirty="0"/>
            </a:br>
            <a:endParaRPr lang="lv-LV" altLang="lv-LV" sz="3200" dirty="0">
              <a:latin typeface="Times New Roman" panose="02020603050405020304" pitchFamily="18" charset="0"/>
              <a:cs typeface="Times New Roman" panose="02020603050405020304" pitchFamily="18" charset="0"/>
            </a:endParaRPr>
          </a:p>
        </p:txBody>
      </p:sp>
      <p:pic>
        <p:nvPicPr>
          <p:cNvPr id="1229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59563" y="4325938"/>
            <a:ext cx="2298700" cy="179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Satura vietturis 2"/>
          <p:cNvPicPr>
            <a:picLocks noGrp="1" noChangeAspect="1"/>
          </p:cNvPicPr>
          <p:nvPr>
            <p:ph idx="1"/>
          </p:nvPr>
        </p:nvPicPr>
        <p:blipFill>
          <a:blip r:embed="rId3"/>
          <a:stretch>
            <a:fillRect/>
          </a:stretch>
        </p:blipFill>
        <p:spPr>
          <a:xfrm>
            <a:off x="503287" y="1700808"/>
            <a:ext cx="8454975" cy="4425355"/>
          </a:xfrm>
          <a:prstGeom prst="rect">
            <a:avLst/>
          </a:prstGeom>
        </p:spPr>
      </p:pic>
    </p:spTree>
    <p:extLst>
      <p:ext uri="{BB962C8B-B14F-4D97-AF65-F5344CB8AC3E}">
        <p14:creationId xmlns:p14="http://schemas.microsoft.com/office/powerpoint/2010/main" val="1135285577"/>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395288" y="476250"/>
            <a:ext cx="8218487" cy="1069975"/>
          </a:xfrm>
        </p:spPr>
        <p:txBody>
          <a:bodyPr>
            <a:normAutofit fontScale="90000"/>
          </a:bodyPr>
          <a:lstStyle/>
          <a:p>
            <a:r>
              <a:rPr lang="lv-LV" altLang="lv-LV" b="1" dirty="0"/>
              <a:t> </a:t>
            </a:r>
            <a:br>
              <a:rPr lang="lv-LV" altLang="lv-LV" b="1" dirty="0"/>
            </a:br>
            <a:br>
              <a:rPr lang="lv-LV" altLang="lv-LV" b="1" dirty="0"/>
            </a:br>
            <a:r>
              <a:rPr lang="lv-LV"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UL process </a:t>
            </a:r>
            <a:r>
              <a:rPr lang="lv-LV" sz="32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management</a:t>
            </a:r>
            <a:r>
              <a:rPr lang="lv-LV"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lv-LV" sz="32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module</a:t>
            </a:r>
            <a:r>
              <a:rPr lang="lv-LV"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lv-LV" altLang="lv-LV" sz="3200" b="1" dirty="0">
                <a:latin typeface="Times New Roman" panose="02020603050405020304" pitchFamily="18" charset="0"/>
                <a:cs typeface="Times New Roman" panose="02020603050405020304" pitchFamily="18" charset="0"/>
              </a:rPr>
              <a:t>- SCIENCE</a:t>
            </a:r>
            <a:br>
              <a:rPr lang="lv-LV" altLang="lv-LV" b="1" dirty="0"/>
            </a:br>
            <a:br>
              <a:rPr lang="lv-LV" altLang="lv-LV" b="1" dirty="0"/>
            </a:br>
            <a:endParaRPr lang="lv-LV" altLang="lv-LV" dirty="0"/>
          </a:p>
        </p:txBody>
      </p:sp>
      <p:pic>
        <p:nvPicPr>
          <p:cNvPr id="13315"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07950" y="2205038"/>
            <a:ext cx="9212263" cy="2524125"/>
          </a:xfrm>
        </p:spPr>
      </p:pic>
    </p:spTree>
    <p:extLst>
      <p:ext uri="{BB962C8B-B14F-4D97-AF65-F5344CB8AC3E}">
        <p14:creationId xmlns:p14="http://schemas.microsoft.com/office/powerpoint/2010/main" val="1572187383"/>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68313" y="260350"/>
            <a:ext cx="8218487" cy="1069975"/>
          </a:xfrm>
        </p:spPr>
        <p:txBody>
          <a:bodyPr>
            <a:normAutofit fontScale="90000"/>
          </a:bodyPr>
          <a:lstStyle/>
          <a:p>
            <a:r>
              <a:rPr lang="lv-LV"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UL process </a:t>
            </a:r>
            <a:r>
              <a:rPr lang="lv-LV" sz="32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management</a:t>
            </a:r>
            <a:r>
              <a:rPr lang="lv-LV"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lv-LV" sz="32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module</a:t>
            </a:r>
            <a:r>
              <a:rPr lang="es-ES" altLang="lv-LV" sz="3200" b="1" dirty="0">
                <a:latin typeface="Times New Roman" panose="02020603050405020304" pitchFamily="18" charset="0"/>
                <a:cs typeface="Times New Roman" panose="02020603050405020304" pitchFamily="18" charset="0"/>
              </a:rPr>
              <a:t> </a:t>
            </a:r>
            <a:r>
              <a:rPr lang="lv-LV" altLang="lv-LV" sz="3200" b="1" dirty="0">
                <a:latin typeface="Times New Roman" panose="02020603050405020304" pitchFamily="18" charset="0"/>
                <a:cs typeface="Times New Roman" panose="02020603050405020304" pitchFamily="18" charset="0"/>
              </a:rPr>
              <a:t>- / SCIENCE – </a:t>
            </a:r>
            <a:r>
              <a:rPr lang="lv-LV" altLang="lv-LV" sz="3200" b="1" dirty="0" err="1">
                <a:latin typeface="Times New Roman" panose="02020603050405020304" pitchFamily="18" charset="0"/>
                <a:cs typeface="Times New Roman" panose="02020603050405020304" pitchFamily="18" charset="0"/>
              </a:rPr>
              <a:t>Running</a:t>
            </a:r>
            <a:r>
              <a:rPr lang="lv-LV" altLang="lv-LV" sz="3200" b="1" dirty="0">
                <a:latin typeface="Times New Roman" panose="02020603050405020304" pitchFamily="18" charset="0"/>
                <a:cs typeface="Times New Roman" panose="02020603050405020304" pitchFamily="18" charset="0"/>
              </a:rPr>
              <a:t> </a:t>
            </a:r>
            <a:r>
              <a:rPr lang="lv-LV" altLang="lv-LV" sz="3200" b="1" dirty="0" err="1">
                <a:latin typeface="Times New Roman" panose="02020603050405020304" pitchFamily="18" charset="0"/>
                <a:cs typeface="Times New Roman" panose="02020603050405020304" pitchFamily="18" charset="0"/>
              </a:rPr>
              <a:t>the</a:t>
            </a:r>
            <a:r>
              <a:rPr lang="lv-LV" altLang="lv-LV" sz="3200" b="1" dirty="0">
                <a:latin typeface="Times New Roman" panose="02020603050405020304" pitchFamily="18" charset="0"/>
                <a:cs typeface="Times New Roman" panose="02020603050405020304" pitchFamily="18" charset="0"/>
              </a:rPr>
              <a:t> </a:t>
            </a:r>
            <a:r>
              <a:rPr lang="lv-LV" altLang="lv-LV" sz="3200" b="1" dirty="0" err="1">
                <a:latin typeface="Times New Roman" panose="02020603050405020304" pitchFamily="18" charset="0"/>
                <a:cs typeface="Times New Roman" panose="02020603050405020304" pitchFamily="18" charset="0"/>
              </a:rPr>
              <a:t>Science</a:t>
            </a:r>
            <a:r>
              <a:rPr lang="lv-LV" altLang="lv-LV" sz="3200" b="1" dirty="0">
                <a:latin typeface="Times New Roman" panose="02020603050405020304" pitchFamily="18" charset="0"/>
                <a:cs typeface="Times New Roman" panose="02020603050405020304" pitchFamily="18" charset="0"/>
              </a:rPr>
              <a:t> </a:t>
            </a:r>
            <a:r>
              <a:rPr lang="lv-LV" altLang="lv-LV" sz="3200" b="1" dirty="0" err="1">
                <a:latin typeface="Times New Roman" panose="02020603050405020304" pitchFamily="18" charset="0"/>
                <a:cs typeface="Times New Roman" panose="02020603050405020304" pitchFamily="18" charset="0"/>
              </a:rPr>
              <a:t>projects</a:t>
            </a:r>
            <a:br>
              <a:rPr lang="lv-LV" altLang="lv-LV" sz="3200" b="1" dirty="0"/>
            </a:br>
            <a:endParaRPr lang="lv-LV" altLang="lv-LV" sz="3200" dirty="0"/>
          </a:p>
        </p:txBody>
      </p:sp>
      <p:pic>
        <p:nvPicPr>
          <p:cNvPr id="14339"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63500" y="1557338"/>
            <a:ext cx="9028113" cy="3500437"/>
          </a:xfrm>
        </p:spPr>
      </p:pic>
    </p:spTree>
    <p:extLst>
      <p:ext uri="{BB962C8B-B14F-4D97-AF65-F5344CB8AC3E}">
        <p14:creationId xmlns:p14="http://schemas.microsoft.com/office/powerpoint/2010/main" val="3433117067"/>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p:cNvSpPr>
            <a:spLocks noGrp="1"/>
          </p:cNvSpPr>
          <p:nvPr>
            <p:ph idx="1"/>
          </p:nvPr>
        </p:nvSpPr>
        <p:spPr/>
        <p:txBody>
          <a:bodyPr>
            <a:normAutofit lnSpcReduction="10000"/>
          </a:bodyPr>
          <a:lstStyle/>
          <a:p>
            <a:r>
              <a:rPr lang="lv-LV" dirty="0" err="1"/>
              <a:t>Basic</a:t>
            </a:r>
            <a:r>
              <a:rPr lang="lv-LV" dirty="0"/>
              <a:t> </a:t>
            </a:r>
            <a:r>
              <a:rPr lang="lv-LV" dirty="0" err="1"/>
              <a:t>facts</a:t>
            </a:r>
            <a:endParaRPr lang="lv-LV" dirty="0"/>
          </a:p>
          <a:p>
            <a:r>
              <a:rPr lang="lv-LV" dirty="0" err="1"/>
              <a:t>Basic</a:t>
            </a:r>
            <a:r>
              <a:rPr lang="lv-LV" dirty="0"/>
              <a:t> </a:t>
            </a:r>
            <a:r>
              <a:rPr lang="lv-LV" dirty="0" err="1"/>
              <a:t>definitions</a:t>
            </a:r>
            <a:endParaRPr lang="lv-LV" dirty="0"/>
          </a:p>
          <a:p>
            <a:r>
              <a:rPr lang="lv-LV" dirty="0"/>
              <a:t>QA </a:t>
            </a:r>
            <a:r>
              <a:rPr lang="lv-LV" dirty="0" err="1"/>
              <a:t>system</a:t>
            </a:r>
            <a:r>
              <a:rPr lang="lv-LV" dirty="0"/>
              <a:t> </a:t>
            </a:r>
            <a:r>
              <a:rPr lang="lv-LV" dirty="0" err="1"/>
              <a:t>in</a:t>
            </a:r>
            <a:r>
              <a:rPr lang="lv-LV" dirty="0"/>
              <a:t> UL</a:t>
            </a:r>
          </a:p>
          <a:p>
            <a:r>
              <a:rPr lang="lv-LV" dirty="0" err="1"/>
              <a:t>Compliance</a:t>
            </a:r>
            <a:r>
              <a:rPr lang="lv-LV" dirty="0"/>
              <a:t> </a:t>
            </a:r>
            <a:r>
              <a:rPr lang="lv-LV" dirty="0" err="1"/>
              <a:t>with</a:t>
            </a:r>
            <a:r>
              <a:rPr lang="lv-LV" dirty="0"/>
              <a:t> ESG (</a:t>
            </a:r>
            <a:r>
              <a:rPr lang="lv-LV" dirty="0" err="1"/>
              <a:t>overview</a:t>
            </a:r>
            <a:r>
              <a:rPr lang="lv-LV" dirty="0"/>
              <a:t>)</a:t>
            </a:r>
          </a:p>
          <a:p>
            <a:r>
              <a:rPr lang="lv-LV" dirty="0"/>
              <a:t>QA </a:t>
            </a:r>
            <a:r>
              <a:rPr lang="lv-LV" dirty="0" err="1"/>
              <a:t>at</a:t>
            </a:r>
            <a:r>
              <a:rPr lang="lv-LV" dirty="0"/>
              <a:t> </a:t>
            </a:r>
            <a:r>
              <a:rPr lang="lv-LV" dirty="0" err="1"/>
              <a:t>the</a:t>
            </a:r>
            <a:r>
              <a:rPr lang="lv-LV" dirty="0"/>
              <a:t> </a:t>
            </a:r>
            <a:r>
              <a:rPr lang="lv-LV" dirty="0" err="1"/>
              <a:t>level</a:t>
            </a:r>
            <a:r>
              <a:rPr lang="lv-LV" dirty="0"/>
              <a:t> </a:t>
            </a:r>
            <a:r>
              <a:rPr lang="lv-LV" dirty="0" err="1"/>
              <a:t>of</a:t>
            </a:r>
            <a:r>
              <a:rPr lang="lv-LV" dirty="0"/>
              <a:t> </a:t>
            </a:r>
            <a:r>
              <a:rPr lang="lv-LV" dirty="0" err="1"/>
              <a:t>study</a:t>
            </a:r>
            <a:r>
              <a:rPr lang="lv-LV" dirty="0"/>
              <a:t> </a:t>
            </a:r>
            <a:r>
              <a:rPr lang="lv-LV" dirty="0" err="1"/>
              <a:t>programme</a:t>
            </a:r>
            <a:r>
              <a:rPr lang="lv-LV" dirty="0"/>
              <a:t>/</a:t>
            </a:r>
            <a:r>
              <a:rPr lang="lv-LV" dirty="0" err="1"/>
              <a:t>course</a:t>
            </a:r>
            <a:r>
              <a:rPr lang="lv-LV" dirty="0"/>
              <a:t> / </a:t>
            </a:r>
            <a:r>
              <a:rPr lang="lv-LV" dirty="0" err="1"/>
              <a:t>individual</a:t>
            </a:r>
            <a:r>
              <a:rPr lang="lv-LV" dirty="0"/>
              <a:t> </a:t>
            </a:r>
            <a:r>
              <a:rPr lang="lv-LV" dirty="0" err="1"/>
              <a:t>teacher</a:t>
            </a:r>
            <a:r>
              <a:rPr lang="lv-LV" dirty="0"/>
              <a:t> /students</a:t>
            </a:r>
          </a:p>
          <a:p>
            <a:r>
              <a:rPr lang="lv-LV" dirty="0" err="1"/>
              <a:t>Recommendations</a:t>
            </a:r>
            <a:endParaRPr lang="lv-LV" dirty="0"/>
          </a:p>
          <a:p>
            <a:r>
              <a:rPr lang="lv-LV" dirty="0" err="1"/>
              <a:t>Additional</a:t>
            </a:r>
            <a:r>
              <a:rPr lang="lv-LV" dirty="0"/>
              <a:t> reference </a:t>
            </a:r>
            <a:r>
              <a:rPr lang="lv-LV" dirty="0" err="1"/>
              <a:t>material</a:t>
            </a:r>
            <a:endParaRPr lang="lv-LV"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66725" y="82550"/>
            <a:ext cx="8218488" cy="1069975"/>
          </a:xfrm>
        </p:spPr>
        <p:txBody>
          <a:bodyPr/>
          <a:lstStyle/>
          <a:p>
            <a:r>
              <a:rPr lang="lv-LV"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UL process </a:t>
            </a:r>
            <a:r>
              <a:rPr lang="lv-LV" sz="32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management</a:t>
            </a:r>
            <a:r>
              <a:rPr lang="lv-LV"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lv-LV" sz="32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module</a:t>
            </a:r>
            <a:r>
              <a:rPr lang="es-ES" altLang="lv-LV" sz="3200" b="1" dirty="0">
                <a:latin typeface="Times New Roman" panose="02020603050405020304" pitchFamily="18" charset="0"/>
                <a:cs typeface="Times New Roman" panose="02020603050405020304" pitchFamily="18" charset="0"/>
              </a:rPr>
              <a:t> </a:t>
            </a:r>
            <a:r>
              <a:rPr lang="lv-LV" altLang="lv-LV" sz="3200" b="1" dirty="0">
                <a:latin typeface="Times New Roman" panose="02020603050405020304" pitchFamily="18" charset="0"/>
                <a:cs typeface="Times New Roman" panose="02020603050405020304" pitchFamily="18" charset="0"/>
              </a:rPr>
              <a:t>- / SCIENCE – </a:t>
            </a:r>
            <a:r>
              <a:rPr lang="lv-LV" altLang="lv-LV" sz="3200" b="1" dirty="0" err="1">
                <a:latin typeface="Times New Roman" panose="02020603050405020304" pitchFamily="18" charset="0"/>
                <a:cs typeface="Times New Roman" panose="02020603050405020304" pitchFamily="18" charset="0"/>
              </a:rPr>
              <a:t>administration</a:t>
            </a:r>
            <a:r>
              <a:rPr lang="lv-LV" altLang="lv-LV" sz="3200" b="1" dirty="0">
                <a:latin typeface="Times New Roman" panose="02020603050405020304" pitchFamily="18" charset="0"/>
                <a:cs typeface="Times New Roman" panose="02020603050405020304" pitchFamily="18" charset="0"/>
              </a:rPr>
              <a:t> </a:t>
            </a:r>
            <a:r>
              <a:rPr lang="lv-LV" altLang="lv-LV" sz="3200" b="1" dirty="0" err="1">
                <a:latin typeface="Times New Roman" panose="02020603050405020304" pitchFamily="18" charset="0"/>
                <a:cs typeface="Times New Roman" panose="02020603050405020304" pitchFamily="18" charset="0"/>
              </a:rPr>
              <a:t>of</a:t>
            </a:r>
            <a:r>
              <a:rPr lang="lv-LV" altLang="lv-LV" sz="3200" b="1" dirty="0">
                <a:latin typeface="Times New Roman" panose="02020603050405020304" pitchFamily="18" charset="0"/>
                <a:cs typeface="Times New Roman" panose="02020603050405020304" pitchFamily="18" charset="0"/>
              </a:rPr>
              <a:t> </a:t>
            </a:r>
            <a:r>
              <a:rPr lang="lv-LV" altLang="lv-LV" sz="3200" b="1" dirty="0" err="1">
                <a:latin typeface="Times New Roman" panose="02020603050405020304" pitchFamily="18" charset="0"/>
                <a:cs typeface="Times New Roman" panose="02020603050405020304" pitchFamily="18" charset="0"/>
              </a:rPr>
              <a:t>basic</a:t>
            </a:r>
            <a:r>
              <a:rPr lang="lv-LV" altLang="lv-LV" sz="3200" b="1" dirty="0">
                <a:latin typeface="Times New Roman" panose="02020603050405020304" pitchFamily="18" charset="0"/>
                <a:cs typeface="Times New Roman" panose="02020603050405020304" pitchFamily="18" charset="0"/>
              </a:rPr>
              <a:t> </a:t>
            </a:r>
            <a:r>
              <a:rPr lang="lv-LV" altLang="lv-LV" sz="3200" b="1" dirty="0" err="1">
                <a:latin typeface="Times New Roman" panose="02020603050405020304" pitchFamily="18" charset="0"/>
                <a:cs typeface="Times New Roman" panose="02020603050405020304" pitchFamily="18" charset="0"/>
              </a:rPr>
              <a:t>funding</a:t>
            </a:r>
            <a:endParaRPr lang="lv-LV" altLang="lv-LV" sz="3200" b="1" dirty="0">
              <a:latin typeface="Times New Roman" panose="02020603050405020304" pitchFamily="18" charset="0"/>
              <a:cs typeface="Times New Roman" panose="02020603050405020304" pitchFamily="18" charset="0"/>
            </a:endParaRPr>
          </a:p>
        </p:txBody>
      </p:sp>
      <p:pic>
        <p:nvPicPr>
          <p:cNvPr id="15363"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684213" y="1149350"/>
            <a:ext cx="7199312" cy="4532313"/>
          </a:xfrm>
        </p:spPr>
      </p:pic>
    </p:spTree>
    <p:extLst>
      <p:ext uri="{BB962C8B-B14F-4D97-AF65-F5344CB8AC3E}">
        <p14:creationId xmlns:p14="http://schemas.microsoft.com/office/powerpoint/2010/main" val="3519592083"/>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atura vietturis 1"/>
          <p:cNvSpPr>
            <a:spLocks noGrp="1"/>
          </p:cNvSpPr>
          <p:nvPr>
            <p:ph/>
          </p:nvPr>
        </p:nvSpPr>
        <p:spPr/>
        <p:txBody>
          <a:bodyPr/>
          <a:lstStyle/>
          <a:p>
            <a:pPr marL="0" indent="0" algn="ctr">
              <a:buNone/>
            </a:pPr>
            <a:endParaRPr lang="lv-LV" dirty="0"/>
          </a:p>
          <a:p>
            <a:pPr marL="0" indent="0" algn="ctr">
              <a:buNone/>
            </a:pPr>
            <a:endParaRPr lang="lv-LV" dirty="0"/>
          </a:p>
          <a:p>
            <a:pPr marL="0" indent="0" algn="ctr">
              <a:buNone/>
            </a:pPr>
            <a:endParaRPr lang="lv-LV" dirty="0"/>
          </a:p>
          <a:p>
            <a:pPr marL="0" indent="0" algn="ctr">
              <a:buNone/>
            </a:pPr>
            <a:endParaRPr lang="lv-LV" dirty="0"/>
          </a:p>
          <a:p>
            <a:pPr marL="0" indent="0" algn="ctr">
              <a:buNone/>
            </a:pPr>
            <a:r>
              <a:rPr lang="lv-LV" sz="4400" dirty="0" err="1"/>
              <a:t>Compliance</a:t>
            </a:r>
            <a:r>
              <a:rPr lang="lv-LV" sz="4400" dirty="0"/>
              <a:t> </a:t>
            </a:r>
            <a:r>
              <a:rPr lang="lv-LV" sz="4400" dirty="0" err="1"/>
              <a:t>with</a:t>
            </a:r>
            <a:r>
              <a:rPr lang="lv-LV" sz="4400" dirty="0"/>
              <a:t> ESG</a:t>
            </a:r>
          </a:p>
        </p:txBody>
      </p:sp>
    </p:spTree>
    <p:extLst>
      <p:ext uri="{BB962C8B-B14F-4D97-AF65-F5344CB8AC3E}">
        <p14:creationId xmlns:p14="http://schemas.microsoft.com/office/powerpoint/2010/main" val="25022815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normAutofit/>
          </a:bodyPr>
          <a:lstStyle/>
          <a:p>
            <a:r>
              <a:rPr lang="lv-LV" dirty="0"/>
              <a:t>1.1.</a:t>
            </a:r>
            <a:r>
              <a:rPr lang="lv-LV" b="1" dirty="0"/>
              <a:t> </a:t>
            </a:r>
            <a:r>
              <a:rPr lang="lv-LV" b="1" dirty="0" err="1"/>
              <a:t>Policy</a:t>
            </a:r>
            <a:r>
              <a:rPr lang="lv-LV" b="1" dirty="0"/>
              <a:t> </a:t>
            </a:r>
            <a:r>
              <a:rPr lang="lv-LV" b="1" dirty="0" err="1"/>
              <a:t>and</a:t>
            </a:r>
            <a:r>
              <a:rPr lang="lv-LV" b="1" dirty="0"/>
              <a:t> </a:t>
            </a:r>
            <a:r>
              <a:rPr lang="lv-LV" b="1" dirty="0" err="1"/>
              <a:t>procedures</a:t>
            </a:r>
            <a:r>
              <a:rPr lang="lv-LV" b="1" dirty="0"/>
              <a:t> </a:t>
            </a:r>
            <a:r>
              <a:rPr lang="lv-LV" b="1" dirty="0" err="1"/>
              <a:t>for</a:t>
            </a:r>
            <a:r>
              <a:rPr lang="lv-LV" b="1" dirty="0"/>
              <a:t> QA</a:t>
            </a:r>
            <a:endParaRPr lang="lv-LV" dirty="0"/>
          </a:p>
        </p:txBody>
      </p:sp>
      <p:sp>
        <p:nvSpPr>
          <p:cNvPr id="3" name="Satura vietturis 2"/>
          <p:cNvSpPr>
            <a:spLocks noGrp="1"/>
          </p:cNvSpPr>
          <p:nvPr>
            <p:ph idx="1"/>
          </p:nvPr>
        </p:nvSpPr>
        <p:spPr/>
        <p:txBody>
          <a:bodyPr>
            <a:normAutofit lnSpcReduction="10000"/>
          </a:bodyPr>
          <a:lstStyle/>
          <a:p>
            <a:r>
              <a:rPr lang="lv-LV" dirty="0" err="1"/>
              <a:t>Institutions</a:t>
            </a:r>
            <a:r>
              <a:rPr lang="lv-LV" dirty="0"/>
              <a:t> </a:t>
            </a:r>
            <a:r>
              <a:rPr lang="lv-LV" dirty="0" err="1"/>
              <a:t>should</a:t>
            </a:r>
            <a:r>
              <a:rPr lang="lv-LV" dirty="0"/>
              <a:t> </a:t>
            </a:r>
            <a:r>
              <a:rPr lang="lv-LV" dirty="0" err="1"/>
              <a:t>have</a:t>
            </a:r>
            <a:r>
              <a:rPr lang="lv-LV" dirty="0"/>
              <a:t> a </a:t>
            </a:r>
            <a:r>
              <a:rPr lang="lv-LV" dirty="0" err="1"/>
              <a:t>policy</a:t>
            </a:r>
            <a:r>
              <a:rPr lang="lv-LV" dirty="0"/>
              <a:t> </a:t>
            </a:r>
            <a:r>
              <a:rPr lang="lv-LV" dirty="0" err="1"/>
              <a:t>for</a:t>
            </a:r>
            <a:r>
              <a:rPr lang="lv-LV" dirty="0"/>
              <a:t> QA </a:t>
            </a:r>
            <a:r>
              <a:rPr lang="lv-LV" dirty="0" err="1"/>
              <a:t>that</a:t>
            </a:r>
            <a:r>
              <a:rPr lang="lv-LV" dirty="0"/>
              <a:t> </a:t>
            </a:r>
            <a:r>
              <a:rPr lang="lv-LV" dirty="0" err="1"/>
              <a:t>is</a:t>
            </a:r>
            <a:r>
              <a:rPr lang="lv-LV" dirty="0"/>
              <a:t> </a:t>
            </a:r>
            <a:r>
              <a:rPr lang="lv-LV" dirty="0" err="1"/>
              <a:t>made</a:t>
            </a:r>
            <a:r>
              <a:rPr lang="lv-LV" dirty="0"/>
              <a:t> </a:t>
            </a:r>
            <a:r>
              <a:rPr lang="lv-LV" dirty="0" err="1"/>
              <a:t>public</a:t>
            </a:r>
            <a:r>
              <a:rPr lang="lv-LV" dirty="0"/>
              <a:t> </a:t>
            </a:r>
            <a:r>
              <a:rPr lang="lv-LV" dirty="0" err="1"/>
              <a:t>and</a:t>
            </a:r>
            <a:r>
              <a:rPr lang="lv-LV" dirty="0"/>
              <a:t> </a:t>
            </a:r>
            <a:r>
              <a:rPr lang="lv-LV" dirty="0" err="1"/>
              <a:t>forms</a:t>
            </a:r>
            <a:r>
              <a:rPr lang="lv-LV" dirty="0"/>
              <a:t> </a:t>
            </a:r>
            <a:r>
              <a:rPr lang="lv-LV" dirty="0" err="1"/>
              <a:t>part</a:t>
            </a:r>
            <a:r>
              <a:rPr lang="lv-LV" dirty="0"/>
              <a:t> </a:t>
            </a:r>
            <a:r>
              <a:rPr lang="lv-LV" dirty="0" err="1"/>
              <a:t>of</a:t>
            </a:r>
            <a:r>
              <a:rPr lang="lv-LV" dirty="0"/>
              <a:t> </a:t>
            </a:r>
            <a:r>
              <a:rPr lang="lv-LV" dirty="0" err="1"/>
              <a:t>their</a:t>
            </a:r>
            <a:r>
              <a:rPr lang="lv-LV" dirty="0"/>
              <a:t> </a:t>
            </a:r>
            <a:r>
              <a:rPr lang="lv-LV" dirty="0" err="1"/>
              <a:t>strategic</a:t>
            </a:r>
            <a:r>
              <a:rPr lang="lv-LV" dirty="0"/>
              <a:t> </a:t>
            </a:r>
            <a:r>
              <a:rPr lang="lv-LV" dirty="0" err="1"/>
              <a:t>management</a:t>
            </a:r>
            <a:r>
              <a:rPr lang="lv-LV" dirty="0"/>
              <a:t>. </a:t>
            </a:r>
            <a:r>
              <a:rPr lang="lv-LV" dirty="0" err="1"/>
              <a:t>Internal</a:t>
            </a:r>
            <a:r>
              <a:rPr lang="lv-LV" dirty="0"/>
              <a:t> </a:t>
            </a:r>
            <a:r>
              <a:rPr lang="lv-LV" dirty="0" err="1"/>
              <a:t>stakeholders</a:t>
            </a:r>
            <a:r>
              <a:rPr lang="lv-LV" dirty="0"/>
              <a:t> </a:t>
            </a:r>
            <a:r>
              <a:rPr lang="lv-LV" dirty="0" err="1"/>
              <a:t>should</a:t>
            </a:r>
            <a:r>
              <a:rPr lang="lv-LV" dirty="0"/>
              <a:t> </a:t>
            </a:r>
            <a:r>
              <a:rPr lang="lv-LV" dirty="0" err="1"/>
              <a:t>develop</a:t>
            </a:r>
            <a:r>
              <a:rPr lang="lv-LV" dirty="0"/>
              <a:t> </a:t>
            </a:r>
            <a:r>
              <a:rPr lang="lv-LV" dirty="0" err="1"/>
              <a:t>and</a:t>
            </a:r>
            <a:r>
              <a:rPr lang="lv-LV" dirty="0"/>
              <a:t> </a:t>
            </a:r>
            <a:r>
              <a:rPr lang="lv-LV" dirty="0" err="1"/>
              <a:t>implement</a:t>
            </a:r>
            <a:r>
              <a:rPr lang="lv-LV" dirty="0"/>
              <a:t> </a:t>
            </a:r>
            <a:r>
              <a:rPr lang="lv-LV" dirty="0" err="1"/>
              <a:t>this</a:t>
            </a:r>
            <a:r>
              <a:rPr lang="lv-LV" dirty="0"/>
              <a:t> </a:t>
            </a:r>
            <a:r>
              <a:rPr lang="lv-LV" dirty="0" err="1"/>
              <a:t>policy</a:t>
            </a:r>
            <a:r>
              <a:rPr lang="lv-LV" dirty="0"/>
              <a:t> </a:t>
            </a:r>
            <a:r>
              <a:rPr lang="lv-LV" dirty="0" err="1"/>
              <a:t>through</a:t>
            </a:r>
            <a:r>
              <a:rPr lang="lv-LV" dirty="0"/>
              <a:t> </a:t>
            </a:r>
            <a:r>
              <a:rPr lang="lv-LV" dirty="0" err="1"/>
              <a:t>appropriate</a:t>
            </a:r>
            <a:r>
              <a:rPr lang="lv-LV" dirty="0"/>
              <a:t> </a:t>
            </a:r>
            <a:r>
              <a:rPr lang="lv-LV" dirty="0" err="1"/>
              <a:t>structures</a:t>
            </a:r>
            <a:r>
              <a:rPr lang="lv-LV" dirty="0"/>
              <a:t> </a:t>
            </a:r>
            <a:r>
              <a:rPr lang="lv-LV" dirty="0" err="1"/>
              <a:t>and</a:t>
            </a:r>
            <a:r>
              <a:rPr lang="lv-LV" dirty="0"/>
              <a:t> </a:t>
            </a:r>
            <a:r>
              <a:rPr lang="lv-LV" dirty="0" err="1"/>
              <a:t>processes</a:t>
            </a:r>
            <a:r>
              <a:rPr lang="lv-LV" dirty="0"/>
              <a:t>, </a:t>
            </a:r>
            <a:r>
              <a:rPr lang="lv-LV" dirty="0" err="1"/>
              <a:t>while</a:t>
            </a:r>
            <a:r>
              <a:rPr lang="lv-LV" dirty="0"/>
              <a:t> </a:t>
            </a:r>
            <a:r>
              <a:rPr lang="lv-LV" dirty="0" err="1"/>
              <a:t>involving</a:t>
            </a:r>
            <a:r>
              <a:rPr lang="lv-LV" dirty="0"/>
              <a:t> </a:t>
            </a:r>
            <a:r>
              <a:rPr lang="lv-LV" dirty="0" err="1"/>
              <a:t>external</a:t>
            </a:r>
            <a:r>
              <a:rPr lang="lv-LV" dirty="0"/>
              <a:t> </a:t>
            </a:r>
            <a:r>
              <a:rPr lang="lv-LV" dirty="0" err="1"/>
              <a:t>stakeholders</a:t>
            </a:r>
            <a:r>
              <a:rPr lang="lv-LV" dirty="0"/>
              <a:t>.</a:t>
            </a:r>
          </a:p>
          <a:p>
            <a:r>
              <a:rPr lang="lv-LV" dirty="0" err="1"/>
              <a:t>Policies</a:t>
            </a:r>
            <a:r>
              <a:rPr lang="lv-LV" dirty="0"/>
              <a:t> </a:t>
            </a:r>
            <a:r>
              <a:rPr lang="lv-LV" dirty="0" err="1"/>
              <a:t>and</a:t>
            </a:r>
            <a:r>
              <a:rPr lang="lv-LV" dirty="0"/>
              <a:t> </a:t>
            </a:r>
            <a:r>
              <a:rPr lang="lv-LV" dirty="0" err="1"/>
              <a:t>processes</a:t>
            </a:r>
            <a:r>
              <a:rPr lang="lv-LV" dirty="0"/>
              <a:t> </a:t>
            </a:r>
            <a:r>
              <a:rPr lang="lv-LV" dirty="0" err="1"/>
              <a:t>are</a:t>
            </a:r>
            <a:r>
              <a:rPr lang="lv-LV" dirty="0"/>
              <a:t> </a:t>
            </a:r>
            <a:r>
              <a:rPr lang="lv-LV" dirty="0" err="1"/>
              <a:t>the</a:t>
            </a:r>
            <a:r>
              <a:rPr lang="lv-LV" dirty="0"/>
              <a:t> </a:t>
            </a:r>
            <a:r>
              <a:rPr lang="lv-LV" dirty="0" err="1"/>
              <a:t>main</a:t>
            </a:r>
            <a:r>
              <a:rPr lang="lv-LV" dirty="0"/>
              <a:t> </a:t>
            </a:r>
            <a:r>
              <a:rPr lang="lv-LV" dirty="0" err="1"/>
              <a:t>pillars</a:t>
            </a:r>
            <a:r>
              <a:rPr lang="lv-LV" dirty="0"/>
              <a:t> </a:t>
            </a:r>
            <a:r>
              <a:rPr lang="lv-LV" dirty="0" err="1"/>
              <a:t>of</a:t>
            </a:r>
            <a:r>
              <a:rPr lang="lv-LV" dirty="0"/>
              <a:t> a </a:t>
            </a:r>
            <a:r>
              <a:rPr lang="lv-LV" dirty="0" err="1"/>
              <a:t>coherent</a:t>
            </a:r>
            <a:r>
              <a:rPr lang="lv-LV" dirty="0"/>
              <a:t> QA </a:t>
            </a:r>
            <a:r>
              <a:rPr lang="lv-LV" dirty="0" err="1"/>
              <a:t>system</a:t>
            </a:r>
            <a:r>
              <a:rPr lang="lv-LV" dirty="0"/>
              <a:t> … </a:t>
            </a:r>
            <a:r>
              <a:rPr lang="lv-LV" dirty="0" err="1"/>
              <a:t>The</a:t>
            </a:r>
            <a:r>
              <a:rPr lang="lv-LV" dirty="0"/>
              <a:t> </a:t>
            </a:r>
            <a:r>
              <a:rPr lang="lv-LV" dirty="0" err="1"/>
              <a:t>policy</a:t>
            </a:r>
            <a:r>
              <a:rPr lang="lv-LV" dirty="0"/>
              <a:t> </a:t>
            </a:r>
            <a:r>
              <a:rPr lang="lv-LV" dirty="0" err="1"/>
              <a:t>has</a:t>
            </a:r>
            <a:r>
              <a:rPr lang="lv-LV" dirty="0"/>
              <a:t> a </a:t>
            </a:r>
            <a:r>
              <a:rPr lang="lv-LV" dirty="0" err="1"/>
              <a:t>formal</a:t>
            </a:r>
            <a:r>
              <a:rPr lang="lv-LV" dirty="0"/>
              <a:t> status </a:t>
            </a:r>
            <a:r>
              <a:rPr lang="lv-LV" dirty="0" err="1"/>
              <a:t>and</a:t>
            </a:r>
            <a:r>
              <a:rPr lang="lv-LV" dirty="0"/>
              <a:t> </a:t>
            </a:r>
            <a:r>
              <a:rPr lang="lv-LV" dirty="0" err="1"/>
              <a:t>is</a:t>
            </a:r>
            <a:r>
              <a:rPr lang="lv-LV" dirty="0"/>
              <a:t> </a:t>
            </a:r>
            <a:r>
              <a:rPr lang="lv-LV" dirty="0" err="1"/>
              <a:t>publicly</a:t>
            </a:r>
            <a:r>
              <a:rPr lang="lv-LV" dirty="0"/>
              <a:t> </a:t>
            </a:r>
            <a:r>
              <a:rPr lang="lv-LV" dirty="0" err="1"/>
              <a:t>available</a:t>
            </a:r>
            <a:endParaRPr lang="lv-LV" dirty="0"/>
          </a:p>
        </p:txBody>
      </p:sp>
    </p:spTree>
    <p:extLst>
      <p:ext uri="{BB962C8B-B14F-4D97-AF65-F5344CB8AC3E}">
        <p14:creationId xmlns:p14="http://schemas.microsoft.com/office/powerpoint/2010/main" val="33518422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Satura vietturis 2"/>
          <p:cNvGraphicFramePr>
            <a:graphicFrameLocks noGrp="1"/>
          </p:cNvGraphicFramePr>
          <p:nvPr>
            <p:ph/>
            <p:extLst>
              <p:ext uri="{D42A27DB-BD31-4B8C-83A1-F6EECF244321}">
                <p14:modId xmlns:p14="http://schemas.microsoft.com/office/powerpoint/2010/main" val="374282296"/>
              </p:ext>
            </p:extLst>
          </p:nvPr>
        </p:nvGraphicFramePr>
        <p:xfrm>
          <a:off x="457200" y="404664"/>
          <a:ext cx="8229600" cy="5901500"/>
        </p:xfrm>
        <a:graphic>
          <a:graphicData uri="http://schemas.openxmlformats.org/drawingml/2006/table">
            <a:tbl>
              <a:tblPr>
                <a:tableStyleId>{5C22544A-7EE6-4342-B048-85BDC9FD1C3A}</a:tableStyleId>
              </a:tblPr>
              <a:tblGrid>
                <a:gridCol w="8229600">
                  <a:extLst>
                    <a:ext uri="{9D8B030D-6E8A-4147-A177-3AD203B41FA5}">
                      <a16:colId xmlns:a16="http://schemas.microsoft.com/office/drawing/2014/main" val="20000"/>
                    </a:ext>
                  </a:extLst>
                </a:gridCol>
              </a:tblGrid>
              <a:tr h="5688632">
                <a:tc>
                  <a:txBody>
                    <a:bodyPr/>
                    <a:lstStyle/>
                    <a:p>
                      <a:pPr marL="342900" lvl="0" indent="-342900" algn="l">
                        <a:spcAft>
                          <a:spcPts val="0"/>
                        </a:spcAft>
                        <a:buFont typeface="Symbol"/>
                        <a:buChar char=""/>
                      </a:pPr>
                      <a:r>
                        <a:rPr lang="lv-LV" sz="1600" dirty="0" err="1">
                          <a:effectLst/>
                        </a:rPr>
                        <a:t>Basic</a:t>
                      </a:r>
                      <a:r>
                        <a:rPr lang="lv-LV" sz="1600" dirty="0">
                          <a:effectLst/>
                        </a:rPr>
                        <a:t> </a:t>
                      </a:r>
                      <a:r>
                        <a:rPr lang="lv-LV" sz="1600" dirty="0" err="1">
                          <a:effectLst/>
                        </a:rPr>
                        <a:t>directions</a:t>
                      </a:r>
                      <a:r>
                        <a:rPr lang="lv-LV" sz="1600" dirty="0">
                          <a:effectLst/>
                        </a:rPr>
                        <a:t> </a:t>
                      </a:r>
                      <a:r>
                        <a:rPr lang="lv-LV" sz="1600" dirty="0" err="1">
                          <a:effectLst/>
                        </a:rPr>
                        <a:t>of</a:t>
                      </a:r>
                      <a:r>
                        <a:rPr lang="lv-LV" sz="1600" dirty="0">
                          <a:effectLst/>
                        </a:rPr>
                        <a:t> </a:t>
                      </a:r>
                      <a:r>
                        <a:rPr lang="lv-LV" sz="1600" dirty="0" err="1">
                          <a:effectLst/>
                        </a:rPr>
                        <a:t>strategic</a:t>
                      </a:r>
                      <a:r>
                        <a:rPr lang="lv-LV" sz="1600" dirty="0">
                          <a:effectLst/>
                        </a:rPr>
                        <a:t> </a:t>
                      </a:r>
                      <a:r>
                        <a:rPr lang="lv-LV" sz="1600" dirty="0" err="1">
                          <a:effectLst/>
                        </a:rPr>
                        <a:t>development</a:t>
                      </a:r>
                      <a:r>
                        <a:rPr lang="lv-LV" sz="1600" dirty="0">
                          <a:effectLst/>
                        </a:rPr>
                        <a:t> (</a:t>
                      </a:r>
                      <a:r>
                        <a:rPr lang="lv-LV" sz="1600" dirty="0" err="1">
                          <a:effectLst/>
                        </a:rPr>
                        <a:t>Senate</a:t>
                      </a:r>
                      <a:r>
                        <a:rPr lang="lv-LV" sz="1600" dirty="0">
                          <a:effectLst/>
                        </a:rPr>
                        <a:t>)</a:t>
                      </a:r>
                      <a:endParaRPr lang="lv-LV" sz="1100" dirty="0">
                        <a:effectLst/>
                      </a:endParaRPr>
                    </a:p>
                    <a:p>
                      <a:pPr marL="342900" lvl="0" indent="-342900" algn="l">
                        <a:spcAft>
                          <a:spcPts val="0"/>
                        </a:spcAft>
                        <a:buFont typeface="Symbol"/>
                        <a:buChar char=""/>
                      </a:pPr>
                      <a:r>
                        <a:rPr lang="lv-LV" sz="1600" dirty="0" err="1">
                          <a:effectLst/>
                        </a:rPr>
                        <a:t>Quality</a:t>
                      </a:r>
                      <a:r>
                        <a:rPr lang="lv-LV" sz="1600" dirty="0">
                          <a:effectLst/>
                        </a:rPr>
                        <a:t> </a:t>
                      </a:r>
                      <a:r>
                        <a:rPr lang="lv-LV" sz="1600" dirty="0" err="1">
                          <a:effectLst/>
                        </a:rPr>
                        <a:t>policy</a:t>
                      </a:r>
                      <a:r>
                        <a:rPr lang="lv-LV" sz="1600" dirty="0">
                          <a:effectLst/>
                        </a:rPr>
                        <a:t> (</a:t>
                      </a:r>
                      <a:r>
                        <a:rPr lang="lv-LV" sz="1600" dirty="0" err="1">
                          <a:effectLst/>
                        </a:rPr>
                        <a:t>Senate</a:t>
                      </a:r>
                      <a:r>
                        <a:rPr lang="lv-LV" sz="1600" dirty="0">
                          <a:effectLst/>
                        </a:rPr>
                        <a:t>)</a:t>
                      </a:r>
                      <a:endParaRPr lang="lv-LV" sz="1100" dirty="0">
                        <a:effectLst/>
                      </a:endParaRPr>
                    </a:p>
                    <a:p>
                      <a:pPr marL="342900" lvl="0" indent="-342900" algn="l">
                        <a:spcAft>
                          <a:spcPts val="0"/>
                        </a:spcAft>
                        <a:buFont typeface="Symbol"/>
                        <a:buChar char=""/>
                      </a:pPr>
                      <a:r>
                        <a:rPr lang="lv-LV" sz="1600" dirty="0" err="1">
                          <a:effectLst/>
                        </a:rPr>
                        <a:t>On</a:t>
                      </a:r>
                      <a:r>
                        <a:rPr lang="lv-LV" sz="1600" dirty="0">
                          <a:effectLst/>
                        </a:rPr>
                        <a:t> process </a:t>
                      </a:r>
                      <a:r>
                        <a:rPr lang="lv-LV" sz="1600" dirty="0" err="1">
                          <a:effectLst/>
                        </a:rPr>
                        <a:t>management</a:t>
                      </a:r>
                      <a:r>
                        <a:rPr lang="lv-LV" sz="1600" dirty="0">
                          <a:effectLst/>
                        </a:rPr>
                        <a:t> (</a:t>
                      </a:r>
                      <a:r>
                        <a:rPr lang="lv-LV" sz="1600" dirty="0" err="1">
                          <a:effectLst/>
                        </a:rPr>
                        <a:t>Rector’s</a:t>
                      </a:r>
                      <a:r>
                        <a:rPr lang="lv-LV" sz="1600" dirty="0">
                          <a:effectLst/>
                        </a:rPr>
                        <a:t> </a:t>
                      </a:r>
                      <a:r>
                        <a:rPr lang="lv-LV" sz="1600" dirty="0" err="1">
                          <a:effectLst/>
                        </a:rPr>
                        <a:t>order</a:t>
                      </a:r>
                      <a:r>
                        <a:rPr lang="lv-LV" sz="1600" dirty="0">
                          <a:effectLst/>
                        </a:rPr>
                        <a:t>)</a:t>
                      </a:r>
                      <a:endParaRPr lang="lv-LV" sz="1100" dirty="0">
                        <a:effectLst/>
                      </a:endParaRPr>
                    </a:p>
                    <a:p>
                      <a:pPr marL="342900" lvl="0" indent="-342900" algn="l">
                        <a:lnSpc>
                          <a:spcPct val="107000"/>
                        </a:lnSpc>
                        <a:spcAft>
                          <a:spcPts val="800"/>
                        </a:spcAft>
                        <a:buFont typeface="Symbol"/>
                        <a:buChar char=""/>
                      </a:pPr>
                      <a:r>
                        <a:rPr lang="lv-LV" sz="1600" dirty="0" err="1">
                          <a:effectLst/>
                        </a:rPr>
                        <a:t>Scheme</a:t>
                      </a:r>
                      <a:r>
                        <a:rPr lang="lv-LV" sz="1600" dirty="0">
                          <a:effectLst/>
                        </a:rPr>
                        <a:t> </a:t>
                      </a:r>
                      <a:r>
                        <a:rPr lang="lv-LV" sz="1600" dirty="0" err="1">
                          <a:effectLst/>
                        </a:rPr>
                        <a:t>of</a:t>
                      </a:r>
                      <a:r>
                        <a:rPr lang="lv-LV" sz="1600" dirty="0">
                          <a:effectLst/>
                        </a:rPr>
                        <a:t> </a:t>
                      </a:r>
                      <a:r>
                        <a:rPr lang="lv-LV" sz="1600" dirty="0" err="1">
                          <a:effectLst/>
                        </a:rPr>
                        <a:t>system</a:t>
                      </a:r>
                      <a:r>
                        <a:rPr lang="lv-LV" sz="1600" dirty="0">
                          <a:effectLst/>
                        </a:rPr>
                        <a:t> </a:t>
                      </a:r>
                      <a:r>
                        <a:rPr lang="lv-LV" sz="1600" dirty="0" err="1">
                          <a:effectLst/>
                        </a:rPr>
                        <a:t>of</a:t>
                      </a:r>
                      <a:r>
                        <a:rPr lang="lv-LV" sz="1600" dirty="0">
                          <a:effectLst/>
                        </a:rPr>
                        <a:t> </a:t>
                      </a:r>
                      <a:r>
                        <a:rPr lang="lv-LV" sz="1600" dirty="0" err="1">
                          <a:effectLst/>
                        </a:rPr>
                        <a:t>documents</a:t>
                      </a:r>
                      <a:r>
                        <a:rPr lang="lv-LV" sz="1600" dirty="0">
                          <a:effectLst/>
                        </a:rPr>
                        <a:t> </a:t>
                      </a:r>
                      <a:r>
                        <a:rPr lang="lv-LV" sz="1600" dirty="0" err="1">
                          <a:effectLst/>
                        </a:rPr>
                        <a:t>of</a:t>
                      </a:r>
                      <a:r>
                        <a:rPr lang="lv-LV" sz="1600" dirty="0">
                          <a:effectLst/>
                        </a:rPr>
                        <a:t> </a:t>
                      </a:r>
                      <a:r>
                        <a:rPr lang="lv-LV" sz="1600" dirty="0" err="1">
                          <a:effectLst/>
                        </a:rPr>
                        <a:t>strategic</a:t>
                      </a:r>
                      <a:r>
                        <a:rPr lang="lv-LV" sz="1600" dirty="0">
                          <a:effectLst/>
                        </a:rPr>
                        <a:t> </a:t>
                      </a:r>
                      <a:r>
                        <a:rPr lang="lv-LV" sz="1600" dirty="0" err="1">
                          <a:effectLst/>
                        </a:rPr>
                        <a:t>management</a:t>
                      </a:r>
                      <a:r>
                        <a:rPr lang="lv-LV" sz="1600" dirty="0">
                          <a:effectLst/>
                        </a:rPr>
                        <a:t> (</a:t>
                      </a:r>
                      <a:r>
                        <a:rPr lang="lv-LV" sz="1600" dirty="0" err="1">
                          <a:effectLst/>
                        </a:rPr>
                        <a:t>Senate</a:t>
                      </a:r>
                      <a:r>
                        <a:rPr lang="lv-LV" sz="1600" dirty="0">
                          <a:effectLst/>
                        </a:rPr>
                        <a:t>)</a:t>
                      </a:r>
                      <a:endParaRPr lang="lv-LV" sz="1400" dirty="0">
                        <a:effectLst/>
                      </a:endParaRPr>
                    </a:p>
                    <a:p>
                      <a:pPr marL="342900" lvl="0" indent="-342900" algn="l">
                        <a:spcAft>
                          <a:spcPts val="0"/>
                        </a:spcAft>
                        <a:buFont typeface="Symbol"/>
                        <a:buChar char=""/>
                      </a:pPr>
                      <a:r>
                        <a:rPr lang="lv-LV" sz="1600" dirty="0" err="1">
                          <a:effectLst/>
                        </a:rPr>
                        <a:t>On</a:t>
                      </a:r>
                      <a:r>
                        <a:rPr lang="lv-LV" sz="1600" dirty="0">
                          <a:effectLst/>
                        </a:rPr>
                        <a:t> </a:t>
                      </a:r>
                      <a:r>
                        <a:rPr lang="lv-LV" sz="1600" dirty="0" err="1">
                          <a:effectLst/>
                        </a:rPr>
                        <a:t>Committee</a:t>
                      </a:r>
                      <a:r>
                        <a:rPr lang="lv-LV" sz="1600" dirty="0">
                          <a:effectLst/>
                        </a:rPr>
                        <a:t> </a:t>
                      </a:r>
                      <a:r>
                        <a:rPr lang="lv-LV" sz="1600" dirty="0" err="1">
                          <a:effectLst/>
                        </a:rPr>
                        <a:t>of</a:t>
                      </a:r>
                      <a:r>
                        <a:rPr lang="lv-LV" sz="1600" dirty="0">
                          <a:effectLst/>
                        </a:rPr>
                        <a:t> </a:t>
                      </a:r>
                      <a:r>
                        <a:rPr lang="lv-LV" sz="1600" dirty="0" err="1">
                          <a:effectLst/>
                        </a:rPr>
                        <a:t>assessment</a:t>
                      </a:r>
                      <a:r>
                        <a:rPr lang="lv-LV" sz="1600" dirty="0">
                          <a:effectLst/>
                        </a:rPr>
                        <a:t> </a:t>
                      </a:r>
                      <a:r>
                        <a:rPr lang="lv-LV" sz="1600" dirty="0" err="1">
                          <a:effectLst/>
                        </a:rPr>
                        <a:t>of</a:t>
                      </a:r>
                      <a:r>
                        <a:rPr lang="lv-LV" sz="1600" dirty="0">
                          <a:effectLst/>
                        </a:rPr>
                        <a:t> </a:t>
                      </a:r>
                      <a:r>
                        <a:rPr lang="lv-LV" sz="1600" dirty="0" err="1">
                          <a:effectLst/>
                        </a:rPr>
                        <a:t>quality</a:t>
                      </a:r>
                      <a:r>
                        <a:rPr lang="lv-LV" sz="1600" dirty="0">
                          <a:effectLst/>
                        </a:rPr>
                        <a:t> </a:t>
                      </a:r>
                      <a:r>
                        <a:rPr lang="lv-LV" sz="1600" dirty="0" err="1">
                          <a:effectLst/>
                        </a:rPr>
                        <a:t>of</a:t>
                      </a:r>
                      <a:r>
                        <a:rPr lang="lv-LV" sz="1600" dirty="0">
                          <a:effectLst/>
                        </a:rPr>
                        <a:t> </a:t>
                      </a:r>
                      <a:r>
                        <a:rPr lang="lv-LV" sz="1600" dirty="0" err="1">
                          <a:effectLst/>
                        </a:rPr>
                        <a:t>study</a:t>
                      </a:r>
                      <a:r>
                        <a:rPr lang="lv-LV" sz="1600" dirty="0">
                          <a:effectLst/>
                        </a:rPr>
                        <a:t> </a:t>
                      </a:r>
                      <a:r>
                        <a:rPr lang="lv-LV" sz="1600" dirty="0" err="1">
                          <a:effectLst/>
                        </a:rPr>
                        <a:t>pr</a:t>
                      </a:r>
                      <a:r>
                        <a:rPr lang="lv-LV" sz="1600" dirty="0">
                          <a:effectLst/>
                        </a:rPr>
                        <a:t>. (</a:t>
                      </a:r>
                      <a:r>
                        <a:rPr lang="lv-LV" sz="1600" dirty="0" err="1">
                          <a:effectLst/>
                        </a:rPr>
                        <a:t>Rector’s</a:t>
                      </a:r>
                      <a:r>
                        <a:rPr lang="lv-LV" sz="1600" dirty="0">
                          <a:effectLst/>
                        </a:rPr>
                        <a:t> </a:t>
                      </a:r>
                      <a:r>
                        <a:rPr lang="lv-LV" sz="1600" dirty="0" err="1">
                          <a:effectLst/>
                        </a:rPr>
                        <a:t>order</a:t>
                      </a:r>
                      <a:r>
                        <a:rPr lang="lv-LV" sz="1600" dirty="0">
                          <a:effectLst/>
                        </a:rPr>
                        <a:t>) </a:t>
                      </a:r>
                      <a:endParaRPr lang="lv-LV" sz="1100" dirty="0">
                        <a:effectLst/>
                      </a:endParaRPr>
                    </a:p>
                    <a:p>
                      <a:pPr marL="342900" lvl="0" indent="-342900" algn="l">
                        <a:spcAft>
                          <a:spcPts val="0"/>
                        </a:spcAft>
                        <a:buFont typeface="Symbol"/>
                        <a:buChar char=""/>
                      </a:pPr>
                      <a:r>
                        <a:rPr lang="lv-LV" sz="1600" dirty="0" err="1">
                          <a:effectLst/>
                        </a:rPr>
                        <a:t>Regulation</a:t>
                      </a:r>
                      <a:r>
                        <a:rPr lang="lv-LV" sz="1600" dirty="0">
                          <a:effectLst/>
                        </a:rPr>
                        <a:t> </a:t>
                      </a:r>
                      <a:r>
                        <a:rPr lang="lv-LV" sz="1600" dirty="0" err="1">
                          <a:effectLst/>
                        </a:rPr>
                        <a:t>of</a:t>
                      </a:r>
                      <a:r>
                        <a:rPr lang="lv-LV" sz="1600" dirty="0">
                          <a:effectLst/>
                        </a:rPr>
                        <a:t> </a:t>
                      </a:r>
                      <a:r>
                        <a:rPr lang="lv-LV" sz="1600" dirty="0" err="1">
                          <a:effectLst/>
                        </a:rPr>
                        <a:t>the</a:t>
                      </a:r>
                      <a:r>
                        <a:rPr lang="lv-LV" sz="1600" dirty="0">
                          <a:effectLst/>
                        </a:rPr>
                        <a:t> </a:t>
                      </a:r>
                      <a:r>
                        <a:rPr lang="lv-LV" sz="1600" dirty="0" err="1">
                          <a:effectLst/>
                        </a:rPr>
                        <a:t>Council</a:t>
                      </a:r>
                      <a:r>
                        <a:rPr lang="lv-LV" sz="1600" dirty="0">
                          <a:effectLst/>
                        </a:rPr>
                        <a:t> </a:t>
                      </a:r>
                      <a:r>
                        <a:rPr lang="lv-LV" sz="1600" dirty="0" err="1">
                          <a:effectLst/>
                        </a:rPr>
                        <a:t>of</a:t>
                      </a:r>
                      <a:r>
                        <a:rPr lang="lv-LV" sz="1600" dirty="0">
                          <a:effectLst/>
                        </a:rPr>
                        <a:t> </a:t>
                      </a:r>
                      <a:r>
                        <a:rPr lang="lv-LV" sz="1600" dirty="0" err="1">
                          <a:effectLst/>
                        </a:rPr>
                        <a:t>study</a:t>
                      </a:r>
                      <a:r>
                        <a:rPr lang="lv-LV" sz="1600" dirty="0">
                          <a:effectLst/>
                        </a:rPr>
                        <a:t> </a:t>
                      </a:r>
                      <a:r>
                        <a:rPr lang="lv-LV" sz="1600" dirty="0" err="1">
                          <a:effectLst/>
                        </a:rPr>
                        <a:t>programmes</a:t>
                      </a:r>
                      <a:r>
                        <a:rPr lang="lv-LV" sz="1600" dirty="0">
                          <a:effectLst/>
                        </a:rPr>
                        <a:t> </a:t>
                      </a:r>
                      <a:r>
                        <a:rPr lang="lv-LV" sz="1600" dirty="0" err="1">
                          <a:effectLst/>
                        </a:rPr>
                        <a:t>of</a:t>
                      </a:r>
                      <a:r>
                        <a:rPr lang="lv-LV" sz="1600" dirty="0">
                          <a:effectLst/>
                        </a:rPr>
                        <a:t> UL (</a:t>
                      </a:r>
                      <a:r>
                        <a:rPr lang="lv-LV" sz="1600" dirty="0" err="1">
                          <a:effectLst/>
                        </a:rPr>
                        <a:t>Senate</a:t>
                      </a:r>
                      <a:r>
                        <a:rPr lang="lv-LV" sz="1600" dirty="0">
                          <a:effectLst/>
                        </a:rPr>
                        <a:t>)</a:t>
                      </a:r>
                      <a:endParaRPr lang="lv-LV" sz="1100" dirty="0">
                        <a:effectLst/>
                      </a:endParaRPr>
                    </a:p>
                    <a:p>
                      <a:pPr marL="342900" lvl="0" indent="-342900" algn="l">
                        <a:spcAft>
                          <a:spcPts val="0"/>
                        </a:spcAft>
                        <a:buFont typeface="Symbol"/>
                        <a:buChar char=""/>
                      </a:pPr>
                      <a:r>
                        <a:rPr lang="lv-LV" sz="1600" dirty="0" err="1">
                          <a:effectLst/>
                        </a:rPr>
                        <a:t>On</a:t>
                      </a:r>
                      <a:r>
                        <a:rPr lang="lv-LV" sz="1600" dirty="0">
                          <a:effectLst/>
                        </a:rPr>
                        <a:t> </a:t>
                      </a:r>
                      <a:r>
                        <a:rPr lang="lv-LV" sz="1600" dirty="0" err="1">
                          <a:effectLst/>
                        </a:rPr>
                        <a:t>regulation</a:t>
                      </a:r>
                      <a:r>
                        <a:rPr lang="lv-LV" sz="1600" dirty="0">
                          <a:effectLst/>
                        </a:rPr>
                        <a:t> </a:t>
                      </a:r>
                      <a:r>
                        <a:rPr lang="lv-LV" sz="1600" dirty="0" err="1">
                          <a:effectLst/>
                        </a:rPr>
                        <a:t>on</a:t>
                      </a:r>
                      <a:r>
                        <a:rPr lang="lv-LV" sz="1600" dirty="0">
                          <a:effectLst/>
                        </a:rPr>
                        <a:t> </a:t>
                      </a:r>
                      <a:r>
                        <a:rPr lang="lv-LV" sz="1600" dirty="0" err="1">
                          <a:effectLst/>
                        </a:rPr>
                        <a:t>academic</a:t>
                      </a:r>
                      <a:r>
                        <a:rPr lang="lv-LV" sz="1600" dirty="0">
                          <a:effectLst/>
                        </a:rPr>
                        <a:t> </a:t>
                      </a:r>
                      <a:r>
                        <a:rPr lang="lv-LV" sz="1600" dirty="0" err="1">
                          <a:effectLst/>
                        </a:rPr>
                        <a:t>and</a:t>
                      </a:r>
                      <a:r>
                        <a:rPr lang="lv-LV" sz="1600" dirty="0">
                          <a:effectLst/>
                        </a:rPr>
                        <a:t> </a:t>
                      </a:r>
                      <a:r>
                        <a:rPr lang="lv-LV" sz="1600" dirty="0" err="1">
                          <a:effectLst/>
                        </a:rPr>
                        <a:t>administrative</a:t>
                      </a:r>
                      <a:r>
                        <a:rPr lang="lv-LV" sz="1600" dirty="0">
                          <a:effectLst/>
                        </a:rPr>
                        <a:t> </a:t>
                      </a:r>
                      <a:r>
                        <a:rPr lang="lv-LV" sz="1600" dirty="0" err="1">
                          <a:effectLst/>
                        </a:rPr>
                        <a:t>staff</a:t>
                      </a:r>
                      <a:r>
                        <a:rPr lang="lv-LV" sz="1600" dirty="0">
                          <a:effectLst/>
                        </a:rPr>
                        <a:t> </a:t>
                      </a:r>
                      <a:r>
                        <a:rPr lang="lv-LV" sz="1600" dirty="0" err="1">
                          <a:effectLst/>
                        </a:rPr>
                        <a:t>positions</a:t>
                      </a:r>
                      <a:r>
                        <a:rPr lang="lv-LV" sz="1600" dirty="0">
                          <a:effectLst/>
                        </a:rPr>
                        <a:t> (</a:t>
                      </a:r>
                      <a:r>
                        <a:rPr lang="lv-LV" sz="1600" dirty="0" err="1">
                          <a:effectLst/>
                        </a:rPr>
                        <a:t>Senate</a:t>
                      </a:r>
                      <a:r>
                        <a:rPr lang="lv-LV" sz="1600" dirty="0">
                          <a:effectLst/>
                        </a:rPr>
                        <a:t>)</a:t>
                      </a:r>
                      <a:endParaRPr lang="lv-LV" sz="1100" dirty="0">
                        <a:effectLst/>
                      </a:endParaRPr>
                    </a:p>
                    <a:p>
                      <a:pPr marL="342900" lvl="0" indent="-342900" algn="l">
                        <a:spcAft>
                          <a:spcPts val="0"/>
                        </a:spcAft>
                        <a:buFont typeface="Symbol"/>
                        <a:buChar char=""/>
                      </a:pPr>
                      <a:r>
                        <a:rPr lang="lv-LV" sz="1600" kern="0" dirty="0" err="1">
                          <a:effectLst/>
                        </a:rPr>
                        <a:t>Regulation</a:t>
                      </a:r>
                      <a:r>
                        <a:rPr lang="lv-LV" sz="1600" kern="0" dirty="0">
                          <a:effectLst/>
                        </a:rPr>
                        <a:t> </a:t>
                      </a:r>
                      <a:r>
                        <a:rPr lang="lv-LV" sz="1600" kern="0" dirty="0" err="1">
                          <a:effectLst/>
                        </a:rPr>
                        <a:t>on</a:t>
                      </a:r>
                      <a:r>
                        <a:rPr lang="lv-LV" sz="1600" kern="0" dirty="0">
                          <a:effectLst/>
                        </a:rPr>
                        <a:t> </a:t>
                      </a:r>
                      <a:r>
                        <a:rPr lang="lv-LV" sz="1600" kern="0" dirty="0" err="1">
                          <a:effectLst/>
                        </a:rPr>
                        <a:t>payment</a:t>
                      </a:r>
                      <a:r>
                        <a:rPr lang="lv-LV" sz="1600" kern="0" dirty="0">
                          <a:effectLst/>
                        </a:rPr>
                        <a:t> </a:t>
                      </a:r>
                      <a:r>
                        <a:rPr lang="lv-LV" sz="1600" kern="0" dirty="0" err="1">
                          <a:effectLst/>
                        </a:rPr>
                        <a:t>for</a:t>
                      </a:r>
                      <a:r>
                        <a:rPr lang="lv-LV" sz="1600" kern="0" dirty="0">
                          <a:effectLst/>
                        </a:rPr>
                        <a:t> </a:t>
                      </a:r>
                      <a:r>
                        <a:rPr lang="lv-LV" sz="1600" kern="0" dirty="0" err="1">
                          <a:effectLst/>
                        </a:rPr>
                        <a:t>academic</a:t>
                      </a:r>
                      <a:r>
                        <a:rPr lang="lv-LV" sz="1600" kern="0" dirty="0">
                          <a:effectLst/>
                        </a:rPr>
                        <a:t> </a:t>
                      </a:r>
                      <a:r>
                        <a:rPr lang="lv-LV" sz="1600" kern="0" dirty="0" err="1">
                          <a:effectLst/>
                        </a:rPr>
                        <a:t>labour</a:t>
                      </a:r>
                      <a:r>
                        <a:rPr lang="lv-LV" sz="1600" kern="0" dirty="0">
                          <a:effectLst/>
                        </a:rPr>
                        <a:t> (</a:t>
                      </a:r>
                      <a:r>
                        <a:rPr lang="lv-LV" sz="1600" kern="0" dirty="0" err="1">
                          <a:effectLst/>
                        </a:rPr>
                        <a:t>Senate</a:t>
                      </a:r>
                      <a:r>
                        <a:rPr lang="lv-LV" sz="1600" kern="0" dirty="0">
                          <a:effectLst/>
                        </a:rPr>
                        <a:t>)</a:t>
                      </a:r>
                    </a:p>
                    <a:p>
                      <a:pPr marL="342900" lvl="0" indent="-342900" algn="l">
                        <a:spcAft>
                          <a:spcPts val="0"/>
                        </a:spcAft>
                        <a:buFont typeface="Symbol"/>
                        <a:buChar char=""/>
                      </a:pPr>
                      <a:r>
                        <a:rPr lang="lv-LV" sz="1600" dirty="0" err="1">
                          <a:effectLst/>
                        </a:rPr>
                        <a:t>On</a:t>
                      </a:r>
                      <a:r>
                        <a:rPr lang="lv-LV" sz="1600" dirty="0">
                          <a:effectLst/>
                        </a:rPr>
                        <a:t> </a:t>
                      </a:r>
                      <a:r>
                        <a:rPr lang="lv-LV" sz="1600" dirty="0" err="1">
                          <a:effectLst/>
                        </a:rPr>
                        <a:t>Directors</a:t>
                      </a:r>
                      <a:r>
                        <a:rPr lang="lv-LV" sz="1600" dirty="0">
                          <a:effectLst/>
                        </a:rPr>
                        <a:t> </a:t>
                      </a:r>
                      <a:r>
                        <a:rPr lang="lv-LV" sz="1600" dirty="0" err="1">
                          <a:effectLst/>
                        </a:rPr>
                        <a:t>of</a:t>
                      </a:r>
                      <a:r>
                        <a:rPr lang="lv-LV" sz="1600" dirty="0">
                          <a:effectLst/>
                        </a:rPr>
                        <a:t> </a:t>
                      </a:r>
                      <a:r>
                        <a:rPr lang="lv-LV" sz="1600" dirty="0" err="1">
                          <a:effectLst/>
                        </a:rPr>
                        <a:t>the</a:t>
                      </a:r>
                      <a:r>
                        <a:rPr lang="lv-LV" sz="1600" dirty="0">
                          <a:effectLst/>
                        </a:rPr>
                        <a:t> </a:t>
                      </a:r>
                      <a:r>
                        <a:rPr lang="lv-LV" sz="1600" dirty="0" err="1">
                          <a:effectLst/>
                        </a:rPr>
                        <a:t>study</a:t>
                      </a:r>
                      <a:r>
                        <a:rPr lang="lv-LV" sz="1600" dirty="0">
                          <a:effectLst/>
                        </a:rPr>
                        <a:t> </a:t>
                      </a:r>
                      <a:r>
                        <a:rPr lang="lv-LV" sz="1600" dirty="0" err="1">
                          <a:effectLst/>
                        </a:rPr>
                        <a:t>pr</a:t>
                      </a:r>
                      <a:r>
                        <a:rPr lang="lv-LV" sz="1600" dirty="0">
                          <a:effectLst/>
                        </a:rPr>
                        <a:t>. (</a:t>
                      </a:r>
                      <a:r>
                        <a:rPr lang="lv-LV" sz="1600" dirty="0" err="1">
                          <a:effectLst/>
                        </a:rPr>
                        <a:t>Senate</a:t>
                      </a:r>
                      <a:r>
                        <a:rPr lang="lv-LV" sz="1600" dirty="0">
                          <a:effectLst/>
                        </a:rPr>
                        <a:t>)</a:t>
                      </a:r>
                      <a:endParaRPr lang="lv-LV" sz="1100" dirty="0">
                        <a:effectLst/>
                      </a:endParaRPr>
                    </a:p>
                    <a:p>
                      <a:pPr marL="342900" lvl="0" indent="-342900" algn="l">
                        <a:lnSpc>
                          <a:spcPct val="107000"/>
                        </a:lnSpc>
                        <a:spcAft>
                          <a:spcPts val="0"/>
                        </a:spcAft>
                        <a:buFont typeface="Symbol"/>
                        <a:buChar char=""/>
                      </a:pPr>
                      <a:r>
                        <a:rPr lang="lv-LV" sz="1600" dirty="0" err="1">
                          <a:effectLst/>
                        </a:rPr>
                        <a:t>Duties</a:t>
                      </a:r>
                      <a:r>
                        <a:rPr lang="lv-LV" sz="1600" dirty="0">
                          <a:effectLst/>
                        </a:rPr>
                        <a:t> </a:t>
                      </a:r>
                      <a:r>
                        <a:rPr lang="lv-LV" sz="1600" dirty="0" err="1">
                          <a:effectLst/>
                        </a:rPr>
                        <a:t>and</a:t>
                      </a:r>
                      <a:r>
                        <a:rPr lang="lv-LV" sz="1600" dirty="0">
                          <a:effectLst/>
                        </a:rPr>
                        <a:t> </a:t>
                      </a:r>
                      <a:r>
                        <a:rPr lang="lv-LV" sz="1600" dirty="0" err="1">
                          <a:effectLst/>
                        </a:rPr>
                        <a:t>rights</a:t>
                      </a:r>
                      <a:r>
                        <a:rPr lang="lv-LV" sz="1600" dirty="0">
                          <a:effectLst/>
                        </a:rPr>
                        <a:t> </a:t>
                      </a:r>
                      <a:r>
                        <a:rPr lang="lv-LV" sz="1600" dirty="0" err="1">
                          <a:effectLst/>
                        </a:rPr>
                        <a:t>of</a:t>
                      </a:r>
                      <a:r>
                        <a:rPr lang="lv-LV" sz="1600" dirty="0">
                          <a:effectLst/>
                        </a:rPr>
                        <a:t> </a:t>
                      </a:r>
                      <a:r>
                        <a:rPr lang="lv-LV" sz="1600" dirty="0" err="1">
                          <a:effectLst/>
                        </a:rPr>
                        <a:t>the</a:t>
                      </a:r>
                      <a:r>
                        <a:rPr lang="lv-LV" sz="1600" dirty="0">
                          <a:effectLst/>
                        </a:rPr>
                        <a:t> </a:t>
                      </a:r>
                      <a:r>
                        <a:rPr lang="lv-LV" sz="1600" dirty="0" err="1">
                          <a:effectLst/>
                        </a:rPr>
                        <a:t>head</a:t>
                      </a:r>
                      <a:r>
                        <a:rPr lang="lv-LV" sz="1600" dirty="0">
                          <a:effectLst/>
                        </a:rPr>
                        <a:t> </a:t>
                      </a:r>
                      <a:r>
                        <a:rPr lang="lv-LV" sz="1600" dirty="0" err="1">
                          <a:effectLst/>
                        </a:rPr>
                        <a:t>of</a:t>
                      </a:r>
                      <a:r>
                        <a:rPr lang="lv-LV" sz="1600" dirty="0">
                          <a:effectLst/>
                        </a:rPr>
                        <a:t> </a:t>
                      </a:r>
                      <a:r>
                        <a:rPr lang="lv-LV" sz="1600" dirty="0" err="1">
                          <a:effectLst/>
                        </a:rPr>
                        <a:t>subprogr</a:t>
                      </a:r>
                      <a:r>
                        <a:rPr lang="lv-LV" sz="1600" dirty="0">
                          <a:effectLst/>
                        </a:rPr>
                        <a:t>. </a:t>
                      </a:r>
                      <a:r>
                        <a:rPr lang="lv-LV" sz="1600" dirty="0" err="1">
                          <a:effectLst/>
                        </a:rPr>
                        <a:t>of</a:t>
                      </a:r>
                      <a:r>
                        <a:rPr lang="lv-LV" sz="1600" dirty="0">
                          <a:effectLst/>
                        </a:rPr>
                        <a:t> a </a:t>
                      </a:r>
                      <a:r>
                        <a:rPr lang="lv-LV" sz="1600" dirty="0" err="1">
                          <a:effectLst/>
                        </a:rPr>
                        <a:t>study</a:t>
                      </a:r>
                      <a:r>
                        <a:rPr lang="lv-LV" sz="1600" dirty="0">
                          <a:effectLst/>
                        </a:rPr>
                        <a:t> </a:t>
                      </a:r>
                      <a:r>
                        <a:rPr lang="lv-LV" sz="1600" dirty="0" err="1">
                          <a:effectLst/>
                        </a:rPr>
                        <a:t>pr</a:t>
                      </a:r>
                      <a:r>
                        <a:rPr lang="lv-LV" sz="1600" dirty="0">
                          <a:effectLst/>
                        </a:rPr>
                        <a:t>. (</a:t>
                      </a:r>
                      <a:r>
                        <a:rPr lang="lv-LV" sz="1600" dirty="0" err="1">
                          <a:effectLst/>
                        </a:rPr>
                        <a:t>Rector’s</a:t>
                      </a:r>
                      <a:r>
                        <a:rPr lang="lv-LV" sz="1600" dirty="0">
                          <a:effectLst/>
                        </a:rPr>
                        <a:t> </a:t>
                      </a:r>
                      <a:r>
                        <a:rPr lang="lv-LV" sz="1600" dirty="0" err="1">
                          <a:effectLst/>
                        </a:rPr>
                        <a:t>order</a:t>
                      </a:r>
                      <a:r>
                        <a:rPr lang="lv-LV" sz="1600" dirty="0">
                          <a:effectLst/>
                        </a:rPr>
                        <a:t>)</a:t>
                      </a:r>
                      <a:endParaRPr lang="lv-LV" sz="1400" dirty="0">
                        <a:effectLst/>
                      </a:endParaRPr>
                    </a:p>
                    <a:p>
                      <a:pPr marL="342900" lvl="0" indent="-342900" algn="l">
                        <a:lnSpc>
                          <a:spcPct val="107000"/>
                        </a:lnSpc>
                        <a:spcAft>
                          <a:spcPts val="0"/>
                        </a:spcAft>
                        <a:buFont typeface="Symbol"/>
                        <a:buChar char=""/>
                      </a:pPr>
                      <a:r>
                        <a:rPr lang="lv-LV" sz="1600" dirty="0">
                          <a:effectLst/>
                        </a:rPr>
                        <a:t>(</a:t>
                      </a:r>
                      <a:r>
                        <a:rPr lang="lv-LV" sz="1600" dirty="0" err="1">
                          <a:effectLst/>
                        </a:rPr>
                        <a:t>On</a:t>
                      </a:r>
                      <a:r>
                        <a:rPr lang="lv-LV" sz="1600" dirty="0">
                          <a:effectLst/>
                        </a:rPr>
                        <a:t> </a:t>
                      </a:r>
                      <a:r>
                        <a:rPr lang="lv-LV" sz="1600" dirty="0" err="1">
                          <a:effectLst/>
                        </a:rPr>
                        <a:t>descriptions</a:t>
                      </a:r>
                      <a:r>
                        <a:rPr lang="lv-LV" sz="1600" dirty="0">
                          <a:effectLst/>
                        </a:rPr>
                        <a:t> </a:t>
                      </a:r>
                      <a:r>
                        <a:rPr lang="lv-LV" sz="1600" dirty="0" err="1">
                          <a:effectLst/>
                        </a:rPr>
                        <a:t>of</a:t>
                      </a:r>
                      <a:r>
                        <a:rPr lang="lv-LV" sz="1600" dirty="0">
                          <a:effectLst/>
                        </a:rPr>
                        <a:t>  </a:t>
                      </a:r>
                      <a:r>
                        <a:rPr lang="lv-LV" sz="1600" dirty="0" err="1">
                          <a:effectLst/>
                        </a:rPr>
                        <a:t>staff</a:t>
                      </a:r>
                      <a:r>
                        <a:rPr lang="lv-LV" sz="1600" dirty="0">
                          <a:effectLst/>
                        </a:rPr>
                        <a:t> </a:t>
                      </a:r>
                      <a:r>
                        <a:rPr lang="lv-LV" sz="1600" dirty="0" err="1">
                          <a:effectLst/>
                        </a:rPr>
                        <a:t>positions</a:t>
                      </a:r>
                      <a:r>
                        <a:rPr lang="lv-LV" sz="1600" dirty="0">
                          <a:effectLst/>
                        </a:rPr>
                        <a:t> (</a:t>
                      </a:r>
                      <a:r>
                        <a:rPr lang="lv-LV" sz="1600" dirty="0" err="1">
                          <a:effectLst/>
                        </a:rPr>
                        <a:t>Rector’s</a:t>
                      </a:r>
                      <a:r>
                        <a:rPr lang="lv-LV" sz="1600" dirty="0">
                          <a:effectLst/>
                        </a:rPr>
                        <a:t> </a:t>
                      </a:r>
                      <a:r>
                        <a:rPr lang="lv-LV" sz="1600" dirty="0" err="1">
                          <a:effectLst/>
                        </a:rPr>
                        <a:t>order</a:t>
                      </a:r>
                      <a:r>
                        <a:rPr lang="lv-LV" sz="1600" dirty="0">
                          <a:effectLst/>
                        </a:rPr>
                        <a:t>)</a:t>
                      </a:r>
                      <a:endParaRPr lang="lv-LV" sz="1400" dirty="0">
                        <a:effectLst/>
                      </a:endParaRPr>
                    </a:p>
                    <a:p>
                      <a:pPr marL="342900" lvl="0" indent="-342900" algn="l">
                        <a:lnSpc>
                          <a:spcPct val="107000"/>
                        </a:lnSpc>
                        <a:spcAft>
                          <a:spcPts val="0"/>
                        </a:spcAft>
                        <a:buFont typeface="Symbol"/>
                        <a:buChar char=""/>
                      </a:pPr>
                      <a:r>
                        <a:rPr lang="lv-LV" sz="1600" dirty="0" err="1">
                          <a:effectLst/>
                        </a:rPr>
                        <a:t>Regulation</a:t>
                      </a:r>
                      <a:r>
                        <a:rPr lang="lv-LV" sz="1600" dirty="0">
                          <a:effectLst/>
                        </a:rPr>
                        <a:t> </a:t>
                      </a:r>
                      <a:r>
                        <a:rPr lang="lv-LV" sz="1600" dirty="0" err="1">
                          <a:effectLst/>
                        </a:rPr>
                        <a:t>of</a:t>
                      </a:r>
                      <a:r>
                        <a:rPr lang="lv-LV" sz="1600" dirty="0">
                          <a:effectLst/>
                        </a:rPr>
                        <a:t> </a:t>
                      </a:r>
                      <a:r>
                        <a:rPr lang="lv-LV" sz="1600" dirty="0" err="1">
                          <a:effectLst/>
                        </a:rPr>
                        <a:t>Admnistration</a:t>
                      </a:r>
                      <a:r>
                        <a:rPr lang="lv-LV" sz="1600" dirty="0">
                          <a:effectLst/>
                        </a:rPr>
                        <a:t> </a:t>
                      </a:r>
                      <a:r>
                        <a:rPr lang="lv-LV" sz="1600" dirty="0" err="1">
                          <a:effectLst/>
                        </a:rPr>
                        <a:t>of</a:t>
                      </a:r>
                      <a:r>
                        <a:rPr lang="lv-LV" sz="1600" dirty="0">
                          <a:effectLst/>
                        </a:rPr>
                        <a:t> UL (</a:t>
                      </a:r>
                      <a:r>
                        <a:rPr lang="lv-LV" sz="1600" dirty="0" err="1">
                          <a:effectLst/>
                        </a:rPr>
                        <a:t>Senate</a:t>
                      </a:r>
                      <a:r>
                        <a:rPr lang="lv-LV" sz="1600" dirty="0">
                          <a:effectLst/>
                        </a:rPr>
                        <a:t>)</a:t>
                      </a:r>
                      <a:endParaRPr lang="lv-LV" sz="1400" dirty="0">
                        <a:effectLst/>
                      </a:endParaRPr>
                    </a:p>
                    <a:p>
                      <a:pPr marL="457200" algn="l">
                        <a:lnSpc>
                          <a:spcPct val="107000"/>
                        </a:lnSpc>
                        <a:spcAft>
                          <a:spcPts val="0"/>
                        </a:spcAft>
                      </a:pPr>
                      <a:r>
                        <a:rPr lang="lv-LV" sz="1600" dirty="0" err="1">
                          <a:effectLst/>
                        </a:rPr>
                        <a:t>On</a:t>
                      </a:r>
                      <a:r>
                        <a:rPr lang="lv-LV" sz="1600" dirty="0">
                          <a:effectLst/>
                        </a:rPr>
                        <a:t> </a:t>
                      </a:r>
                      <a:r>
                        <a:rPr lang="lv-LV" sz="1600" dirty="0" err="1">
                          <a:effectLst/>
                        </a:rPr>
                        <a:t>organization</a:t>
                      </a:r>
                      <a:r>
                        <a:rPr lang="lv-LV" sz="1600" dirty="0">
                          <a:effectLst/>
                        </a:rPr>
                        <a:t> </a:t>
                      </a:r>
                      <a:r>
                        <a:rPr lang="lv-LV" sz="1600" dirty="0" err="1">
                          <a:effectLst/>
                        </a:rPr>
                        <a:t>of</a:t>
                      </a:r>
                      <a:r>
                        <a:rPr lang="lv-LV" sz="1600" dirty="0">
                          <a:effectLst/>
                        </a:rPr>
                        <a:t> </a:t>
                      </a:r>
                      <a:r>
                        <a:rPr lang="lv-LV" sz="1600" dirty="0" err="1">
                          <a:effectLst/>
                        </a:rPr>
                        <a:t>regular</a:t>
                      </a:r>
                      <a:r>
                        <a:rPr lang="lv-LV" sz="1600" dirty="0">
                          <a:effectLst/>
                        </a:rPr>
                        <a:t> </a:t>
                      </a:r>
                      <a:r>
                        <a:rPr lang="lv-LV" sz="1600" dirty="0" err="1">
                          <a:effectLst/>
                        </a:rPr>
                        <a:t>opinion</a:t>
                      </a:r>
                      <a:r>
                        <a:rPr lang="lv-LV" sz="1600" dirty="0">
                          <a:effectLst/>
                        </a:rPr>
                        <a:t> </a:t>
                      </a:r>
                      <a:r>
                        <a:rPr lang="lv-LV" sz="1600" dirty="0" err="1">
                          <a:effectLst/>
                        </a:rPr>
                        <a:t>polls</a:t>
                      </a:r>
                      <a:r>
                        <a:rPr lang="lv-LV" sz="1600" dirty="0">
                          <a:effectLst/>
                        </a:rPr>
                        <a:t> </a:t>
                      </a:r>
                      <a:r>
                        <a:rPr lang="lv-LV" sz="1600" dirty="0" err="1">
                          <a:effectLst/>
                        </a:rPr>
                        <a:t>on</a:t>
                      </a:r>
                      <a:r>
                        <a:rPr lang="lv-LV" sz="1600" dirty="0">
                          <a:effectLst/>
                        </a:rPr>
                        <a:t> </a:t>
                      </a:r>
                      <a:r>
                        <a:rPr lang="lv-LV" sz="1600" dirty="0" err="1">
                          <a:effectLst/>
                        </a:rPr>
                        <a:t>assessment</a:t>
                      </a:r>
                      <a:r>
                        <a:rPr lang="lv-LV" sz="1600" dirty="0">
                          <a:effectLst/>
                        </a:rPr>
                        <a:t> </a:t>
                      </a:r>
                      <a:r>
                        <a:rPr lang="lv-LV" sz="1600" dirty="0" err="1">
                          <a:effectLst/>
                        </a:rPr>
                        <a:t>of</a:t>
                      </a:r>
                      <a:r>
                        <a:rPr lang="lv-LV" sz="1600" dirty="0">
                          <a:effectLst/>
                        </a:rPr>
                        <a:t> </a:t>
                      </a:r>
                      <a:r>
                        <a:rPr lang="lv-LV" sz="1600" dirty="0" err="1">
                          <a:effectLst/>
                        </a:rPr>
                        <a:t>study</a:t>
                      </a:r>
                      <a:r>
                        <a:rPr lang="lv-LV" sz="1600" dirty="0">
                          <a:effectLst/>
                        </a:rPr>
                        <a:t> process (</a:t>
                      </a:r>
                      <a:r>
                        <a:rPr lang="lv-LV" sz="1600" dirty="0" err="1">
                          <a:effectLst/>
                        </a:rPr>
                        <a:t>Rector’s</a:t>
                      </a:r>
                      <a:r>
                        <a:rPr lang="lv-LV" sz="1600" dirty="0">
                          <a:effectLst/>
                        </a:rPr>
                        <a:t> </a:t>
                      </a:r>
                      <a:r>
                        <a:rPr lang="lv-LV" sz="1600" dirty="0" err="1">
                          <a:effectLst/>
                        </a:rPr>
                        <a:t>order</a:t>
                      </a:r>
                      <a:r>
                        <a:rPr lang="lv-LV" sz="1600" dirty="0">
                          <a:effectLst/>
                        </a:rPr>
                        <a:t>)</a:t>
                      </a:r>
                      <a:endParaRPr lang="lv-LV" sz="1400" dirty="0">
                        <a:effectLst/>
                      </a:endParaRPr>
                    </a:p>
                    <a:p>
                      <a:pPr marL="342900" lvl="0" indent="-342900" algn="l">
                        <a:lnSpc>
                          <a:spcPct val="107000"/>
                        </a:lnSpc>
                        <a:spcAft>
                          <a:spcPts val="0"/>
                        </a:spcAft>
                        <a:buFont typeface="Symbol"/>
                        <a:buChar char=""/>
                      </a:pPr>
                      <a:r>
                        <a:rPr lang="lv-LV" sz="1600" dirty="0" err="1">
                          <a:effectLst/>
                        </a:rPr>
                        <a:t>Rules</a:t>
                      </a:r>
                      <a:r>
                        <a:rPr lang="lv-LV" sz="1600" dirty="0">
                          <a:effectLst/>
                        </a:rPr>
                        <a:t> </a:t>
                      </a:r>
                      <a:r>
                        <a:rPr lang="lv-LV" sz="1600" dirty="0" err="1">
                          <a:effectLst/>
                        </a:rPr>
                        <a:t>on</a:t>
                      </a:r>
                      <a:r>
                        <a:rPr lang="lv-LV" sz="1600" dirty="0">
                          <a:effectLst/>
                        </a:rPr>
                        <a:t> </a:t>
                      </a:r>
                      <a:r>
                        <a:rPr lang="lv-LV" sz="1600" dirty="0" err="1">
                          <a:effectLst/>
                        </a:rPr>
                        <a:t>Academic</a:t>
                      </a:r>
                      <a:r>
                        <a:rPr lang="lv-LV" sz="1600" dirty="0">
                          <a:effectLst/>
                        </a:rPr>
                        <a:t> </a:t>
                      </a:r>
                      <a:r>
                        <a:rPr lang="lv-LV" sz="1600" dirty="0" err="1">
                          <a:effectLst/>
                        </a:rPr>
                        <a:t>honesty</a:t>
                      </a:r>
                      <a:r>
                        <a:rPr lang="lv-LV" sz="1600" dirty="0">
                          <a:effectLst/>
                        </a:rPr>
                        <a:t> (</a:t>
                      </a:r>
                      <a:r>
                        <a:rPr lang="lv-LV" sz="1600" dirty="0" err="1">
                          <a:effectLst/>
                        </a:rPr>
                        <a:t>Senate</a:t>
                      </a:r>
                      <a:r>
                        <a:rPr lang="lv-LV" sz="1600" dirty="0">
                          <a:effectLst/>
                        </a:rPr>
                        <a:t>)</a:t>
                      </a:r>
                      <a:endParaRPr lang="lv-LV" sz="1400" dirty="0">
                        <a:effectLst/>
                      </a:endParaRPr>
                    </a:p>
                    <a:p>
                      <a:pPr marL="342900" lvl="0" indent="-342900" algn="l">
                        <a:lnSpc>
                          <a:spcPct val="107000"/>
                        </a:lnSpc>
                        <a:spcAft>
                          <a:spcPts val="0"/>
                        </a:spcAft>
                        <a:buFont typeface="Symbol"/>
                        <a:buChar char=""/>
                      </a:pPr>
                      <a:r>
                        <a:rPr lang="lv-LV" sz="1600" dirty="0" err="1">
                          <a:effectLst/>
                        </a:rPr>
                        <a:t>Internal</a:t>
                      </a:r>
                      <a:r>
                        <a:rPr lang="lv-LV" sz="1600" dirty="0">
                          <a:effectLst/>
                        </a:rPr>
                        <a:t> </a:t>
                      </a:r>
                      <a:r>
                        <a:rPr lang="lv-LV" sz="1600" dirty="0" err="1">
                          <a:effectLst/>
                        </a:rPr>
                        <a:t>rules</a:t>
                      </a:r>
                      <a:r>
                        <a:rPr lang="lv-LV" sz="1600" dirty="0">
                          <a:effectLst/>
                        </a:rPr>
                        <a:t> </a:t>
                      </a:r>
                      <a:r>
                        <a:rPr lang="lv-LV" sz="1600" dirty="0" err="1">
                          <a:effectLst/>
                        </a:rPr>
                        <a:t>of</a:t>
                      </a:r>
                      <a:r>
                        <a:rPr lang="lv-LV" sz="1600" dirty="0">
                          <a:effectLst/>
                        </a:rPr>
                        <a:t> </a:t>
                      </a:r>
                      <a:r>
                        <a:rPr lang="lv-LV" sz="1600" dirty="0" err="1">
                          <a:effectLst/>
                        </a:rPr>
                        <a:t>order</a:t>
                      </a:r>
                      <a:r>
                        <a:rPr lang="lv-LV" sz="1600" dirty="0">
                          <a:effectLst/>
                        </a:rPr>
                        <a:t> </a:t>
                      </a:r>
                      <a:r>
                        <a:rPr lang="lv-LV" sz="1600" dirty="0" err="1">
                          <a:effectLst/>
                        </a:rPr>
                        <a:t>for</a:t>
                      </a:r>
                      <a:r>
                        <a:rPr lang="lv-LV" sz="1600" dirty="0">
                          <a:effectLst/>
                        </a:rPr>
                        <a:t> students (</a:t>
                      </a:r>
                      <a:r>
                        <a:rPr lang="lv-LV" sz="1600" dirty="0" err="1">
                          <a:effectLst/>
                        </a:rPr>
                        <a:t>Senate</a:t>
                      </a:r>
                      <a:r>
                        <a:rPr lang="lv-LV" sz="1600" dirty="0">
                          <a:effectLst/>
                        </a:rPr>
                        <a:t>)</a:t>
                      </a:r>
                      <a:endParaRPr lang="lv-LV" sz="1400" dirty="0">
                        <a:effectLst/>
                      </a:endParaRPr>
                    </a:p>
                    <a:p>
                      <a:pPr marL="457200" algn="l">
                        <a:lnSpc>
                          <a:spcPct val="107000"/>
                        </a:lnSpc>
                        <a:spcAft>
                          <a:spcPts val="0"/>
                        </a:spcAft>
                      </a:pPr>
                      <a:r>
                        <a:rPr lang="lv-LV" sz="1600" dirty="0" err="1">
                          <a:effectLst/>
                        </a:rPr>
                        <a:t>On</a:t>
                      </a:r>
                      <a:r>
                        <a:rPr lang="lv-LV" sz="1600" dirty="0">
                          <a:effectLst/>
                        </a:rPr>
                        <a:t> </a:t>
                      </a:r>
                      <a:r>
                        <a:rPr lang="lv-LV" sz="1600" dirty="0" err="1">
                          <a:effectLst/>
                        </a:rPr>
                        <a:t>regulation</a:t>
                      </a:r>
                      <a:r>
                        <a:rPr lang="lv-LV" sz="1600" dirty="0">
                          <a:effectLst/>
                        </a:rPr>
                        <a:t> </a:t>
                      </a:r>
                      <a:r>
                        <a:rPr lang="lv-LV" sz="1600" dirty="0" err="1">
                          <a:effectLst/>
                        </a:rPr>
                        <a:t>of</a:t>
                      </a:r>
                      <a:r>
                        <a:rPr lang="lv-LV" sz="1600" dirty="0">
                          <a:effectLst/>
                        </a:rPr>
                        <a:t> </a:t>
                      </a:r>
                      <a:r>
                        <a:rPr lang="lv-LV" sz="1600" dirty="0" err="1">
                          <a:effectLst/>
                        </a:rPr>
                        <a:t>Committee</a:t>
                      </a:r>
                      <a:r>
                        <a:rPr lang="lv-LV" sz="1600" dirty="0">
                          <a:effectLst/>
                        </a:rPr>
                        <a:t> </a:t>
                      </a:r>
                      <a:r>
                        <a:rPr lang="lv-LV" sz="1600" dirty="0" err="1">
                          <a:effectLst/>
                        </a:rPr>
                        <a:t>of</a:t>
                      </a:r>
                      <a:r>
                        <a:rPr lang="lv-LV" sz="1600" dirty="0">
                          <a:effectLst/>
                        </a:rPr>
                        <a:t> </a:t>
                      </a:r>
                      <a:r>
                        <a:rPr lang="lv-LV" sz="1600" dirty="0" err="1">
                          <a:effectLst/>
                        </a:rPr>
                        <a:t>academic</a:t>
                      </a:r>
                      <a:r>
                        <a:rPr lang="lv-LV" sz="1600" dirty="0">
                          <a:effectLst/>
                        </a:rPr>
                        <a:t> </a:t>
                      </a:r>
                      <a:r>
                        <a:rPr lang="lv-LV" sz="1600" dirty="0" err="1">
                          <a:effectLst/>
                        </a:rPr>
                        <a:t>ethics</a:t>
                      </a:r>
                      <a:r>
                        <a:rPr lang="lv-LV" sz="1600" dirty="0">
                          <a:effectLst/>
                        </a:rPr>
                        <a:t> (</a:t>
                      </a:r>
                      <a:r>
                        <a:rPr lang="lv-LV" sz="1600" dirty="0" err="1">
                          <a:effectLst/>
                        </a:rPr>
                        <a:t>Senate</a:t>
                      </a:r>
                      <a:r>
                        <a:rPr lang="lv-LV" sz="1600" dirty="0">
                          <a:effectLst/>
                        </a:rPr>
                        <a:t>)</a:t>
                      </a:r>
                      <a:endParaRPr lang="lv-LV" sz="1400" dirty="0">
                        <a:effectLst/>
                      </a:endParaRPr>
                    </a:p>
                    <a:p>
                      <a:pPr marL="342900" lvl="0" indent="-342900" algn="l">
                        <a:lnSpc>
                          <a:spcPct val="107000"/>
                        </a:lnSpc>
                        <a:spcAft>
                          <a:spcPts val="0"/>
                        </a:spcAft>
                        <a:buFont typeface="Symbol"/>
                        <a:buChar char=""/>
                      </a:pPr>
                      <a:r>
                        <a:rPr lang="lv-LV" sz="1600" dirty="0" err="1">
                          <a:effectLst/>
                        </a:rPr>
                        <a:t>Order</a:t>
                      </a:r>
                      <a:r>
                        <a:rPr lang="lv-LV" sz="1600" dirty="0">
                          <a:effectLst/>
                        </a:rPr>
                        <a:t> </a:t>
                      </a:r>
                      <a:r>
                        <a:rPr lang="lv-LV" sz="1600" dirty="0" err="1">
                          <a:effectLst/>
                        </a:rPr>
                        <a:t>of</a:t>
                      </a:r>
                      <a:r>
                        <a:rPr lang="lv-LV" sz="1600" dirty="0">
                          <a:effectLst/>
                        </a:rPr>
                        <a:t> </a:t>
                      </a:r>
                      <a:r>
                        <a:rPr lang="lv-LV" sz="1600" dirty="0" err="1">
                          <a:effectLst/>
                        </a:rPr>
                        <a:t>considering</a:t>
                      </a:r>
                      <a:r>
                        <a:rPr lang="lv-LV" sz="1600" dirty="0">
                          <a:effectLst/>
                        </a:rPr>
                        <a:t> </a:t>
                      </a:r>
                      <a:r>
                        <a:rPr lang="lv-LV" sz="1600" dirty="0" err="1">
                          <a:effectLst/>
                        </a:rPr>
                        <a:t>the</a:t>
                      </a:r>
                      <a:r>
                        <a:rPr lang="lv-LV" sz="1600" dirty="0">
                          <a:effectLst/>
                        </a:rPr>
                        <a:t> </a:t>
                      </a:r>
                      <a:r>
                        <a:rPr lang="lv-LV" sz="1600" dirty="0" err="1">
                          <a:effectLst/>
                        </a:rPr>
                        <a:t>proposals</a:t>
                      </a:r>
                      <a:r>
                        <a:rPr lang="lv-LV" sz="1600" dirty="0">
                          <a:effectLst/>
                        </a:rPr>
                        <a:t> </a:t>
                      </a:r>
                      <a:r>
                        <a:rPr lang="lv-LV" sz="1600" dirty="0" err="1">
                          <a:effectLst/>
                        </a:rPr>
                        <a:t>and</a:t>
                      </a:r>
                      <a:r>
                        <a:rPr lang="lv-LV" sz="1600" dirty="0">
                          <a:effectLst/>
                        </a:rPr>
                        <a:t> </a:t>
                      </a:r>
                      <a:r>
                        <a:rPr lang="lv-LV" sz="1600" dirty="0" err="1">
                          <a:effectLst/>
                        </a:rPr>
                        <a:t>complaints</a:t>
                      </a:r>
                      <a:r>
                        <a:rPr lang="lv-LV" sz="1600" dirty="0">
                          <a:effectLst/>
                        </a:rPr>
                        <a:t> (</a:t>
                      </a:r>
                      <a:r>
                        <a:rPr lang="lv-LV" sz="1600" dirty="0" err="1">
                          <a:effectLst/>
                        </a:rPr>
                        <a:t>Rector’s</a:t>
                      </a:r>
                      <a:r>
                        <a:rPr lang="lv-LV" sz="1600" dirty="0">
                          <a:effectLst/>
                        </a:rPr>
                        <a:t> </a:t>
                      </a:r>
                      <a:r>
                        <a:rPr lang="lv-LV" sz="1600" dirty="0" err="1">
                          <a:effectLst/>
                        </a:rPr>
                        <a:t>order</a:t>
                      </a:r>
                      <a:r>
                        <a:rPr lang="lv-LV" sz="1600" dirty="0">
                          <a:effectLst/>
                        </a:rPr>
                        <a:t>)</a:t>
                      </a:r>
                      <a:endParaRPr lang="lv-LV" sz="1400" dirty="0">
                        <a:effectLst/>
                      </a:endParaRPr>
                    </a:p>
                    <a:p>
                      <a:pPr marL="457200" algn="l">
                        <a:lnSpc>
                          <a:spcPct val="107000"/>
                        </a:lnSpc>
                        <a:spcAft>
                          <a:spcPts val="800"/>
                        </a:spcAft>
                      </a:pPr>
                      <a:r>
                        <a:rPr lang="lv-LV" sz="1600" dirty="0">
                          <a:effectLst/>
                        </a:rPr>
                        <a:t> </a:t>
                      </a:r>
                      <a:endParaRPr lang="lv-LV" sz="1400" dirty="0">
                        <a:effectLst/>
                      </a:endParaRPr>
                    </a:p>
                    <a:p>
                      <a:pPr algn="l">
                        <a:lnSpc>
                          <a:spcPct val="107000"/>
                        </a:lnSpc>
                        <a:spcAft>
                          <a:spcPts val="800"/>
                        </a:spcAft>
                      </a:pPr>
                      <a:r>
                        <a:rPr lang="lv-LV" sz="1600" dirty="0" err="1">
                          <a:effectLst/>
                        </a:rPr>
                        <a:t>Involvement</a:t>
                      </a:r>
                      <a:r>
                        <a:rPr lang="lv-LV" sz="1600" dirty="0">
                          <a:effectLst/>
                        </a:rPr>
                        <a:t> </a:t>
                      </a:r>
                      <a:r>
                        <a:rPr lang="lv-LV" sz="1600" dirty="0" err="1">
                          <a:effectLst/>
                        </a:rPr>
                        <a:t>of</a:t>
                      </a:r>
                      <a:r>
                        <a:rPr lang="lv-LV" sz="1600" dirty="0">
                          <a:effectLst/>
                        </a:rPr>
                        <a:t> </a:t>
                      </a:r>
                      <a:r>
                        <a:rPr lang="lv-LV" sz="1600" dirty="0" err="1">
                          <a:effectLst/>
                        </a:rPr>
                        <a:t>employers</a:t>
                      </a:r>
                      <a:r>
                        <a:rPr lang="lv-LV" sz="1600" dirty="0">
                          <a:effectLst/>
                        </a:rPr>
                        <a:t>:</a:t>
                      </a:r>
                      <a:endParaRPr lang="lv-LV" sz="1400" dirty="0">
                        <a:effectLst/>
                      </a:endParaRPr>
                    </a:p>
                    <a:p>
                      <a:pPr marL="342900" lvl="0" indent="-342900" algn="l">
                        <a:lnSpc>
                          <a:spcPct val="107000"/>
                        </a:lnSpc>
                        <a:spcBef>
                          <a:spcPts val="600"/>
                        </a:spcBef>
                        <a:spcAft>
                          <a:spcPts val="800"/>
                        </a:spcAft>
                        <a:buFont typeface="Symbol"/>
                        <a:buChar char=""/>
                      </a:pPr>
                      <a:r>
                        <a:rPr lang="lv-LV" sz="1600" dirty="0" err="1">
                          <a:effectLst/>
                        </a:rPr>
                        <a:t>Regulation</a:t>
                      </a:r>
                      <a:r>
                        <a:rPr lang="lv-LV" sz="1600" dirty="0">
                          <a:effectLst/>
                        </a:rPr>
                        <a:t> </a:t>
                      </a:r>
                      <a:r>
                        <a:rPr lang="lv-LV" sz="1600" dirty="0" err="1">
                          <a:effectLst/>
                        </a:rPr>
                        <a:t>of</a:t>
                      </a:r>
                      <a:r>
                        <a:rPr lang="lv-LV" sz="1600" dirty="0">
                          <a:effectLst/>
                        </a:rPr>
                        <a:t> </a:t>
                      </a:r>
                      <a:r>
                        <a:rPr lang="lv-LV" sz="1600" dirty="0" err="1">
                          <a:effectLst/>
                        </a:rPr>
                        <a:t>convent</a:t>
                      </a:r>
                      <a:r>
                        <a:rPr lang="lv-LV" sz="1600" dirty="0">
                          <a:effectLst/>
                        </a:rPr>
                        <a:t> </a:t>
                      </a:r>
                      <a:r>
                        <a:rPr lang="lv-LV" sz="1600" dirty="0" err="1">
                          <a:effectLst/>
                        </a:rPr>
                        <a:t>of</a:t>
                      </a:r>
                      <a:r>
                        <a:rPr lang="lv-LV" sz="1600" dirty="0">
                          <a:effectLst/>
                        </a:rPr>
                        <a:t> </a:t>
                      </a:r>
                      <a:r>
                        <a:rPr lang="lv-LV" sz="1600" dirty="0" err="1">
                          <a:effectLst/>
                        </a:rPr>
                        <a:t>counsellors</a:t>
                      </a:r>
                      <a:r>
                        <a:rPr lang="lv-LV" sz="1600" dirty="0">
                          <a:effectLst/>
                        </a:rPr>
                        <a:t> </a:t>
                      </a:r>
                      <a:r>
                        <a:rPr lang="lv-LV" sz="1600" dirty="0" err="1">
                          <a:effectLst/>
                        </a:rPr>
                        <a:t>of</a:t>
                      </a:r>
                      <a:r>
                        <a:rPr lang="lv-LV" sz="1600" dirty="0">
                          <a:effectLst/>
                        </a:rPr>
                        <a:t> UL (</a:t>
                      </a:r>
                      <a:r>
                        <a:rPr lang="lv-LV" sz="1600" dirty="0" err="1">
                          <a:effectLst/>
                        </a:rPr>
                        <a:t>Senate</a:t>
                      </a:r>
                      <a:r>
                        <a:rPr lang="lv-LV" sz="1600" dirty="0">
                          <a:effectLst/>
                        </a:rPr>
                        <a:t>)</a:t>
                      </a:r>
                    </a:p>
                    <a:p>
                      <a:pPr marL="342900" lvl="0" indent="-342900" algn="l">
                        <a:lnSpc>
                          <a:spcPct val="107000"/>
                        </a:lnSpc>
                        <a:spcBef>
                          <a:spcPts val="600"/>
                        </a:spcBef>
                        <a:spcAft>
                          <a:spcPts val="800"/>
                        </a:spcAft>
                        <a:buFont typeface="Symbol"/>
                        <a:buChar char=""/>
                      </a:pPr>
                      <a:r>
                        <a:rPr lang="lv-LV" sz="1600" dirty="0">
                          <a:effectLst/>
                        </a:rPr>
                        <a:t> </a:t>
                      </a:r>
                      <a:r>
                        <a:rPr lang="en-US" sz="1600" dirty="0">
                          <a:effectLst/>
                          <a:latin typeface="+mn-lt"/>
                          <a:ea typeface="Calibri"/>
                          <a:cs typeface="Mangal"/>
                        </a:rPr>
                        <a:t>Regulations of faculty boards (some that involve employers)</a:t>
                      </a:r>
                      <a:endParaRPr lang="lv-LV" sz="1600" dirty="0">
                        <a:effectLst/>
                        <a:latin typeface="Calibri"/>
                        <a:ea typeface="Calibri"/>
                        <a:cs typeface="Mangal"/>
                      </a:endParaRPr>
                    </a:p>
                  </a:txBody>
                  <a:tcPr marL="114300" marR="114300" marT="0" marB="0"/>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0438814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ChangeArrowheads="1"/>
          </p:cNvSpPr>
          <p:nvPr/>
        </p:nvSpPr>
        <p:spPr bwMode="auto">
          <a:xfrm>
            <a:off x="-14288" y="30163"/>
            <a:ext cx="9144001" cy="619208"/>
          </a:xfrm>
          <a:prstGeom prst="rect">
            <a:avLst/>
          </a:prstGeom>
          <a:noFill/>
          <a:ln w="9525">
            <a:noFill/>
            <a:miter lim="800000"/>
            <a:headEnd/>
            <a:tailEnd/>
          </a:ln>
        </p:spPr>
        <p:txBody>
          <a:bodyPr>
            <a:spAutoFit/>
          </a:bodyPr>
          <a:lstStyle/>
          <a:p>
            <a:pPr algn="ctr">
              <a:lnSpc>
                <a:spcPct val="107000"/>
              </a:lnSpc>
              <a:spcAft>
                <a:spcPts val="800"/>
              </a:spcAft>
            </a:pPr>
            <a:r>
              <a:rPr lang="lv-LV" altLang="lv-LV" b="1" dirty="0" err="1">
                <a:latin typeface="Times New Roman" pitchFamily="18" charset="0"/>
                <a:ea typeface="Calibri" pitchFamily="34" charset="0"/>
                <a:cs typeface="Times New Roman" pitchFamily="18" charset="0"/>
              </a:rPr>
              <a:t>External</a:t>
            </a:r>
            <a:r>
              <a:rPr lang="lv-LV" altLang="lv-LV" b="1" dirty="0">
                <a:latin typeface="Times New Roman" pitchFamily="18" charset="0"/>
                <a:ea typeface="Calibri" pitchFamily="34" charset="0"/>
                <a:cs typeface="Times New Roman" pitchFamily="18" charset="0"/>
              </a:rPr>
              <a:t> </a:t>
            </a:r>
            <a:r>
              <a:rPr lang="lv-LV" altLang="lv-LV" b="1" dirty="0" err="1">
                <a:latin typeface="Times New Roman" pitchFamily="18" charset="0"/>
                <a:ea typeface="Calibri" pitchFamily="34" charset="0"/>
                <a:cs typeface="Times New Roman" pitchFamily="18" charset="0"/>
              </a:rPr>
              <a:t>requirements</a:t>
            </a:r>
            <a:r>
              <a:rPr lang="lv-LV" altLang="lv-LV" b="1" dirty="0">
                <a:latin typeface="Times New Roman" pitchFamily="18" charset="0"/>
                <a:ea typeface="Calibri" pitchFamily="34" charset="0"/>
                <a:cs typeface="Times New Roman" pitchFamily="18" charset="0"/>
              </a:rPr>
              <a:t>, </a:t>
            </a:r>
            <a:r>
              <a:rPr lang="lv-LV" altLang="lv-LV" b="1" dirty="0" err="1">
                <a:latin typeface="Times New Roman" pitchFamily="18" charset="0"/>
                <a:ea typeface="Calibri" pitchFamily="34" charset="0"/>
                <a:cs typeface="Times New Roman" pitchFamily="18" charset="0"/>
              </a:rPr>
              <a:t>and</a:t>
            </a:r>
            <a:r>
              <a:rPr lang="lv-LV" altLang="lv-LV" b="1" dirty="0">
                <a:latin typeface="Times New Roman" pitchFamily="18" charset="0"/>
                <a:ea typeface="Calibri" pitchFamily="34" charset="0"/>
                <a:cs typeface="Times New Roman" pitchFamily="18" charset="0"/>
              </a:rPr>
              <a:t> </a:t>
            </a:r>
            <a:r>
              <a:rPr lang="lv-LV" altLang="lv-LV" b="1" dirty="0" err="1">
                <a:latin typeface="Times New Roman" pitchFamily="18" charset="0"/>
                <a:ea typeface="Calibri" pitchFamily="34" charset="0"/>
                <a:cs typeface="Times New Roman" pitchFamily="18" charset="0"/>
              </a:rPr>
              <a:t>strategic</a:t>
            </a:r>
            <a:r>
              <a:rPr lang="lv-LV" altLang="lv-LV" b="1" dirty="0">
                <a:latin typeface="Times New Roman" pitchFamily="18" charset="0"/>
                <a:ea typeface="Calibri" pitchFamily="34" charset="0"/>
                <a:cs typeface="Times New Roman" pitchFamily="18" charset="0"/>
              </a:rPr>
              <a:t> </a:t>
            </a:r>
            <a:r>
              <a:rPr lang="lv-LV" altLang="lv-LV" b="1" dirty="0" err="1">
                <a:latin typeface="Times New Roman" pitchFamily="18" charset="0"/>
                <a:ea typeface="Calibri" pitchFamily="34" charset="0"/>
                <a:cs typeface="Times New Roman" pitchFamily="18" charset="0"/>
              </a:rPr>
              <a:t>objectives</a:t>
            </a:r>
            <a:r>
              <a:rPr lang="lv-LV" altLang="lv-LV" b="1" dirty="0">
                <a:latin typeface="Times New Roman" pitchFamily="18" charset="0"/>
                <a:ea typeface="Calibri" pitchFamily="34" charset="0"/>
                <a:cs typeface="Times New Roman" pitchFamily="18" charset="0"/>
              </a:rPr>
              <a:t> </a:t>
            </a:r>
            <a:r>
              <a:rPr lang="lv-LV" altLang="lv-LV" b="1" dirty="0" err="1">
                <a:latin typeface="Times New Roman" pitchFamily="18" charset="0"/>
                <a:ea typeface="Calibri" pitchFamily="34" charset="0"/>
                <a:cs typeface="Times New Roman" pitchFamily="18" charset="0"/>
              </a:rPr>
              <a:t>form</a:t>
            </a:r>
            <a:r>
              <a:rPr lang="lv-LV" altLang="lv-LV" b="1" dirty="0">
                <a:latin typeface="Times New Roman" pitchFamily="18" charset="0"/>
                <a:ea typeface="Calibri" pitchFamily="34" charset="0"/>
                <a:cs typeface="Times New Roman" pitchFamily="18" charset="0"/>
              </a:rPr>
              <a:t> </a:t>
            </a:r>
            <a:r>
              <a:rPr lang="lv-LV" altLang="lv-LV" b="1" dirty="0" err="1">
                <a:latin typeface="Times New Roman" pitchFamily="18" charset="0"/>
                <a:ea typeface="Calibri" pitchFamily="34" charset="0"/>
                <a:cs typeface="Times New Roman" pitchFamily="18" charset="0"/>
              </a:rPr>
              <a:t>the</a:t>
            </a:r>
            <a:r>
              <a:rPr lang="lv-LV" altLang="lv-LV" b="1" dirty="0">
                <a:latin typeface="Times New Roman" pitchFamily="18" charset="0"/>
                <a:ea typeface="Calibri" pitchFamily="34" charset="0"/>
                <a:cs typeface="Times New Roman" pitchFamily="18" charset="0"/>
              </a:rPr>
              <a:t> </a:t>
            </a:r>
            <a:r>
              <a:rPr lang="lv-LV" altLang="lv-LV" b="1" dirty="0" err="1">
                <a:latin typeface="Times New Roman" pitchFamily="18" charset="0"/>
                <a:ea typeface="Calibri" pitchFamily="34" charset="0"/>
                <a:cs typeface="Times New Roman" pitchFamily="18" charset="0"/>
              </a:rPr>
              <a:t>structure</a:t>
            </a:r>
            <a:r>
              <a:rPr lang="lv-LV" altLang="lv-LV" b="1" dirty="0">
                <a:latin typeface="Times New Roman" pitchFamily="18" charset="0"/>
                <a:ea typeface="Calibri" pitchFamily="34" charset="0"/>
                <a:cs typeface="Times New Roman" pitchFamily="18" charset="0"/>
              </a:rPr>
              <a:t> </a:t>
            </a:r>
            <a:r>
              <a:rPr lang="lv-LV" altLang="lv-LV" b="1" dirty="0" err="1">
                <a:latin typeface="Times New Roman" pitchFamily="18" charset="0"/>
                <a:ea typeface="Calibri" pitchFamily="34" charset="0"/>
                <a:cs typeface="Times New Roman" pitchFamily="18" charset="0"/>
              </a:rPr>
              <a:t>of</a:t>
            </a:r>
            <a:r>
              <a:rPr lang="lv-LV" altLang="lv-LV" b="1" dirty="0">
                <a:latin typeface="Times New Roman" pitchFamily="18" charset="0"/>
                <a:ea typeface="Calibri" pitchFamily="34" charset="0"/>
                <a:cs typeface="Times New Roman" pitchFamily="18" charset="0"/>
              </a:rPr>
              <a:t> QMS </a:t>
            </a:r>
            <a:r>
              <a:rPr lang="lv-LV" altLang="lv-LV" b="1" dirty="0" err="1">
                <a:latin typeface="Times New Roman" pitchFamily="18" charset="0"/>
                <a:ea typeface="Calibri" pitchFamily="34" charset="0"/>
                <a:cs typeface="Times New Roman" pitchFamily="18" charset="0"/>
              </a:rPr>
              <a:t>of</a:t>
            </a:r>
            <a:r>
              <a:rPr lang="lv-LV" altLang="lv-LV" b="1" dirty="0">
                <a:latin typeface="Times New Roman" pitchFamily="18" charset="0"/>
                <a:ea typeface="Calibri" pitchFamily="34" charset="0"/>
                <a:cs typeface="Times New Roman" pitchFamily="18" charset="0"/>
              </a:rPr>
              <a:t> UL… </a:t>
            </a:r>
            <a:br>
              <a:rPr lang="lv-LV" altLang="lv-LV" b="1" dirty="0">
                <a:latin typeface="Times New Roman" pitchFamily="18" charset="0"/>
                <a:ea typeface="Calibri" pitchFamily="34" charset="0"/>
                <a:cs typeface="Times New Roman" pitchFamily="18" charset="0"/>
              </a:rPr>
            </a:br>
            <a:r>
              <a:rPr lang="lv-LV" altLang="lv-LV" sz="1200" dirty="0">
                <a:latin typeface="Times New Roman" pitchFamily="18" charset="0"/>
                <a:ea typeface="Calibri" pitchFamily="34" charset="0"/>
                <a:cs typeface="Times New Roman" pitchFamily="18" charset="0"/>
              </a:rPr>
              <a:t>(</a:t>
            </a:r>
            <a:r>
              <a:rPr lang="lv-LV" altLang="lv-LV" sz="1400" dirty="0" err="1">
                <a:latin typeface="Times New Roman" pitchFamily="18" charset="0"/>
                <a:ea typeface="Calibri" pitchFamily="34" charset="0"/>
                <a:cs typeface="Times New Roman" pitchFamily="18" charset="0"/>
              </a:rPr>
              <a:t>from</a:t>
            </a:r>
            <a:r>
              <a:rPr lang="lv-LV" altLang="lv-LV" sz="1400" dirty="0">
                <a:latin typeface="Times New Roman" pitchFamily="18" charset="0"/>
                <a:ea typeface="Calibri" pitchFamily="34" charset="0"/>
                <a:cs typeface="Times New Roman" pitchFamily="18" charset="0"/>
              </a:rPr>
              <a:t> </a:t>
            </a:r>
            <a:r>
              <a:rPr lang="lv-LV" altLang="lv-LV" sz="1400" dirty="0" err="1">
                <a:latin typeface="Times New Roman" pitchFamily="18" charset="0"/>
                <a:ea typeface="Calibri" pitchFamily="34" charset="0"/>
                <a:cs typeface="Times New Roman" pitchFamily="18" charset="0"/>
              </a:rPr>
              <a:t>Order</a:t>
            </a:r>
            <a:r>
              <a:rPr lang="lv-LV" altLang="lv-LV" sz="1400" dirty="0">
                <a:latin typeface="Times New Roman" pitchFamily="18" charset="0"/>
                <a:ea typeface="Calibri" pitchFamily="34" charset="0"/>
                <a:cs typeface="Times New Roman" pitchFamily="18" charset="0"/>
              </a:rPr>
              <a:t> Nr.1/338 </a:t>
            </a:r>
            <a:r>
              <a:rPr lang="lv-LV" altLang="lv-LV" sz="1400" dirty="0" err="1">
                <a:latin typeface="Times New Roman" pitchFamily="18" charset="0"/>
                <a:ea typeface="Calibri" pitchFamily="34" charset="0"/>
                <a:cs typeface="Times New Roman" pitchFamily="18" charset="0"/>
              </a:rPr>
              <a:t>of</a:t>
            </a:r>
            <a:r>
              <a:rPr lang="lv-LV" altLang="lv-LV" sz="1400" dirty="0">
                <a:latin typeface="Times New Roman" pitchFamily="18" charset="0"/>
                <a:ea typeface="Calibri" pitchFamily="34" charset="0"/>
                <a:cs typeface="Times New Roman" pitchFamily="18" charset="0"/>
              </a:rPr>
              <a:t> 19.12.2012. “Process </a:t>
            </a:r>
            <a:r>
              <a:rPr lang="lv-LV" altLang="lv-LV" sz="1400" dirty="0" err="1">
                <a:latin typeface="Times New Roman" pitchFamily="18" charset="0"/>
                <a:ea typeface="Calibri" pitchFamily="34" charset="0"/>
                <a:cs typeface="Times New Roman" pitchFamily="18" charset="0"/>
              </a:rPr>
              <a:t>management</a:t>
            </a:r>
            <a:r>
              <a:rPr lang="lv-LV" altLang="lv-LV" sz="1400" dirty="0">
                <a:latin typeface="Times New Roman" pitchFamily="18" charset="0"/>
                <a:ea typeface="Calibri" pitchFamily="34" charset="0"/>
                <a:cs typeface="Times New Roman" pitchFamily="18" charset="0"/>
              </a:rPr>
              <a:t> </a:t>
            </a:r>
            <a:r>
              <a:rPr lang="lv-LV" altLang="lv-LV" sz="1400" dirty="0" err="1">
                <a:latin typeface="Times New Roman" pitchFamily="18" charset="0"/>
                <a:ea typeface="Calibri" pitchFamily="34" charset="0"/>
                <a:cs typeface="Times New Roman" pitchFamily="18" charset="0"/>
              </a:rPr>
              <a:t>in</a:t>
            </a:r>
            <a:r>
              <a:rPr lang="lv-LV" altLang="lv-LV" sz="1400" dirty="0">
                <a:latin typeface="Times New Roman" pitchFamily="18" charset="0"/>
                <a:ea typeface="Calibri" pitchFamily="34" charset="0"/>
                <a:cs typeface="Times New Roman" pitchFamily="18" charset="0"/>
              </a:rPr>
              <a:t> </a:t>
            </a:r>
            <a:r>
              <a:rPr lang="lv-LV" altLang="lv-LV" sz="1400" dirty="0" err="1">
                <a:latin typeface="Times New Roman" pitchFamily="18" charset="0"/>
                <a:ea typeface="Calibri" pitchFamily="34" charset="0"/>
                <a:cs typeface="Times New Roman" pitchFamily="18" charset="0"/>
              </a:rPr>
              <a:t>University</a:t>
            </a:r>
            <a:r>
              <a:rPr lang="lv-LV" altLang="lv-LV" sz="1400" dirty="0">
                <a:latin typeface="Times New Roman" pitchFamily="18" charset="0"/>
                <a:ea typeface="Calibri" pitchFamily="34" charset="0"/>
                <a:cs typeface="Times New Roman" pitchFamily="18" charset="0"/>
              </a:rPr>
              <a:t> </a:t>
            </a:r>
            <a:r>
              <a:rPr lang="lv-LV" altLang="lv-LV" sz="1400" dirty="0" err="1">
                <a:latin typeface="Times New Roman" pitchFamily="18" charset="0"/>
                <a:ea typeface="Calibri" pitchFamily="34" charset="0"/>
                <a:cs typeface="Times New Roman" pitchFamily="18" charset="0"/>
              </a:rPr>
              <a:t>of</a:t>
            </a:r>
            <a:r>
              <a:rPr lang="lv-LV" altLang="lv-LV" sz="1400" dirty="0">
                <a:latin typeface="Times New Roman" pitchFamily="18" charset="0"/>
                <a:ea typeface="Calibri" pitchFamily="34" charset="0"/>
                <a:cs typeface="Times New Roman" pitchFamily="18" charset="0"/>
              </a:rPr>
              <a:t> </a:t>
            </a:r>
            <a:r>
              <a:rPr lang="lv-LV" altLang="lv-LV" sz="1400" dirty="0" err="1">
                <a:latin typeface="Times New Roman" pitchFamily="18" charset="0"/>
                <a:ea typeface="Calibri" pitchFamily="34" charset="0"/>
                <a:cs typeface="Times New Roman" pitchFamily="18" charset="0"/>
              </a:rPr>
              <a:t>Latvia</a:t>
            </a:r>
            <a:r>
              <a:rPr lang="lv-LV" altLang="lv-LV" sz="1400" dirty="0">
                <a:latin typeface="Times New Roman" pitchFamily="18" charset="0"/>
                <a:ea typeface="Calibri" pitchFamily="34" charset="0"/>
                <a:cs typeface="Times New Roman" pitchFamily="18" charset="0"/>
              </a:rPr>
              <a:t>”)</a:t>
            </a:r>
            <a:endParaRPr lang="lv-LV" altLang="lv-LV" dirty="0">
              <a:latin typeface="Calibri" pitchFamily="34" charset="0"/>
              <a:ea typeface="Calibri" pitchFamily="34" charset="0"/>
              <a:cs typeface="Times New Roman" pitchFamily="18" charset="0"/>
            </a:endParaRPr>
          </a:p>
        </p:txBody>
      </p:sp>
      <p:pic>
        <p:nvPicPr>
          <p:cNvPr id="5" name="Satura vietturis 4" descr="Procesu vadība.png"/>
          <p:cNvPicPr>
            <a:picLocks noGrp="1" noChangeAspect="1"/>
          </p:cNvPicPr>
          <p:nvPr>
            <p:ph/>
          </p:nvPr>
        </p:nvPicPr>
        <p:blipFill>
          <a:blip r:embed="rId3" cstate="print"/>
          <a:stretch>
            <a:fillRect/>
          </a:stretch>
        </p:blipFill>
        <p:spPr>
          <a:xfrm>
            <a:off x="990600" y="1013460"/>
            <a:ext cx="7162800" cy="4373880"/>
          </a:xfrm>
        </p:spPr>
      </p:pic>
    </p:spTree>
    <p:extLst>
      <p:ext uri="{BB962C8B-B14F-4D97-AF65-F5344CB8AC3E}">
        <p14:creationId xmlns:p14="http://schemas.microsoft.com/office/powerpoint/2010/main" val="1598962983"/>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atura vietturis 1"/>
          <p:cNvSpPr>
            <a:spLocks noGrp="1"/>
          </p:cNvSpPr>
          <p:nvPr>
            <p:ph/>
          </p:nvPr>
        </p:nvSpPr>
        <p:spPr/>
        <p:txBody>
          <a:bodyPr>
            <a:normAutofit/>
          </a:bodyPr>
          <a:lstStyle/>
          <a:p>
            <a:r>
              <a:rPr lang="en-US" sz="3600" dirty="0"/>
              <a:t>1.2 </a:t>
            </a:r>
            <a:r>
              <a:rPr lang="lv-LV" sz="3600" b="1" dirty="0" err="1"/>
              <a:t>Design</a:t>
            </a:r>
            <a:r>
              <a:rPr lang="lv-LV" sz="3600" b="1" dirty="0"/>
              <a:t> </a:t>
            </a:r>
            <a:r>
              <a:rPr lang="lv-LV" sz="3600" b="1" dirty="0" err="1"/>
              <a:t>and</a:t>
            </a:r>
            <a:r>
              <a:rPr lang="lv-LV" sz="3600" b="1" dirty="0"/>
              <a:t> a</a:t>
            </a:r>
            <a:r>
              <a:rPr lang="en-US" sz="3600" b="1" dirty="0" err="1"/>
              <a:t>pproval</a:t>
            </a:r>
            <a:r>
              <a:rPr lang="en-US" sz="3600" b="1" dirty="0"/>
              <a:t> of </a:t>
            </a:r>
            <a:r>
              <a:rPr lang="en-US" sz="3600" b="1" dirty="0" err="1"/>
              <a:t>programmes</a:t>
            </a:r>
            <a:r>
              <a:rPr lang="en-US" sz="3600" dirty="0"/>
              <a:t>:</a:t>
            </a:r>
          </a:p>
          <a:p>
            <a:r>
              <a:rPr lang="en-US" dirty="0"/>
              <a:t>Institutions</a:t>
            </a:r>
            <a:r>
              <a:rPr lang="en-US" i="1" dirty="0"/>
              <a:t> </a:t>
            </a:r>
            <a:r>
              <a:rPr lang="en-US" dirty="0"/>
              <a:t>should have </a:t>
            </a:r>
            <a:r>
              <a:rPr lang="lv-LV" dirty="0" err="1"/>
              <a:t>processes</a:t>
            </a:r>
            <a:r>
              <a:rPr lang="lv-LV" dirty="0"/>
              <a:t> </a:t>
            </a:r>
            <a:r>
              <a:rPr lang="lv-LV" dirty="0" err="1"/>
              <a:t>for</a:t>
            </a:r>
            <a:r>
              <a:rPr lang="lv-LV" dirty="0"/>
              <a:t> </a:t>
            </a:r>
            <a:r>
              <a:rPr lang="lv-LV" dirty="0" err="1"/>
              <a:t>design</a:t>
            </a:r>
            <a:r>
              <a:rPr lang="lv-LV" dirty="0"/>
              <a:t> </a:t>
            </a:r>
            <a:r>
              <a:rPr lang="lv-LV" dirty="0" err="1"/>
              <a:t>and</a:t>
            </a:r>
            <a:r>
              <a:rPr lang="lv-LV" dirty="0"/>
              <a:t> a</a:t>
            </a:r>
            <a:r>
              <a:rPr lang="en-US" dirty="0" err="1"/>
              <a:t>pproval</a:t>
            </a:r>
            <a:r>
              <a:rPr lang="en-US" dirty="0"/>
              <a:t> of </a:t>
            </a:r>
            <a:r>
              <a:rPr lang="en-US" dirty="0" err="1"/>
              <a:t>programmes</a:t>
            </a:r>
            <a:r>
              <a:rPr lang="lv-LV" dirty="0"/>
              <a:t>.</a:t>
            </a:r>
            <a:r>
              <a:rPr lang="en-US" dirty="0"/>
              <a:t> </a:t>
            </a:r>
            <a:r>
              <a:rPr lang="lv-LV" dirty="0" err="1"/>
              <a:t>The</a:t>
            </a:r>
            <a:r>
              <a:rPr lang="lv-LV" dirty="0"/>
              <a:t> </a:t>
            </a:r>
            <a:r>
              <a:rPr lang="en-US" dirty="0" err="1"/>
              <a:t>programmes</a:t>
            </a:r>
            <a:r>
              <a:rPr lang="en-US" dirty="0"/>
              <a:t> </a:t>
            </a:r>
            <a:r>
              <a:rPr lang="lv-LV" dirty="0" err="1"/>
              <a:t>are</a:t>
            </a:r>
            <a:r>
              <a:rPr lang="lv-LV" dirty="0"/>
              <a:t> </a:t>
            </a:r>
            <a:r>
              <a:rPr lang="lv-LV" dirty="0" err="1"/>
              <a:t>designed</a:t>
            </a:r>
            <a:r>
              <a:rPr lang="lv-LV" dirty="0"/>
              <a:t> </a:t>
            </a:r>
            <a:r>
              <a:rPr lang="lv-LV" dirty="0" err="1"/>
              <a:t>so</a:t>
            </a:r>
            <a:r>
              <a:rPr lang="lv-LV" dirty="0"/>
              <a:t> </a:t>
            </a:r>
            <a:r>
              <a:rPr lang="lv-LV" dirty="0" err="1"/>
              <a:t>that</a:t>
            </a:r>
            <a:r>
              <a:rPr lang="lv-LV" dirty="0"/>
              <a:t> </a:t>
            </a:r>
            <a:r>
              <a:rPr lang="lv-LV" dirty="0" err="1"/>
              <a:t>they</a:t>
            </a:r>
            <a:r>
              <a:rPr lang="lv-LV" dirty="0"/>
              <a:t> </a:t>
            </a:r>
            <a:r>
              <a:rPr lang="lv-LV" dirty="0" err="1"/>
              <a:t>meet</a:t>
            </a:r>
            <a:r>
              <a:rPr lang="lv-LV" dirty="0"/>
              <a:t> </a:t>
            </a:r>
            <a:r>
              <a:rPr lang="lv-LV" dirty="0" err="1"/>
              <a:t>the</a:t>
            </a:r>
            <a:r>
              <a:rPr lang="lv-LV" dirty="0"/>
              <a:t> </a:t>
            </a:r>
            <a:r>
              <a:rPr lang="lv-LV" dirty="0" err="1"/>
              <a:t>objectives</a:t>
            </a:r>
            <a:r>
              <a:rPr lang="lv-LV" dirty="0"/>
              <a:t> </a:t>
            </a:r>
            <a:r>
              <a:rPr lang="lv-LV" dirty="0" err="1"/>
              <a:t>set</a:t>
            </a:r>
            <a:r>
              <a:rPr lang="lv-LV" dirty="0"/>
              <a:t> </a:t>
            </a:r>
            <a:r>
              <a:rPr lang="lv-LV" dirty="0" err="1"/>
              <a:t>for</a:t>
            </a:r>
            <a:r>
              <a:rPr lang="lv-LV" dirty="0"/>
              <a:t> </a:t>
            </a:r>
            <a:r>
              <a:rPr lang="lv-LV" dirty="0" err="1"/>
              <a:t>them</a:t>
            </a:r>
            <a:r>
              <a:rPr lang="lv-LV" dirty="0"/>
              <a:t>, </a:t>
            </a:r>
            <a:r>
              <a:rPr lang="lv-LV" dirty="0" err="1"/>
              <a:t>including</a:t>
            </a:r>
            <a:r>
              <a:rPr lang="lv-LV" dirty="0"/>
              <a:t> </a:t>
            </a:r>
            <a:r>
              <a:rPr lang="lv-LV" dirty="0" err="1"/>
              <a:t>the</a:t>
            </a:r>
            <a:r>
              <a:rPr lang="lv-LV" dirty="0"/>
              <a:t> </a:t>
            </a:r>
            <a:r>
              <a:rPr lang="lv-LV" dirty="0" err="1"/>
              <a:t>intended</a:t>
            </a:r>
            <a:r>
              <a:rPr lang="lv-LV" dirty="0"/>
              <a:t> </a:t>
            </a:r>
            <a:r>
              <a:rPr lang="lv-LV" dirty="0" err="1"/>
              <a:t>learning</a:t>
            </a:r>
            <a:r>
              <a:rPr lang="lv-LV" dirty="0"/>
              <a:t> </a:t>
            </a:r>
            <a:r>
              <a:rPr lang="lv-LV" dirty="0" err="1"/>
              <a:t>outcomes</a:t>
            </a:r>
            <a:r>
              <a:rPr lang="lv-LV" dirty="0"/>
              <a:t>. </a:t>
            </a:r>
            <a:r>
              <a:rPr lang="lv-LV" dirty="0" err="1"/>
              <a:t>The</a:t>
            </a:r>
            <a:r>
              <a:rPr lang="lv-LV" dirty="0"/>
              <a:t> </a:t>
            </a:r>
            <a:r>
              <a:rPr lang="lv-LV" dirty="0" err="1"/>
              <a:t>qualifictaion</a:t>
            </a:r>
            <a:r>
              <a:rPr lang="lv-LV" dirty="0"/>
              <a:t> </a:t>
            </a:r>
            <a:r>
              <a:rPr lang="lv-LV" dirty="0" err="1"/>
              <a:t>resulting</a:t>
            </a:r>
            <a:r>
              <a:rPr lang="lv-LV" dirty="0"/>
              <a:t> </a:t>
            </a:r>
            <a:r>
              <a:rPr lang="lv-LV" dirty="0" err="1"/>
              <a:t>from</a:t>
            </a:r>
            <a:r>
              <a:rPr lang="lv-LV" dirty="0"/>
              <a:t> a </a:t>
            </a:r>
            <a:r>
              <a:rPr lang="en-US" dirty="0" err="1"/>
              <a:t>programme</a:t>
            </a:r>
            <a:r>
              <a:rPr lang="lv-LV" dirty="0"/>
              <a:t> </a:t>
            </a:r>
            <a:r>
              <a:rPr lang="lv-LV" dirty="0" err="1"/>
              <a:t>should</a:t>
            </a:r>
            <a:r>
              <a:rPr lang="lv-LV" dirty="0"/>
              <a:t> </a:t>
            </a:r>
            <a:r>
              <a:rPr lang="lv-LV" dirty="0" err="1"/>
              <a:t>be</a:t>
            </a:r>
            <a:r>
              <a:rPr lang="lv-LV" dirty="0"/>
              <a:t> </a:t>
            </a:r>
            <a:r>
              <a:rPr lang="lv-LV" dirty="0" err="1"/>
              <a:t>clearly</a:t>
            </a:r>
            <a:r>
              <a:rPr lang="lv-LV" dirty="0"/>
              <a:t> </a:t>
            </a:r>
            <a:r>
              <a:rPr lang="lv-LV" dirty="0" err="1"/>
              <a:t>specified</a:t>
            </a:r>
            <a:r>
              <a:rPr lang="lv-LV" dirty="0"/>
              <a:t> </a:t>
            </a:r>
            <a:r>
              <a:rPr lang="lv-LV" dirty="0" err="1"/>
              <a:t>and</a:t>
            </a:r>
            <a:r>
              <a:rPr lang="lv-LV" dirty="0"/>
              <a:t> </a:t>
            </a:r>
            <a:r>
              <a:rPr lang="lv-LV" dirty="0" err="1"/>
              <a:t>communicated</a:t>
            </a:r>
            <a:r>
              <a:rPr lang="lv-LV" dirty="0"/>
              <a:t>, </a:t>
            </a:r>
            <a:r>
              <a:rPr lang="lv-LV" dirty="0" err="1"/>
              <a:t>and</a:t>
            </a:r>
            <a:r>
              <a:rPr lang="lv-LV" dirty="0"/>
              <a:t> </a:t>
            </a:r>
            <a:r>
              <a:rPr lang="lv-LV" dirty="0" err="1"/>
              <a:t>refer</a:t>
            </a:r>
            <a:r>
              <a:rPr lang="lv-LV" dirty="0"/>
              <a:t> to </a:t>
            </a:r>
            <a:r>
              <a:rPr lang="lv-LV" dirty="0" err="1"/>
              <a:t>the</a:t>
            </a:r>
            <a:r>
              <a:rPr lang="lv-LV" dirty="0"/>
              <a:t> </a:t>
            </a:r>
            <a:r>
              <a:rPr lang="lv-LV" dirty="0" err="1"/>
              <a:t>correct</a:t>
            </a:r>
            <a:r>
              <a:rPr lang="lv-LV" dirty="0"/>
              <a:t> </a:t>
            </a:r>
            <a:r>
              <a:rPr lang="lv-LV" dirty="0" err="1"/>
              <a:t>level</a:t>
            </a:r>
            <a:r>
              <a:rPr lang="lv-LV" dirty="0"/>
              <a:t> </a:t>
            </a:r>
            <a:r>
              <a:rPr lang="lv-LV" dirty="0" err="1"/>
              <a:t>of</a:t>
            </a:r>
            <a:r>
              <a:rPr lang="lv-LV" dirty="0"/>
              <a:t> </a:t>
            </a:r>
            <a:r>
              <a:rPr lang="lv-LV" dirty="0" err="1"/>
              <a:t>the</a:t>
            </a:r>
            <a:r>
              <a:rPr lang="lv-LV" dirty="0"/>
              <a:t> NQF, </a:t>
            </a:r>
            <a:r>
              <a:rPr lang="lv-LV" dirty="0" err="1"/>
              <a:t>and</a:t>
            </a:r>
            <a:r>
              <a:rPr lang="lv-LV" dirty="0"/>
              <a:t> </a:t>
            </a:r>
            <a:r>
              <a:rPr lang="lv-LV" dirty="0" err="1"/>
              <a:t>consequently</a:t>
            </a:r>
            <a:r>
              <a:rPr lang="lv-LV" dirty="0"/>
              <a:t> to </a:t>
            </a:r>
            <a:r>
              <a:rPr lang="lv-LV" dirty="0" err="1"/>
              <a:t>the</a:t>
            </a:r>
            <a:r>
              <a:rPr lang="lv-LV" dirty="0"/>
              <a:t> </a:t>
            </a:r>
            <a:r>
              <a:rPr lang="lv-LV" dirty="0" err="1"/>
              <a:t>framework</a:t>
            </a:r>
            <a:r>
              <a:rPr lang="lv-LV" dirty="0"/>
              <a:t> </a:t>
            </a:r>
            <a:r>
              <a:rPr lang="lv-LV" dirty="0" err="1"/>
              <a:t>for</a:t>
            </a:r>
            <a:r>
              <a:rPr lang="lv-LV" dirty="0"/>
              <a:t> </a:t>
            </a:r>
            <a:r>
              <a:rPr lang="lv-LV" dirty="0" err="1"/>
              <a:t>qualifications</a:t>
            </a:r>
            <a:r>
              <a:rPr lang="lv-LV" dirty="0"/>
              <a:t> </a:t>
            </a:r>
            <a:r>
              <a:rPr lang="lv-LV" dirty="0" err="1"/>
              <a:t>of</a:t>
            </a:r>
            <a:r>
              <a:rPr lang="lv-LV" dirty="0"/>
              <a:t> </a:t>
            </a:r>
            <a:r>
              <a:rPr lang="lv-LV" dirty="0" err="1"/>
              <a:t>the</a:t>
            </a:r>
            <a:r>
              <a:rPr lang="lv-LV" dirty="0"/>
              <a:t> EHEA</a:t>
            </a:r>
            <a:r>
              <a:rPr lang="en-US" dirty="0"/>
              <a:t>.</a:t>
            </a:r>
            <a:endParaRPr lang="lv-LV"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Satura vietturis 2"/>
          <p:cNvGraphicFramePr>
            <a:graphicFrameLocks noGrp="1"/>
          </p:cNvGraphicFramePr>
          <p:nvPr>
            <p:ph/>
            <p:extLst>
              <p:ext uri="{D42A27DB-BD31-4B8C-83A1-F6EECF244321}">
                <p14:modId xmlns:p14="http://schemas.microsoft.com/office/powerpoint/2010/main" val="509160793"/>
              </p:ext>
            </p:extLst>
          </p:nvPr>
        </p:nvGraphicFramePr>
        <p:xfrm>
          <a:off x="457200" y="692696"/>
          <a:ext cx="8229600" cy="5760640"/>
        </p:xfrm>
        <a:graphic>
          <a:graphicData uri="http://schemas.openxmlformats.org/drawingml/2006/table">
            <a:tbl>
              <a:tblPr>
                <a:tableStyleId>{5C22544A-7EE6-4342-B048-85BDC9FD1C3A}</a:tableStyleId>
              </a:tblPr>
              <a:tblGrid>
                <a:gridCol w="8229600">
                  <a:extLst>
                    <a:ext uri="{9D8B030D-6E8A-4147-A177-3AD203B41FA5}">
                      <a16:colId xmlns:a16="http://schemas.microsoft.com/office/drawing/2014/main" val="20000"/>
                    </a:ext>
                  </a:extLst>
                </a:gridCol>
              </a:tblGrid>
              <a:tr h="5760640">
                <a:tc>
                  <a:txBody>
                    <a:bodyPr/>
                    <a:lstStyle/>
                    <a:p>
                      <a:pPr marL="228600" algn="l">
                        <a:spcAft>
                          <a:spcPts val="0"/>
                        </a:spcAft>
                      </a:pPr>
                      <a:r>
                        <a:rPr lang="en-US" sz="2000" dirty="0">
                          <a:effectLst/>
                        </a:rPr>
                        <a:t>Regulation on standard of 1</a:t>
                      </a:r>
                      <a:r>
                        <a:rPr lang="en-US" sz="2000" baseline="30000" dirty="0">
                          <a:effectLst/>
                        </a:rPr>
                        <a:t>st</a:t>
                      </a:r>
                      <a:r>
                        <a:rPr lang="en-US" sz="2000" dirty="0">
                          <a:effectLst/>
                        </a:rPr>
                        <a:t> level professional HE (Cabinet of Ministers)</a:t>
                      </a:r>
                      <a:endParaRPr lang="lv-LV" sz="1400" dirty="0">
                        <a:effectLst/>
                      </a:endParaRPr>
                    </a:p>
                    <a:p>
                      <a:pPr marL="228600" algn="l">
                        <a:spcAft>
                          <a:spcPts val="0"/>
                        </a:spcAft>
                      </a:pPr>
                      <a:r>
                        <a:rPr lang="en-US" sz="2000" dirty="0">
                          <a:effectLst/>
                        </a:rPr>
                        <a:t>Regulation on standard of 2</a:t>
                      </a:r>
                      <a:r>
                        <a:rPr lang="en-US" sz="2000" baseline="30000" dirty="0">
                          <a:effectLst/>
                        </a:rPr>
                        <a:t>nd</a:t>
                      </a:r>
                      <a:r>
                        <a:rPr lang="en-US" sz="2000" dirty="0">
                          <a:effectLst/>
                        </a:rPr>
                        <a:t> level professional HE (Cabinet of Ministers)</a:t>
                      </a:r>
                      <a:endParaRPr lang="lv-LV" sz="1400" dirty="0">
                        <a:effectLst/>
                      </a:endParaRPr>
                    </a:p>
                    <a:p>
                      <a:pPr marL="228600" algn="l">
                        <a:spcAft>
                          <a:spcPts val="0"/>
                        </a:spcAft>
                      </a:pPr>
                      <a:r>
                        <a:rPr lang="en-US" sz="2000" dirty="0">
                          <a:effectLst/>
                        </a:rPr>
                        <a:t>Regulation on standard of 2</a:t>
                      </a:r>
                      <a:r>
                        <a:rPr lang="en-US" sz="2000" baseline="30000" dirty="0">
                          <a:effectLst/>
                        </a:rPr>
                        <a:t>nd</a:t>
                      </a:r>
                      <a:r>
                        <a:rPr lang="en-US" sz="2000" dirty="0">
                          <a:effectLst/>
                        </a:rPr>
                        <a:t> level professional HE (Cabinet of Ministers)</a:t>
                      </a:r>
                      <a:endParaRPr lang="lv-LV" sz="1400" dirty="0">
                        <a:effectLst/>
                      </a:endParaRPr>
                    </a:p>
                    <a:p>
                      <a:pPr marL="228600" algn="l">
                        <a:spcAft>
                          <a:spcPts val="0"/>
                        </a:spcAft>
                      </a:pPr>
                      <a:r>
                        <a:rPr lang="en-US" sz="2000" dirty="0">
                          <a:effectLst/>
                        </a:rPr>
                        <a:t>Order of evaluation and adoption of stud.pr. (Senate)</a:t>
                      </a:r>
                      <a:endParaRPr lang="lv-LV" sz="1400" dirty="0">
                        <a:effectLst/>
                      </a:endParaRPr>
                    </a:p>
                    <a:p>
                      <a:pPr marL="228600" algn="l">
                        <a:spcAft>
                          <a:spcPts val="0"/>
                        </a:spcAft>
                      </a:pPr>
                      <a:r>
                        <a:rPr lang="lv-LV" sz="2000" dirty="0" err="1">
                          <a:effectLst/>
                        </a:rPr>
                        <a:t>On</a:t>
                      </a:r>
                      <a:r>
                        <a:rPr lang="lv-LV" sz="2000" dirty="0">
                          <a:effectLst/>
                        </a:rPr>
                        <a:t> </a:t>
                      </a:r>
                      <a:r>
                        <a:rPr lang="lv-LV" sz="2000" dirty="0" err="1">
                          <a:effectLst/>
                        </a:rPr>
                        <a:t>Committee</a:t>
                      </a:r>
                      <a:r>
                        <a:rPr lang="lv-LV" sz="2000" dirty="0">
                          <a:effectLst/>
                        </a:rPr>
                        <a:t> </a:t>
                      </a:r>
                      <a:r>
                        <a:rPr lang="lv-LV" sz="2000" dirty="0" err="1">
                          <a:effectLst/>
                        </a:rPr>
                        <a:t>of</a:t>
                      </a:r>
                      <a:r>
                        <a:rPr lang="lv-LV" sz="2000" dirty="0">
                          <a:effectLst/>
                        </a:rPr>
                        <a:t> </a:t>
                      </a:r>
                      <a:r>
                        <a:rPr lang="lv-LV" sz="2000" dirty="0" err="1">
                          <a:effectLst/>
                        </a:rPr>
                        <a:t>assessment</a:t>
                      </a:r>
                      <a:r>
                        <a:rPr lang="lv-LV" sz="2000" dirty="0">
                          <a:effectLst/>
                        </a:rPr>
                        <a:t> </a:t>
                      </a:r>
                      <a:r>
                        <a:rPr lang="lv-LV" sz="2000" dirty="0" err="1">
                          <a:effectLst/>
                        </a:rPr>
                        <a:t>of</a:t>
                      </a:r>
                      <a:r>
                        <a:rPr lang="lv-LV" sz="2000" dirty="0">
                          <a:effectLst/>
                        </a:rPr>
                        <a:t> </a:t>
                      </a:r>
                      <a:r>
                        <a:rPr lang="lv-LV" sz="2000" dirty="0" err="1">
                          <a:effectLst/>
                        </a:rPr>
                        <a:t>quality</a:t>
                      </a:r>
                      <a:r>
                        <a:rPr lang="lv-LV" sz="2000" dirty="0">
                          <a:effectLst/>
                        </a:rPr>
                        <a:t> </a:t>
                      </a:r>
                      <a:r>
                        <a:rPr lang="lv-LV" sz="2000" dirty="0" err="1">
                          <a:effectLst/>
                        </a:rPr>
                        <a:t>of</a:t>
                      </a:r>
                      <a:r>
                        <a:rPr lang="lv-LV" sz="2000" dirty="0">
                          <a:effectLst/>
                        </a:rPr>
                        <a:t> </a:t>
                      </a:r>
                      <a:r>
                        <a:rPr lang="lv-LV" sz="2000" dirty="0" err="1">
                          <a:effectLst/>
                        </a:rPr>
                        <a:t>study</a:t>
                      </a:r>
                      <a:r>
                        <a:rPr lang="lv-LV" sz="2000" dirty="0">
                          <a:effectLst/>
                        </a:rPr>
                        <a:t> </a:t>
                      </a:r>
                      <a:r>
                        <a:rPr lang="lv-LV" sz="2000" dirty="0" err="1">
                          <a:effectLst/>
                        </a:rPr>
                        <a:t>pr</a:t>
                      </a:r>
                      <a:r>
                        <a:rPr lang="lv-LV" sz="2000" dirty="0">
                          <a:effectLst/>
                        </a:rPr>
                        <a:t>. (</a:t>
                      </a:r>
                      <a:r>
                        <a:rPr lang="lv-LV" sz="2000" dirty="0" err="1">
                          <a:effectLst/>
                        </a:rPr>
                        <a:t>Rector’s</a:t>
                      </a:r>
                      <a:r>
                        <a:rPr lang="lv-LV" sz="2000" dirty="0">
                          <a:effectLst/>
                        </a:rPr>
                        <a:t> </a:t>
                      </a:r>
                      <a:r>
                        <a:rPr lang="lv-LV" sz="2000" dirty="0" err="1">
                          <a:effectLst/>
                        </a:rPr>
                        <a:t>order</a:t>
                      </a:r>
                      <a:r>
                        <a:rPr lang="lv-LV" sz="2000" dirty="0">
                          <a:effectLst/>
                        </a:rPr>
                        <a:t>) </a:t>
                      </a:r>
                      <a:endParaRPr lang="lv-LV" sz="1400" dirty="0">
                        <a:effectLst/>
                      </a:endParaRPr>
                    </a:p>
                    <a:p>
                      <a:pPr marL="228600" algn="l">
                        <a:spcAft>
                          <a:spcPts val="0"/>
                        </a:spcAft>
                      </a:pPr>
                      <a:r>
                        <a:rPr lang="en-US" sz="2000" dirty="0">
                          <a:effectLst/>
                        </a:rPr>
                        <a:t>On requirements on preparation of annual reports on study domains </a:t>
                      </a:r>
                      <a:r>
                        <a:rPr lang="lv-LV" sz="2000" dirty="0">
                          <a:effectLst/>
                        </a:rPr>
                        <a:t>(</a:t>
                      </a:r>
                      <a:r>
                        <a:rPr lang="lv-LV" sz="2000" dirty="0" err="1">
                          <a:effectLst/>
                        </a:rPr>
                        <a:t>Rector’s</a:t>
                      </a:r>
                      <a:r>
                        <a:rPr lang="lv-LV" sz="2000" dirty="0">
                          <a:effectLst/>
                        </a:rPr>
                        <a:t> </a:t>
                      </a:r>
                      <a:r>
                        <a:rPr lang="lv-LV" sz="2000" dirty="0" err="1">
                          <a:effectLst/>
                        </a:rPr>
                        <a:t>order</a:t>
                      </a:r>
                      <a:r>
                        <a:rPr lang="en-US" sz="2000" dirty="0">
                          <a:effectLst/>
                        </a:rPr>
                        <a:t>)</a:t>
                      </a:r>
                      <a:endParaRPr lang="lv-LV" sz="1400" dirty="0">
                        <a:effectLst/>
                      </a:endParaRPr>
                    </a:p>
                    <a:p>
                      <a:pPr marL="228600" algn="l">
                        <a:spcAft>
                          <a:spcPts val="0"/>
                        </a:spcAft>
                      </a:pPr>
                      <a:r>
                        <a:rPr lang="lv-LV" sz="2000" dirty="0" err="1">
                          <a:effectLst/>
                        </a:rPr>
                        <a:t>Regulation</a:t>
                      </a:r>
                      <a:r>
                        <a:rPr lang="lv-LV" sz="2000" dirty="0">
                          <a:effectLst/>
                        </a:rPr>
                        <a:t> </a:t>
                      </a:r>
                      <a:r>
                        <a:rPr lang="lv-LV" sz="2000" dirty="0" err="1">
                          <a:effectLst/>
                        </a:rPr>
                        <a:t>of</a:t>
                      </a:r>
                      <a:r>
                        <a:rPr lang="lv-LV" sz="2000" dirty="0">
                          <a:effectLst/>
                        </a:rPr>
                        <a:t> </a:t>
                      </a:r>
                      <a:r>
                        <a:rPr lang="lv-LV" sz="2000" dirty="0" err="1">
                          <a:effectLst/>
                        </a:rPr>
                        <a:t>the</a:t>
                      </a:r>
                      <a:r>
                        <a:rPr lang="lv-LV" sz="2000" dirty="0">
                          <a:effectLst/>
                        </a:rPr>
                        <a:t> </a:t>
                      </a:r>
                      <a:r>
                        <a:rPr lang="lv-LV" sz="2000" dirty="0" err="1">
                          <a:effectLst/>
                        </a:rPr>
                        <a:t>Council</a:t>
                      </a:r>
                      <a:r>
                        <a:rPr lang="lv-LV" sz="2000" dirty="0">
                          <a:effectLst/>
                        </a:rPr>
                        <a:t> </a:t>
                      </a:r>
                      <a:r>
                        <a:rPr lang="lv-LV" sz="2000" dirty="0" err="1">
                          <a:effectLst/>
                        </a:rPr>
                        <a:t>of</a:t>
                      </a:r>
                      <a:r>
                        <a:rPr lang="lv-LV" sz="2000" dirty="0">
                          <a:effectLst/>
                        </a:rPr>
                        <a:t> </a:t>
                      </a:r>
                      <a:r>
                        <a:rPr lang="lv-LV" sz="2000" dirty="0" err="1">
                          <a:effectLst/>
                        </a:rPr>
                        <a:t>study</a:t>
                      </a:r>
                      <a:r>
                        <a:rPr lang="lv-LV" sz="2000" dirty="0">
                          <a:effectLst/>
                        </a:rPr>
                        <a:t> </a:t>
                      </a:r>
                      <a:r>
                        <a:rPr lang="lv-LV" sz="2000" dirty="0" err="1">
                          <a:effectLst/>
                        </a:rPr>
                        <a:t>programmes</a:t>
                      </a:r>
                      <a:r>
                        <a:rPr lang="lv-LV" sz="2000" dirty="0">
                          <a:effectLst/>
                        </a:rPr>
                        <a:t> </a:t>
                      </a:r>
                      <a:r>
                        <a:rPr lang="lv-LV" sz="2000" dirty="0" err="1">
                          <a:effectLst/>
                        </a:rPr>
                        <a:t>of</a:t>
                      </a:r>
                      <a:r>
                        <a:rPr lang="lv-LV" sz="2000" dirty="0">
                          <a:effectLst/>
                        </a:rPr>
                        <a:t> UL </a:t>
                      </a:r>
                      <a:r>
                        <a:rPr lang="en-US" sz="2000" dirty="0">
                          <a:effectLst/>
                        </a:rPr>
                        <a:t>(Senate</a:t>
                      </a:r>
                      <a:r>
                        <a:rPr lang="lv-LV" sz="2000" dirty="0">
                          <a:effectLst/>
                        </a:rPr>
                        <a:t>)</a:t>
                      </a:r>
                      <a:endParaRPr lang="lv-LV" sz="1400" dirty="0">
                        <a:effectLst/>
                      </a:endParaRPr>
                    </a:p>
                    <a:p>
                      <a:pPr marL="228600" algn="l">
                        <a:spcAft>
                          <a:spcPts val="0"/>
                        </a:spcAft>
                      </a:pPr>
                      <a:r>
                        <a:rPr lang="lv-LV" sz="2000" dirty="0" err="1">
                          <a:effectLst/>
                        </a:rPr>
                        <a:t>Basic</a:t>
                      </a:r>
                      <a:r>
                        <a:rPr lang="lv-LV" sz="2000" dirty="0">
                          <a:effectLst/>
                        </a:rPr>
                        <a:t> </a:t>
                      </a:r>
                      <a:r>
                        <a:rPr lang="lv-LV" sz="2000" dirty="0" err="1">
                          <a:effectLst/>
                        </a:rPr>
                        <a:t>directions</a:t>
                      </a:r>
                      <a:r>
                        <a:rPr lang="lv-LV" sz="2000" dirty="0">
                          <a:effectLst/>
                        </a:rPr>
                        <a:t> </a:t>
                      </a:r>
                      <a:r>
                        <a:rPr lang="lv-LV" sz="2000" dirty="0" err="1">
                          <a:effectLst/>
                        </a:rPr>
                        <a:t>of</a:t>
                      </a:r>
                      <a:r>
                        <a:rPr lang="lv-LV" sz="2000" dirty="0">
                          <a:effectLst/>
                        </a:rPr>
                        <a:t> </a:t>
                      </a:r>
                      <a:r>
                        <a:rPr lang="lv-LV" sz="2000" dirty="0" err="1">
                          <a:effectLst/>
                        </a:rPr>
                        <a:t>strategic</a:t>
                      </a:r>
                      <a:r>
                        <a:rPr lang="lv-LV" sz="2000" dirty="0">
                          <a:effectLst/>
                        </a:rPr>
                        <a:t> </a:t>
                      </a:r>
                      <a:r>
                        <a:rPr lang="lv-LV" sz="2000" dirty="0" err="1">
                          <a:effectLst/>
                        </a:rPr>
                        <a:t>development</a:t>
                      </a:r>
                      <a:r>
                        <a:rPr lang="lv-LV" sz="2000" dirty="0">
                          <a:effectLst/>
                        </a:rPr>
                        <a:t> </a:t>
                      </a:r>
                      <a:r>
                        <a:rPr lang="en-US" sz="2000" dirty="0">
                          <a:effectLst/>
                        </a:rPr>
                        <a:t>(Senate</a:t>
                      </a:r>
                      <a:r>
                        <a:rPr lang="lv-LV" sz="2000" dirty="0">
                          <a:effectLst/>
                        </a:rPr>
                        <a:t>)</a:t>
                      </a:r>
                      <a:endParaRPr lang="lv-LV" sz="1400" dirty="0">
                        <a:effectLst/>
                      </a:endParaRPr>
                    </a:p>
                    <a:p>
                      <a:pPr marL="228600" algn="l">
                        <a:spcAft>
                          <a:spcPts val="0"/>
                        </a:spcAft>
                      </a:pPr>
                      <a:r>
                        <a:rPr lang="lv-LV" sz="2000" dirty="0" err="1">
                          <a:effectLst/>
                        </a:rPr>
                        <a:t>On</a:t>
                      </a:r>
                      <a:r>
                        <a:rPr lang="lv-LV" sz="2000" dirty="0">
                          <a:effectLst/>
                        </a:rPr>
                        <a:t> </a:t>
                      </a:r>
                      <a:r>
                        <a:rPr lang="lv-LV" sz="2000" dirty="0" err="1">
                          <a:effectLst/>
                        </a:rPr>
                        <a:t>regulation</a:t>
                      </a:r>
                      <a:r>
                        <a:rPr lang="lv-LV" sz="2000" dirty="0">
                          <a:effectLst/>
                        </a:rPr>
                        <a:t> </a:t>
                      </a:r>
                      <a:r>
                        <a:rPr lang="lv-LV" sz="2000" dirty="0" err="1">
                          <a:effectLst/>
                        </a:rPr>
                        <a:t>on</a:t>
                      </a:r>
                      <a:r>
                        <a:rPr lang="lv-LV" sz="2000" dirty="0">
                          <a:effectLst/>
                        </a:rPr>
                        <a:t> </a:t>
                      </a:r>
                      <a:r>
                        <a:rPr lang="lv-LV" sz="2000" dirty="0" err="1">
                          <a:effectLst/>
                        </a:rPr>
                        <a:t>academic</a:t>
                      </a:r>
                      <a:r>
                        <a:rPr lang="lv-LV" sz="2000" dirty="0">
                          <a:effectLst/>
                        </a:rPr>
                        <a:t> </a:t>
                      </a:r>
                      <a:r>
                        <a:rPr lang="lv-LV" sz="2000" dirty="0" err="1">
                          <a:effectLst/>
                        </a:rPr>
                        <a:t>and</a:t>
                      </a:r>
                      <a:r>
                        <a:rPr lang="lv-LV" sz="2000" dirty="0">
                          <a:effectLst/>
                        </a:rPr>
                        <a:t> </a:t>
                      </a:r>
                      <a:r>
                        <a:rPr lang="lv-LV" sz="2000" dirty="0" err="1">
                          <a:effectLst/>
                        </a:rPr>
                        <a:t>administrative</a:t>
                      </a:r>
                      <a:r>
                        <a:rPr lang="lv-LV" sz="2000" dirty="0">
                          <a:effectLst/>
                        </a:rPr>
                        <a:t> </a:t>
                      </a:r>
                      <a:r>
                        <a:rPr lang="lv-LV" sz="2000" dirty="0" err="1">
                          <a:effectLst/>
                        </a:rPr>
                        <a:t>staff</a:t>
                      </a:r>
                      <a:r>
                        <a:rPr lang="lv-LV" sz="2000" dirty="0">
                          <a:effectLst/>
                        </a:rPr>
                        <a:t> </a:t>
                      </a:r>
                      <a:r>
                        <a:rPr lang="lv-LV" sz="2000" dirty="0" err="1">
                          <a:effectLst/>
                        </a:rPr>
                        <a:t>positions</a:t>
                      </a:r>
                      <a:r>
                        <a:rPr lang="lv-LV" sz="2000" dirty="0">
                          <a:effectLst/>
                        </a:rPr>
                        <a:t> </a:t>
                      </a:r>
                      <a:r>
                        <a:rPr lang="en-US" sz="2000" dirty="0">
                          <a:effectLst/>
                        </a:rPr>
                        <a:t>(Senate</a:t>
                      </a:r>
                      <a:r>
                        <a:rPr lang="lv-LV" sz="2000" dirty="0">
                          <a:effectLst/>
                        </a:rPr>
                        <a:t>)</a:t>
                      </a:r>
                      <a:endParaRPr lang="lv-LV" sz="1400" dirty="0">
                        <a:effectLst/>
                      </a:endParaRPr>
                    </a:p>
                    <a:p>
                      <a:pPr marL="228600" algn="l">
                        <a:spcAft>
                          <a:spcPts val="0"/>
                        </a:spcAft>
                      </a:pPr>
                      <a:r>
                        <a:rPr lang="lv-LV" sz="2000" dirty="0" err="1">
                          <a:effectLst/>
                        </a:rPr>
                        <a:t>Rules</a:t>
                      </a:r>
                      <a:r>
                        <a:rPr lang="lv-LV" sz="2000" dirty="0">
                          <a:effectLst/>
                        </a:rPr>
                        <a:t> </a:t>
                      </a:r>
                      <a:r>
                        <a:rPr lang="lv-LV" sz="2000" dirty="0" err="1">
                          <a:effectLst/>
                        </a:rPr>
                        <a:t>on</a:t>
                      </a:r>
                      <a:r>
                        <a:rPr lang="lv-LV" sz="2000" dirty="0">
                          <a:effectLst/>
                        </a:rPr>
                        <a:t> </a:t>
                      </a:r>
                      <a:r>
                        <a:rPr lang="lv-LV" sz="2000" dirty="0" err="1">
                          <a:effectLst/>
                        </a:rPr>
                        <a:t>Directors</a:t>
                      </a:r>
                      <a:r>
                        <a:rPr lang="lv-LV" sz="2000" dirty="0">
                          <a:effectLst/>
                        </a:rPr>
                        <a:t> </a:t>
                      </a:r>
                      <a:r>
                        <a:rPr lang="lv-LV" sz="2000" dirty="0" err="1">
                          <a:effectLst/>
                        </a:rPr>
                        <a:t>of</a:t>
                      </a:r>
                      <a:r>
                        <a:rPr lang="lv-LV" sz="2000" dirty="0">
                          <a:effectLst/>
                        </a:rPr>
                        <a:t> </a:t>
                      </a:r>
                      <a:r>
                        <a:rPr lang="lv-LV" sz="2000" dirty="0" err="1">
                          <a:effectLst/>
                        </a:rPr>
                        <a:t>the</a:t>
                      </a:r>
                      <a:r>
                        <a:rPr lang="lv-LV" sz="2000" dirty="0">
                          <a:effectLst/>
                        </a:rPr>
                        <a:t> </a:t>
                      </a:r>
                      <a:r>
                        <a:rPr lang="lv-LV" sz="2000" dirty="0" err="1">
                          <a:effectLst/>
                        </a:rPr>
                        <a:t>study</a:t>
                      </a:r>
                      <a:r>
                        <a:rPr lang="lv-LV" sz="2000" dirty="0">
                          <a:effectLst/>
                        </a:rPr>
                        <a:t> </a:t>
                      </a:r>
                      <a:r>
                        <a:rPr lang="lv-LV" sz="2000" dirty="0" err="1">
                          <a:effectLst/>
                        </a:rPr>
                        <a:t>pr</a:t>
                      </a:r>
                      <a:r>
                        <a:rPr lang="lv-LV" sz="2000" dirty="0">
                          <a:effectLst/>
                        </a:rPr>
                        <a:t>. </a:t>
                      </a:r>
                      <a:r>
                        <a:rPr lang="en-US" sz="2000" dirty="0">
                          <a:effectLst/>
                        </a:rPr>
                        <a:t>(Senate</a:t>
                      </a:r>
                      <a:r>
                        <a:rPr lang="lv-LV" sz="2000" dirty="0">
                          <a:effectLst/>
                        </a:rPr>
                        <a:t>)</a:t>
                      </a:r>
                      <a:endParaRPr lang="lv-LV" sz="1400" dirty="0">
                        <a:effectLst/>
                      </a:endParaRPr>
                    </a:p>
                    <a:p>
                      <a:pPr marL="228600" algn="l">
                        <a:lnSpc>
                          <a:spcPct val="107000"/>
                        </a:lnSpc>
                        <a:spcAft>
                          <a:spcPts val="800"/>
                        </a:spcAft>
                      </a:pPr>
                      <a:r>
                        <a:rPr lang="lv-LV" sz="2000" dirty="0" err="1">
                          <a:effectLst/>
                        </a:rPr>
                        <a:t>Duties</a:t>
                      </a:r>
                      <a:r>
                        <a:rPr lang="lv-LV" sz="2000" dirty="0">
                          <a:effectLst/>
                        </a:rPr>
                        <a:t> </a:t>
                      </a:r>
                      <a:r>
                        <a:rPr lang="lv-LV" sz="2000" dirty="0" err="1">
                          <a:effectLst/>
                        </a:rPr>
                        <a:t>and</a:t>
                      </a:r>
                      <a:r>
                        <a:rPr lang="lv-LV" sz="2000" dirty="0">
                          <a:effectLst/>
                        </a:rPr>
                        <a:t> </a:t>
                      </a:r>
                      <a:r>
                        <a:rPr lang="lv-LV" sz="2000" dirty="0" err="1">
                          <a:effectLst/>
                        </a:rPr>
                        <a:t>rights</a:t>
                      </a:r>
                      <a:r>
                        <a:rPr lang="lv-LV" sz="2000" dirty="0">
                          <a:effectLst/>
                        </a:rPr>
                        <a:t> </a:t>
                      </a:r>
                      <a:r>
                        <a:rPr lang="lv-LV" sz="2000" dirty="0" err="1">
                          <a:effectLst/>
                        </a:rPr>
                        <a:t>of</a:t>
                      </a:r>
                      <a:r>
                        <a:rPr lang="lv-LV" sz="2000" dirty="0">
                          <a:effectLst/>
                        </a:rPr>
                        <a:t> </a:t>
                      </a:r>
                      <a:r>
                        <a:rPr lang="lv-LV" sz="2000" dirty="0" err="1">
                          <a:effectLst/>
                        </a:rPr>
                        <a:t>the</a:t>
                      </a:r>
                      <a:r>
                        <a:rPr lang="lv-LV" sz="2000" dirty="0">
                          <a:effectLst/>
                        </a:rPr>
                        <a:t> </a:t>
                      </a:r>
                      <a:r>
                        <a:rPr lang="lv-LV" sz="2000" dirty="0" err="1">
                          <a:effectLst/>
                        </a:rPr>
                        <a:t>head</a:t>
                      </a:r>
                      <a:r>
                        <a:rPr lang="lv-LV" sz="2000" dirty="0">
                          <a:effectLst/>
                        </a:rPr>
                        <a:t> </a:t>
                      </a:r>
                      <a:r>
                        <a:rPr lang="lv-LV" sz="2000" dirty="0" err="1">
                          <a:effectLst/>
                        </a:rPr>
                        <a:t>of</a:t>
                      </a:r>
                      <a:r>
                        <a:rPr lang="lv-LV" sz="2000" dirty="0">
                          <a:effectLst/>
                        </a:rPr>
                        <a:t> </a:t>
                      </a:r>
                      <a:r>
                        <a:rPr lang="lv-LV" sz="2000" dirty="0" err="1">
                          <a:effectLst/>
                        </a:rPr>
                        <a:t>subprogr</a:t>
                      </a:r>
                      <a:r>
                        <a:rPr lang="lv-LV" sz="2000" dirty="0">
                          <a:effectLst/>
                        </a:rPr>
                        <a:t>. </a:t>
                      </a:r>
                      <a:r>
                        <a:rPr lang="lv-LV" sz="2000" dirty="0" err="1">
                          <a:effectLst/>
                        </a:rPr>
                        <a:t>of</a:t>
                      </a:r>
                      <a:r>
                        <a:rPr lang="lv-LV" sz="2000" dirty="0">
                          <a:effectLst/>
                        </a:rPr>
                        <a:t> a </a:t>
                      </a:r>
                      <a:r>
                        <a:rPr lang="lv-LV" sz="2000" dirty="0" err="1">
                          <a:effectLst/>
                        </a:rPr>
                        <a:t>study</a:t>
                      </a:r>
                      <a:r>
                        <a:rPr lang="lv-LV" sz="2000" dirty="0">
                          <a:effectLst/>
                        </a:rPr>
                        <a:t> </a:t>
                      </a:r>
                      <a:r>
                        <a:rPr lang="lv-LV" sz="2000" dirty="0" err="1">
                          <a:effectLst/>
                        </a:rPr>
                        <a:t>pr</a:t>
                      </a:r>
                      <a:r>
                        <a:rPr lang="lv-LV" sz="2000" dirty="0">
                          <a:effectLst/>
                        </a:rPr>
                        <a:t>. (</a:t>
                      </a:r>
                      <a:r>
                        <a:rPr lang="lv-LV" sz="2000" dirty="0" err="1">
                          <a:effectLst/>
                        </a:rPr>
                        <a:t>Rector’s</a:t>
                      </a:r>
                      <a:r>
                        <a:rPr lang="lv-LV" sz="2000" dirty="0">
                          <a:effectLst/>
                        </a:rPr>
                        <a:t> </a:t>
                      </a:r>
                      <a:r>
                        <a:rPr lang="lv-LV" sz="2000" dirty="0" err="1">
                          <a:effectLst/>
                        </a:rPr>
                        <a:t>order</a:t>
                      </a:r>
                      <a:r>
                        <a:rPr lang="lv-LV" sz="2000" dirty="0">
                          <a:effectLst/>
                        </a:rPr>
                        <a:t>)</a:t>
                      </a:r>
                      <a:endParaRPr lang="lv-LV" sz="1800" dirty="0">
                        <a:effectLst/>
                      </a:endParaRPr>
                    </a:p>
                    <a:p>
                      <a:pPr marL="228600" algn="l">
                        <a:lnSpc>
                          <a:spcPct val="107000"/>
                        </a:lnSpc>
                        <a:spcAft>
                          <a:spcPts val="800"/>
                        </a:spcAft>
                      </a:pPr>
                      <a:r>
                        <a:rPr lang="lv-LV" sz="2000" dirty="0" err="1">
                          <a:effectLst/>
                        </a:rPr>
                        <a:t>On</a:t>
                      </a:r>
                      <a:r>
                        <a:rPr lang="lv-LV" sz="2000" dirty="0">
                          <a:effectLst/>
                        </a:rPr>
                        <a:t> </a:t>
                      </a:r>
                      <a:r>
                        <a:rPr lang="lv-LV" sz="2000" dirty="0" err="1">
                          <a:effectLst/>
                        </a:rPr>
                        <a:t>organization</a:t>
                      </a:r>
                      <a:r>
                        <a:rPr lang="lv-LV" sz="2000" dirty="0">
                          <a:effectLst/>
                        </a:rPr>
                        <a:t> </a:t>
                      </a:r>
                      <a:r>
                        <a:rPr lang="lv-LV" sz="2000" dirty="0" err="1">
                          <a:effectLst/>
                        </a:rPr>
                        <a:t>of</a:t>
                      </a:r>
                      <a:r>
                        <a:rPr lang="lv-LV" sz="2000" dirty="0">
                          <a:effectLst/>
                        </a:rPr>
                        <a:t> </a:t>
                      </a:r>
                      <a:r>
                        <a:rPr lang="lv-LV" sz="2000" dirty="0" err="1">
                          <a:effectLst/>
                        </a:rPr>
                        <a:t>regular</a:t>
                      </a:r>
                      <a:r>
                        <a:rPr lang="lv-LV" sz="2000" dirty="0">
                          <a:effectLst/>
                        </a:rPr>
                        <a:t> </a:t>
                      </a:r>
                      <a:r>
                        <a:rPr lang="lv-LV" sz="2000" dirty="0" err="1">
                          <a:effectLst/>
                        </a:rPr>
                        <a:t>opinion</a:t>
                      </a:r>
                      <a:r>
                        <a:rPr lang="lv-LV" sz="2000" dirty="0">
                          <a:effectLst/>
                        </a:rPr>
                        <a:t> </a:t>
                      </a:r>
                      <a:r>
                        <a:rPr lang="lv-LV" sz="2000" dirty="0" err="1">
                          <a:effectLst/>
                        </a:rPr>
                        <a:t>polls</a:t>
                      </a:r>
                      <a:r>
                        <a:rPr lang="lv-LV" sz="2000" dirty="0">
                          <a:effectLst/>
                        </a:rPr>
                        <a:t> </a:t>
                      </a:r>
                      <a:r>
                        <a:rPr lang="lv-LV" sz="2000" dirty="0" err="1">
                          <a:effectLst/>
                        </a:rPr>
                        <a:t>on</a:t>
                      </a:r>
                      <a:r>
                        <a:rPr lang="lv-LV" sz="2000" dirty="0">
                          <a:effectLst/>
                        </a:rPr>
                        <a:t> </a:t>
                      </a:r>
                      <a:r>
                        <a:rPr lang="lv-LV" sz="2000" dirty="0" err="1">
                          <a:effectLst/>
                        </a:rPr>
                        <a:t>assessment</a:t>
                      </a:r>
                      <a:r>
                        <a:rPr lang="lv-LV" sz="2000" dirty="0">
                          <a:effectLst/>
                        </a:rPr>
                        <a:t> </a:t>
                      </a:r>
                      <a:r>
                        <a:rPr lang="lv-LV" sz="2000" dirty="0" err="1">
                          <a:effectLst/>
                        </a:rPr>
                        <a:t>of</a:t>
                      </a:r>
                      <a:r>
                        <a:rPr lang="lv-LV" sz="2000" dirty="0">
                          <a:effectLst/>
                        </a:rPr>
                        <a:t> </a:t>
                      </a:r>
                      <a:r>
                        <a:rPr lang="lv-LV" sz="2000" dirty="0" err="1">
                          <a:effectLst/>
                        </a:rPr>
                        <a:t>study</a:t>
                      </a:r>
                      <a:r>
                        <a:rPr lang="lv-LV" sz="2000" dirty="0">
                          <a:effectLst/>
                        </a:rPr>
                        <a:t> process (</a:t>
                      </a:r>
                      <a:r>
                        <a:rPr lang="lv-LV" sz="2000" dirty="0" err="1">
                          <a:effectLst/>
                        </a:rPr>
                        <a:t>Rector’s</a:t>
                      </a:r>
                      <a:r>
                        <a:rPr lang="lv-LV" sz="2000" dirty="0">
                          <a:effectLst/>
                        </a:rPr>
                        <a:t> </a:t>
                      </a:r>
                      <a:r>
                        <a:rPr lang="lv-LV" sz="2000" dirty="0" err="1">
                          <a:effectLst/>
                        </a:rPr>
                        <a:t>order</a:t>
                      </a:r>
                      <a:r>
                        <a:rPr lang="lv-LV" sz="2000" dirty="0">
                          <a:effectLst/>
                        </a:rPr>
                        <a:t>)</a:t>
                      </a:r>
                      <a:endParaRPr lang="lv-LV" sz="1800" dirty="0">
                        <a:effectLst/>
                      </a:endParaRPr>
                    </a:p>
                    <a:p>
                      <a:pPr marL="228600" algn="l">
                        <a:lnSpc>
                          <a:spcPct val="107000"/>
                        </a:lnSpc>
                        <a:spcAft>
                          <a:spcPts val="800"/>
                        </a:spcAft>
                      </a:pPr>
                      <a:r>
                        <a:rPr lang="lv-LV" sz="2000" dirty="0" err="1">
                          <a:effectLst/>
                        </a:rPr>
                        <a:t>Constitution</a:t>
                      </a:r>
                      <a:r>
                        <a:rPr lang="lv-LV" sz="2000" dirty="0">
                          <a:effectLst/>
                        </a:rPr>
                        <a:t> </a:t>
                      </a:r>
                      <a:r>
                        <a:rPr lang="lv-LV" sz="2000" dirty="0" err="1">
                          <a:effectLst/>
                        </a:rPr>
                        <a:t>of</a:t>
                      </a:r>
                      <a:r>
                        <a:rPr lang="lv-LV" sz="2000" dirty="0">
                          <a:effectLst/>
                        </a:rPr>
                        <a:t> UL (</a:t>
                      </a:r>
                      <a:r>
                        <a:rPr lang="lv-LV" sz="2000" dirty="0" err="1">
                          <a:effectLst/>
                        </a:rPr>
                        <a:t>Constitutional</a:t>
                      </a:r>
                      <a:r>
                        <a:rPr lang="lv-LV" sz="2000" dirty="0">
                          <a:effectLst/>
                        </a:rPr>
                        <a:t> </a:t>
                      </a:r>
                      <a:r>
                        <a:rPr lang="lv-LV" sz="2000" dirty="0" err="1">
                          <a:effectLst/>
                        </a:rPr>
                        <a:t>Assembly</a:t>
                      </a:r>
                      <a:r>
                        <a:rPr lang="lv-LV" sz="2000" dirty="0">
                          <a:effectLst/>
                        </a:rPr>
                        <a:t>,  </a:t>
                      </a:r>
                      <a:r>
                        <a:rPr lang="lv-LV" sz="2000" dirty="0" err="1">
                          <a:effectLst/>
                        </a:rPr>
                        <a:t>Cabinet</a:t>
                      </a:r>
                      <a:r>
                        <a:rPr lang="lv-LV" sz="2000" dirty="0">
                          <a:effectLst/>
                        </a:rPr>
                        <a:t> </a:t>
                      </a:r>
                      <a:r>
                        <a:rPr lang="lv-LV" sz="2000" dirty="0" err="1">
                          <a:effectLst/>
                        </a:rPr>
                        <a:t>of</a:t>
                      </a:r>
                      <a:r>
                        <a:rPr lang="lv-LV" sz="2000" dirty="0">
                          <a:effectLst/>
                        </a:rPr>
                        <a:t> </a:t>
                      </a:r>
                      <a:r>
                        <a:rPr lang="lv-LV" sz="2000" dirty="0" err="1">
                          <a:effectLst/>
                        </a:rPr>
                        <a:t>Ministers</a:t>
                      </a:r>
                      <a:r>
                        <a:rPr lang="lv-LV" sz="2000" dirty="0">
                          <a:effectLst/>
                        </a:rPr>
                        <a:t> )</a:t>
                      </a:r>
                      <a:endParaRPr lang="lv-LV" sz="1100" dirty="0">
                        <a:effectLst/>
                        <a:latin typeface="Calibri"/>
                        <a:ea typeface="Calibri"/>
                        <a:cs typeface="Mangal"/>
                      </a:endParaRPr>
                    </a:p>
                  </a:txBody>
                  <a:tcPr marL="114300" marR="114300" marT="0" marB="0"/>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4306384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lv-LV"/>
          </a:p>
        </p:txBody>
      </p:sp>
      <p:sp>
        <p:nvSpPr>
          <p:cNvPr id="7171" name="Rectangle 4"/>
          <p:cNvSpPr>
            <a:spLocks noChangeArrowheads="1"/>
          </p:cNvSpPr>
          <p:nvPr/>
        </p:nvSpPr>
        <p:spPr bwMode="auto">
          <a:xfrm>
            <a:off x="142875" y="33129"/>
            <a:ext cx="8858250" cy="338554"/>
          </a:xfrm>
          <a:prstGeom prst="rect">
            <a:avLst/>
          </a:prstGeom>
          <a:noFill/>
          <a:ln w="9525">
            <a:noFill/>
            <a:miter lim="800000"/>
            <a:headEnd/>
            <a:tailEnd/>
          </a:ln>
          <a:effectLst/>
        </p:spPr>
        <p:txBody>
          <a:bodyPr anchor="ctr">
            <a:spAutoFit/>
          </a:bodyPr>
          <a:lstStyle/>
          <a:p>
            <a:pPr algn="ctr"/>
            <a:r>
              <a:rPr lang="lv-LV" sz="1600" b="1" dirty="0" err="1"/>
              <a:t>Description</a:t>
            </a:r>
            <a:r>
              <a:rPr lang="lv-LV" sz="1600" b="1" dirty="0"/>
              <a:t> </a:t>
            </a:r>
            <a:r>
              <a:rPr lang="lv-LV" sz="1600" b="1" dirty="0" err="1"/>
              <a:t>of</a:t>
            </a:r>
            <a:r>
              <a:rPr lang="lv-LV" sz="1600" b="1" dirty="0"/>
              <a:t> </a:t>
            </a:r>
            <a:r>
              <a:rPr lang="lv-LV" sz="1600" b="1" dirty="0" err="1"/>
              <a:t>internal</a:t>
            </a:r>
            <a:r>
              <a:rPr lang="lv-LV" sz="1600" b="1" dirty="0"/>
              <a:t> QAS </a:t>
            </a:r>
            <a:r>
              <a:rPr lang="lv-LV" sz="1600" b="1" dirty="0" err="1"/>
              <a:t>of</a:t>
            </a:r>
            <a:r>
              <a:rPr lang="lv-LV" sz="1600" b="1" dirty="0"/>
              <a:t> a STUDY DOMAIN</a:t>
            </a:r>
            <a:endParaRPr lang="lv-LV" sz="1600" dirty="0"/>
          </a:p>
        </p:txBody>
      </p:sp>
      <p:graphicFrame>
        <p:nvGraphicFramePr>
          <p:cNvPr id="7172" name="Object 5"/>
          <p:cNvGraphicFramePr>
            <a:graphicFrameLocks noChangeAspect="1"/>
          </p:cNvGraphicFramePr>
          <p:nvPr/>
        </p:nvGraphicFramePr>
        <p:xfrm>
          <a:off x="755650" y="417513"/>
          <a:ext cx="6192838" cy="6380162"/>
        </p:xfrm>
        <a:graphic>
          <a:graphicData uri="http://schemas.openxmlformats.org/presentationml/2006/ole">
            <mc:AlternateContent xmlns:mc="http://schemas.openxmlformats.org/markup-compatibility/2006">
              <mc:Choice xmlns:v="urn:schemas-microsoft-com:vml" Requires="v">
                <p:oleObj spid="_x0000_s1078" r:id="rId4" imgW="6425133" imgH="8606022" progId="">
                  <p:embed/>
                </p:oleObj>
              </mc:Choice>
              <mc:Fallback>
                <p:oleObj r:id="rId4" imgW="6425133" imgH="8606022" progId="">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650" y="417513"/>
                        <a:ext cx="6192838" cy="6380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4"/>
          <p:cNvSpPr>
            <a:spLocks noChangeArrowheads="1"/>
          </p:cNvSpPr>
          <p:nvPr/>
        </p:nvSpPr>
        <p:spPr bwMode="auto">
          <a:xfrm>
            <a:off x="390525" y="-26988"/>
            <a:ext cx="8753475" cy="388696"/>
          </a:xfrm>
          <a:prstGeom prst="rect">
            <a:avLst/>
          </a:prstGeom>
          <a:noFill/>
          <a:ln w="9525">
            <a:noFill/>
            <a:miter lim="800000"/>
            <a:headEnd/>
            <a:tailEnd/>
          </a:ln>
        </p:spPr>
        <p:txBody>
          <a:bodyPr>
            <a:spAutoFit/>
          </a:bodyPr>
          <a:lstStyle/>
          <a:p>
            <a:pPr algn="ctr">
              <a:lnSpc>
                <a:spcPct val="107000"/>
              </a:lnSpc>
              <a:spcAft>
                <a:spcPts val="800"/>
              </a:spcAft>
            </a:pPr>
            <a:r>
              <a:rPr lang="lv-LV" b="1" dirty="0" err="1">
                <a:latin typeface="Times New Roman" pitchFamily="18" charset="0"/>
                <a:ea typeface="Calibri" pitchFamily="34" charset="0"/>
                <a:cs typeface="Times New Roman" pitchFamily="18" charset="0"/>
              </a:rPr>
              <a:t>Evaluation</a:t>
            </a:r>
            <a:r>
              <a:rPr lang="lv-LV" b="1" dirty="0">
                <a:latin typeface="Times New Roman" pitchFamily="18" charset="0"/>
                <a:ea typeface="Calibri" pitchFamily="34" charset="0"/>
                <a:cs typeface="Times New Roman" pitchFamily="18" charset="0"/>
              </a:rPr>
              <a:t> </a:t>
            </a:r>
            <a:r>
              <a:rPr lang="lv-LV" b="1" dirty="0" err="1">
                <a:latin typeface="Times New Roman" pitchFamily="18" charset="0"/>
                <a:ea typeface="Calibri" pitchFamily="34" charset="0"/>
                <a:cs typeface="Times New Roman" pitchFamily="18" charset="0"/>
              </a:rPr>
              <a:t>and</a:t>
            </a:r>
            <a:r>
              <a:rPr lang="lv-LV" b="1" dirty="0">
                <a:latin typeface="Times New Roman" pitchFamily="18" charset="0"/>
                <a:ea typeface="Calibri" pitchFamily="34" charset="0"/>
                <a:cs typeface="Times New Roman" pitchFamily="18" charset="0"/>
              </a:rPr>
              <a:t> </a:t>
            </a:r>
            <a:r>
              <a:rPr lang="lv-LV" b="1" dirty="0" err="1">
                <a:latin typeface="Times New Roman" pitchFamily="18" charset="0"/>
                <a:ea typeface="Calibri" pitchFamily="34" charset="0"/>
                <a:cs typeface="Times New Roman" pitchFamily="18" charset="0"/>
              </a:rPr>
              <a:t>adoption</a:t>
            </a:r>
            <a:r>
              <a:rPr lang="lv-LV" b="1" dirty="0">
                <a:latin typeface="Times New Roman" pitchFamily="18" charset="0"/>
                <a:ea typeface="Calibri" pitchFamily="34" charset="0"/>
                <a:cs typeface="Times New Roman" pitchFamily="18" charset="0"/>
              </a:rPr>
              <a:t> </a:t>
            </a:r>
            <a:r>
              <a:rPr lang="lv-LV" b="1" dirty="0" err="1">
                <a:latin typeface="Times New Roman" pitchFamily="18" charset="0"/>
                <a:ea typeface="Calibri" pitchFamily="34" charset="0"/>
                <a:cs typeface="Times New Roman" pitchFamily="18" charset="0"/>
              </a:rPr>
              <a:t>of</a:t>
            </a:r>
            <a:r>
              <a:rPr lang="lv-LV" b="1" dirty="0">
                <a:latin typeface="Times New Roman" pitchFamily="18" charset="0"/>
                <a:ea typeface="Calibri" pitchFamily="34" charset="0"/>
                <a:cs typeface="Times New Roman" pitchFamily="18" charset="0"/>
              </a:rPr>
              <a:t> a </a:t>
            </a:r>
            <a:r>
              <a:rPr lang="lv-LV" b="1" dirty="0" err="1">
                <a:latin typeface="Times New Roman" pitchFamily="18" charset="0"/>
                <a:ea typeface="Calibri" pitchFamily="34" charset="0"/>
                <a:cs typeface="Times New Roman" pitchFamily="18" charset="0"/>
              </a:rPr>
              <a:t>study</a:t>
            </a:r>
            <a:r>
              <a:rPr lang="lv-LV" b="1" dirty="0">
                <a:latin typeface="Times New Roman" pitchFamily="18" charset="0"/>
                <a:ea typeface="Calibri" pitchFamily="34" charset="0"/>
                <a:cs typeface="Times New Roman" pitchFamily="18" charset="0"/>
              </a:rPr>
              <a:t> </a:t>
            </a:r>
            <a:r>
              <a:rPr lang="lv-LV" b="1" dirty="0" err="1">
                <a:latin typeface="Times New Roman" pitchFamily="18" charset="0"/>
                <a:ea typeface="Calibri" pitchFamily="34" charset="0"/>
                <a:cs typeface="Times New Roman" pitchFamily="18" charset="0"/>
              </a:rPr>
              <a:t>programme</a:t>
            </a:r>
            <a:endParaRPr lang="lv-LV" sz="1600" dirty="0">
              <a:latin typeface="Calibri" pitchFamily="34" charset="0"/>
              <a:ea typeface="Calibri" pitchFamily="34" charset="0"/>
              <a:cs typeface="Times New Roman" pitchFamily="18" charset="0"/>
            </a:endParaRPr>
          </a:p>
        </p:txBody>
      </p:sp>
      <p:pic>
        <p:nvPicPr>
          <p:cNvPr id="5" name="Satura vietturis 4"/>
          <p:cNvPicPr>
            <a:picLocks noGrp="1" noChangeAspect="1"/>
          </p:cNvPicPr>
          <p:nvPr>
            <p:ph/>
          </p:nvPr>
        </p:nvPicPr>
        <p:blipFill>
          <a:blip r:embed="rId3">
            <a:extLst>
              <a:ext uri="{28A0092B-C50C-407E-A947-70E740481C1C}">
                <a14:useLocalDpi xmlns:a14="http://schemas.microsoft.com/office/drawing/2010/main" val="0"/>
              </a:ext>
            </a:extLst>
          </a:blip>
          <a:stretch>
            <a:fillRect/>
          </a:stretch>
        </p:blipFill>
        <p:spPr>
          <a:xfrm>
            <a:off x="457200" y="457200"/>
            <a:ext cx="8229600" cy="5486400"/>
          </a:xfrm>
        </p:spPr>
      </p:pic>
    </p:spTree>
    <p:extLst>
      <p:ext uri="{BB962C8B-B14F-4D97-AF65-F5344CB8AC3E}">
        <p14:creationId xmlns:p14="http://schemas.microsoft.com/office/powerpoint/2010/main" val="4166405880"/>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atura vietturis 1"/>
          <p:cNvSpPr>
            <a:spLocks noGrp="1"/>
          </p:cNvSpPr>
          <p:nvPr>
            <p:ph/>
          </p:nvPr>
        </p:nvSpPr>
        <p:spPr/>
        <p:txBody>
          <a:bodyPr/>
          <a:lstStyle/>
          <a:p>
            <a:r>
              <a:rPr lang="lv-LV" sz="3600" dirty="0"/>
              <a:t>1.3 </a:t>
            </a:r>
            <a:r>
              <a:rPr lang="lv-LV" sz="3600" b="1" dirty="0"/>
              <a:t>Student-</a:t>
            </a:r>
            <a:r>
              <a:rPr lang="lv-LV" sz="3600" b="1" dirty="0" err="1"/>
              <a:t>centered</a:t>
            </a:r>
            <a:r>
              <a:rPr lang="lv-LV" sz="3600" b="1" dirty="0"/>
              <a:t> </a:t>
            </a:r>
            <a:r>
              <a:rPr lang="lv-LV" sz="3600" b="1" dirty="0" err="1"/>
              <a:t>learning</a:t>
            </a:r>
            <a:r>
              <a:rPr lang="lv-LV" sz="3600" b="1" dirty="0"/>
              <a:t>, </a:t>
            </a:r>
            <a:r>
              <a:rPr lang="lv-LV" sz="3600" b="1" dirty="0" err="1"/>
              <a:t>teaching</a:t>
            </a:r>
            <a:r>
              <a:rPr lang="lv-LV" sz="3600" b="1" dirty="0"/>
              <a:t> </a:t>
            </a:r>
            <a:r>
              <a:rPr lang="lv-LV" sz="3600" b="1" dirty="0" err="1"/>
              <a:t>and</a:t>
            </a:r>
            <a:r>
              <a:rPr lang="lv-LV" sz="3600" b="1" dirty="0"/>
              <a:t> </a:t>
            </a:r>
            <a:r>
              <a:rPr lang="lv-LV" sz="3600" b="1" dirty="0" err="1"/>
              <a:t>assessment</a:t>
            </a:r>
            <a:r>
              <a:rPr lang="lv-LV" sz="3600" dirty="0"/>
              <a:t>:</a:t>
            </a:r>
          </a:p>
          <a:p>
            <a:r>
              <a:rPr lang="lv-LV" dirty="0" err="1"/>
              <a:t>Institutions</a:t>
            </a:r>
            <a:r>
              <a:rPr lang="lv-LV" dirty="0"/>
              <a:t> </a:t>
            </a:r>
            <a:r>
              <a:rPr lang="lv-LV" dirty="0" err="1"/>
              <a:t>should</a:t>
            </a:r>
            <a:r>
              <a:rPr lang="lv-LV" dirty="0"/>
              <a:t> </a:t>
            </a:r>
            <a:r>
              <a:rPr lang="lv-LV" dirty="0" err="1"/>
              <a:t>ensure</a:t>
            </a:r>
            <a:r>
              <a:rPr lang="lv-LV" dirty="0"/>
              <a:t> </a:t>
            </a:r>
            <a:r>
              <a:rPr lang="lv-LV" dirty="0" err="1"/>
              <a:t>that</a:t>
            </a:r>
            <a:r>
              <a:rPr lang="lv-LV" dirty="0"/>
              <a:t> </a:t>
            </a:r>
            <a:r>
              <a:rPr lang="lv-LV" dirty="0" err="1"/>
              <a:t>the</a:t>
            </a:r>
            <a:r>
              <a:rPr lang="lv-LV" dirty="0"/>
              <a:t> </a:t>
            </a:r>
            <a:r>
              <a:rPr lang="en-US" dirty="0" err="1"/>
              <a:t>programmes</a:t>
            </a:r>
            <a:r>
              <a:rPr lang="en-US" dirty="0"/>
              <a:t> </a:t>
            </a:r>
            <a:r>
              <a:rPr lang="lv-LV" dirty="0" err="1"/>
              <a:t>are</a:t>
            </a:r>
            <a:r>
              <a:rPr lang="lv-LV" dirty="0"/>
              <a:t> </a:t>
            </a:r>
            <a:r>
              <a:rPr lang="lv-LV" dirty="0" err="1"/>
              <a:t>delivered</a:t>
            </a:r>
            <a:r>
              <a:rPr lang="lv-LV" dirty="0"/>
              <a:t> </a:t>
            </a:r>
            <a:r>
              <a:rPr lang="lv-LV" dirty="0" err="1"/>
              <a:t>in</a:t>
            </a:r>
            <a:r>
              <a:rPr lang="lv-LV" dirty="0"/>
              <a:t> a </a:t>
            </a:r>
            <a:r>
              <a:rPr lang="lv-LV" dirty="0" err="1"/>
              <a:t>way</a:t>
            </a:r>
            <a:r>
              <a:rPr lang="lv-LV" dirty="0"/>
              <a:t> </a:t>
            </a:r>
            <a:r>
              <a:rPr lang="lv-LV" dirty="0" err="1"/>
              <a:t>that</a:t>
            </a:r>
            <a:r>
              <a:rPr lang="lv-LV" dirty="0"/>
              <a:t> </a:t>
            </a:r>
            <a:r>
              <a:rPr lang="lv-LV" dirty="0" err="1"/>
              <a:t>encourages</a:t>
            </a:r>
            <a:r>
              <a:rPr lang="lv-LV" dirty="0"/>
              <a:t> students to </a:t>
            </a:r>
            <a:r>
              <a:rPr lang="lv-LV" dirty="0" err="1"/>
              <a:t>take</a:t>
            </a:r>
            <a:r>
              <a:rPr lang="lv-LV" dirty="0"/>
              <a:t> </a:t>
            </a:r>
            <a:r>
              <a:rPr lang="lv-LV" dirty="0" err="1"/>
              <a:t>an</a:t>
            </a:r>
            <a:r>
              <a:rPr lang="lv-LV" dirty="0"/>
              <a:t> </a:t>
            </a:r>
            <a:r>
              <a:rPr lang="lv-LV" dirty="0" err="1"/>
              <a:t>active</a:t>
            </a:r>
            <a:r>
              <a:rPr lang="lv-LV" dirty="0"/>
              <a:t> </a:t>
            </a:r>
            <a:r>
              <a:rPr lang="lv-LV" dirty="0" err="1"/>
              <a:t>role</a:t>
            </a:r>
            <a:r>
              <a:rPr lang="lv-LV" dirty="0"/>
              <a:t> </a:t>
            </a:r>
            <a:r>
              <a:rPr lang="lv-LV" dirty="0" err="1"/>
              <a:t>in</a:t>
            </a:r>
            <a:r>
              <a:rPr lang="lv-LV" dirty="0"/>
              <a:t> </a:t>
            </a:r>
            <a:r>
              <a:rPr lang="lv-LV" dirty="0" err="1"/>
              <a:t>creating</a:t>
            </a:r>
            <a:r>
              <a:rPr lang="lv-LV" dirty="0"/>
              <a:t> </a:t>
            </a:r>
            <a:r>
              <a:rPr lang="lv-LV" dirty="0" err="1"/>
              <a:t>the</a:t>
            </a:r>
            <a:r>
              <a:rPr lang="lv-LV" dirty="0"/>
              <a:t> </a:t>
            </a:r>
            <a:r>
              <a:rPr lang="lv-LV" dirty="0" err="1"/>
              <a:t>learning</a:t>
            </a:r>
            <a:r>
              <a:rPr lang="lv-LV" dirty="0"/>
              <a:t> process, </a:t>
            </a:r>
            <a:r>
              <a:rPr lang="lv-LV" dirty="0" err="1"/>
              <a:t>and</a:t>
            </a:r>
            <a:r>
              <a:rPr lang="lv-LV" dirty="0"/>
              <a:t> </a:t>
            </a:r>
            <a:r>
              <a:rPr lang="lv-LV" dirty="0" err="1"/>
              <a:t>that</a:t>
            </a:r>
            <a:r>
              <a:rPr lang="lv-LV" dirty="0"/>
              <a:t> </a:t>
            </a:r>
            <a:r>
              <a:rPr lang="lv-LV" dirty="0" err="1"/>
              <a:t>the</a:t>
            </a:r>
            <a:r>
              <a:rPr lang="lv-LV" dirty="0"/>
              <a:t> </a:t>
            </a:r>
            <a:r>
              <a:rPr lang="en-US" dirty="0"/>
              <a:t>assess</a:t>
            </a:r>
            <a:r>
              <a:rPr lang="lv-LV" dirty="0" err="1"/>
              <a:t>ment</a:t>
            </a:r>
            <a:r>
              <a:rPr lang="lv-LV" dirty="0"/>
              <a:t> </a:t>
            </a:r>
            <a:r>
              <a:rPr lang="lv-LV" dirty="0" err="1"/>
              <a:t>of</a:t>
            </a:r>
            <a:r>
              <a:rPr lang="lv-LV" dirty="0"/>
              <a:t> students </a:t>
            </a:r>
            <a:r>
              <a:rPr lang="lv-LV" dirty="0" err="1"/>
              <a:t>reflects</a:t>
            </a:r>
            <a:r>
              <a:rPr lang="lv-LV" dirty="0"/>
              <a:t> </a:t>
            </a:r>
            <a:r>
              <a:rPr lang="lv-LV" dirty="0" err="1"/>
              <a:t>this</a:t>
            </a:r>
            <a:r>
              <a:rPr lang="lv-LV" dirty="0"/>
              <a:t> </a:t>
            </a:r>
            <a:r>
              <a:rPr lang="lv-LV" dirty="0" err="1"/>
              <a:t>approach</a:t>
            </a:r>
            <a:r>
              <a:rPr lang="lv-LV" dirty="0"/>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539750" y="260350"/>
            <a:ext cx="8064500" cy="1296988"/>
          </a:xfrm>
        </p:spPr>
        <p:txBody>
          <a:bodyPr/>
          <a:lstStyle/>
          <a:p>
            <a:pPr eaLnBrk="1" hangingPunct="1"/>
            <a:r>
              <a:rPr lang="lv-LV" altLang="lv-LV" sz="3500">
                <a:latin typeface="Arial" charset="0"/>
              </a:rPr>
              <a:t>Latvia</a:t>
            </a:r>
          </a:p>
        </p:txBody>
      </p:sp>
      <p:pic>
        <p:nvPicPr>
          <p:cNvPr id="13315" name="Picture 9" descr="europe"/>
          <p:cNvPicPr>
            <a:picLocks noChangeAspect="1" noChangeArrowheads="1"/>
          </p:cNvPicPr>
          <p:nvPr/>
        </p:nvPicPr>
        <p:blipFill>
          <a:blip r:embed="rId3" cstate="print"/>
          <a:srcRect/>
          <a:stretch>
            <a:fillRect/>
          </a:stretch>
        </p:blipFill>
        <p:spPr bwMode="auto">
          <a:xfrm>
            <a:off x="2411413" y="-338138"/>
            <a:ext cx="7921625" cy="7400926"/>
          </a:xfrm>
          <a:prstGeom prst="rect">
            <a:avLst/>
          </a:prstGeom>
          <a:noFill/>
          <a:ln w="9525">
            <a:noFill/>
            <a:miter lim="800000"/>
            <a:headEnd/>
            <a:tailEnd/>
          </a:ln>
        </p:spPr>
      </p:pic>
      <p:sp>
        <p:nvSpPr>
          <p:cNvPr id="4100" name="Subtitle 2"/>
          <p:cNvSpPr>
            <a:spLocks noGrp="1"/>
          </p:cNvSpPr>
          <p:nvPr>
            <p:ph type="subTitle" idx="1"/>
          </p:nvPr>
        </p:nvSpPr>
        <p:spPr>
          <a:xfrm>
            <a:off x="539750" y="1557338"/>
            <a:ext cx="8064500" cy="2824162"/>
          </a:xfrm>
        </p:spPr>
        <p:txBody>
          <a:bodyPr>
            <a:normAutofit fontScale="85000" lnSpcReduction="10000"/>
          </a:bodyPr>
          <a:lstStyle/>
          <a:p>
            <a:pPr algn="l" eaLnBrk="1" hangingPunct="1">
              <a:lnSpc>
                <a:spcPct val="80000"/>
              </a:lnSpc>
              <a:spcBef>
                <a:spcPct val="60000"/>
              </a:spcBef>
              <a:buFont typeface="Arial" panose="020B0604020202020204" pitchFamily="34" charset="0"/>
              <a:buNone/>
              <a:defRPr/>
            </a:pPr>
            <a:r>
              <a:rPr lang="en-US" altLang="lv-LV" sz="1800" dirty="0">
                <a:solidFill>
                  <a:srgbClr val="B5121B"/>
                </a:solidFill>
              </a:rPr>
              <a:t>Situated in Northern Europe</a:t>
            </a:r>
            <a:r>
              <a:rPr lang="en-US" altLang="lv-LV" sz="1800" dirty="0">
                <a:solidFill>
                  <a:srgbClr val="807F83"/>
                </a:solidFill>
              </a:rPr>
              <a:t>,</a:t>
            </a:r>
            <a:r>
              <a:rPr lang="lv-LV" altLang="lv-LV" sz="1800" dirty="0">
                <a:solidFill>
                  <a:srgbClr val="807F83"/>
                </a:solidFill>
              </a:rPr>
              <a:t> </a:t>
            </a:r>
            <a:r>
              <a:rPr lang="en-US" altLang="lv-LV" sz="1800" dirty="0">
                <a:solidFill>
                  <a:srgbClr val="807F83"/>
                </a:solidFill>
              </a:rPr>
              <a:t>on the coast of Baltic Sea</a:t>
            </a:r>
            <a:r>
              <a:rPr lang="lv-LV" altLang="lv-LV" sz="1800" dirty="0">
                <a:solidFill>
                  <a:srgbClr val="807F83"/>
                </a:solidFill>
              </a:rPr>
              <a:t>; </a:t>
            </a:r>
            <a:r>
              <a:rPr lang="lv-LV" altLang="lv-LV" sz="1800" dirty="0" err="1">
                <a:solidFill>
                  <a:srgbClr val="B5121B"/>
                </a:solidFill>
              </a:rPr>
              <a:t>Capital</a:t>
            </a:r>
            <a:r>
              <a:rPr lang="lv-LV" altLang="lv-LV" sz="1800" dirty="0">
                <a:solidFill>
                  <a:srgbClr val="B5121B"/>
                </a:solidFill>
              </a:rPr>
              <a:t>:</a:t>
            </a:r>
            <a:r>
              <a:rPr lang="lv-LV" altLang="lv-LV" sz="1800" dirty="0">
                <a:solidFill>
                  <a:srgbClr val="807F83"/>
                </a:solidFill>
              </a:rPr>
              <a:t> </a:t>
            </a:r>
            <a:r>
              <a:rPr lang="lv-LV" altLang="lv-LV" sz="1800" dirty="0" err="1">
                <a:solidFill>
                  <a:srgbClr val="807F83"/>
                </a:solidFill>
              </a:rPr>
              <a:t>Riga</a:t>
            </a:r>
            <a:endParaRPr lang="lv-LV" altLang="lv-LV" sz="1800" dirty="0">
              <a:solidFill>
                <a:srgbClr val="807F83"/>
              </a:solidFill>
            </a:endParaRPr>
          </a:p>
          <a:p>
            <a:pPr algn="l" eaLnBrk="1" hangingPunct="1">
              <a:lnSpc>
                <a:spcPct val="80000"/>
              </a:lnSpc>
              <a:spcBef>
                <a:spcPct val="60000"/>
              </a:spcBef>
              <a:buFont typeface="Arial" panose="020B0604020202020204" pitchFamily="34" charset="0"/>
              <a:buNone/>
              <a:defRPr/>
            </a:pPr>
            <a:r>
              <a:rPr lang="lv-LV" altLang="lv-LV" sz="1800" dirty="0" err="1">
                <a:solidFill>
                  <a:srgbClr val="B5121B"/>
                </a:solidFill>
              </a:rPr>
              <a:t>Founded</a:t>
            </a:r>
            <a:r>
              <a:rPr lang="lv-LV" altLang="lv-LV" sz="1800" dirty="0">
                <a:solidFill>
                  <a:srgbClr val="B5121B"/>
                </a:solidFill>
              </a:rPr>
              <a:t>:</a:t>
            </a:r>
            <a:r>
              <a:rPr lang="lv-LV" altLang="lv-LV" sz="1800" dirty="0">
                <a:solidFill>
                  <a:srgbClr val="807F83"/>
                </a:solidFill>
              </a:rPr>
              <a:t> </a:t>
            </a:r>
            <a:r>
              <a:rPr lang="lv-LV" altLang="lv-LV" sz="1800" dirty="0" err="1">
                <a:solidFill>
                  <a:srgbClr val="807F83"/>
                </a:solidFill>
              </a:rPr>
              <a:t>November</a:t>
            </a:r>
            <a:r>
              <a:rPr lang="lv-LV" altLang="lv-LV" sz="1800" dirty="0">
                <a:solidFill>
                  <a:srgbClr val="807F83"/>
                </a:solidFill>
              </a:rPr>
              <a:t> 18, 1918;</a:t>
            </a:r>
          </a:p>
          <a:p>
            <a:pPr algn="l" eaLnBrk="1" hangingPunct="1">
              <a:lnSpc>
                <a:spcPct val="80000"/>
              </a:lnSpc>
              <a:spcBef>
                <a:spcPct val="60000"/>
              </a:spcBef>
              <a:buFont typeface="Arial" panose="020B0604020202020204" pitchFamily="34" charset="0"/>
              <a:buNone/>
              <a:defRPr/>
            </a:pPr>
            <a:r>
              <a:rPr lang="lv-LV" altLang="lv-LV" sz="1800" dirty="0" err="1">
                <a:solidFill>
                  <a:srgbClr val="B5121B"/>
                </a:solidFill>
              </a:rPr>
              <a:t>European</a:t>
            </a:r>
            <a:r>
              <a:rPr lang="lv-LV" altLang="lv-LV" sz="1800" dirty="0">
                <a:solidFill>
                  <a:srgbClr val="B5121B"/>
                </a:solidFill>
              </a:rPr>
              <a:t> </a:t>
            </a:r>
            <a:r>
              <a:rPr lang="lv-LV" altLang="lv-LV" sz="1800" dirty="0" err="1">
                <a:solidFill>
                  <a:srgbClr val="B5121B"/>
                </a:solidFill>
              </a:rPr>
              <a:t>Union</a:t>
            </a:r>
            <a:r>
              <a:rPr lang="en-US" altLang="lv-LV" sz="1800" dirty="0">
                <a:solidFill>
                  <a:srgbClr val="B5121B"/>
                </a:solidFill>
              </a:rPr>
              <a:t>:</a:t>
            </a:r>
            <a:r>
              <a:rPr lang="lv-LV" altLang="lv-LV" sz="1800" dirty="0">
                <a:solidFill>
                  <a:srgbClr val="807F83"/>
                </a:solidFill>
              </a:rPr>
              <a:t> </a:t>
            </a:r>
            <a:r>
              <a:rPr lang="lv-LV" altLang="lv-LV" sz="1800" dirty="0" err="1">
                <a:solidFill>
                  <a:srgbClr val="807F83"/>
                </a:solidFill>
              </a:rPr>
              <a:t>since</a:t>
            </a:r>
            <a:r>
              <a:rPr lang="en-US" altLang="lv-LV" sz="1800" dirty="0">
                <a:solidFill>
                  <a:srgbClr val="807F83"/>
                </a:solidFill>
              </a:rPr>
              <a:t> 2004</a:t>
            </a:r>
            <a:r>
              <a:rPr lang="lv-LV" altLang="lv-LV" sz="1800" dirty="0">
                <a:solidFill>
                  <a:srgbClr val="807F83"/>
                </a:solidFill>
              </a:rPr>
              <a:t>; </a:t>
            </a:r>
            <a:r>
              <a:rPr lang="en-US" altLang="lv-LV" sz="1800" dirty="0">
                <a:solidFill>
                  <a:srgbClr val="B5121B"/>
                </a:solidFill>
              </a:rPr>
              <a:t>E</a:t>
            </a:r>
            <a:r>
              <a:rPr lang="lv-LV" altLang="lv-LV" sz="1800" dirty="0" err="1">
                <a:solidFill>
                  <a:srgbClr val="B5121B"/>
                </a:solidFill>
              </a:rPr>
              <a:t>urozone</a:t>
            </a:r>
            <a:r>
              <a:rPr lang="en-US" altLang="lv-LV" sz="1800" dirty="0">
                <a:solidFill>
                  <a:srgbClr val="B5121B"/>
                </a:solidFill>
              </a:rPr>
              <a:t>:</a:t>
            </a:r>
            <a:r>
              <a:rPr lang="lv-LV" altLang="lv-LV" sz="1800" dirty="0">
                <a:solidFill>
                  <a:srgbClr val="B5121B"/>
                </a:solidFill>
              </a:rPr>
              <a:t> </a:t>
            </a:r>
            <a:r>
              <a:rPr lang="lv-LV" altLang="lv-LV" sz="1800" dirty="0" err="1">
                <a:solidFill>
                  <a:srgbClr val="807F83"/>
                </a:solidFill>
              </a:rPr>
              <a:t>since</a:t>
            </a:r>
            <a:r>
              <a:rPr lang="en-US" altLang="lv-LV" sz="1800" dirty="0">
                <a:solidFill>
                  <a:srgbClr val="807F83"/>
                </a:solidFill>
              </a:rPr>
              <a:t> 2014</a:t>
            </a:r>
            <a:r>
              <a:rPr lang="lv-LV" altLang="lv-LV" sz="1800" dirty="0">
                <a:solidFill>
                  <a:srgbClr val="807F83"/>
                </a:solidFill>
              </a:rPr>
              <a:t>;</a:t>
            </a:r>
          </a:p>
          <a:p>
            <a:pPr algn="l" eaLnBrk="1" hangingPunct="1">
              <a:lnSpc>
                <a:spcPct val="80000"/>
              </a:lnSpc>
              <a:spcBef>
                <a:spcPct val="60000"/>
              </a:spcBef>
              <a:buFont typeface="Arial" panose="020B0604020202020204" pitchFamily="34" charset="0"/>
              <a:buNone/>
              <a:defRPr/>
            </a:pPr>
            <a:r>
              <a:rPr lang="lv-LV" altLang="lv-LV" sz="1800" dirty="0">
                <a:solidFill>
                  <a:srgbClr val="B5121B"/>
                </a:solidFill>
              </a:rPr>
              <a:t>P</a:t>
            </a:r>
            <a:r>
              <a:rPr lang="en-US" altLang="lv-LV" sz="1800" dirty="0">
                <a:solidFill>
                  <a:srgbClr val="B5121B"/>
                </a:solidFill>
              </a:rPr>
              <a:t>residency of the Council </a:t>
            </a:r>
            <a:r>
              <a:rPr lang="en-US" altLang="lv-LV" sz="1800" dirty="0">
                <a:solidFill>
                  <a:schemeClr val="accent2"/>
                </a:solidFill>
              </a:rPr>
              <a:t>of the </a:t>
            </a:r>
            <a:r>
              <a:rPr lang="lv-LV" altLang="lv-LV" sz="1800" dirty="0" err="1">
                <a:solidFill>
                  <a:schemeClr val="accent2"/>
                </a:solidFill>
              </a:rPr>
              <a:t>European</a:t>
            </a:r>
            <a:r>
              <a:rPr lang="lv-LV" altLang="lv-LV" sz="1800" dirty="0">
                <a:solidFill>
                  <a:schemeClr val="accent2"/>
                </a:solidFill>
              </a:rPr>
              <a:t> </a:t>
            </a:r>
            <a:r>
              <a:rPr lang="lv-LV" altLang="lv-LV" sz="1800" dirty="0" err="1">
                <a:solidFill>
                  <a:schemeClr val="accent2"/>
                </a:solidFill>
              </a:rPr>
              <a:t>Union</a:t>
            </a:r>
            <a:r>
              <a:rPr lang="lv-LV" altLang="lv-LV" sz="1800" dirty="0">
                <a:solidFill>
                  <a:schemeClr val="accent2"/>
                </a:solidFill>
              </a:rPr>
              <a:t> </a:t>
            </a:r>
            <a:r>
              <a:rPr lang="lv-LV" altLang="lv-LV" sz="1800" dirty="0" err="1">
                <a:solidFill>
                  <a:srgbClr val="807F83"/>
                </a:solidFill>
              </a:rPr>
              <a:t>in</a:t>
            </a:r>
            <a:r>
              <a:rPr lang="lv-LV" altLang="lv-LV" sz="1800" dirty="0">
                <a:solidFill>
                  <a:srgbClr val="807F83"/>
                </a:solidFill>
              </a:rPr>
              <a:t> 2015;</a:t>
            </a:r>
          </a:p>
          <a:p>
            <a:pPr algn="l" eaLnBrk="1" hangingPunct="1">
              <a:lnSpc>
                <a:spcPct val="80000"/>
              </a:lnSpc>
              <a:spcBef>
                <a:spcPct val="60000"/>
              </a:spcBef>
              <a:buFont typeface="Arial" panose="020B0604020202020204" pitchFamily="34" charset="0"/>
              <a:buNone/>
              <a:defRPr/>
            </a:pPr>
            <a:r>
              <a:rPr lang="en-US" altLang="lv-LV" sz="1800" dirty="0">
                <a:solidFill>
                  <a:srgbClr val="B5121B"/>
                </a:solidFill>
              </a:rPr>
              <a:t>Annual GDP growth</a:t>
            </a:r>
            <a:r>
              <a:rPr lang="en-US" altLang="lv-LV" sz="1800" dirty="0">
                <a:solidFill>
                  <a:srgbClr val="807F83"/>
                </a:solidFill>
              </a:rPr>
              <a:t> up to 4,5%</a:t>
            </a:r>
            <a:r>
              <a:rPr lang="lv-LV" altLang="lv-LV" sz="1800" dirty="0">
                <a:solidFill>
                  <a:srgbClr val="807F83"/>
                </a:solidFill>
              </a:rPr>
              <a:t>;</a:t>
            </a:r>
          </a:p>
          <a:p>
            <a:pPr algn="l" eaLnBrk="1" hangingPunct="1">
              <a:lnSpc>
                <a:spcPct val="80000"/>
              </a:lnSpc>
              <a:spcBef>
                <a:spcPct val="60000"/>
              </a:spcBef>
              <a:buFont typeface="Arial" panose="020B0604020202020204" pitchFamily="34" charset="0"/>
              <a:buNone/>
              <a:defRPr/>
            </a:pPr>
            <a:r>
              <a:rPr lang="lv-LV" altLang="lv-LV" sz="1800" dirty="0" err="1">
                <a:solidFill>
                  <a:srgbClr val="B5121B"/>
                </a:solidFill>
              </a:rPr>
              <a:t>Economy</a:t>
            </a:r>
            <a:r>
              <a:rPr lang="lv-LV" altLang="lv-LV" sz="1800" dirty="0">
                <a:solidFill>
                  <a:srgbClr val="B5121B"/>
                </a:solidFill>
              </a:rPr>
              <a:t> </a:t>
            </a:r>
            <a:r>
              <a:rPr lang="lv-LV" altLang="lv-LV" sz="1800" dirty="0" err="1">
                <a:solidFill>
                  <a:srgbClr val="B5121B"/>
                </a:solidFill>
              </a:rPr>
              <a:t>and</a:t>
            </a:r>
            <a:r>
              <a:rPr lang="lv-LV" altLang="lv-LV" sz="1800" dirty="0">
                <a:solidFill>
                  <a:srgbClr val="B5121B"/>
                </a:solidFill>
              </a:rPr>
              <a:t> </a:t>
            </a:r>
            <a:r>
              <a:rPr lang="lv-LV" altLang="lv-LV" sz="1800" dirty="0" err="1">
                <a:solidFill>
                  <a:srgbClr val="B5121B"/>
                </a:solidFill>
              </a:rPr>
              <a:t>exports</a:t>
            </a:r>
            <a:r>
              <a:rPr lang="lv-LV" altLang="lv-LV" sz="1800" dirty="0">
                <a:solidFill>
                  <a:srgbClr val="B5121B"/>
                </a:solidFill>
              </a:rPr>
              <a:t>:</a:t>
            </a:r>
            <a:r>
              <a:rPr lang="lv-LV" altLang="lv-LV" sz="1800" dirty="0">
                <a:solidFill>
                  <a:srgbClr val="807F83"/>
                </a:solidFill>
              </a:rPr>
              <a:t> l</a:t>
            </a:r>
            <a:r>
              <a:rPr lang="en-US" altLang="lv-LV" sz="1800" dirty="0" err="1">
                <a:solidFill>
                  <a:srgbClr val="807F83"/>
                </a:solidFill>
              </a:rPr>
              <a:t>ogistics</a:t>
            </a:r>
            <a:r>
              <a:rPr lang="lv-LV" altLang="lv-LV" sz="1800" dirty="0">
                <a:solidFill>
                  <a:srgbClr val="807F83"/>
                </a:solidFill>
              </a:rPr>
              <a:t>, h</a:t>
            </a:r>
            <a:r>
              <a:rPr lang="en-US" altLang="lv-LV" sz="1800" dirty="0" err="1">
                <a:solidFill>
                  <a:srgbClr val="807F83"/>
                </a:solidFill>
              </a:rPr>
              <a:t>igh</a:t>
            </a:r>
            <a:r>
              <a:rPr lang="en-US" altLang="lv-LV" sz="1800" dirty="0">
                <a:solidFill>
                  <a:srgbClr val="807F83"/>
                </a:solidFill>
              </a:rPr>
              <a:t>-tech</a:t>
            </a:r>
            <a:r>
              <a:rPr lang="lv-LV" altLang="lv-LV" sz="1800" dirty="0">
                <a:solidFill>
                  <a:srgbClr val="807F83"/>
                </a:solidFill>
              </a:rPr>
              <a:t>, c</a:t>
            </a:r>
            <a:r>
              <a:rPr lang="en-US" altLang="lv-LV" sz="1800" dirty="0" err="1">
                <a:solidFill>
                  <a:srgbClr val="807F83"/>
                </a:solidFill>
              </a:rPr>
              <a:t>hemicals</a:t>
            </a:r>
            <a:r>
              <a:rPr lang="lv-LV" altLang="lv-LV" sz="1800" dirty="0">
                <a:solidFill>
                  <a:srgbClr val="807F83"/>
                </a:solidFill>
              </a:rPr>
              <a:t>, </a:t>
            </a:r>
            <a:r>
              <a:rPr lang="lv-LV" altLang="lv-LV" sz="1800" dirty="0" err="1">
                <a:solidFill>
                  <a:srgbClr val="807F83"/>
                </a:solidFill>
              </a:rPr>
              <a:t>pharmacy</a:t>
            </a:r>
            <a:r>
              <a:rPr lang="lv-LV" altLang="lv-LV" sz="1800" dirty="0">
                <a:solidFill>
                  <a:srgbClr val="807F83"/>
                </a:solidFill>
              </a:rPr>
              <a:t>, a</a:t>
            </a:r>
            <a:r>
              <a:rPr lang="en-US" altLang="lv-LV" sz="1800" dirty="0" err="1">
                <a:solidFill>
                  <a:srgbClr val="807F83"/>
                </a:solidFill>
              </a:rPr>
              <a:t>griculture</a:t>
            </a:r>
            <a:r>
              <a:rPr lang="lv-LV" altLang="lv-LV" sz="1800" dirty="0">
                <a:solidFill>
                  <a:srgbClr val="807F83"/>
                </a:solidFill>
              </a:rPr>
              <a:t>, w</a:t>
            </a:r>
            <a:r>
              <a:rPr lang="en-US" altLang="lv-LV" sz="1800" dirty="0" err="1">
                <a:solidFill>
                  <a:srgbClr val="807F83"/>
                </a:solidFill>
              </a:rPr>
              <a:t>oodwork</a:t>
            </a:r>
            <a:endParaRPr lang="lv-LV" altLang="lv-LV" sz="1800" dirty="0">
              <a:solidFill>
                <a:srgbClr val="807F83"/>
              </a:solidFill>
            </a:endParaRPr>
          </a:p>
          <a:p>
            <a:pPr algn="l" eaLnBrk="1" hangingPunct="1">
              <a:lnSpc>
                <a:spcPct val="80000"/>
              </a:lnSpc>
              <a:spcBef>
                <a:spcPct val="60000"/>
              </a:spcBef>
              <a:buFont typeface="Arial" panose="020B0604020202020204" pitchFamily="34" charset="0"/>
              <a:buNone/>
              <a:defRPr/>
            </a:pPr>
            <a:r>
              <a:rPr lang="lv-LV" altLang="lv-LV" sz="1800" dirty="0" err="1">
                <a:solidFill>
                  <a:srgbClr val="B5121B"/>
                </a:solidFill>
              </a:rPr>
              <a:t>Population</a:t>
            </a:r>
            <a:r>
              <a:rPr lang="lv-LV" altLang="lv-LV" sz="1800" dirty="0">
                <a:solidFill>
                  <a:srgbClr val="B5121B"/>
                </a:solidFill>
              </a:rPr>
              <a:t>: </a:t>
            </a:r>
            <a:r>
              <a:rPr lang="lv-LV" altLang="lv-LV" sz="1800" dirty="0">
                <a:solidFill>
                  <a:srgbClr val="807F83"/>
                </a:solidFill>
              </a:rPr>
              <a:t>1 984 887 </a:t>
            </a:r>
            <a:r>
              <a:rPr lang="lv-LV" altLang="lv-LV" sz="1800" dirty="0" err="1">
                <a:solidFill>
                  <a:srgbClr val="807F83"/>
                </a:solidFill>
              </a:rPr>
              <a:t>in</a:t>
            </a:r>
            <a:r>
              <a:rPr lang="lv-LV" altLang="lv-LV" sz="1800" dirty="0">
                <a:solidFill>
                  <a:srgbClr val="807F83"/>
                </a:solidFill>
              </a:rPr>
              <a:t> 2016;  </a:t>
            </a:r>
          </a:p>
          <a:p>
            <a:pPr algn="l" eaLnBrk="1" hangingPunct="1">
              <a:lnSpc>
                <a:spcPct val="80000"/>
              </a:lnSpc>
              <a:spcBef>
                <a:spcPct val="60000"/>
              </a:spcBef>
              <a:buFont typeface="Arial" panose="020B0604020202020204" pitchFamily="34" charset="0"/>
              <a:buNone/>
              <a:defRPr/>
            </a:pPr>
            <a:r>
              <a:rPr lang="lv-LV" altLang="lv-LV" sz="1800" dirty="0" err="1">
                <a:solidFill>
                  <a:srgbClr val="B5121B"/>
                </a:solidFill>
              </a:rPr>
              <a:t>Ethnic</a:t>
            </a:r>
            <a:r>
              <a:rPr lang="lv-LV" altLang="lv-LV" sz="1800" dirty="0">
                <a:solidFill>
                  <a:srgbClr val="B5121B"/>
                </a:solidFill>
              </a:rPr>
              <a:t> </a:t>
            </a:r>
            <a:r>
              <a:rPr lang="lv-LV" altLang="lv-LV" sz="1800" dirty="0" err="1">
                <a:solidFill>
                  <a:srgbClr val="B5121B"/>
                </a:solidFill>
              </a:rPr>
              <a:t>composition</a:t>
            </a:r>
            <a:r>
              <a:rPr lang="lv-LV" altLang="lv-LV" sz="1800" dirty="0">
                <a:solidFill>
                  <a:srgbClr val="B5121B"/>
                </a:solidFill>
              </a:rPr>
              <a:t>:</a:t>
            </a:r>
            <a:r>
              <a:rPr lang="lv-LV" altLang="lv-LV" sz="1800" dirty="0">
                <a:solidFill>
                  <a:srgbClr val="807F83"/>
                </a:solidFill>
              </a:rPr>
              <a:t> </a:t>
            </a:r>
            <a:r>
              <a:rPr lang="lv-LV" altLang="lv-LV" sz="1800" dirty="0" err="1">
                <a:solidFill>
                  <a:srgbClr val="807F83"/>
                </a:solidFill>
              </a:rPr>
              <a:t>latvians</a:t>
            </a:r>
            <a:r>
              <a:rPr lang="lv-LV" altLang="lv-LV" sz="1800" dirty="0">
                <a:solidFill>
                  <a:srgbClr val="807F83"/>
                </a:solidFill>
              </a:rPr>
              <a:t> 61.4%, </a:t>
            </a:r>
            <a:r>
              <a:rPr lang="lv-LV" altLang="lv-LV" sz="1800" dirty="0" err="1">
                <a:solidFill>
                  <a:srgbClr val="807F83"/>
                </a:solidFill>
              </a:rPr>
              <a:t>russians</a:t>
            </a:r>
            <a:r>
              <a:rPr lang="lv-LV" altLang="lv-LV" sz="1800" dirty="0">
                <a:solidFill>
                  <a:srgbClr val="807F83"/>
                </a:solidFill>
              </a:rPr>
              <a:t> 26%, </a:t>
            </a:r>
            <a:r>
              <a:rPr lang="lv-LV" altLang="lv-LV" sz="1800" dirty="0" err="1">
                <a:solidFill>
                  <a:srgbClr val="807F83"/>
                </a:solidFill>
              </a:rPr>
              <a:t>belarusians</a:t>
            </a:r>
            <a:r>
              <a:rPr lang="lv-LV" altLang="lv-LV" sz="1800" dirty="0">
                <a:solidFill>
                  <a:srgbClr val="807F83"/>
                </a:solidFill>
              </a:rPr>
              <a:t> 3.4%, </a:t>
            </a:r>
            <a:r>
              <a:rPr lang="lv-LV" altLang="lv-LV" sz="1800" dirty="0" err="1">
                <a:solidFill>
                  <a:srgbClr val="807F83"/>
                </a:solidFill>
              </a:rPr>
              <a:t>ukrainians</a:t>
            </a:r>
            <a:r>
              <a:rPr lang="lv-LV" altLang="lv-LV" sz="1800" dirty="0">
                <a:solidFill>
                  <a:srgbClr val="807F83"/>
                </a:solidFill>
              </a:rPr>
              <a:t> 2.3%, </a:t>
            </a:r>
            <a:r>
              <a:rPr lang="lv-LV" altLang="lv-LV" sz="1800" dirty="0" err="1">
                <a:solidFill>
                  <a:srgbClr val="807F83"/>
                </a:solidFill>
              </a:rPr>
              <a:t>others</a:t>
            </a:r>
            <a:r>
              <a:rPr lang="lv-LV" altLang="lv-LV" sz="1800" dirty="0">
                <a:solidFill>
                  <a:srgbClr val="807F83"/>
                </a:solidFill>
              </a:rPr>
              <a:t>;</a:t>
            </a:r>
          </a:p>
          <a:p>
            <a:pPr algn="l" eaLnBrk="1" hangingPunct="1">
              <a:lnSpc>
                <a:spcPct val="80000"/>
              </a:lnSpc>
              <a:spcBef>
                <a:spcPct val="60000"/>
              </a:spcBef>
              <a:buFont typeface="Arial" panose="020B0604020202020204" pitchFamily="34" charset="0"/>
              <a:buNone/>
              <a:defRPr/>
            </a:pPr>
            <a:r>
              <a:rPr lang="lv-LV" altLang="lv-LV" sz="1800" dirty="0">
                <a:solidFill>
                  <a:srgbClr val="B5121B"/>
                </a:solidFill>
              </a:rPr>
              <a:t>Students:</a:t>
            </a:r>
            <a:r>
              <a:rPr lang="lv-LV" altLang="lv-LV" sz="1800" dirty="0">
                <a:solidFill>
                  <a:srgbClr val="807F83"/>
                </a:solidFill>
              </a:rPr>
              <a:t> </a:t>
            </a:r>
            <a:r>
              <a:rPr lang="lv-LV" sz="1800" dirty="0"/>
              <a:t>85.9 </a:t>
            </a:r>
            <a:r>
              <a:rPr lang="lv-LV" sz="1800" dirty="0" err="1"/>
              <a:t>thsd</a:t>
            </a:r>
            <a:r>
              <a:rPr lang="lv-LV" altLang="lv-LV" sz="1800" dirty="0">
                <a:solidFill>
                  <a:srgbClr val="807F83"/>
                </a:solidFill>
              </a:rPr>
              <a:t> </a:t>
            </a:r>
            <a:r>
              <a:rPr lang="lv-LV" altLang="lv-LV" sz="1800" dirty="0" err="1">
                <a:solidFill>
                  <a:srgbClr val="807F83"/>
                </a:solidFill>
              </a:rPr>
              <a:t>in</a:t>
            </a:r>
            <a:r>
              <a:rPr lang="lv-LV" altLang="lv-LV" sz="1800" dirty="0">
                <a:solidFill>
                  <a:srgbClr val="807F83"/>
                </a:solidFill>
              </a:rPr>
              <a:t> 2015; </a:t>
            </a:r>
            <a:r>
              <a:rPr lang="lv-LV" altLang="lv-LV" sz="1800" dirty="0" err="1">
                <a:solidFill>
                  <a:srgbClr val="B5121B"/>
                </a:solidFill>
              </a:rPr>
              <a:t>Higher</a:t>
            </a:r>
            <a:r>
              <a:rPr lang="lv-LV" altLang="lv-LV" sz="1800" dirty="0">
                <a:solidFill>
                  <a:srgbClr val="B5121B"/>
                </a:solidFill>
              </a:rPr>
              <a:t> </a:t>
            </a:r>
            <a:r>
              <a:rPr lang="lv-LV" altLang="lv-LV" sz="1800" dirty="0" err="1">
                <a:solidFill>
                  <a:srgbClr val="B5121B"/>
                </a:solidFill>
              </a:rPr>
              <a:t>education</a:t>
            </a:r>
            <a:r>
              <a:rPr lang="lv-LV" altLang="lv-LV" sz="1800" dirty="0">
                <a:solidFill>
                  <a:srgbClr val="B5121B"/>
                </a:solidFill>
              </a:rPr>
              <a:t> </a:t>
            </a:r>
            <a:r>
              <a:rPr lang="lv-LV" altLang="lv-LV" sz="1800" dirty="0" err="1">
                <a:solidFill>
                  <a:srgbClr val="B5121B"/>
                </a:solidFill>
              </a:rPr>
              <a:t>institutions</a:t>
            </a:r>
            <a:r>
              <a:rPr lang="lv-LV" altLang="lv-LV" sz="1800" dirty="0">
                <a:solidFill>
                  <a:srgbClr val="B5121B"/>
                </a:solidFill>
              </a:rPr>
              <a:t>:</a:t>
            </a:r>
            <a:r>
              <a:rPr lang="lv-LV" altLang="lv-LV" sz="1800" dirty="0">
                <a:solidFill>
                  <a:srgbClr val="807F83"/>
                </a:solidFill>
              </a:rPr>
              <a:t> 60</a:t>
            </a:r>
          </a:p>
        </p:txBody>
      </p:sp>
    </p:spTree>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atura vietturis 1"/>
          <p:cNvSpPr>
            <a:spLocks noGrp="1"/>
          </p:cNvSpPr>
          <p:nvPr>
            <p:ph/>
          </p:nvPr>
        </p:nvSpPr>
        <p:spPr/>
        <p:txBody>
          <a:bodyPr>
            <a:normAutofit fontScale="70000" lnSpcReduction="20000"/>
          </a:bodyPr>
          <a:lstStyle/>
          <a:p>
            <a:r>
              <a:rPr lang="en-US" dirty="0"/>
              <a:t>On requirements for preparation and renewal of study courses </a:t>
            </a:r>
            <a:r>
              <a:rPr lang="lv-LV" dirty="0"/>
              <a:t>(</a:t>
            </a:r>
            <a:r>
              <a:rPr lang="lv-LV" dirty="0" err="1"/>
              <a:t>Rector’s</a:t>
            </a:r>
            <a:r>
              <a:rPr lang="lv-LV" dirty="0"/>
              <a:t> </a:t>
            </a:r>
            <a:r>
              <a:rPr lang="lv-LV" dirty="0" err="1"/>
              <a:t>order</a:t>
            </a:r>
            <a:r>
              <a:rPr lang="en-US" dirty="0"/>
              <a:t>)</a:t>
            </a:r>
            <a:endParaRPr lang="lv-LV" dirty="0"/>
          </a:p>
          <a:p>
            <a:r>
              <a:rPr lang="en-US" dirty="0"/>
              <a:t>On types and forms of studies </a:t>
            </a:r>
            <a:r>
              <a:rPr lang="lv-LV" dirty="0"/>
              <a:t>(</a:t>
            </a:r>
            <a:r>
              <a:rPr lang="lv-LV" dirty="0" err="1"/>
              <a:t>Rector’s</a:t>
            </a:r>
            <a:r>
              <a:rPr lang="lv-LV" dirty="0"/>
              <a:t> </a:t>
            </a:r>
            <a:r>
              <a:rPr lang="lv-LV" dirty="0" err="1"/>
              <a:t>order</a:t>
            </a:r>
            <a:r>
              <a:rPr lang="en-US" dirty="0"/>
              <a:t>)</a:t>
            </a:r>
            <a:endParaRPr lang="lv-LV" dirty="0"/>
          </a:p>
          <a:p>
            <a:r>
              <a:rPr lang="en-US" dirty="0"/>
              <a:t>Regulation on individual plans of studies </a:t>
            </a:r>
            <a:r>
              <a:rPr lang="lv-LV" dirty="0"/>
              <a:t>(</a:t>
            </a:r>
            <a:r>
              <a:rPr lang="lv-LV" dirty="0" err="1"/>
              <a:t>Rector’s</a:t>
            </a:r>
            <a:r>
              <a:rPr lang="lv-LV" dirty="0"/>
              <a:t> </a:t>
            </a:r>
            <a:r>
              <a:rPr lang="lv-LV" dirty="0" err="1"/>
              <a:t>order</a:t>
            </a:r>
            <a:r>
              <a:rPr lang="en-US" dirty="0"/>
              <a:t>)</a:t>
            </a:r>
            <a:endParaRPr lang="lv-LV" dirty="0"/>
          </a:p>
          <a:p>
            <a:r>
              <a:rPr lang="lv-LV" dirty="0" err="1"/>
              <a:t>Internal</a:t>
            </a:r>
            <a:r>
              <a:rPr lang="lv-LV" dirty="0"/>
              <a:t> </a:t>
            </a:r>
            <a:r>
              <a:rPr lang="lv-LV" dirty="0" err="1"/>
              <a:t>rules</a:t>
            </a:r>
            <a:r>
              <a:rPr lang="lv-LV" dirty="0"/>
              <a:t> </a:t>
            </a:r>
            <a:r>
              <a:rPr lang="lv-LV" dirty="0" err="1"/>
              <a:t>of</a:t>
            </a:r>
            <a:r>
              <a:rPr lang="lv-LV" dirty="0"/>
              <a:t> </a:t>
            </a:r>
            <a:r>
              <a:rPr lang="lv-LV" dirty="0" err="1"/>
              <a:t>order</a:t>
            </a:r>
            <a:r>
              <a:rPr lang="lv-LV" dirty="0"/>
              <a:t> </a:t>
            </a:r>
            <a:r>
              <a:rPr lang="lv-LV" dirty="0" err="1"/>
              <a:t>for</a:t>
            </a:r>
            <a:r>
              <a:rPr lang="lv-LV" dirty="0"/>
              <a:t> students (</a:t>
            </a:r>
            <a:r>
              <a:rPr lang="lv-LV" dirty="0" err="1"/>
              <a:t>Senate</a:t>
            </a:r>
            <a:r>
              <a:rPr lang="lv-LV" dirty="0"/>
              <a:t>)</a:t>
            </a:r>
          </a:p>
          <a:p>
            <a:r>
              <a:rPr lang="en-US" dirty="0"/>
              <a:t>On organization of studies of foreign languages </a:t>
            </a:r>
            <a:r>
              <a:rPr lang="lv-LV" dirty="0"/>
              <a:t>(</a:t>
            </a:r>
            <a:r>
              <a:rPr lang="lv-LV" dirty="0" err="1"/>
              <a:t>Rector’s</a:t>
            </a:r>
            <a:r>
              <a:rPr lang="lv-LV" dirty="0"/>
              <a:t> </a:t>
            </a:r>
            <a:r>
              <a:rPr lang="lv-LV" dirty="0" err="1"/>
              <a:t>order</a:t>
            </a:r>
            <a:r>
              <a:rPr lang="en-US" dirty="0"/>
              <a:t>)</a:t>
            </a:r>
            <a:endParaRPr lang="lv-LV" dirty="0"/>
          </a:p>
          <a:p>
            <a:r>
              <a:rPr lang="en-US" dirty="0"/>
              <a:t>On organization of e-studies </a:t>
            </a:r>
            <a:r>
              <a:rPr lang="lv-LV" dirty="0"/>
              <a:t>(</a:t>
            </a:r>
            <a:r>
              <a:rPr lang="lv-LV" dirty="0" err="1"/>
              <a:t>Rector’s</a:t>
            </a:r>
            <a:r>
              <a:rPr lang="lv-LV" dirty="0"/>
              <a:t> </a:t>
            </a:r>
            <a:r>
              <a:rPr lang="lv-LV" dirty="0" err="1"/>
              <a:t>order</a:t>
            </a:r>
            <a:r>
              <a:rPr lang="en-US" dirty="0"/>
              <a:t>)</a:t>
            </a:r>
            <a:endParaRPr lang="lv-LV" dirty="0"/>
          </a:p>
          <a:p>
            <a:r>
              <a:rPr lang="en-US" dirty="0"/>
              <a:t>On practical placements in academic study pr. </a:t>
            </a:r>
            <a:r>
              <a:rPr lang="lv-LV" dirty="0"/>
              <a:t>(</a:t>
            </a:r>
            <a:r>
              <a:rPr lang="lv-LV" dirty="0" err="1"/>
              <a:t>Rector’s</a:t>
            </a:r>
            <a:r>
              <a:rPr lang="lv-LV" dirty="0"/>
              <a:t> </a:t>
            </a:r>
            <a:r>
              <a:rPr lang="lv-LV" dirty="0" err="1"/>
              <a:t>order</a:t>
            </a:r>
            <a:r>
              <a:rPr lang="en-US" dirty="0"/>
              <a:t>)</a:t>
            </a:r>
            <a:endParaRPr lang="lv-LV" dirty="0"/>
          </a:p>
          <a:p>
            <a:r>
              <a:rPr lang="en-US" dirty="0"/>
              <a:t>Order of registration and accounting of attendance </a:t>
            </a:r>
            <a:r>
              <a:rPr lang="lv-LV" dirty="0"/>
              <a:t>(</a:t>
            </a:r>
            <a:r>
              <a:rPr lang="lv-LV" dirty="0" err="1"/>
              <a:t>Rector’s</a:t>
            </a:r>
            <a:r>
              <a:rPr lang="lv-LV" dirty="0"/>
              <a:t> </a:t>
            </a:r>
            <a:r>
              <a:rPr lang="lv-LV" dirty="0" err="1"/>
              <a:t>order</a:t>
            </a:r>
            <a:r>
              <a:rPr lang="en-US" dirty="0"/>
              <a:t>)</a:t>
            </a:r>
            <a:endParaRPr lang="lv-LV" dirty="0"/>
          </a:p>
          <a:p>
            <a:r>
              <a:rPr lang="en-US" dirty="0"/>
              <a:t>Regulation of Council of study </a:t>
            </a:r>
            <a:r>
              <a:rPr lang="en-US" dirty="0" err="1"/>
              <a:t>programmes</a:t>
            </a:r>
            <a:r>
              <a:rPr lang="en-US" dirty="0"/>
              <a:t> of UL (Senate)</a:t>
            </a:r>
            <a:endParaRPr lang="lv-LV" dirty="0"/>
          </a:p>
          <a:p>
            <a:r>
              <a:rPr lang="en-US" dirty="0"/>
              <a:t>Regulation on student advisors of UL </a:t>
            </a:r>
            <a:r>
              <a:rPr lang="lv-LV" dirty="0"/>
              <a:t>(</a:t>
            </a:r>
            <a:r>
              <a:rPr lang="lv-LV" dirty="0" err="1"/>
              <a:t>Rector’s</a:t>
            </a:r>
            <a:r>
              <a:rPr lang="lv-LV" dirty="0"/>
              <a:t> </a:t>
            </a:r>
            <a:r>
              <a:rPr lang="lv-LV" dirty="0" err="1"/>
              <a:t>order</a:t>
            </a:r>
            <a:r>
              <a:rPr lang="en-US" dirty="0"/>
              <a:t>)</a:t>
            </a:r>
            <a:endParaRPr lang="lv-LV" dirty="0"/>
          </a:p>
          <a:p>
            <a:r>
              <a:rPr lang="lv-LV" dirty="0" err="1"/>
              <a:t>Order</a:t>
            </a:r>
            <a:r>
              <a:rPr lang="lv-LV" dirty="0"/>
              <a:t> </a:t>
            </a:r>
            <a:r>
              <a:rPr lang="lv-LV" dirty="0" err="1"/>
              <a:t>of</a:t>
            </a:r>
            <a:r>
              <a:rPr lang="lv-LV" dirty="0"/>
              <a:t> </a:t>
            </a:r>
            <a:r>
              <a:rPr lang="lv-LV" dirty="0" err="1"/>
              <a:t>interrupting</a:t>
            </a:r>
            <a:r>
              <a:rPr lang="lv-LV" dirty="0"/>
              <a:t> </a:t>
            </a:r>
            <a:r>
              <a:rPr lang="lv-LV" dirty="0" err="1"/>
              <a:t>of</a:t>
            </a:r>
            <a:r>
              <a:rPr lang="lv-LV" dirty="0"/>
              <a:t> </a:t>
            </a:r>
            <a:r>
              <a:rPr lang="lv-LV" dirty="0" err="1"/>
              <a:t>studies</a:t>
            </a:r>
            <a:r>
              <a:rPr lang="lv-LV" dirty="0"/>
              <a:t> </a:t>
            </a:r>
            <a:r>
              <a:rPr lang="lv-LV" dirty="0" err="1"/>
              <a:t>in</a:t>
            </a:r>
            <a:r>
              <a:rPr lang="lv-LV" dirty="0"/>
              <a:t> UL (</a:t>
            </a:r>
            <a:r>
              <a:rPr lang="lv-LV" dirty="0" err="1"/>
              <a:t>Senate</a:t>
            </a:r>
            <a:r>
              <a:rPr lang="lv-LV" dirty="0"/>
              <a:t>)</a:t>
            </a:r>
          </a:p>
          <a:p>
            <a:r>
              <a:rPr lang="lv-LV" dirty="0" err="1"/>
              <a:t>Order</a:t>
            </a:r>
            <a:r>
              <a:rPr lang="lv-LV" dirty="0"/>
              <a:t> </a:t>
            </a:r>
            <a:r>
              <a:rPr lang="lv-LV" dirty="0" err="1"/>
              <a:t>of</a:t>
            </a:r>
            <a:r>
              <a:rPr lang="lv-LV" dirty="0"/>
              <a:t> </a:t>
            </a:r>
            <a:r>
              <a:rPr lang="lv-LV" dirty="0" err="1"/>
              <a:t>considering</a:t>
            </a:r>
            <a:r>
              <a:rPr lang="lv-LV" dirty="0"/>
              <a:t> </a:t>
            </a:r>
            <a:r>
              <a:rPr lang="lv-LV" dirty="0" err="1"/>
              <a:t>the</a:t>
            </a:r>
            <a:r>
              <a:rPr lang="lv-LV" dirty="0"/>
              <a:t> </a:t>
            </a:r>
            <a:r>
              <a:rPr lang="lv-LV" dirty="0" err="1"/>
              <a:t>proposals</a:t>
            </a:r>
            <a:r>
              <a:rPr lang="lv-LV" dirty="0"/>
              <a:t> </a:t>
            </a:r>
            <a:r>
              <a:rPr lang="lv-LV" dirty="0" err="1"/>
              <a:t>and</a:t>
            </a:r>
            <a:r>
              <a:rPr lang="lv-LV" dirty="0"/>
              <a:t> </a:t>
            </a:r>
            <a:r>
              <a:rPr lang="lv-LV" dirty="0" err="1"/>
              <a:t>complaints</a:t>
            </a:r>
            <a:r>
              <a:rPr lang="lv-LV" dirty="0"/>
              <a:t> </a:t>
            </a:r>
            <a:r>
              <a:rPr lang="lv-LV" dirty="0" err="1"/>
              <a:t>of</a:t>
            </a:r>
            <a:r>
              <a:rPr lang="lv-LV" dirty="0"/>
              <a:t> students (</a:t>
            </a:r>
            <a:r>
              <a:rPr lang="lv-LV" dirty="0" err="1"/>
              <a:t>Rector’s</a:t>
            </a:r>
            <a:r>
              <a:rPr lang="lv-LV" dirty="0"/>
              <a:t> </a:t>
            </a:r>
            <a:r>
              <a:rPr lang="lv-LV" dirty="0" err="1"/>
              <a:t>order</a:t>
            </a:r>
            <a:r>
              <a:rPr lang="lv-LV" dirty="0"/>
              <a:t>)</a:t>
            </a:r>
          </a:p>
          <a:p>
            <a:r>
              <a:rPr lang="lv-LV" dirty="0" err="1"/>
              <a:t>Order</a:t>
            </a:r>
            <a:r>
              <a:rPr lang="lv-LV" dirty="0"/>
              <a:t> </a:t>
            </a:r>
            <a:r>
              <a:rPr lang="lv-LV" dirty="0" err="1"/>
              <a:t>of</a:t>
            </a:r>
            <a:r>
              <a:rPr lang="lv-LV" dirty="0"/>
              <a:t> </a:t>
            </a:r>
            <a:r>
              <a:rPr lang="lv-LV" dirty="0" err="1"/>
              <a:t>organization</a:t>
            </a:r>
            <a:r>
              <a:rPr lang="lv-LV" dirty="0"/>
              <a:t> </a:t>
            </a:r>
            <a:r>
              <a:rPr lang="lv-LV" dirty="0" err="1"/>
              <a:t>of</a:t>
            </a:r>
            <a:r>
              <a:rPr lang="lv-LV" dirty="0"/>
              <a:t> </a:t>
            </a:r>
            <a:r>
              <a:rPr lang="lv-LV" dirty="0" err="1"/>
              <a:t>course</a:t>
            </a:r>
            <a:r>
              <a:rPr lang="lv-LV" dirty="0"/>
              <a:t> </a:t>
            </a:r>
            <a:r>
              <a:rPr lang="lv-LV" dirty="0" err="1"/>
              <a:t>examinations</a:t>
            </a:r>
            <a:r>
              <a:rPr lang="lv-LV" dirty="0"/>
              <a:t> (</a:t>
            </a:r>
            <a:r>
              <a:rPr lang="lv-LV" dirty="0" err="1"/>
              <a:t>Senate</a:t>
            </a:r>
            <a:r>
              <a:rPr lang="lv-LV" dirty="0"/>
              <a:t>)</a:t>
            </a:r>
          </a:p>
        </p:txBody>
      </p:sp>
    </p:spTree>
    <p:extLst>
      <p:ext uri="{BB962C8B-B14F-4D97-AF65-F5344CB8AC3E}">
        <p14:creationId xmlns:p14="http://schemas.microsoft.com/office/powerpoint/2010/main" val="18604913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2125" y="85725"/>
            <a:ext cx="8218488" cy="534988"/>
          </a:xfrm>
        </p:spPr>
        <p:txBody>
          <a:bodyPr/>
          <a:lstStyle/>
          <a:p>
            <a:pPr>
              <a:defRPr/>
            </a:pPr>
            <a:r>
              <a:rPr lang="lv-LV" sz="2000" dirty="0">
                <a:effectLst>
                  <a:outerShdw blurRad="38100" dist="38100" dir="2700000" algn="tl">
                    <a:srgbClr val="000000">
                      <a:alpha val="43137"/>
                    </a:srgbClr>
                  </a:outerShdw>
                </a:effectLst>
              </a:rPr>
              <a:t>                    ORGANIZATION OF FINAL EXAMS </a:t>
            </a:r>
            <a:r>
              <a:rPr lang="lv-LV" sz="1600" dirty="0">
                <a:effectLst>
                  <a:outerShdw blurRad="38100" dist="38100" dir="2700000" algn="tl">
                    <a:srgbClr val="000000">
                      <a:alpha val="43137"/>
                    </a:srgbClr>
                  </a:outerShdw>
                </a:effectLst>
              </a:rPr>
              <a:t>(</a:t>
            </a:r>
            <a:r>
              <a:rPr lang="lv-LV" sz="1600" dirty="0" err="1">
                <a:effectLst>
                  <a:outerShdw blurRad="38100" dist="38100" dir="2700000" algn="tl">
                    <a:srgbClr val="000000">
                      <a:alpha val="43137"/>
                    </a:srgbClr>
                  </a:outerShdw>
                </a:effectLst>
              </a:rPr>
              <a:t>QuPeRs</a:t>
            </a:r>
            <a:r>
              <a:rPr lang="lv-LV" sz="1600" dirty="0">
                <a:effectLst>
                  <a:outerShdw blurRad="38100" dist="38100" dir="2700000" algn="tl">
                    <a:srgbClr val="000000">
                      <a:alpha val="43137"/>
                    </a:srgbClr>
                  </a:outerShdw>
                </a:effectLst>
              </a:rPr>
              <a:t>) </a:t>
            </a:r>
            <a:endParaRPr lang="lv-LV" sz="1600" dirty="0"/>
          </a:p>
        </p:txBody>
      </p:sp>
      <p:pic>
        <p:nvPicPr>
          <p:cNvPr id="5" name="Attēls 4" descr="finalexam.png"/>
          <p:cNvPicPr>
            <a:picLocks noChangeAspect="1"/>
          </p:cNvPicPr>
          <p:nvPr/>
        </p:nvPicPr>
        <p:blipFill>
          <a:blip r:embed="rId3" cstate="print"/>
          <a:stretch>
            <a:fillRect/>
          </a:stretch>
        </p:blipFill>
        <p:spPr>
          <a:xfrm>
            <a:off x="1207770" y="1078230"/>
            <a:ext cx="6728460" cy="4701540"/>
          </a:xfrm>
          <a:prstGeom prst="rect">
            <a:avLst/>
          </a:prstGeom>
        </p:spPr>
      </p:pic>
    </p:spTree>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0825" y="9525"/>
            <a:ext cx="8893175" cy="539750"/>
          </a:xfrm>
        </p:spPr>
        <p:txBody>
          <a:bodyPr/>
          <a:lstStyle/>
          <a:p>
            <a:pPr>
              <a:defRPr/>
            </a:pPr>
            <a:r>
              <a:rPr lang="lv-LV" sz="2000" dirty="0">
                <a:effectLst>
                  <a:outerShdw blurRad="38100" dist="38100" dir="2700000" algn="tl">
                    <a:srgbClr val="000000">
                      <a:alpha val="43137"/>
                    </a:srgbClr>
                  </a:outerShdw>
                </a:effectLst>
              </a:rPr>
              <a:t>ADOPTION OF THEMES OF GRADUATION WORKS (</a:t>
            </a:r>
            <a:r>
              <a:rPr lang="lv-LV" sz="2000" dirty="0" err="1">
                <a:effectLst>
                  <a:outerShdw blurRad="38100" dist="38100" dir="2700000" algn="tl">
                    <a:srgbClr val="000000">
                      <a:alpha val="43137"/>
                    </a:srgbClr>
                  </a:outerShdw>
                </a:effectLst>
              </a:rPr>
              <a:t>QuPeRs</a:t>
            </a:r>
            <a:r>
              <a:rPr lang="lv-LV" sz="2000" dirty="0">
                <a:effectLst>
                  <a:outerShdw blurRad="38100" dist="38100" dir="2700000" algn="tl">
                    <a:srgbClr val="000000">
                      <a:alpha val="43137"/>
                    </a:srgbClr>
                  </a:outerShdw>
                </a:effectLst>
              </a:rPr>
              <a:t>) </a:t>
            </a:r>
          </a:p>
        </p:txBody>
      </p:sp>
      <p:pic>
        <p:nvPicPr>
          <p:cNvPr id="5" name="Attēls 4" descr="dipldtemas.png"/>
          <p:cNvPicPr>
            <a:picLocks noChangeAspect="1"/>
          </p:cNvPicPr>
          <p:nvPr/>
        </p:nvPicPr>
        <p:blipFill>
          <a:blip r:embed="rId3" cstate="print"/>
          <a:stretch>
            <a:fillRect/>
          </a:stretch>
        </p:blipFill>
        <p:spPr>
          <a:xfrm>
            <a:off x="1280160" y="1344930"/>
            <a:ext cx="6583680" cy="4168140"/>
          </a:xfrm>
          <a:prstGeom prst="rect">
            <a:avLst/>
          </a:prstGeom>
        </p:spPr>
      </p:pic>
    </p:spTree>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atura vietturis 1"/>
          <p:cNvSpPr>
            <a:spLocks noGrp="1"/>
          </p:cNvSpPr>
          <p:nvPr>
            <p:ph/>
          </p:nvPr>
        </p:nvSpPr>
        <p:spPr/>
        <p:txBody>
          <a:bodyPr/>
          <a:lstStyle/>
          <a:p>
            <a:r>
              <a:rPr lang="lv-LV" sz="4000" dirty="0"/>
              <a:t>1.4 </a:t>
            </a:r>
            <a:r>
              <a:rPr lang="lv-LV" sz="4000" b="1" dirty="0"/>
              <a:t>Student </a:t>
            </a:r>
            <a:r>
              <a:rPr lang="lv-LV" sz="4000" b="1" dirty="0" err="1"/>
              <a:t>admission</a:t>
            </a:r>
            <a:r>
              <a:rPr lang="lv-LV" sz="4000" b="1" dirty="0"/>
              <a:t>, </a:t>
            </a:r>
            <a:r>
              <a:rPr lang="lv-LV" sz="4000" b="1" dirty="0" err="1"/>
              <a:t>progression</a:t>
            </a:r>
            <a:r>
              <a:rPr lang="lv-LV" sz="4000" b="1" dirty="0"/>
              <a:t>, </a:t>
            </a:r>
            <a:r>
              <a:rPr lang="lv-LV" sz="4000" b="1" dirty="0" err="1"/>
              <a:t>recognition</a:t>
            </a:r>
            <a:r>
              <a:rPr lang="lv-LV" sz="4000" b="1" dirty="0"/>
              <a:t> </a:t>
            </a:r>
            <a:r>
              <a:rPr lang="lv-LV" sz="4000" b="1" dirty="0" err="1"/>
              <a:t>and</a:t>
            </a:r>
            <a:r>
              <a:rPr lang="lv-LV" sz="4000" b="1" dirty="0"/>
              <a:t> </a:t>
            </a:r>
            <a:r>
              <a:rPr lang="lv-LV" sz="4000" b="1" dirty="0" err="1"/>
              <a:t>certification</a:t>
            </a:r>
            <a:r>
              <a:rPr lang="lv-LV" sz="4000" i="1" dirty="0"/>
              <a:t>:</a:t>
            </a:r>
          </a:p>
          <a:p>
            <a:r>
              <a:rPr lang="lv-LV" dirty="0" err="1"/>
              <a:t>Institutions</a:t>
            </a:r>
            <a:r>
              <a:rPr lang="lv-LV" dirty="0"/>
              <a:t> </a:t>
            </a:r>
            <a:r>
              <a:rPr lang="lv-LV" dirty="0" err="1"/>
              <a:t>should</a:t>
            </a:r>
            <a:r>
              <a:rPr lang="lv-LV" dirty="0"/>
              <a:t> </a:t>
            </a:r>
            <a:r>
              <a:rPr lang="lv-LV" dirty="0" err="1"/>
              <a:t>consistently</a:t>
            </a:r>
            <a:r>
              <a:rPr lang="lv-LV" dirty="0"/>
              <a:t> </a:t>
            </a:r>
            <a:r>
              <a:rPr lang="lv-LV" dirty="0" err="1"/>
              <a:t>apply</a:t>
            </a:r>
            <a:r>
              <a:rPr lang="lv-LV" dirty="0"/>
              <a:t> </a:t>
            </a:r>
            <a:r>
              <a:rPr lang="lv-LV" dirty="0" err="1"/>
              <a:t>pre-defined</a:t>
            </a:r>
            <a:r>
              <a:rPr lang="lv-LV" dirty="0"/>
              <a:t> </a:t>
            </a:r>
            <a:r>
              <a:rPr lang="lv-LV" dirty="0" err="1"/>
              <a:t>and</a:t>
            </a:r>
            <a:r>
              <a:rPr lang="lv-LV" dirty="0"/>
              <a:t> </a:t>
            </a:r>
            <a:r>
              <a:rPr lang="lv-LV" dirty="0" err="1"/>
              <a:t>published</a:t>
            </a:r>
            <a:r>
              <a:rPr lang="lv-LV" dirty="0"/>
              <a:t> </a:t>
            </a:r>
            <a:r>
              <a:rPr lang="lv-LV" dirty="0" err="1"/>
              <a:t>regulations</a:t>
            </a:r>
            <a:r>
              <a:rPr lang="lv-LV" dirty="0"/>
              <a:t> </a:t>
            </a:r>
            <a:r>
              <a:rPr lang="lv-LV" dirty="0" err="1"/>
              <a:t>covering</a:t>
            </a:r>
            <a:r>
              <a:rPr lang="lv-LV" dirty="0"/>
              <a:t> </a:t>
            </a:r>
            <a:r>
              <a:rPr lang="lv-LV" dirty="0" err="1"/>
              <a:t>all</a:t>
            </a:r>
            <a:r>
              <a:rPr lang="lv-LV" dirty="0"/>
              <a:t> </a:t>
            </a:r>
            <a:r>
              <a:rPr lang="lv-LV" dirty="0" err="1"/>
              <a:t>phases</a:t>
            </a:r>
            <a:r>
              <a:rPr lang="lv-LV" dirty="0"/>
              <a:t> </a:t>
            </a:r>
            <a:r>
              <a:rPr lang="lv-LV" dirty="0" err="1"/>
              <a:t>of</a:t>
            </a:r>
            <a:r>
              <a:rPr lang="lv-LV" dirty="0"/>
              <a:t> </a:t>
            </a:r>
            <a:r>
              <a:rPr lang="lv-LV" dirty="0" err="1"/>
              <a:t>the</a:t>
            </a:r>
            <a:r>
              <a:rPr lang="lv-LV" dirty="0"/>
              <a:t> student </a:t>
            </a:r>
            <a:r>
              <a:rPr lang="lv-LV" dirty="0" err="1"/>
              <a:t>life-cycle,</a:t>
            </a:r>
            <a:r>
              <a:rPr lang="lv-LV" dirty="0"/>
              <a:t> </a:t>
            </a:r>
            <a:r>
              <a:rPr lang="lv-LV" dirty="0" err="1"/>
              <a:t>e.g</a:t>
            </a:r>
            <a:r>
              <a:rPr lang="lv-LV" dirty="0"/>
              <a:t>. student </a:t>
            </a:r>
            <a:r>
              <a:rPr lang="lv-LV" dirty="0" err="1"/>
              <a:t>admission</a:t>
            </a:r>
            <a:r>
              <a:rPr lang="lv-LV" dirty="0"/>
              <a:t>, </a:t>
            </a:r>
            <a:r>
              <a:rPr lang="lv-LV" dirty="0" err="1"/>
              <a:t>progression</a:t>
            </a:r>
            <a:r>
              <a:rPr lang="lv-LV" dirty="0"/>
              <a:t>, </a:t>
            </a:r>
            <a:r>
              <a:rPr lang="lv-LV" dirty="0" err="1"/>
              <a:t>recognition</a:t>
            </a:r>
            <a:r>
              <a:rPr lang="lv-LV" dirty="0"/>
              <a:t> </a:t>
            </a:r>
            <a:r>
              <a:rPr lang="lv-LV" dirty="0" err="1"/>
              <a:t>and</a:t>
            </a:r>
            <a:r>
              <a:rPr lang="lv-LV" dirty="0"/>
              <a:t> </a:t>
            </a:r>
            <a:r>
              <a:rPr lang="lv-LV" dirty="0" err="1"/>
              <a:t>certification</a:t>
            </a:r>
            <a:r>
              <a:rPr lang="lv-LV" dirty="0"/>
              <a:t>.</a:t>
            </a:r>
          </a:p>
        </p:txBody>
      </p:sp>
    </p:spTree>
    <p:extLst>
      <p:ext uri="{BB962C8B-B14F-4D97-AF65-F5344CB8AC3E}">
        <p14:creationId xmlns:p14="http://schemas.microsoft.com/office/powerpoint/2010/main" val="34869758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atura vietturis 1"/>
          <p:cNvSpPr>
            <a:spLocks noGrp="1"/>
          </p:cNvSpPr>
          <p:nvPr>
            <p:ph/>
          </p:nvPr>
        </p:nvSpPr>
        <p:spPr/>
        <p:txBody>
          <a:bodyPr>
            <a:normAutofit fontScale="47500" lnSpcReduction="20000"/>
          </a:bodyPr>
          <a:lstStyle/>
          <a:p>
            <a:r>
              <a:rPr lang="lv-LV" dirty="0" err="1"/>
              <a:t>Law</a:t>
            </a:r>
            <a:r>
              <a:rPr lang="lv-LV" dirty="0"/>
              <a:t> </a:t>
            </a:r>
            <a:r>
              <a:rPr lang="lv-LV" dirty="0" err="1"/>
              <a:t>on</a:t>
            </a:r>
            <a:r>
              <a:rPr lang="lv-LV" dirty="0"/>
              <a:t> </a:t>
            </a:r>
            <a:r>
              <a:rPr lang="lv-LV" dirty="0" err="1"/>
              <a:t>HEIs</a:t>
            </a:r>
            <a:r>
              <a:rPr lang="lv-LV" dirty="0"/>
              <a:t> (</a:t>
            </a:r>
            <a:r>
              <a:rPr lang="lv-LV" dirty="0" err="1"/>
              <a:t>Parliament</a:t>
            </a:r>
            <a:r>
              <a:rPr lang="lv-LV" dirty="0"/>
              <a:t>)</a:t>
            </a:r>
          </a:p>
          <a:p>
            <a:r>
              <a:rPr lang="en-GB" dirty="0"/>
              <a:t>Regulation on Enrolment Procedure at the University of Latvia </a:t>
            </a:r>
            <a:r>
              <a:rPr lang="lv-LV" dirty="0"/>
              <a:t>(</a:t>
            </a:r>
            <a:r>
              <a:rPr lang="lv-LV" dirty="0" err="1"/>
              <a:t>Senate</a:t>
            </a:r>
            <a:r>
              <a:rPr lang="en-GB" dirty="0"/>
              <a:t>) </a:t>
            </a:r>
            <a:endParaRPr lang="lv-LV" dirty="0"/>
          </a:p>
          <a:p>
            <a:r>
              <a:rPr lang="lv-LV" dirty="0" err="1"/>
              <a:t>Order</a:t>
            </a:r>
            <a:r>
              <a:rPr lang="lv-LV" dirty="0"/>
              <a:t> </a:t>
            </a:r>
            <a:r>
              <a:rPr lang="lv-LV" dirty="0" err="1"/>
              <a:t>for</a:t>
            </a:r>
            <a:r>
              <a:rPr lang="lv-LV" dirty="0"/>
              <a:t> </a:t>
            </a:r>
            <a:r>
              <a:rPr lang="lv-LV" dirty="0" err="1"/>
              <a:t>admittance</a:t>
            </a:r>
            <a:r>
              <a:rPr lang="lv-LV" dirty="0"/>
              <a:t> </a:t>
            </a:r>
            <a:r>
              <a:rPr lang="lv-LV" dirty="0" err="1"/>
              <a:t>in</a:t>
            </a:r>
            <a:r>
              <a:rPr lang="lv-LV" dirty="0"/>
              <a:t> UL </a:t>
            </a:r>
            <a:r>
              <a:rPr lang="lv-LV" dirty="0" err="1"/>
              <a:t>for</a:t>
            </a:r>
            <a:r>
              <a:rPr lang="lv-LV" dirty="0"/>
              <a:t> </a:t>
            </a:r>
            <a:r>
              <a:rPr lang="lv-LV" dirty="0" err="1"/>
              <a:t>acad.year</a:t>
            </a:r>
            <a:r>
              <a:rPr lang="lv-LV" dirty="0"/>
              <a:t> 2016/2017 (</a:t>
            </a:r>
            <a:r>
              <a:rPr lang="lv-LV" dirty="0" err="1"/>
              <a:t>Rector’s</a:t>
            </a:r>
            <a:r>
              <a:rPr lang="lv-LV" dirty="0"/>
              <a:t> </a:t>
            </a:r>
            <a:r>
              <a:rPr lang="lv-LV" dirty="0" err="1"/>
              <a:t>order</a:t>
            </a:r>
            <a:r>
              <a:rPr lang="lv-LV" dirty="0"/>
              <a:t>)</a:t>
            </a:r>
          </a:p>
          <a:p>
            <a:r>
              <a:rPr lang="lv-LV" dirty="0" err="1"/>
              <a:t>Regulation</a:t>
            </a:r>
            <a:r>
              <a:rPr lang="lv-LV" dirty="0"/>
              <a:t> </a:t>
            </a:r>
            <a:r>
              <a:rPr lang="lv-LV" dirty="0" err="1"/>
              <a:t>of</a:t>
            </a:r>
            <a:r>
              <a:rPr lang="lv-LV" dirty="0"/>
              <a:t> </a:t>
            </a:r>
            <a:r>
              <a:rPr lang="lv-LV" dirty="0" err="1"/>
              <a:t>admittance</a:t>
            </a:r>
            <a:r>
              <a:rPr lang="lv-LV" dirty="0"/>
              <a:t> </a:t>
            </a:r>
            <a:r>
              <a:rPr lang="lv-LV" dirty="0" err="1"/>
              <a:t>committee</a:t>
            </a:r>
            <a:r>
              <a:rPr lang="lv-LV" dirty="0"/>
              <a:t> </a:t>
            </a:r>
            <a:r>
              <a:rPr lang="lv-LV" dirty="0" err="1"/>
              <a:t>of</a:t>
            </a:r>
            <a:r>
              <a:rPr lang="lv-LV" dirty="0"/>
              <a:t> UL (</a:t>
            </a:r>
            <a:r>
              <a:rPr lang="lv-LV" dirty="0" err="1"/>
              <a:t>Rector’s</a:t>
            </a:r>
            <a:r>
              <a:rPr lang="lv-LV" dirty="0"/>
              <a:t> </a:t>
            </a:r>
            <a:r>
              <a:rPr lang="lv-LV" dirty="0" err="1"/>
              <a:t>order</a:t>
            </a:r>
            <a:r>
              <a:rPr lang="lv-LV" dirty="0"/>
              <a:t>)</a:t>
            </a:r>
          </a:p>
          <a:p>
            <a:r>
              <a:rPr lang="lv-LV" dirty="0" err="1"/>
              <a:t>Agreement</a:t>
            </a:r>
            <a:r>
              <a:rPr lang="lv-LV" dirty="0"/>
              <a:t> </a:t>
            </a:r>
            <a:r>
              <a:rPr lang="lv-LV" dirty="0" err="1"/>
              <a:t>on</a:t>
            </a:r>
            <a:r>
              <a:rPr lang="lv-LV" dirty="0"/>
              <a:t> </a:t>
            </a:r>
            <a:r>
              <a:rPr lang="lv-LV" dirty="0" err="1"/>
              <a:t>studies</a:t>
            </a:r>
            <a:r>
              <a:rPr lang="lv-LV" dirty="0"/>
              <a:t> </a:t>
            </a:r>
            <a:r>
              <a:rPr lang="lv-LV" dirty="0" err="1"/>
              <a:t>in</a:t>
            </a:r>
            <a:r>
              <a:rPr lang="lv-LV" dirty="0"/>
              <a:t> UL (</a:t>
            </a:r>
            <a:r>
              <a:rPr lang="lv-LV" dirty="0" err="1"/>
              <a:t>Rector’s</a:t>
            </a:r>
            <a:r>
              <a:rPr lang="lv-LV" dirty="0"/>
              <a:t> </a:t>
            </a:r>
            <a:r>
              <a:rPr lang="lv-LV" dirty="0" err="1"/>
              <a:t>order</a:t>
            </a:r>
            <a:r>
              <a:rPr lang="lv-LV" dirty="0"/>
              <a:t>)</a:t>
            </a:r>
          </a:p>
          <a:p>
            <a:r>
              <a:rPr lang="en-US" dirty="0"/>
              <a:t>Order of organization of course examinations </a:t>
            </a:r>
            <a:r>
              <a:rPr lang="lv-LV" dirty="0"/>
              <a:t>(</a:t>
            </a:r>
            <a:r>
              <a:rPr lang="lv-LV" dirty="0" err="1"/>
              <a:t>Rector’s</a:t>
            </a:r>
            <a:r>
              <a:rPr lang="lv-LV" dirty="0"/>
              <a:t> </a:t>
            </a:r>
            <a:r>
              <a:rPr lang="lv-LV" dirty="0" err="1"/>
              <a:t>order</a:t>
            </a:r>
            <a:r>
              <a:rPr lang="en-US" dirty="0"/>
              <a:t>)</a:t>
            </a:r>
            <a:endParaRPr lang="lv-LV" dirty="0"/>
          </a:p>
          <a:p>
            <a:r>
              <a:rPr lang="en-US" dirty="0"/>
              <a:t>On organization of studies of foreign languages </a:t>
            </a:r>
            <a:r>
              <a:rPr lang="lv-LV" dirty="0"/>
              <a:t>(</a:t>
            </a:r>
            <a:r>
              <a:rPr lang="lv-LV" dirty="0" err="1"/>
              <a:t>Rector’s</a:t>
            </a:r>
            <a:r>
              <a:rPr lang="lv-LV" dirty="0"/>
              <a:t> </a:t>
            </a:r>
            <a:r>
              <a:rPr lang="lv-LV" dirty="0" err="1"/>
              <a:t>order</a:t>
            </a:r>
            <a:r>
              <a:rPr lang="en-US" dirty="0"/>
              <a:t>)</a:t>
            </a:r>
            <a:endParaRPr lang="lv-LV" dirty="0"/>
          </a:p>
          <a:p>
            <a:r>
              <a:rPr lang="en-US" dirty="0"/>
              <a:t>On organization of e-studies (Senate)</a:t>
            </a:r>
            <a:endParaRPr lang="lv-LV" dirty="0"/>
          </a:p>
          <a:p>
            <a:r>
              <a:rPr lang="en-US" dirty="0"/>
              <a:t>On practical placements in academic study pr. </a:t>
            </a:r>
            <a:r>
              <a:rPr lang="lv-LV" dirty="0"/>
              <a:t>(</a:t>
            </a:r>
            <a:r>
              <a:rPr lang="lv-LV" dirty="0" err="1"/>
              <a:t>Rector’s</a:t>
            </a:r>
            <a:r>
              <a:rPr lang="lv-LV" dirty="0"/>
              <a:t> </a:t>
            </a:r>
            <a:r>
              <a:rPr lang="lv-LV" dirty="0" err="1"/>
              <a:t>order</a:t>
            </a:r>
            <a:r>
              <a:rPr lang="en-US" dirty="0"/>
              <a:t>)</a:t>
            </a:r>
            <a:endParaRPr lang="lv-LV" dirty="0"/>
          </a:p>
          <a:p>
            <a:r>
              <a:rPr lang="lv-LV" dirty="0" err="1"/>
              <a:t>On</a:t>
            </a:r>
            <a:r>
              <a:rPr lang="lv-LV" dirty="0"/>
              <a:t> </a:t>
            </a:r>
            <a:r>
              <a:rPr lang="lv-LV" dirty="0" err="1"/>
              <a:t>organization</a:t>
            </a:r>
            <a:r>
              <a:rPr lang="lv-LV" dirty="0"/>
              <a:t> </a:t>
            </a:r>
            <a:r>
              <a:rPr lang="lv-LV" dirty="0" err="1"/>
              <a:t>of</a:t>
            </a:r>
            <a:r>
              <a:rPr lang="lv-LV" dirty="0"/>
              <a:t> </a:t>
            </a:r>
            <a:r>
              <a:rPr lang="lv-LV" dirty="0" err="1"/>
              <a:t>regular</a:t>
            </a:r>
            <a:r>
              <a:rPr lang="lv-LV" dirty="0"/>
              <a:t> </a:t>
            </a:r>
            <a:r>
              <a:rPr lang="lv-LV" dirty="0" err="1"/>
              <a:t>opinion</a:t>
            </a:r>
            <a:r>
              <a:rPr lang="lv-LV" dirty="0"/>
              <a:t> </a:t>
            </a:r>
            <a:r>
              <a:rPr lang="lv-LV" dirty="0" err="1"/>
              <a:t>polls</a:t>
            </a:r>
            <a:r>
              <a:rPr lang="lv-LV" dirty="0"/>
              <a:t> </a:t>
            </a:r>
            <a:r>
              <a:rPr lang="lv-LV" dirty="0" err="1"/>
              <a:t>on</a:t>
            </a:r>
            <a:r>
              <a:rPr lang="lv-LV" dirty="0"/>
              <a:t> </a:t>
            </a:r>
            <a:r>
              <a:rPr lang="lv-LV" dirty="0" err="1"/>
              <a:t>assessment</a:t>
            </a:r>
            <a:r>
              <a:rPr lang="lv-LV" dirty="0"/>
              <a:t> </a:t>
            </a:r>
            <a:r>
              <a:rPr lang="lv-LV" dirty="0" err="1"/>
              <a:t>of</a:t>
            </a:r>
            <a:r>
              <a:rPr lang="lv-LV" dirty="0"/>
              <a:t> </a:t>
            </a:r>
            <a:r>
              <a:rPr lang="lv-LV" dirty="0" err="1"/>
              <a:t>study</a:t>
            </a:r>
            <a:r>
              <a:rPr lang="lv-LV" dirty="0"/>
              <a:t> process (</a:t>
            </a:r>
            <a:r>
              <a:rPr lang="lv-LV" dirty="0" err="1"/>
              <a:t>Rector’s</a:t>
            </a:r>
            <a:r>
              <a:rPr lang="lv-LV" dirty="0"/>
              <a:t> </a:t>
            </a:r>
            <a:r>
              <a:rPr lang="lv-LV" dirty="0" err="1"/>
              <a:t>order</a:t>
            </a:r>
            <a:r>
              <a:rPr lang="lv-LV" dirty="0"/>
              <a:t>)</a:t>
            </a:r>
          </a:p>
          <a:p>
            <a:r>
              <a:rPr lang="lv-LV" dirty="0" err="1"/>
              <a:t>Regulation</a:t>
            </a:r>
            <a:r>
              <a:rPr lang="lv-LV" dirty="0"/>
              <a:t> </a:t>
            </a:r>
            <a:r>
              <a:rPr lang="lv-LV" dirty="0" err="1"/>
              <a:t>on</a:t>
            </a:r>
            <a:r>
              <a:rPr lang="lv-LV" dirty="0"/>
              <a:t> </a:t>
            </a:r>
            <a:r>
              <a:rPr lang="lv-LV" dirty="0" err="1"/>
              <a:t>academic</a:t>
            </a:r>
            <a:r>
              <a:rPr lang="lv-LV" dirty="0"/>
              <a:t> </a:t>
            </a:r>
            <a:r>
              <a:rPr lang="lv-LV" dirty="0" err="1"/>
              <a:t>honesty</a:t>
            </a:r>
            <a:r>
              <a:rPr lang="lv-LV" dirty="0"/>
              <a:t> (</a:t>
            </a:r>
            <a:r>
              <a:rPr lang="lv-LV" dirty="0" err="1"/>
              <a:t>Senate</a:t>
            </a:r>
            <a:r>
              <a:rPr lang="lv-LV" dirty="0"/>
              <a:t>)</a:t>
            </a:r>
          </a:p>
          <a:p>
            <a:r>
              <a:rPr lang="lv-LV" dirty="0" err="1"/>
              <a:t>Internal</a:t>
            </a:r>
            <a:r>
              <a:rPr lang="lv-LV" dirty="0"/>
              <a:t> </a:t>
            </a:r>
            <a:r>
              <a:rPr lang="lv-LV" dirty="0" err="1"/>
              <a:t>rules</a:t>
            </a:r>
            <a:r>
              <a:rPr lang="lv-LV" dirty="0"/>
              <a:t> </a:t>
            </a:r>
            <a:r>
              <a:rPr lang="lv-LV" dirty="0" err="1"/>
              <a:t>of</a:t>
            </a:r>
            <a:r>
              <a:rPr lang="lv-LV" dirty="0"/>
              <a:t> </a:t>
            </a:r>
            <a:r>
              <a:rPr lang="lv-LV" dirty="0" err="1"/>
              <a:t>order</a:t>
            </a:r>
            <a:r>
              <a:rPr lang="lv-LV" dirty="0"/>
              <a:t> </a:t>
            </a:r>
            <a:r>
              <a:rPr lang="lv-LV" dirty="0" err="1"/>
              <a:t>for</a:t>
            </a:r>
            <a:r>
              <a:rPr lang="lv-LV" dirty="0"/>
              <a:t> students (</a:t>
            </a:r>
            <a:r>
              <a:rPr lang="lv-LV" dirty="0" err="1"/>
              <a:t>Senate</a:t>
            </a:r>
            <a:r>
              <a:rPr lang="lv-LV" dirty="0"/>
              <a:t>)</a:t>
            </a:r>
          </a:p>
          <a:p>
            <a:r>
              <a:rPr lang="lv-LV" dirty="0" err="1"/>
              <a:t>On</a:t>
            </a:r>
            <a:r>
              <a:rPr lang="lv-LV" dirty="0"/>
              <a:t> </a:t>
            </a:r>
            <a:r>
              <a:rPr lang="lv-LV" dirty="0" err="1"/>
              <a:t>regulation</a:t>
            </a:r>
            <a:r>
              <a:rPr lang="lv-LV" dirty="0"/>
              <a:t> </a:t>
            </a:r>
            <a:r>
              <a:rPr lang="lv-LV" dirty="0" err="1"/>
              <a:t>of</a:t>
            </a:r>
            <a:r>
              <a:rPr lang="lv-LV" dirty="0"/>
              <a:t> </a:t>
            </a:r>
            <a:r>
              <a:rPr lang="lv-LV" dirty="0" err="1"/>
              <a:t>committee</a:t>
            </a:r>
            <a:r>
              <a:rPr lang="lv-LV" dirty="0"/>
              <a:t> </a:t>
            </a:r>
            <a:r>
              <a:rPr lang="lv-LV" dirty="0" err="1"/>
              <a:t>of</a:t>
            </a:r>
            <a:r>
              <a:rPr lang="lv-LV" dirty="0"/>
              <a:t> </a:t>
            </a:r>
            <a:r>
              <a:rPr lang="lv-LV" dirty="0" err="1"/>
              <a:t>academic</a:t>
            </a:r>
            <a:r>
              <a:rPr lang="lv-LV" dirty="0"/>
              <a:t> </a:t>
            </a:r>
            <a:r>
              <a:rPr lang="lv-LV" dirty="0" err="1"/>
              <a:t>ethics</a:t>
            </a:r>
            <a:r>
              <a:rPr lang="lv-LV" dirty="0"/>
              <a:t> (</a:t>
            </a:r>
            <a:r>
              <a:rPr lang="lv-LV" dirty="0" err="1"/>
              <a:t>Senate</a:t>
            </a:r>
            <a:r>
              <a:rPr lang="lv-LV" dirty="0"/>
              <a:t>)</a:t>
            </a:r>
          </a:p>
          <a:p>
            <a:r>
              <a:rPr lang="lv-LV" dirty="0"/>
              <a:t> </a:t>
            </a:r>
          </a:p>
          <a:p>
            <a:r>
              <a:rPr lang="lv-LV" dirty="0" err="1"/>
              <a:t>Information</a:t>
            </a:r>
            <a:r>
              <a:rPr lang="lv-LV" dirty="0"/>
              <a:t> </a:t>
            </a:r>
            <a:r>
              <a:rPr lang="lv-LV" dirty="0" err="1"/>
              <a:t>on</a:t>
            </a:r>
            <a:r>
              <a:rPr lang="lv-LV" dirty="0"/>
              <a:t> </a:t>
            </a:r>
            <a:r>
              <a:rPr lang="lv-LV" dirty="0" err="1"/>
              <a:t>admittance</a:t>
            </a:r>
            <a:r>
              <a:rPr lang="lv-LV" dirty="0"/>
              <a:t> </a:t>
            </a:r>
            <a:r>
              <a:rPr lang="lv-LV" dirty="0" err="1"/>
              <a:t>at</a:t>
            </a:r>
            <a:r>
              <a:rPr lang="lv-LV" dirty="0"/>
              <a:t> </a:t>
            </a:r>
            <a:r>
              <a:rPr lang="lv-LV" dirty="0" err="1"/>
              <a:t>all</a:t>
            </a:r>
            <a:r>
              <a:rPr lang="lv-LV" dirty="0"/>
              <a:t> </a:t>
            </a:r>
            <a:r>
              <a:rPr lang="lv-LV" dirty="0" err="1"/>
              <a:t>the</a:t>
            </a:r>
            <a:r>
              <a:rPr lang="lv-LV" dirty="0"/>
              <a:t> </a:t>
            </a:r>
            <a:r>
              <a:rPr lang="lv-LV" dirty="0" err="1"/>
              <a:t>cycles</a:t>
            </a:r>
            <a:r>
              <a:rPr lang="lv-LV" dirty="0"/>
              <a:t> </a:t>
            </a:r>
            <a:r>
              <a:rPr lang="lv-LV" dirty="0" err="1"/>
              <a:t>is</a:t>
            </a:r>
            <a:r>
              <a:rPr lang="lv-LV" dirty="0"/>
              <a:t> </a:t>
            </a:r>
            <a:r>
              <a:rPr lang="lv-LV" dirty="0" err="1"/>
              <a:t>published</a:t>
            </a:r>
            <a:r>
              <a:rPr lang="lv-LV" dirty="0"/>
              <a:t> </a:t>
            </a:r>
            <a:r>
              <a:rPr lang="lv-LV" dirty="0" err="1"/>
              <a:t>at</a:t>
            </a:r>
            <a:r>
              <a:rPr lang="lv-LV" dirty="0"/>
              <a:t> </a:t>
            </a:r>
            <a:r>
              <a:rPr lang="lv-LV" dirty="0" err="1"/>
              <a:t>the</a:t>
            </a:r>
            <a:r>
              <a:rPr lang="lv-LV" dirty="0"/>
              <a:t> </a:t>
            </a:r>
            <a:r>
              <a:rPr lang="lv-LV" dirty="0" err="1"/>
              <a:t>internet</a:t>
            </a:r>
            <a:r>
              <a:rPr lang="lv-LV" dirty="0"/>
              <a:t> </a:t>
            </a:r>
            <a:r>
              <a:rPr lang="lv-LV" dirty="0" err="1"/>
              <a:t>site</a:t>
            </a:r>
            <a:r>
              <a:rPr lang="lv-LV" dirty="0"/>
              <a:t> </a:t>
            </a:r>
            <a:r>
              <a:rPr lang="lv-LV" dirty="0" err="1"/>
              <a:t>for</a:t>
            </a:r>
            <a:r>
              <a:rPr lang="lv-LV" dirty="0"/>
              <a:t> </a:t>
            </a:r>
            <a:r>
              <a:rPr lang="lv-LV" dirty="0" err="1"/>
              <a:t>applicants</a:t>
            </a:r>
            <a:endParaRPr lang="lv-LV" dirty="0"/>
          </a:p>
          <a:p>
            <a:r>
              <a:rPr lang="lv-LV" i="1" dirty="0"/>
              <a:t> </a:t>
            </a:r>
            <a:endParaRPr lang="lv-LV" dirty="0"/>
          </a:p>
          <a:p>
            <a:r>
              <a:rPr lang="lv-LV" i="1" dirty="0" err="1"/>
              <a:t>Study</a:t>
            </a:r>
            <a:r>
              <a:rPr lang="lv-LV" i="1" dirty="0"/>
              <a:t> </a:t>
            </a:r>
            <a:r>
              <a:rPr lang="lv-LV" i="1" dirty="0" err="1"/>
              <a:t>results</a:t>
            </a:r>
            <a:r>
              <a:rPr lang="lv-LV" i="1" dirty="0"/>
              <a:t> </a:t>
            </a:r>
            <a:r>
              <a:rPr lang="lv-LV" i="1" dirty="0" err="1"/>
              <a:t>are</a:t>
            </a:r>
            <a:r>
              <a:rPr lang="lv-LV" i="1" dirty="0"/>
              <a:t> </a:t>
            </a:r>
            <a:r>
              <a:rPr lang="lv-LV" i="1" dirty="0" err="1"/>
              <a:t>accounted</a:t>
            </a:r>
            <a:r>
              <a:rPr lang="lv-LV" i="1" dirty="0"/>
              <a:t> </a:t>
            </a:r>
            <a:r>
              <a:rPr lang="lv-LV" i="1" dirty="0" err="1"/>
              <a:t>and</a:t>
            </a:r>
            <a:r>
              <a:rPr lang="lv-LV" i="1" dirty="0"/>
              <a:t> </a:t>
            </a:r>
            <a:r>
              <a:rPr lang="lv-LV" i="1" dirty="0" err="1"/>
              <a:t>maintained</a:t>
            </a:r>
            <a:r>
              <a:rPr lang="lv-LV" i="1" dirty="0"/>
              <a:t> </a:t>
            </a:r>
            <a:r>
              <a:rPr lang="lv-LV" i="1" dirty="0" err="1"/>
              <a:t>in</a:t>
            </a:r>
            <a:r>
              <a:rPr lang="lv-LV" i="1" dirty="0"/>
              <a:t> </a:t>
            </a:r>
            <a:r>
              <a:rPr lang="lv-LV" i="1" dirty="0" err="1"/>
              <a:t>the</a:t>
            </a:r>
            <a:r>
              <a:rPr lang="lv-LV" i="1" dirty="0"/>
              <a:t> </a:t>
            </a:r>
            <a:r>
              <a:rPr lang="lv-LV" i="1" dirty="0" err="1"/>
              <a:t>portal</a:t>
            </a:r>
            <a:r>
              <a:rPr lang="lv-LV" i="1" dirty="0"/>
              <a:t> </a:t>
            </a:r>
            <a:r>
              <a:rPr lang="lv-LV" i="1" dirty="0" err="1"/>
              <a:t>of</a:t>
            </a:r>
            <a:r>
              <a:rPr lang="lv-LV" i="1" dirty="0"/>
              <a:t> e-</a:t>
            </a:r>
            <a:r>
              <a:rPr lang="lv-LV" i="1" dirty="0" err="1"/>
              <a:t>studies</a:t>
            </a:r>
            <a:r>
              <a:rPr lang="lv-LV" i="1" dirty="0"/>
              <a:t>):  </a:t>
            </a:r>
            <a:endParaRPr lang="lv-LV" dirty="0"/>
          </a:p>
          <a:p>
            <a:r>
              <a:rPr lang="lv-LV" dirty="0" err="1"/>
              <a:t>On</a:t>
            </a:r>
            <a:r>
              <a:rPr lang="lv-LV" dirty="0"/>
              <a:t> </a:t>
            </a:r>
            <a:r>
              <a:rPr lang="lv-LV" dirty="0" err="1"/>
              <a:t>change</a:t>
            </a:r>
            <a:r>
              <a:rPr lang="lv-LV" dirty="0"/>
              <a:t> </a:t>
            </a:r>
            <a:r>
              <a:rPr lang="lv-LV" dirty="0" err="1"/>
              <a:t>of</a:t>
            </a:r>
            <a:r>
              <a:rPr lang="lv-LV" dirty="0"/>
              <a:t> </a:t>
            </a:r>
            <a:r>
              <a:rPr lang="lv-LV" dirty="0" err="1"/>
              <a:t>medium</a:t>
            </a:r>
            <a:r>
              <a:rPr lang="lv-LV" dirty="0"/>
              <a:t> </a:t>
            </a:r>
            <a:r>
              <a:rPr lang="lv-LV" dirty="0" err="1"/>
              <a:t>of</a:t>
            </a:r>
            <a:r>
              <a:rPr lang="lv-LV" dirty="0"/>
              <a:t> e-</a:t>
            </a:r>
            <a:r>
              <a:rPr lang="lv-LV" dirty="0" err="1"/>
              <a:t>studies</a:t>
            </a:r>
            <a:r>
              <a:rPr lang="lv-LV" dirty="0"/>
              <a:t> (</a:t>
            </a:r>
            <a:r>
              <a:rPr lang="lv-LV" dirty="0" err="1"/>
              <a:t>Rector’s</a:t>
            </a:r>
            <a:r>
              <a:rPr lang="lv-LV" dirty="0"/>
              <a:t> </a:t>
            </a:r>
            <a:r>
              <a:rPr lang="lv-LV" dirty="0" err="1"/>
              <a:t>order</a:t>
            </a:r>
            <a:r>
              <a:rPr lang="lv-LV" dirty="0"/>
              <a:t>)</a:t>
            </a:r>
          </a:p>
          <a:p>
            <a:r>
              <a:rPr lang="lv-LV" dirty="0" err="1"/>
              <a:t>On</a:t>
            </a:r>
            <a:r>
              <a:rPr lang="lv-LV" dirty="0"/>
              <a:t> </a:t>
            </a:r>
            <a:r>
              <a:rPr lang="lv-LV" dirty="0" err="1"/>
              <a:t>organization</a:t>
            </a:r>
            <a:r>
              <a:rPr lang="lv-LV" dirty="0"/>
              <a:t> </a:t>
            </a:r>
            <a:r>
              <a:rPr lang="lv-LV" dirty="0" err="1"/>
              <a:t>of</a:t>
            </a:r>
            <a:r>
              <a:rPr lang="lv-LV" dirty="0"/>
              <a:t> e-</a:t>
            </a:r>
            <a:r>
              <a:rPr lang="lv-LV" dirty="0" err="1"/>
              <a:t>studies</a:t>
            </a:r>
            <a:r>
              <a:rPr lang="lv-LV" dirty="0"/>
              <a:t> (</a:t>
            </a:r>
            <a:r>
              <a:rPr lang="lv-LV" dirty="0" err="1"/>
              <a:t>Rector’s</a:t>
            </a:r>
            <a:r>
              <a:rPr lang="lv-LV" dirty="0"/>
              <a:t> </a:t>
            </a:r>
            <a:r>
              <a:rPr lang="lv-LV" dirty="0" err="1"/>
              <a:t>order</a:t>
            </a:r>
            <a:r>
              <a:rPr lang="lv-LV" dirty="0"/>
              <a:t>)</a:t>
            </a:r>
          </a:p>
          <a:p>
            <a:r>
              <a:rPr lang="lv-LV" dirty="0" err="1"/>
              <a:t>Regulation</a:t>
            </a:r>
            <a:r>
              <a:rPr lang="lv-LV" dirty="0"/>
              <a:t> </a:t>
            </a:r>
            <a:r>
              <a:rPr lang="lv-LV" dirty="0" err="1"/>
              <a:t>on</a:t>
            </a:r>
            <a:r>
              <a:rPr lang="lv-LV" dirty="0"/>
              <a:t> </a:t>
            </a:r>
            <a:r>
              <a:rPr lang="lv-LV" dirty="0" err="1"/>
              <a:t>assessment</a:t>
            </a:r>
            <a:r>
              <a:rPr lang="lv-LV" dirty="0"/>
              <a:t> </a:t>
            </a:r>
            <a:r>
              <a:rPr lang="lv-LV" dirty="0" err="1"/>
              <a:t>and</a:t>
            </a:r>
            <a:r>
              <a:rPr lang="lv-LV" dirty="0"/>
              <a:t> </a:t>
            </a:r>
            <a:r>
              <a:rPr lang="lv-LV" dirty="0" err="1"/>
              <a:t>recognition</a:t>
            </a:r>
            <a:r>
              <a:rPr lang="lv-LV" dirty="0"/>
              <a:t> </a:t>
            </a:r>
            <a:r>
              <a:rPr lang="lv-LV" dirty="0" err="1"/>
              <a:t>of</a:t>
            </a:r>
            <a:r>
              <a:rPr lang="lv-LV" dirty="0"/>
              <a:t> </a:t>
            </a:r>
            <a:r>
              <a:rPr lang="lv-LV" dirty="0" err="1"/>
              <a:t>previous</a:t>
            </a:r>
            <a:r>
              <a:rPr lang="lv-LV" dirty="0"/>
              <a:t> </a:t>
            </a:r>
            <a:r>
              <a:rPr lang="lv-LV" dirty="0" err="1"/>
              <a:t>study</a:t>
            </a:r>
            <a:r>
              <a:rPr lang="lv-LV" dirty="0"/>
              <a:t> </a:t>
            </a:r>
            <a:r>
              <a:rPr lang="lv-LV" dirty="0" err="1"/>
              <a:t>achievements</a:t>
            </a:r>
            <a:r>
              <a:rPr lang="lv-LV" dirty="0"/>
              <a:t> </a:t>
            </a:r>
            <a:r>
              <a:rPr lang="lv-LV" dirty="0" err="1"/>
              <a:t>based</a:t>
            </a:r>
            <a:r>
              <a:rPr lang="lv-LV" dirty="0"/>
              <a:t> </a:t>
            </a:r>
            <a:r>
              <a:rPr lang="lv-LV" dirty="0" err="1"/>
              <a:t>in</a:t>
            </a:r>
            <a:r>
              <a:rPr lang="lv-LV" dirty="0"/>
              <a:t> </a:t>
            </a:r>
            <a:r>
              <a:rPr lang="lv-LV" dirty="0" err="1"/>
              <a:t>previous</a:t>
            </a:r>
            <a:r>
              <a:rPr lang="lv-LV" dirty="0"/>
              <a:t> </a:t>
            </a:r>
            <a:r>
              <a:rPr lang="lv-LV" dirty="0" err="1"/>
              <a:t>studies</a:t>
            </a:r>
            <a:r>
              <a:rPr lang="lv-LV" dirty="0"/>
              <a:t> </a:t>
            </a:r>
            <a:r>
              <a:rPr lang="lv-LV" dirty="0" err="1"/>
              <a:t>or</a:t>
            </a:r>
            <a:r>
              <a:rPr lang="lv-LV" dirty="0"/>
              <a:t> </a:t>
            </a:r>
            <a:r>
              <a:rPr lang="lv-LV" dirty="0" err="1"/>
              <a:t>practical</a:t>
            </a:r>
            <a:r>
              <a:rPr lang="lv-LV" dirty="0"/>
              <a:t> </a:t>
            </a:r>
            <a:r>
              <a:rPr lang="lv-LV" dirty="0" err="1"/>
              <a:t>work</a:t>
            </a:r>
            <a:r>
              <a:rPr lang="lv-LV" dirty="0"/>
              <a:t> (</a:t>
            </a:r>
            <a:r>
              <a:rPr lang="lv-LV" dirty="0" err="1"/>
              <a:t>Senate</a:t>
            </a:r>
            <a:r>
              <a:rPr lang="lv-LV" dirty="0"/>
              <a:t>)</a:t>
            </a:r>
          </a:p>
          <a:p>
            <a:r>
              <a:rPr lang="lv-LV" dirty="0" err="1"/>
              <a:t>Order</a:t>
            </a:r>
            <a:r>
              <a:rPr lang="lv-LV" dirty="0"/>
              <a:t> </a:t>
            </a:r>
            <a:r>
              <a:rPr lang="lv-LV" dirty="0" err="1"/>
              <a:t>of</a:t>
            </a:r>
            <a:r>
              <a:rPr lang="lv-LV" dirty="0"/>
              <a:t> </a:t>
            </a:r>
            <a:r>
              <a:rPr lang="lv-LV" dirty="0" err="1"/>
              <a:t>organization</a:t>
            </a:r>
            <a:r>
              <a:rPr lang="lv-LV" dirty="0"/>
              <a:t> </a:t>
            </a:r>
            <a:r>
              <a:rPr lang="lv-LV" dirty="0" err="1"/>
              <a:t>of</a:t>
            </a:r>
            <a:r>
              <a:rPr lang="lv-LV" dirty="0"/>
              <a:t> </a:t>
            </a:r>
            <a:r>
              <a:rPr lang="lv-LV" dirty="0" err="1"/>
              <a:t>mobility</a:t>
            </a:r>
            <a:r>
              <a:rPr lang="lv-LV" dirty="0"/>
              <a:t> </a:t>
            </a:r>
            <a:r>
              <a:rPr lang="lv-LV" dirty="0" err="1"/>
              <a:t>funded</a:t>
            </a:r>
            <a:r>
              <a:rPr lang="lv-LV" dirty="0"/>
              <a:t> </a:t>
            </a:r>
            <a:r>
              <a:rPr lang="lv-LV" dirty="0" err="1"/>
              <a:t>from</a:t>
            </a:r>
            <a:r>
              <a:rPr lang="lv-LV" dirty="0"/>
              <a:t> </a:t>
            </a:r>
            <a:r>
              <a:rPr lang="lv-LV" dirty="0" err="1"/>
              <a:t>financial</a:t>
            </a:r>
            <a:r>
              <a:rPr lang="lv-LV" dirty="0"/>
              <a:t> instruments </a:t>
            </a:r>
            <a:r>
              <a:rPr lang="lv-LV" dirty="0" err="1"/>
              <a:t>of</a:t>
            </a:r>
            <a:r>
              <a:rPr lang="lv-LV" dirty="0"/>
              <a:t> </a:t>
            </a:r>
            <a:r>
              <a:rPr lang="lv-LV" dirty="0" err="1"/>
              <a:t>European</a:t>
            </a:r>
            <a:r>
              <a:rPr lang="lv-LV" dirty="0"/>
              <a:t> </a:t>
            </a:r>
            <a:r>
              <a:rPr lang="lv-LV" dirty="0" err="1"/>
              <a:t>Economic</a:t>
            </a:r>
            <a:r>
              <a:rPr lang="lv-LV" dirty="0"/>
              <a:t> </a:t>
            </a:r>
            <a:r>
              <a:rPr lang="lv-LV" dirty="0" err="1"/>
              <a:t>Area</a:t>
            </a:r>
            <a:r>
              <a:rPr lang="lv-LV" dirty="0"/>
              <a:t> </a:t>
            </a:r>
            <a:r>
              <a:rPr lang="lv-LV" dirty="0" err="1"/>
              <a:t>and</a:t>
            </a:r>
            <a:r>
              <a:rPr lang="lv-LV" dirty="0"/>
              <a:t> </a:t>
            </a:r>
            <a:r>
              <a:rPr lang="lv-LV" dirty="0" err="1"/>
              <a:t>Norway</a:t>
            </a:r>
            <a:r>
              <a:rPr lang="lv-LV" dirty="0"/>
              <a:t> (</a:t>
            </a:r>
            <a:r>
              <a:rPr lang="lv-LV" dirty="0" err="1"/>
              <a:t>Rector’s</a:t>
            </a:r>
            <a:r>
              <a:rPr lang="lv-LV" dirty="0"/>
              <a:t> </a:t>
            </a:r>
            <a:r>
              <a:rPr lang="lv-LV" dirty="0" err="1"/>
              <a:t>order</a:t>
            </a:r>
            <a:r>
              <a:rPr lang="lv-LV" dirty="0"/>
              <a:t>)</a:t>
            </a:r>
          </a:p>
          <a:p>
            <a:r>
              <a:rPr lang="lv-LV" dirty="0" err="1"/>
              <a:t>Order</a:t>
            </a:r>
            <a:r>
              <a:rPr lang="lv-LV" dirty="0"/>
              <a:t> </a:t>
            </a:r>
            <a:r>
              <a:rPr lang="lv-LV" dirty="0" err="1"/>
              <a:t>of</a:t>
            </a:r>
            <a:r>
              <a:rPr lang="lv-LV" dirty="0"/>
              <a:t> </a:t>
            </a:r>
            <a:r>
              <a:rPr lang="lv-LV" dirty="0" err="1"/>
              <a:t>interrupting</a:t>
            </a:r>
            <a:r>
              <a:rPr lang="lv-LV" dirty="0"/>
              <a:t> </a:t>
            </a:r>
            <a:r>
              <a:rPr lang="lv-LV" dirty="0" err="1"/>
              <a:t>the</a:t>
            </a:r>
            <a:r>
              <a:rPr lang="lv-LV" dirty="0"/>
              <a:t> </a:t>
            </a:r>
            <a:r>
              <a:rPr lang="lv-LV" dirty="0" err="1"/>
              <a:t>studies</a:t>
            </a:r>
            <a:r>
              <a:rPr lang="lv-LV" dirty="0"/>
              <a:t> </a:t>
            </a:r>
            <a:r>
              <a:rPr lang="lv-LV" dirty="0" err="1"/>
              <a:t>in</a:t>
            </a:r>
            <a:r>
              <a:rPr lang="lv-LV" dirty="0"/>
              <a:t> UL (</a:t>
            </a:r>
            <a:r>
              <a:rPr lang="lv-LV" dirty="0" err="1"/>
              <a:t>Senate</a:t>
            </a:r>
            <a:r>
              <a:rPr lang="lv-LV" dirty="0"/>
              <a:t>)</a:t>
            </a:r>
          </a:p>
          <a:p>
            <a:r>
              <a:rPr lang="lv-LV" dirty="0" err="1"/>
              <a:t>On</a:t>
            </a:r>
            <a:r>
              <a:rPr lang="lv-LV" dirty="0"/>
              <a:t> </a:t>
            </a:r>
            <a:r>
              <a:rPr lang="lv-LV" dirty="0" err="1"/>
              <a:t>collecting</a:t>
            </a:r>
            <a:r>
              <a:rPr lang="lv-LV" dirty="0"/>
              <a:t> </a:t>
            </a:r>
            <a:r>
              <a:rPr lang="lv-LV" dirty="0" err="1"/>
              <a:t>of</a:t>
            </a:r>
            <a:r>
              <a:rPr lang="lv-LV" dirty="0"/>
              <a:t> </a:t>
            </a:r>
            <a:r>
              <a:rPr lang="lv-LV" dirty="0" err="1"/>
              <a:t>questionnaires</a:t>
            </a:r>
            <a:r>
              <a:rPr lang="lv-LV" dirty="0"/>
              <a:t> </a:t>
            </a:r>
            <a:r>
              <a:rPr lang="lv-LV" dirty="0" err="1"/>
              <a:t>from</a:t>
            </a:r>
            <a:r>
              <a:rPr lang="lv-LV" dirty="0"/>
              <a:t> </a:t>
            </a:r>
            <a:r>
              <a:rPr lang="lv-LV" dirty="0" err="1"/>
              <a:t>those</a:t>
            </a:r>
            <a:r>
              <a:rPr lang="lv-LV" dirty="0"/>
              <a:t> </a:t>
            </a:r>
            <a:r>
              <a:rPr lang="lv-LV" dirty="0" err="1"/>
              <a:t>who</a:t>
            </a:r>
            <a:r>
              <a:rPr lang="lv-LV" dirty="0"/>
              <a:t> </a:t>
            </a:r>
            <a:r>
              <a:rPr lang="lv-LV" dirty="0" err="1"/>
              <a:t>proposed</a:t>
            </a:r>
            <a:r>
              <a:rPr lang="lv-LV" dirty="0"/>
              <a:t> to </a:t>
            </a:r>
            <a:r>
              <a:rPr lang="lv-LV" dirty="0" err="1"/>
              <a:t>interrupt</a:t>
            </a:r>
            <a:r>
              <a:rPr lang="lv-LV" dirty="0"/>
              <a:t> </a:t>
            </a:r>
            <a:r>
              <a:rPr lang="lv-LV" dirty="0" err="1"/>
              <a:t>their</a:t>
            </a:r>
            <a:r>
              <a:rPr lang="lv-LV" dirty="0"/>
              <a:t> </a:t>
            </a:r>
            <a:r>
              <a:rPr lang="lv-LV" dirty="0" err="1"/>
              <a:t>studies</a:t>
            </a:r>
            <a:r>
              <a:rPr lang="lv-LV" dirty="0"/>
              <a:t> (</a:t>
            </a:r>
            <a:r>
              <a:rPr lang="lv-LV" dirty="0" err="1"/>
              <a:t>Rector’s</a:t>
            </a:r>
            <a:r>
              <a:rPr lang="lv-LV" dirty="0"/>
              <a:t> </a:t>
            </a:r>
            <a:r>
              <a:rPr lang="lv-LV" dirty="0" err="1"/>
              <a:t>order</a:t>
            </a:r>
            <a:r>
              <a:rPr lang="lv-LV" dirty="0"/>
              <a:t>)</a:t>
            </a:r>
          </a:p>
        </p:txBody>
      </p:sp>
    </p:spTree>
    <p:extLst>
      <p:ext uri="{BB962C8B-B14F-4D97-AF65-F5344CB8AC3E}">
        <p14:creationId xmlns:p14="http://schemas.microsoft.com/office/powerpoint/2010/main" val="28997532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457200" y="274638"/>
            <a:ext cx="8229600" cy="5602634"/>
          </a:xfrm>
        </p:spPr>
        <p:txBody>
          <a:bodyPr>
            <a:normAutofit/>
          </a:bodyPr>
          <a:lstStyle/>
          <a:p>
            <a:pPr algn="l"/>
            <a:r>
              <a:rPr lang="en-US" dirty="0"/>
              <a:t>1.</a:t>
            </a:r>
            <a:r>
              <a:rPr lang="lv-LV" dirty="0"/>
              <a:t>5</a:t>
            </a:r>
            <a:r>
              <a:rPr lang="en-US" dirty="0"/>
              <a:t> </a:t>
            </a:r>
            <a:r>
              <a:rPr lang="lv-LV" b="1" dirty="0"/>
              <a:t>T</a:t>
            </a:r>
            <a:r>
              <a:rPr lang="en-US" b="1" dirty="0" err="1"/>
              <a:t>eaching</a:t>
            </a:r>
            <a:r>
              <a:rPr lang="en-US" b="1" dirty="0"/>
              <a:t> staff</a:t>
            </a:r>
            <a:r>
              <a:rPr lang="en-US" i="1" dirty="0"/>
              <a:t>:</a:t>
            </a:r>
            <a:br>
              <a:rPr lang="lv-LV" i="1" dirty="0"/>
            </a:br>
            <a:r>
              <a:rPr lang="en-US" dirty="0"/>
              <a:t>Institutions should </a:t>
            </a:r>
            <a:r>
              <a:rPr lang="lv-LV" dirty="0" err="1"/>
              <a:t>assure</a:t>
            </a:r>
            <a:r>
              <a:rPr lang="lv-LV" dirty="0"/>
              <a:t> </a:t>
            </a:r>
            <a:r>
              <a:rPr lang="lv-LV" dirty="0" err="1"/>
              <a:t>themselves</a:t>
            </a:r>
            <a:r>
              <a:rPr lang="en-US" dirty="0"/>
              <a:t> </a:t>
            </a:r>
            <a:r>
              <a:rPr lang="lv-LV" dirty="0" err="1"/>
              <a:t>of</a:t>
            </a:r>
            <a:r>
              <a:rPr lang="lv-LV" dirty="0"/>
              <a:t> </a:t>
            </a:r>
            <a:r>
              <a:rPr lang="lv-LV" dirty="0" err="1"/>
              <a:t>the</a:t>
            </a:r>
            <a:r>
              <a:rPr lang="lv-LV" dirty="0"/>
              <a:t> </a:t>
            </a:r>
            <a:r>
              <a:rPr lang="lv-LV" dirty="0" err="1"/>
              <a:t>competence</a:t>
            </a:r>
            <a:r>
              <a:rPr lang="lv-LV" dirty="0"/>
              <a:t> </a:t>
            </a:r>
            <a:r>
              <a:rPr lang="lv-LV" dirty="0" err="1"/>
              <a:t>of</a:t>
            </a:r>
            <a:r>
              <a:rPr lang="lv-LV" dirty="0"/>
              <a:t> </a:t>
            </a:r>
            <a:r>
              <a:rPr lang="lv-LV" dirty="0" err="1"/>
              <a:t>their</a:t>
            </a:r>
            <a:r>
              <a:rPr lang="en-US" dirty="0"/>
              <a:t> teach</a:t>
            </a:r>
            <a:r>
              <a:rPr lang="lv-LV" dirty="0" err="1"/>
              <a:t>ers</a:t>
            </a:r>
            <a:r>
              <a:rPr lang="lv-LV" dirty="0"/>
              <a:t>. </a:t>
            </a:r>
            <a:r>
              <a:rPr lang="lv-LV" dirty="0" err="1"/>
              <a:t>They</a:t>
            </a:r>
            <a:r>
              <a:rPr lang="lv-LV" dirty="0"/>
              <a:t> </a:t>
            </a:r>
            <a:r>
              <a:rPr lang="lv-LV" dirty="0" err="1"/>
              <a:t>should</a:t>
            </a:r>
            <a:r>
              <a:rPr lang="lv-LV" dirty="0"/>
              <a:t> </a:t>
            </a:r>
            <a:r>
              <a:rPr lang="lv-LV" dirty="0" err="1"/>
              <a:t>apply</a:t>
            </a:r>
            <a:r>
              <a:rPr lang="lv-LV" dirty="0"/>
              <a:t> </a:t>
            </a:r>
            <a:r>
              <a:rPr lang="en-US" dirty="0"/>
              <a:t> </a:t>
            </a:r>
            <a:r>
              <a:rPr lang="lv-LV" dirty="0" err="1"/>
              <a:t>fair</a:t>
            </a:r>
            <a:r>
              <a:rPr lang="lv-LV" dirty="0"/>
              <a:t> </a:t>
            </a:r>
            <a:r>
              <a:rPr lang="lv-LV" dirty="0" err="1"/>
              <a:t>and</a:t>
            </a:r>
            <a:r>
              <a:rPr lang="lv-LV" dirty="0"/>
              <a:t> </a:t>
            </a:r>
            <a:r>
              <a:rPr lang="lv-LV" dirty="0" err="1"/>
              <a:t>transparent</a:t>
            </a:r>
            <a:r>
              <a:rPr lang="lv-LV" dirty="0"/>
              <a:t> </a:t>
            </a:r>
            <a:r>
              <a:rPr lang="en-US" dirty="0"/>
              <a:t>s</a:t>
            </a:r>
            <a:r>
              <a:rPr lang="lv-LV" dirty="0" err="1"/>
              <a:t>processes</a:t>
            </a:r>
            <a:r>
              <a:rPr lang="lv-LV" dirty="0"/>
              <a:t> </a:t>
            </a:r>
            <a:r>
              <a:rPr lang="lv-LV" dirty="0" err="1"/>
              <a:t>for</a:t>
            </a:r>
            <a:r>
              <a:rPr lang="lv-LV" dirty="0"/>
              <a:t> </a:t>
            </a:r>
            <a:r>
              <a:rPr lang="lv-LV" dirty="0" err="1"/>
              <a:t>the</a:t>
            </a:r>
            <a:r>
              <a:rPr lang="lv-LV" dirty="0"/>
              <a:t> </a:t>
            </a:r>
            <a:r>
              <a:rPr lang="lv-LV" dirty="0" err="1"/>
              <a:t>recruitment</a:t>
            </a:r>
            <a:r>
              <a:rPr lang="lv-LV" dirty="0"/>
              <a:t> </a:t>
            </a:r>
            <a:r>
              <a:rPr lang="en-US" dirty="0"/>
              <a:t>and </a:t>
            </a:r>
            <a:r>
              <a:rPr lang="lv-LV" dirty="0" err="1"/>
              <a:t>developm</a:t>
            </a:r>
            <a:r>
              <a:rPr lang="en-US" dirty="0" err="1"/>
              <a:t>ent</a:t>
            </a:r>
            <a:r>
              <a:rPr lang="en-US" dirty="0"/>
              <a:t> </a:t>
            </a:r>
            <a:r>
              <a:rPr lang="lv-LV" dirty="0" err="1"/>
              <a:t>of</a:t>
            </a:r>
            <a:r>
              <a:rPr lang="lv-LV" dirty="0"/>
              <a:t> </a:t>
            </a:r>
            <a:r>
              <a:rPr lang="lv-LV" dirty="0" err="1"/>
              <a:t>the</a:t>
            </a:r>
            <a:r>
              <a:rPr lang="lv-LV" dirty="0"/>
              <a:t> </a:t>
            </a:r>
            <a:r>
              <a:rPr lang="lv-LV" dirty="0" err="1"/>
              <a:t>staff</a:t>
            </a:r>
            <a:r>
              <a:rPr lang="en-US" dirty="0"/>
              <a:t>.</a:t>
            </a:r>
            <a:endParaRPr lang="lv-LV"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457200" y="274638"/>
            <a:ext cx="8229600" cy="6394722"/>
          </a:xfrm>
        </p:spPr>
        <p:txBody>
          <a:bodyPr>
            <a:noAutofit/>
          </a:bodyPr>
          <a:lstStyle/>
          <a:p>
            <a:pPr algn="l"/>
            <a:r>
              <a:rPr lang="lv-LV" sz="2800" dirty="0" err="1"/>
              <a:t>Basic</a:t>
            </a:r>
            <a:r>
              <a:rPr lang="lv-LV" sz="2800" dirty="0"/>
              <a:t> </a:t>
            </a:r>
            <a:r>
              <a:rPr lang="lv-LV" sz="2800" dirty="0" err="1"/>
              <a:t>strategic</a:t>
            </a:r>
            <a:r>
              <a:rPr lang="lv-LV" sz="2800" dirty="0"/>
              <a:t> </a:t>
            </a:r>
            <a:r>
              <a:rPr lang="lv-LV" sz="2800" dirty="0" err="1"/>
              <a:t>directions</a:t>
            </a:r>
            <a:r>
              <a:rPr lang="lv-LV" sz="2800" dirty="0"/>
              <a:t> </a:t>
            </a:r>
            <a:r>
              <a:rPr lang="lv-LV" sz="2800" dirty="0" err="1"/>
              <a:t>of</a:t>
            </a:r>
            <a:r>
              <a:rPr lang="lv-LV" sz="2800" dirty="0"/>
              <a:t> LU </a:t>
            </a:r>
            <a:r>
              <a:rPr lang="en-US" sz="2800" dirty="0"/>
              <a:t>(Senate</a:t>
            </a:r>
            <a:r>
              <a:rPr lang="lv-LV" sz="2800" dirty="0"/>
              <a:t>)</a:t>
            </a:r>
            <a:br>
              <a:rPr lang="lv-LV" sz="2800" dirty="0"/>
            </a:br>
            <a:r>
              <a:rPr lang="lv-LV" sz="2800" dirty="0" err="1"/>
              <a:t>On</a:t>
            </a:r>
            <a:r>
              <a:rPr lang="lv-LV" sz="2800" dirty="0"/>
              <a:t> </a:t>
            </a:r>
            <a:r>
              <a:rPr lang="lv-LV" sz="2800" dirty="0" err="1"/>
              <a:t>Regulation</a:t>
            </a:r>
            <a:r>
              <a:rPr lang="lv-LV" sz="2800" dirty="0"/>
              <a:t> </a:t>
            </a:r>
            <a:r>
              <a:rPr lang="lv-LV" sz="2800" dirty="0" err="1"/>
              <a:t>for</a:t>
            </a:r>
            <a:r>
              <a:rPr lang="lv-LV" sz="2800" dirty="0"/>
              <a:t> </a:t>
            </a:r>
            <a:r>
              <a:rPr lang="lv-LV" sz="2800" dirty="0" err="1"/>
              <a:t>academic</a:t>
            </a:r>
            <a:r>
              <a:rPr lang="lv-LV" sz="2800" dirty="0"/>
              <a:t> </a:t>
            </a:r>
            <a:r>
              <a:rPr lang="lv-LV" sz="2800" dirty="0" err="1"/>
              <a:t>and</a:t>
            </a:r>
            <a:r>
              <a:rPr lang="lv-LV" sz="2800" dirty="0"/>
              <a:t> </a:t>
            </a:r>
            <a:r>
              <a:rPr lang="lv-LV" sz="2800" dirty="0" err="1"/>
              <a:t>administrative</a:t>
            </a:r>
            <a:r>
              <a:rPr lang="lv-LV" sz="2800" dirty="0"/>
              <a:t> </a:t>
            </a:r>
            <a:r>
              <a:rPr lang="lv-LV" sz="2800" dirty="0" err="1"/>
              <a:t>staff</a:t>
            </a:r>
            <a:r>
              <a:rPr lang="lv-LV" sz="2800" dirty="0"/>
              <a:t> </a:t>
            </a:r>
            <a:r>
              <a:rPr lang="lv-LV" sz="2800" dirty="0" err="1"/>
              <a:t>positions</a:t>
            </a:r>
            <a:r>
              <a:rPr lang="lv-LV" sz="2800" dirty="0"/>
              <a:t> </a:t>
            </a:r>
            <a:r>
              <a:rPr lang="en-US" sz="2800" dirty="0"/>
              <a:t>(Senate</a:t>
            </a:r>
            <a:r>
              <a:rPr lang="lv-LV" sz="2800" dirty="0"/>
              <a:t>)</a:t>
            </a:r>
            <a:br>
              <a:rPr lang="lv-LV" sz="2800" dirty="0"/>
            </a:br>
            <a:r>
              <a:rPr lang="lv-LV" sz="2800" dirty="0" err="1"/>
              <a:t>Regulation</a:t>
            </a:r>
            <a:r>
              <a:rPr lang="lv-LV" sz="2800" dirty="0"/>
              <a:t> </a:t>
            </a:r>
            <a:r>
              <a:rPr lang="lv-LV" sz="2800" dirty="0" err="1"/>
              <a:t>for</a:t>
            </a:r>
            <a:r>
              <a:rPr lang="lv-LV" sz="2800" dirty="0"/>
              <a:t> </a:t>
            </a:r>
            <a:r>
              <a:rPr lang="lv-LV" sz="2800" dirty="0" err="1"/>
              <a:t>payment</a:t>
            </a:r>
            <a:r>
              <a:rPr lang="lv-LV" sz="2800" dirty="0"/>
              <a:t> </a:t>
            </a:r>
            <a:r>
              <a:rPr lang="lv-LV" sz="2800" dirty="0" err="1"/>
              <a:t>for</a:t>
            </a:r>
            <a:r>
              <a:rPr lang="lv-LV" sz="2800" dirty="0"/>
              <a:t> </a:t>
            </a:r>
            <a:r>
              <a:rPr lang="lv-LV" sz="2800" dirty="0" err="1"/>
              <a:t>academic</a:t>
            </a:r>
            <a:r>
              <a:rPr lang="lv-LV" sz="2800" dirty="0"/>
              <a:t> </a:t>
            </a:r>
            <a:r>
              <a:rPr lang="lv-LV" sz="2800" dirty="0" err="1"/>
              <a:t>labour</a:t>
            </a:r>
            <a:r>
              <a:rPr lang="lv-LV" sz="2800" dirty="0"/>
              <a:t> </a:t>
            </a:r>
            <a:r>
              <a:rPr lang="en-US" sz="2800" dirty="0"/>
              <a:t>(Senate</a:t>
            </a:r>
            <a:r>
              <a:rPr lang="lv-LV" sz="2800" dirty="0"/>
              <a:t>)</a:t>
            </a:r>
            <a:br>
              <a:rPr lang="lv-LV" sz="2800" dirty="0"/>
            </a:br>
            <a:r>
              <a:rPr lang="lv-LV" sz="2800" dirty="0" err="1"/>
              <a:t>Regulation</a:t>
            </a:r>
            <a:r>
              <a:rPr lang="lv-LV" sz="2800" dirty="0"/>
              <a:t> </a:t>
            </a:r>
            <a:r>
              <a:rPr lang="lv-LV" sz="2800" dirty="0" err="1"/>
              <a:t>on</a:t>
            </a:r>
            <a:r>
              <a:rPr lang="lv-LV" sz="2800" dirty="0"/>
              <a:t> </a:t>
            </a:r>
            <a:r>
              <a:rPr lang="lv-LV" sz="2800" dirty="0" err="1"/>
              <a:t>Direcors</a:t>
            </a:r>
            <a:r>
              <a:rPr lang="lv-LV" sz="2800" dirty="0"/>
              <a:t> </a:t>
            </a:r>
            <a:r>
              <a:rPr lang="lv-LV" sz="2800" dirty="0" err="1"/>
              <a:t>of</a:t>
            </a:r>
            <a:r>
              <a:rPr lang="lv-LV" sz="2800" dirty="0"/>
              <a:t> </a:t>
            </a:r>
            <a:r>
              <a:rPr lang="lv-LV" sz="2800" dirty="0" err="1"/>
              <a:t>study</a:t>
            </a:r>
            <a:r>
              <a:rPr lang="lv-LV" sz="2800" dirty="0"/>
              <a:t> </a:t>
            </a:r>
            <a:r>
              <a:rPr lang="lv-LV" sz="2800" dirty="0" err="1"/>
              <a:t>programmes</a:t>
            </a:r>
            <a:r>
              <a:rPr lang="lv-LV" sz="2800" dirty="0"/>
              <a:t> </a:t>
            </a:r>
            <a:r>
              <a:rPr lang="en-US" sz="2800" dirty="0"/>
              <a:t>(Senate</a:t>
            </a:r>
            <a:r>
              <a:rPr lang="lv-LV" sz="2800" dirty="0"/>
              <a:t>)</a:t>
            </a:r>
            <a:br>
              <a:rPr lang="lv-LV" sz="2800" dirty="0"/>
            </a:br>
            <a:r>
              <a:rPr lang="en-US" sz="2800" dirty="0"/>
              <a:t>Duties and rights of Head of subprogram of a Study </a:t>
            </a:r>
            <a:r>
              <a:rPr lang="en-US" sz="2800" dirty="0" err="1"/>
              <a:t>programme</a:t>
            </a:r>
            <a:r>
              <a:rPr lang="en-US" sz="2800" dirty="0"/>
              <a:t> </a:t>
            </a:r>
            <a:r>
              <a:rPr lang="lv-LV" sz="2800" dirty="0"/>
              <a:t>(</a:t>
            </a:r>
            <a:r>
              <a:rPr lang="lv-LV" sz="2800" dirty="0" err="1"/>
              <a:t>Rector’s</a:t>
            </a:r>
            <a:r>
              <a:rPr lang="lv-LV" sz="2800" dirty="0"/>
              <a:t> </a:t>
            </a:r>
            <a:r>
              <a:rPr lang="lv-LV" sz="2800" dirty="0" err="1"/>
              <a:t>order</a:t>
            </a:r>
            <a:r>
              <a:rPr lang="en-US" sz="2800" dirty="0"/>
              <a:t>)</a:t>
            </a:r>
            <a:br>
              <a:rPr lang="lv-LV" sz="2800" dirty="0"/>
            </a:br>
            <a:r>
              <a:rPr lang="en-US" sz="2800" dirty="0"/>
              <a:t>On descriptions of staff positions </a:t>
            </a:r>
            <a:r>
              <a:rPr lang="lv-LV" sz="2800" dirty="0"/>
              <a:t>(</a:t>
            </a:r>
            <a:r>
              <a:rPr lang="lv-LV" sz="2800" dirty="0" err="1"/>
              <a:t>Rector’s</a:t>
            </a:r>
            <a:r>
              <a:rPr lang="lv-LV" sz="2800" dirty="0"/>
              <a:t> </a:t>
            </a:r>
            <a:r>
              <a:rPr lang="lv-LV" sz="2800" dirty="0" err="1"/>
              <a:t>order</a:t>
            </a:r>
            <a:r>
              <a:rPr lang="en-US" sz="2800" dirty="0"/>
              <a:t>)</a:t>
            </a:r>
            <a:br>
              <a:rPr lang="lv-LV" sz="2800" dirty="0"/>
            </a:br>
            <a:r>
              <a:rPr lang="lv-LV" sz="2800" dirty="0" err="1"/>
              <a:t>Regulation</a:t>
            </a:r>
            <a:r>
              <a:rPr lang="lv-LV" sz="2800" dirty="0"/>
              <a:t> </a:t>
            </a:r>
            <a:r>
              <a:rPr lang="lv-LV" sz="2800" dirty="0" err="1"/>
              <a:t>on</a:t>
            </a:r>
            <a:r>
              <a:rPr lang="lv-LV" sz="2800" dirty="0"/>
              <a:t> </a:t>
            </a:r>
            <a:r>
              <a:rPr lang="lv-LV" sz="2800" dirty="0" err="1"/>
              <a:t>Administration</a:t>
            </a:r>
            <a:r>
              <a:rPr lang="lv-LV" sz="2800" dirty="0"/>
              <a:t> </a:t>
            </a:r>
            <a:r>
              <a:rPr lang="lv-LV" sz="2800" dirty="0" err="1"/>
              <a:t>of</a:t>
            </a:r>
            <a:r>
              <a:rPr lang="lv-LV" sz="2800" dirty="0"/>
              <a:t> UL </a:t>
            </a:r>
            <a:r>
              <a:rPr lang="en-US" sz="2800" dirty="0"/>
              <a:t>(Senate</a:t>
            </a:r>
            <a:r>
              <a:rPr lang="lv-LV" sz="2800" dirty="0"/>
              <a:t>)</a:t>
            </a:r>
            <a:br>
              <a:rPr lang="lv-LV" sz="2800" dirty="0"/>
            </a:br>
            <a:r>
              <a:rPr lang="en-US" sz="2800" dirty="0"/>
              <a:t>Research </a:t>
            </a:r>
            <a:r>
              <a:rPr lang="en-US" sz="2800" dirty="0" err="1"/>
              <a:t>programme</a:t>
            </a:r>
            <a:r>
              <a:rPr lang="en-US" sz="2800" dirty="0"/>
              <a:t> 2015–2020 (Senate)</a:t>
            </a:r>
            <a:br>
              <a:rPr lang="lv-LV" sz="2800" dirty="0"/>
            </a:br>
            <a:r>
              <a:rPr lang="lv-LV" sz="2800" dirty="0" err="1"/>
              <a:t>On</a:t>
            </a:r>
            <a:r>
              <a:rPr lang="lv-LV" sz="2800" dirty="0"/>
              <a:t> </a:t>
            </a:r>
            <a:r>
              <a:rPr lang="lv-LV" sz="2800" dirty="0" err="1"/>
              <a:t>organization</a:t>
            </a:r>
            <a:r>
              <a:rPr lang="lv-LV" sz="2800" dirty="0"/>
              <a:t> </a:t>
            </a:r>
            <a:r>
              <a:rPr lang="lv-LV" sz="2800" dirty="0" err="1"/>
              <a:t>of</a:t>
            </a:r>
            <a:r>
              <a:rPr lang="lv-LV" sz="2800" dirty="0"/>
              <a:t> </a:t>
            </a:r>
            <a:r>
              <a:rPr lang="lv-LV" sz="2800" dirty="0" err="1"/>
              <a:t>mobility</a:t>
            </a:r>
            <a:r>
              <a:rPr lang="lv-LV" sz="2800" dirty="0"/>
              <a:t> </a:t>
            </a:r>
            <a:r>
              <a:rPr lang="lv-LV" sz="2800" dirty="0" err="1"/>
              <a:t>funded</a:t>
            </a:r>
            <a:r>
              <a:rPr lang="lv-LV" sz="2800" dirty="0"/>
              <a:t> </a:t>
            </a:r>
            <a:r>
              <a:rPr lang="lv-LV" sz="2800" dirty="0" err="1"/>
              <a:t>from</a:t>
            </a:r>
            <a:r>
              <a:rPr lang="lv-LV" sz="2800" dirty="0"/>
              <a:t> </a:t>
            </a:r>
            <a:r>
              <a:rPr lang="lv-LV" sz="2800" dirty="0" err="1"/>
              <a:t>financial</a:t>
            </a:r>
            <a:r>
              <a:rPr lang="lv-LV" sz="2800" dirty="0"/>
              <a:t> instruments </a:t>
            </a:r>
            <a:r>
              <a:rPr lang="lv-LV" sz="2800" dirty="0" err="1"/>
              <a:t>of</a:t>
            </a:r>
            <a:r>
              <a:rPr lang="lv-LV" sz="2800" dirty="0"/>
              <a:t> EEA </a:t>
            </a:r>
            <a:r>
              <a:rPr lang="lv-LV" sz="2800" dirty="0" err="1"/>
              <a:t>and</a:t>
            </a:r>
            <a:r>
              <a:rPr lang="lv-LV" sz="2800" dirty="0"/>
              <a:t> </a:t>
            </a:r>
            <a:r>
              <a:rPr lang="lv-LV" sz="2800" dirty="0" err="1"/>
              <a:t>Norway</a:t>
            </a:r>
            <a:r>
              <a:rPr lang="lv-LV" sz="2800" dirty="0"/>
              <a:t> (</a:t>
            </a:r>
            <a:r>
              <a:rPr lang="lv-LV" sz="2800" dirty="0" err="1"/>
              <a:t>Rector’s</a:t>
            </a:r>
            <a:r>
              <a:rPr lang="lv-LV" sz="2800" dirty="0"/>
              <a:t> </a:t>
            </a:r>
            <a:r>
              <a:rPr lang="lv-LV" sz="2800" dirty="0" err="1"/>
              <a:t>order</a:t>
            </a:r>
            <a:r>
              <a:rPr lang="lv-LV" sz="2800" dirty="0"/>
              <a:t>)</a:t>
            </a:r>
          </a:p>
        </p:txBody>
      </p:sp>
    </p:spTree>
    <p:extLst>
      <p:ext uri="{BB962C8B-B14F-4D97-AF65-F5344CB8AC3E}">
        <p14:creationId xmlns:p14="http://schemas.microsoft.com/office/powerpoint/2010/main" val="21940960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63713" y="44450"/>
            <a:ext cx="7089775" cy="692150"/>
          </a:xfrm>
        </p:spPr>
        <p:txBody>
          <a:bodyPr/>
          <a:lstStyle/>
          <a:p>
            <a:pPr>
              <a:defRPr/>
            </a:pPr>
            <a:r>
              <a:rPr lang="lv-LV" sz="2000" dirty="0">
                <a:effectLst>
                  <a:outerShdw blurRad="38100" dist="38100" dir="2700000" algn="tl">
                    <a:srgbClr val="000000">
                      <a:alpha val="43137"/>
                    </a:srgbClr>
                  </a:outerShdw>
                </a:effectLst>
              </a:rPr>
              <a:t>ORGANIZATION OF STAFF ELECTIONS </a:t>
            </a:r>
            <a:r>
              <a:rPr lang="lv-LV" sz="1600" dirty="0">
                <a:effectLst>
                  <a:outerShdw blurRad="38100" dist="38100" dir="2700000" algn="tl">
                    <a:srgbClr val="000000">
                      <a:alpha val="43137"/>
                    </a:srgbClr>
                  </a:outerShdw>
                </a:effectLst>
              </a:rPr>
              <a:t>(</a:t>
            </a:r>
            <a:r>
              <a:rPr lang="lv-LV" sz="1600" dirty="0" err="1">
                <a:effectLst>
                  <a:outerShdw blurRad="38100" dist="38100" dir="2700000" algn="tl">
                    <a:srgbClr val="000000">
                      <a:alpha val="43137"/>
                    </a:srgbClr>
                  </a:outerShdw>
                </a:effectLst>
              </a:rPr>
              <a:t>QuPeRs</a:t>
            </a:r>
            <a:r>
              <a:rPr lang="lv-LV" sz="1600" dirty="0">
                <a:effectLst>
                  <a:outerShdw blurRad="38100" dist="38100" dir="2700000" algn="tl">
                    <a:srgbClr val="000000">
                      <a:alpha val="43137"/>
                    </a:srgbClr>
                  </a:outerShdw>
                </a:effectLst>
              </a:rPr>
              <a:t>) </a:t>
            </a:r>
          </a:p>
        </p:txBody>
      </p:sp>
      <p:pic>
        <p:nvPicPr>
          <p:cNvPr id="5" name="Attēls 4" descr="vēlēšanas.png"/>
          <p:cNvPicPr>
            <a:picLocks noChangeAspect="1"/>
          </p:cNvPicPr>
          <p:nvPr/>
        </p:nvPicPr>
        <p:blipFill>
          <a:blip r:embed="rId3" cstate="print"/>
          <a:stretch>
            <a:fillRect/>
          </a:stretch>
        </p:blipFill>
        <p:spPr>
          <a:xfrm>
            <a:off x="2019300" y="1554480"/>
            <a:ext cx="5105400" cy="3749040"/>
          </a:xfrm>
          <a:prstGeom prst="rect">
            <a:avLst/>
          </a:prstGeom>
        </p:spPr>
      </p:pic>
    </p:spTree>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457200" y="274638"/>
            <a:ext cx="8229600" cy="6178698"/>
          </a:xfrm>
        </p:spPr>
        <p:txBody>
          <a:bodyPr>
            <a:normAutofit/>
          </a:bodyPr>
          <a:lstStyle/>
          <a:p>
            <a:pPr algn="l"/>
            <a:r>
              <a:rPr lang="en-US" dirty="0"/>
              <a:t>1.</a:t>
            </a:r>
            <a:r>
              <a:rPr lang="lv-LV" dirty="0"/>
              <a:t>6</a:t>
            </a:r>
            <a:r>
              <a:rPr lang="en-US" dirty="0"/>
              <a:t> </a:t>
            </a:r>
            <a:r>
              <a:rPr lang="en-US" b="1" dirty="0"/>
              <a:t>Learning resources and student support</a:t>
            </a:r>
            <a:r>
              <a:rPr lang="en-US" i="1" dirty="0"/>
              <a:t>:</a:t>
            </a:r>
            <a:br>
              <a:rPr lang="en-US" i="1" dirty="0"/>
            </a:br>
            <a:r>
              <a:rPr lang="en-US" dirty="0"/>
              <a:t>Institutions should </a:t>
            </a:r>
            <a:r>
              <a:rPr lang="lv-LV" dirty="0" err="1"/>
              <a:t>have</a:t>
            </a:r>
            <a:r>
              <a:rPr lang="lv-LV" dirty="0"/>
              <a:t> </a:t>
            </a:r>
            <a:r>
              <a:rPr lang="lv-LV" dirty="0" err="1"/>
              <a:t>appropriate</a:t>
            </a:r>
            <a:r>
              <a:rPr lang="lv-LV" dirty="0"/>
              <a:t> </a:t>
            </a:r>
            <a:r>
              <a:rPr lang="lv-LV" dirty="0" err="1"/>
              <a:t>funding</a:t>
            </a:r>
            <a:r>
              <a:rPr lang="lv-LV" dirty="0"/>
              <a:t> </a:t>
            </a:r>
            <a:r>
              <a:rPr lang="lv-LV" dirty="0" err="1"/>
              <a:t>for</a:t>
            </a:r>
            <a:r>
              <a:rPr lang="lv-LV" dirty="0"/>
              <a:t> </a:t>
            </a:r>
            <a:r>
              <a:rPr lang="en-US" dirty="0"/>
              <a:t>learning and </a:t>
            </a:r>
            <a:r>
              <a:rPr lang="lv-LV" dirty="0" err="1"/>
              <a:t>teaching</a:t>
            </a:r>
            <a:r>
              <a:rPr lang="lv-LV" dirty="0"/>
              <a:t> </a:t>
            </a:r>
            <a:r>
              <a:rPr lang="lv-LV" dirty="0" err="1"/>
              <a:t>activities</a:t>
            </a:r>
            <a:r>
              <a:rPr lang="lv-LV" dirty="0"/>
              <a:t> </a:t>
            </a:r>
            <a:r>
              <a:rPr lang="lv-LV" dirty="0" err="1"/>
              <a:t>and</a:t>
            </a:r>
            <a:r>
              <a:rPr lang="lv-LV" dirty="0"/>
              <a:t> </a:t>
            </a:r>
            <a:r>
              <a:rPr lang="en-US" dirty="0"/>
              <a:t>ensure that adequate </a:t>
            </a:r>
            <a:r>
              <a:rPr lang="lv-LV" dirty="0" err="1"/>
              <a:t>and</a:t>
            </a:r>
            <a:r>
              <a:rPr lang="lv-LV" dirty="0"/>
              <a:t> </a:t>
            </a:r>
            <a:r>
              <a:rPr lang="lv-LV" dirty="0" err="1"/>
              <a:t>readily</a:t>
            </a:r>
            <a:r>
              <a:rPr lang="lv-LV" dirty="0"/>
              <a:t> </a:t>
            </a:r>
            <a:r>
              <a:rPr lang="lv-LV" dirty="0" err="1"/>
              <a:t>accessible</a:t>
            </a:r>
            <a:r>
              <a:rPr lang="lv-LV" dirty="0"/>
              <a:t> </a:t>
            </a:r>
            <a:r>
              <a:rPr lang="en-US" dirty="0"/>
              <a:t>learning and student support</a:t>
            </a:r>
            <a:r>
              <a:rPr lang="lv-LV" dirty="0"/>
              <a:t> </a:t>
            </a:r>
            <a:r>
              <a:rPr lang="en-US" dirty="0"/>
              <a:t>are </a:t>
            </a:r>
            <a:r>
              <a:rPr lang="lv-LV" dirty="0" err="1"/>
              <a:t>provid</a:t>
            </a:r>
            <a:r>
              <a:rPr lang="en-US" dirty="0"/>
              <a:t>ed.</a:t>
            </a:r>
            <a:endParaRPr lang="lv-LV"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467544" y="260648"/>
            <a:ext cx="8229600" cy="6480720"/>
          </a:xfrm>
        </p:spPr>
        <p:txBody>
          <a:bodyPr>
            <a:normAutofit/>
          </a:bodyPr>
          <a:lstStyle/>
          <a:p>
            <a:pPr algn="l"/>
            <a:r>
              <a:rPr lang="lv-LV" sz="3600" dirty="0" err="1"/>
              <a:t>Basic</a:t>
            </a:r>
            <a:r>
              <a:rPr lang="lv-LV" sz="3600" dirty="0"/>
              <a:t> </a:t>
            </a:r>
            <a:r>
              <a:rPr lang="lv-LV" sz="3600" dirty="0" err="1"/>
              <a:t>strategic</a:t>
            </a:r>
            <a:r>
              <a:rPr lang="lv-LV" sz="3600" dirty="0"/>
              <a:t> </a:t>
            </a:r>
            <a:r>
              <a:rPr lang="lv-LV" sz="3600" dirty="0" err="1"/>
              <a:t>directions</a:t>
            </a:r>
            <a:r>
              <a:rPr lang="lv-LV" sz="3600" dirty="0"/>
              <a:t> </a:t>
            </a:r>
            <a:r>
              <a:rPr lang="lv-LV" sz="3600" dirty="0" err="1"/>
              <a:t>of</a:t>
            </a:r>
            <a:r>
              <a:rPr lang="lv-LV" sz="3600" dirty="0"/>
              <a:t> UL (</a:t>
            </a:r>
            <a:r>
              <a:rPr lang="lv-LV" sz="3600" dirty="0" err="1"/>
              <a:t>Senate</a:t>
            </a:r>
            <a:r>
              <a:rPr lang="lv-LV" sz="3600" dirty="0"/>
              <a:t>)</a:t>
            </a:r>
            <a:br>
              <a:rPr lang="lv-LV" sz="3600" dirty="0"/>
            </a:br>
            <a:r>
              <a:rPr lang="lv-LV" sz="3600" dirty="0" err="1"/>
              <a:t>Language</a:t>
            </a:r>
            <a:r>
              <a:rPr lang="lv-LV" sz="3600" dirty="0"/>
              <a:t> </a:t>
            </a:r>
            <a:r>
              <a:rPr lang="lv-LV" sz="3600" dirty="0" err="1"/>
              <a:t>policy</a:t>
            </a:r>
            <a:r>
              <a:rPr lang="lv-LV" sz="3600" dirty="0"/>
              <a:t> </a:t>
            </a:r>
            <a:r>
              <a:rPr lang="lv-LV" sz="3600" dirty="0" err="1"/>
              <a:t>of</a:t>
            </a:r>
            <a:r>
              <a:rPr lang="lv-LV" sz="3600" dirty="0"/>
              <a:t> UL (</a:t>
            </a:r>
            <a:r>
              <a:rPr lang="lv-LV" sz="3600" dirty="0" err="1"/>
              <a:t>Senate</a:t>
            </a:r>
            <a:r>
              <a:rPr lang="lv-LV" sz="3600" dirty="0"/>
              <a:t>)</a:t>
            </a:r>
            <a:br>
              <a:rPr lang="lv-LV" sz="3600" dirty="0"/>
            </a:br>
            <a:r>
              <a:rPr lang="en-US" sz="3600" dirty="0"/>
              <a:t>Regulation on Sports games of UL </a:t>
            </a:r>
            <a:r>
              <a:rPr lang="lv-LV" sz="3600" dirty="0"/>
              <a:t>(</a:t>
            </a:r>
            <a:r>
              <a:rPr lang="lv-LV" sz="3600" dirty="0" err="1"/>
              <a:t>Rector’s</a:t>
            </a:r>
            <a:r>
              <a:rPr lang="lv-LV" sz="3600" dirty="0"/>
              <a:t> </a:t>
            </a:r>
            <a:r>
              <a:rPr lang="lv-LV" sz="3600" dirty="0" err="1"/>
              <a:t>order</a:t>
            </a:r>
            <a:r>
              <a:rPr lang="en-US" sz="3600" dirty="0"/>
              <a:t>)</a:t>
            </a:r>
            <a:br>
              <a:rPr lang="lv-LV" sz="3600" dirty="0"/>
            </a:br>
            <a:r>
              <a:rPr lang="en-US" sz="3600" dirty="0"/>
              <a:t>Research </a:t>
            </a:r>
            <a:r>
              <a:rPr lang="en-US" sz="3600" dirty="0" err="1"/>
              <a:t>programme</a:t>
            </a:r>
            <a:r>
              <a:rPr lang="en-US" sz="3600" dirty="0"/>
              <a:t> 2015–2020 (Senate)</a:t>
            </a:r>
            <a:br>
              <a:rPr lang="lv-LV" sz="3600" dirty="0"/>
            </a:br>
            <a:r>
              <a:rPr lang="lv-LV" sz="3600" dirty="0" err="1"/>
              <a:t>Library</a:t>
            </a:r>
            <a:r>
              <a:rPr lang="lv-LV" sz="3600" dirty="0"/>
              <a:t> (…)</a:t>
            </a:r>
          </a:p>
        </p:txBody>
      </p:sp>
    </p:spTree>
    <p:extLst>
      <p:ext uri="{BB962C8B-B14F-4D97-AF65-F5344CB8AC3E}">
        <p14:creationId xmlns:p14="http://schemas.microsoft.com/office/powerpoint/2010/main" val="2704174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07950" y="0"/>
            <a:ext cx="8856663" cy="981075"/>
          </a:xfrm>
        </p:spPr>
        <p:txBody>
          <a:bodyPr>
            <a:normAutofit fontScale="90000"/>
          </a:bodyPr>
          <a:lstStyle/>
          <a:p>
            <a:br>
              <a:rPr lang="lv-LV" altLang="lv-LV" sz="2000" b="1" dirty="0">
                <a:latin typeface="Arial" charset="0"/>
              </a:rPr>
            </a:br>
            <a:r>
              <a:rPr lang="en-GB" altLang="lv-LV" sz="2000" b="1" dirty="0">
                <a:latin typeface="Arial" charset="0"/>
              </a:rPr>
              <a:t>Number of all students and foreign students in </a:t>
            </a:r>
            <a:r>
              <a:rPr lang="lv-LV" altLang="lv-LV" sz="2000" b="1" dirty="0">
                <a:latin typeface="Arial" charset="0"/>
              </a:rPr>
              <a:t>HEI</a:t>
            </a:r>
            <a:r>
              <a:rPr lang="en-GB" altLang="lv-LV" sz="2000" b="1" dirty="0">
                <a:latin typeface="Arial" charset="0"/>
              </a:rPr>
              <a:t> of Latvia, 1995</a:t>
            </a:r>
            <a:r>
              <a:rPr lang="lv-LV" altLang="lv-LV" sz="2000" b="1" dirty="0">
                <a:latin typeface="Arial" charset="0"/>
              </a:rPr>
              <a:t> </a:t>
            </a:r>
            <a:r>
              <a:rPr lang="en-GB" altLang="lv-LV" sz="2000" b="1" dirty="0">
                <a:latin typeface="Arial" charset="0"/>
              </a:rPr>
              <a:t>–2014 </a:t>
            </a:r>
            <a:br>
              <a:rPr lang="lv-LV" altLang="lv-LV" sz="2000" dirty="0">
                <a:latin typeface="Arial" charset="0"/>
              </a:rPr>
            </a:br>
            <a:endParaRPr lang="lv-LV" altLang="lv-LV" sz="2000" dirty="0">
              <a:latin typeface="Arial" charset="0"/>
            </a:endParaRPr>
          </a:p>
        </p:txBody>
      </p:sp>
      <p:pic>
        <p:nvPicPr>
          <p:cNvPr id="6" name="Chart 5"/>
          <p:cNvPicPr>
            <a:picLocks noChangeArrowheads="1"/>
          </p:cNvPicPr>
          <p:nvPr/>
        </p:nvPicPr>
        <p:blipFill>
          <a:blip r:embed="rId3" cstate="print"/>
          <a:srcRect/>
          <a:stretch>
            <a:fillRect/>
          </a:stretch>
        </p:blipFill>
        <p:spPr bwMode="auto">
          <a:xfrm>
            <a:off x="390525" y="908050"/>
            <a:ext cx="8504238" cy="4621213"/>
          </a:xfrm>
          <a:prstGeom prst="rect">
            <a:avLst/>
          </a:prstGeom>
          <a:noFill/>
        </p:spPr>
      </p:pic>
      <p:sp>
        <p:nvSpPr>
          <p:cNvPr id="15364" name="Rectangle 4"/>
          <p:cNvSpPr>
            <a:spLocks noChangeArrowheads="1"/>
          </p:cNvSpPr>
          <p:nvPr/>
        </p:nvSpPr>
        <p:spPr bwMode="auto">
          <a:xfrm>
            <a:off x="393700" y="5373688"/>
            <a:ext cx="8713788" cy="523875"/>
          </a:xfrm>
          <a:prstGeom prst="rect">
            <a:avLst/>
          </a:prstGeom>
          <a:noFill/>
          <a:ln w="9525">
            <a:noFill/>
            <a:miter lim="800000"/>
            <a:headEnd/>
            <a:tailEnd/>
          </a:ln>
        </p:spPr>
        <p:txBody>
          <a:bodyPr>
            <a:spAutoFit/>
          </a:bodyPr>
          <a:lstStyle/>
          <a:p>
            <a:r>
              <a:rPr lang="lv-LV" altLang="lv-LV" sz="1400" b="1" i="1" dirty="0" err="1"/>
              <a:t>Based</a:t>
            </a:r>
            <a:r>
              <a:rPr lang="lv-LV" altLang="lv-LV" sz="1400" b="1" i="1" dirty="0"/>
              <a:t> </a:t>
            </a:r>
            <a:r>
              <a:rPr lang="lv-LV" altLang="lv-LV" sz="1400" b="1" i="1" dirty="0" err="1"/>
              <a:t>on</a:t>
            </a:r>
            <a:r>
              <a:rPr lang="lv-LV" altLang="lv-LV" sz="1400" b="1" i="1" dirty="0"/>
              <a:t> </a:t>
            </a:r>
            <a:r>
              <a:rPr lang="lv-LV" altLang="lv-LV" sz="1400" b="1" i="1" dirty="0" err="1"/>
              <a:t>data</a:t>
            </a:r>
            <a:r>
              <a:rPr lang="lv-LV" altLang="lv-LV" sz="1400" b="1" i="1" dirty="0"/>
              <a:t> </a:t>
            </a:r>
            <a:r>
              <a:rPr lang="lv-LV" altLang="lv-LV" sz="1400" b="1" i="1" dirty="0" err="1"/>
              <a:t>of</a:t>
            </a:r>
            <a:r>
              <a:rPr lang="lv-LV" altLang="lv-LV" sz="1400" b="1" i="1" dirty="0"/>
              <a:t> </a:t>
            </a:r>
            <a:r>
              <a:rPr lang="en-GB" altLang="lv-LV" sz="1400" b="1" i="1" dirty="0"/>
              <a:t>Central Statistics </a:t>
            </a:r>
            <a:r>
              <a:rPr lang="lv-LV" altLang="lv-LV" sz="1400" b="1" i="1" dirty="0"/>
              <a:t>Office </a:t>
            </a:r>
            <a:r>
              <a:rPr lang="en-GB" altLang="lv-LV" sz="1400" b="1" i="1" dirty="0"/>
              <a:t>of Republic of Latvia, 2016</a:t>
            </a:r>
            <a:endParaRPr lang="lv-LV" altLang="lv-LV" sz="1400" b="1" dirty="0"/>
          </a:p>
          <a:p>
            <a:r>
              <a:rPr lang="en-GB" altLang="lv-LV" sz="1400" b="1" dirty="0"/>
              <a:t> </a:t>
            </a:r>
            <a:endParaRPr lang="lv-LV" altLang="lv-LV" sz="1400" b="1" dirty="0"/>
          </a:p>
        </p:txBody>
      </p:sp>
    </p:spTree>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atura vietturis 2" descr="bibliotēka.png"/>
          <p:cNvPicPr>
            <a:picLocks noGrp="1" noChangeAspect="1"/>
          </p:cNvPicPr>
          <p:nvPr>
            <p:ph/>
          </p:nvPr>
        </p:nvPicPr>
        <p:blipFill>
          <a:blip r:embed="rId3" cstate="print"/>
          <a:stretch>
            <a:fillRect/>
          </a:stretch>
        </p:blipFill>
        <p:spPr>
          <a:xfrm>
            <a:off x="492969" y="274638"/>
            <a:ext cx="8158061" cy="5851525"/>
          </a:xfr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atura vietturis 2" descr="resursi.png"/>
          <p:cNvPicPr>
            <a:picLocks noGrp="1" noChangeAspect="1"/>
          </p:cNvPicPr>
          <p:nvPr>
            <p:ph/>
          </p:nvPr>
        </p:nvPicPr>
        <p:blipFill>
          <a:blip r:embed="rId3" cstate="print"/>
          <a:stretch>
            <a:fillRect/>
          </a:stretch>
        </p:blipFill>
        <p:spPr>
          <a:xfrm>
            <a:off x="537944" y="274638"/>
            <a:ext cx="8068112" cy="5851525"/>
          </a:xfr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atura vietturis 2" descr="Ķīmija.png"/>
          <p:cNvPicPr>
            <a:picLocks noGrp="1" noChangeAspect="1"/>
          </p:cNvPicPr>
          <p:nvPr>
            <p:ph/>
          </p:nvPr>
        </p:nvPicPr>
        <p:blipFill>
          <a:blip r:embed="rId3" cstate="print"/>
          <a:stretch>
            <a:fillRect/>
          </a:stretch>
        </p:blipFill>
        <p:spPr>
          <a:xfrm>
            <a:off x="2154904" y="274638"/>
            <a:ext cx="4834191" cy="5851525"/>
          </a:xfr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atura vietturis 2" descr="moodle.png"/>
          <p:cNvPicPr>
            <a:picLocks noGrp="1" noChangeAspect="1"/>
          </p:cNvPicPr>
          <p:nvPr>
            <p:ph/>
          </p:nvPr>
        </p:nvPicPr>
        <p:blipFill>
          <a:blip r:embed="rId3" cstate="print"/>
          <a:stretch>
            <a:fillRect/>
          </a:stretch>
        </p:blipFill>
        <p:spPr>
          <a:xfrm>
            <a:off x="457200" y="812116"/>
            <a:ext cx="8229600" cy="4776569"/>
          </a:xfr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atura vietturis 1"/>
          <p:cNvSpPr>
            <a:spLocks noGrp="1"/>
          </p:cNvSpPr>
          <p:nvPr>
            <p:ph/>
          </p:nvPr>
        </p:nvSpPr>
        <p:spPr/>
        <p:txBody>
          <a:bodyPr>
            <a:normAutofit fontScale="92500"/>
          </a:bodyPr>
          <a:lstStyle/>
          <a:p>
            <a:r>
              <a:rPr lang="lv-LV" dirty="0"/>
              <a:t>1.7 </a:t>
            </a:r>
            <a:r>
              <a:rPr lang="lv-LV" b="1" dirty="0" err="1"/>
              <a:t>Information</a:t>
            </a:r>
            <a:r>
              <a:rPr lang="lv-LV" b="1" dirty="0"/>
              <a:t> </a:t>
            </a:r>
            <a:r>
              <a:rPr lang="lv-LV" b="1" dirty="0" err="1"/>
              <a:t>management</a:t>
            </a:r>
            <a:r>
              <a:rPr lang="lv-LV" i="1" dirty="0"/>
              <a:t>:</a:t>
            </a:r>
          </a:p>
          <a:p>
            <a:r>
              <a:rPr lang="en-US" dirty="0"/>
              <a:t>Institutions should ensure that they collect, </a:t>
            </a:r>
            <a:r>
              <a:rPr lang="en-US" dirty="0" err="1"/>
              <a:t>analyse</a:t>
            </a:r>
            <a:r>
              <a:rPr lang="en-US" dirty="0"/>
              <a:t> and use relevant information</a:t>
            </a:r>
            <a:r>
              <a:rPr lang="lv-LV" dirty="0"/>
              <a:t> </a:t>
            </a:r>
            <a:r>
              <a:rPr lang="en-US" dirty="0"/>
              <a:t>for the effective management of their </a:t>
            </a:r>
            <a:r>
              <a:rPr lang="en-US" dirty="0" err="1"/>
              <a:t>programmes</a:t>
            </a:r>
            <a:r>
              <a:rPr lang="en-US" dirty="0"/>
              <a:t> and other activities.</a:t>
            </a:r>
            <a:endParaRPr lang="lv-LV" dirty="0"/>
          </a:p>
          <a:p>
            <a:r>
              <a:rPr lang="lv-LV" dirty="0" err="1"/>
              <a:t>The</a:t>
            </a:r>
            <a:r>
              <a:rPr lang="lv-LV" dirty="0"/>
              <a:t> </a:t>
            </a:r>
            <a:r>
              <a:rPr lang="lv-LV" dirty="0" err="1"/>
              <a:t>information</a:t>
            </a:r>
            <a:r>
              <a:rPr lang="lv-LV" dirty="0"/>
              <a:t> </a:t>
            </a:r>
            <a:r>
              <a:rPr lang="lv-LV" dirty="0" err="1"/>
              <a:t>gathered</a:t>
            </a:r>
            <a:r>
              <a:rPr lang="lv-LV" dirty="0"/>
              <a:t>…:</a:t>
            </a:r>
            <a:br>
              <a:rPr lang="lv-LV" dirty="0"/>
            </a:br>
            <a:r>
              <a:rPr lang="lv-LV" dirty="0" err="1"/>
              <a:t>Key</a:t>
            </a:r>
            <a:r>
              <a:rPr lang="lv-LV" dirty="0"/>
              <a:t> </a:t>
            </a:r>
            <a:r>
              <a:rPr lang="lv-LV" dirty="0" err="1"/>
              <a:t>performance</a:t>
            </a:r>
            <a:r>
              <a:rPr lang="lv-LV" dirty="0"/>
              <a:t> </a:t>
            </a:r>
            <a:r>
              <a:rPr lang="lv-LV" dirty="0" err="1"/>
              <a:t>indicators</a:t>
            </a:r>
            <a:br>
              <a:rPr lang="lv-LV" dirty="0"/>
            </a:br>
            <a:r>
              <a:rPr lang="lv-LV" dirty="0" err="1"/>
              <a:t>Profile</a:t>
            </a:r>
            <a:r>
              <a:rPr lang="lv-LV" dirty="0"/>
              <a:t> </a:t>
            </a:r>
            <a:r>
              <a:rPr lang="lv-LV" dirty="0" err="1"/>
              <a:t>of</a:t>
            </a:r>
            <a:r>
              <a:rPr lang="lv-LV" dirty="0"/>
              <a:t> </a:t>
            </a:r>
            <a:r>
              <a:rPr lang="lv-LV" dirty="0" err="1"/>
              <a:t>the</a:t>
            </a:r>
            <a:r>
              <a:rPr lang="lv-LV" dirty="0"/>
              <a:t> student </a:t>
            </a:r>
            <a:r>
              <a:rPr lang="lv-LV" dirty="0" err="1"/>
              <a:t>population</a:t>
            </a:r>
            <a:br>
              <a:rPr lang="lv-LV" dirty="0"/>
            </a:br>
            <a:r>
              <a:rPr lang="lv-LV" dirty="0"/>
              <a:t>Student </a:t>
            </a:r>
            <a:r>
              <a:rPr lang="lv-LV" dirty="0" err="1"/>
              <a:t>progression</a:t>
            </a:r>
            <a:r>
              <a:rPr lang="lv-LV" dirty="0"/>
              <a:t>, </a:t>
            </a:r>
            <a:r>
              <a:rPr lang="lv-LV" dirty="0" err="1"/>
              <a:t>success</a:t>
            </a:r>
            <a:r>
              <a:rPr lang="lv-LV" dirty="0"/>
              <a:t> </a:t>
            </a:r>
            <a:r>
              <a:rPr lang="lv-LV" dirty="0" err="1"/>
              <a:t>and</a:t>
            </a:r>
            <a:r>
              <a:rPr lang="lv-LV" dirty="0"/>
              <a:t> </a:t>
            </a:r>
            <a:r>
              <a:rPr lang="lv-LV" dirty="0" err="1"/>
              <a:t>drop-out</a:t>
            </a:r>
            <a:r>
              <a:rPr lang="lv-LV" dirty="0"/>
              <a:t> </a:t>
            </a:r>
            <a:r>
              <a:rPr lang="lv-LV" dirty="0" err="1"/>
              <a:t>rates</a:t>
            </a:r>
            <a:br>
              <a:rPr lang="lv-LV" dirty="0"/>
            </a:br>
            <a:r>
              <a:rPr lang="lv-LV" dirty="0"/>
              <a:t>Students </a:t>
            </a:r>
            <a:r>
              <a:rPr lang="lv-LV" dirty="0" err="1"/>
              <a:t>satisfaction</a:t>
            </a:r>
            <a:r>
              <a:rPr lang="lv-LV" dirty="0"/>
              <a:t> </a:t>
            </a:r>
            <a:r>
              <a:rPr lang="lv-LV" dirty="0" err="1"/>
              <a:t>with</a:t>
            </a:r>
            <a:r>
              <a:rPr lang="lv-LV" dirty="0"/>
              <a:t> </a:t>
            </a:r>
            <a:r>
              <a:rPr lang="lv-LV" dirty="0" err="1"/>
              <a:t>their</a:t>
            </a:r>
            <a:r>
              <a:rPr lang="lv-LV" dirty="0"/>
              <a:t> </a:t>
            </a:r>
            <a:r>
              <a:rPr lang="lv-LV" dirty="0" err="1"/>
              <a:t>programmes</a:t>
            </a:r>
            <a:br>
              <a:rPr lang="lv-LV" dirty="0"/>
            </a:br>
            <a:r>
              <a:rPr lang="lv-LV" dirty="0" err="1"/>
              <a:t>Learning</a:t>
            </a:r>
            <a:r>
              <a:rPr lang="lv-LV" dirty="0"/>
              <a:t> </a:t>
            </a:r>
            <a:r>
              <a:rPr lang="lv-LV" dirty="0" err="1"/>
              <a:t>resources</a:t>
            </a:r>
            <a:r>
              <a:rPr lang="lv-LV" dirty="0"/>
              <a:t> </a:t>
            </a:r>
            <a:r>
              <a:rPr lang="lv-LV" dirty="0" err="1"/>
              <a:t>and</a:t>
            </a:r>
            <a:r>
              <a:rPr lang="lv-LV" dirty="0"/>
              <a:t> student </a:t>
            </a:r>
            <a:r>
              <a:rPr lang="lv-LV" dirty="0" err="1"/>
              <a:t>support</a:t>
            </a:r>
            <a:r>
              <a:rPr lang="lv-LV" dirty="0"/>
              <a:t> </a:t>
            </a:r>
            <a:r>
              <a:rPr lang="lv-LV" dirty="0" err="1"/>
              <a:t>available</a:t>
            </a:r>
            <a:br>
              <a:rPr lang="lv-LV" dirty="0"/>
            </a:br>
            <a:r>
              <a:rPr lang="lv-LV" dirty="0" err="1"/>
              <a:t>Career</a:t>
            </a:r>
            <a:r>
              <a:rPr lang="lv-LV" dirty="0"/>
              <a:t> </a:t>
            </a:r>
            <a:r>
              <a:rPr lang="lv-LV" dirty="0" err="1"/>
              <a:t>paths</a:t>
            </a:r>
            <a:r>
              <a:rPr lang="lv-LV" dirty="0"/>
              <a:t> </a:t>
            </a:r>
            <a:r>
              <a:rPr lang="lv-LV" dirty="0" err="1"/>
              <a:t>of</a:t>
            </a:r>
            <a:r>
              <a:rPr lang="lv-LV" dirty="0"/>
              <a:t> </a:t>
            </a:r>
            <a:r>
              <a:rPr lang="lv-LV" dirty="0" err="1"/>
              <a:t>graduates</a:t>
            </a:r>
            <a:endParaRPr lang="lv-LV"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ChangeArrowheads="1"/>
          </p:cNvSpPr>
          <p:nvPr/>
        </p:nvSpPr>
        <p:spPr bwMode="auto">
          <a:xfrm>
            <a:off x="-14288" y="30163"/>
            <a:ext cx="9144001" cy="619208"/>
          </a:xfrm>
          <a:prstGeom prst="rect">
            <a:avLst/>
          </a:prstGeom>
          <a:noFill/>
          <a:ln w="9525">
            <a:noFill/>
            <a:miter lim="800000"/>
            <a:headEnd/>
            <a:tailEnd/>
          </a:ln>
        </p:spPr>
        <p:txBody>
          <a:bodyPr>
            <a:spAutoFit/>
          </a:bodyPr>
          <a:lstStyle/>
          <a:p>
            <a:pPr algn="ctr">
              <a:lnSpc>
                <a:spcPct val="107000"/>
              </a:lnSpc>
              <a:spcAft>
                <a:spcPts val="800"/>
              </a:spcAft>
            </a:pPr>
            <a:r>
              <a:rPr lang="lv-LV" altLang="lv-LV" b="1" dirty="0" err="1">
                <a:latin typeface="Times New Roman" pitchFamily="18" charset="0"/>
                <a:ea typeface="Calibri" pitchFamily="34" charset="0"/>
                <a:cs typeface="Times New Roman" pitchFamily="18" charset="0"/>
              </a:rPr>
              <a:t>External</a:t>
            </a:r>
            <a:r>
              <a:rPr lang="lv-LV" altLang="lv-LV" b="1" dirty="0">
                <a:latin typeface="Times New Roman" pitchFamily="18" charset="0"/>
                <a:ea typeface="Calibri" pitchFamily="34" charset="0"/>
                <a:cs typeface="Times New Roman" pitchFamily="18" charset="0"/>
              </a:rPr>
              <a:t> </a:t>
            </a:r>
            <a:r>
              <a:rPr lang="lv-LV" altLang="lv-LV" b="1" dirty="0" err="1">
                <a:latin typeface="Times New Roman" pitchFamily="18" charset="0"/>
                <a:ea typeface="Calibri" pitchFamily="34" charset="0"/>
                <a:cs typeface="Times New Roman" pitchFamily="18" charset="0"/>
              </a:rPr>
              <a:t>requirements</a:t>
            </a:r>
            <a:r>
              <a:rPr lang="lv-LV" altLang="lv-LV" b="1" dirty="0">
                <a:latin typeface="Times New Roman" pitchFamily="18" charset="0"/>
                <a:ea typeface="Calibri" pitchFamily="34" charset="0"/>
                <a:cs typeface="Times New Roman" pitchFamily="18" charset="0"/>
              </a:rPr>
              <a:t>, </a:t>
            </a:r>
            <a:r>
              <a:rPr lang="lv-LV" altLang="lv-LV" b="1" dirty="0" err="1">
                <a:latin typeface="Times New Roman" pitchFamily="18" charset="0"/>
                <a:ea typeface="Calibri" pitchFamily="34" charset="0"/>
                <a:cs typeface="Times New Roman" pitchFamily="18" charset="0"/>
              </a:rPr>
              <a:t>and</a:t>
            </a:r>
            <a:r>
              <a:rPr lang="lv-LV" altLang="lv-LV" b="1" dirty="0">
                <a:latin typeface="Times New Roman" pitchFamily="18" charset="0"/>
                <a:ea typeface="Calibri" pitchFamily="34" charset="0"/>
                <a:cs typeface="Times New Roman" pitchFamily="18" charset="0"/>
              </a:rPr>
              <a:t> </a:t>
            </a:r>
            <a:r>
              <a:rPr lang="lv-LV" altLang="lv-LV" b="1" dirty="0" err="1">
                <a:latin typeface="Times New Roman" pitchFamily="18" charset="0"/>
                <a:ea typeface="Calibri" pitchFamily="34" charset="0"/>
                <a:cs typeface="Times New Roman" pitchFamily="18" charset="0"/>
              </a:rPr>
              <a:t>strategic</a:t>
            </a:r>
            <a:r>
              <a:rPr lang="lv-LV" altLang="lv-LV" b="1" dirty="0">
                <a:latin typeface="Times New Roman" pitchFamily="18" charset="0"/>
                <a:ea typeface="Calibri" pitchFamily="34" charset="0"/>
                <a:cs typeface="Times New Roman" pitchFamily="18" charset="0"/>
              </a:rPr>
              <a:t> </a:t>
            </a:r>
            <a:r>
              <a:rPr lang="lv-LV" altLang="lv-LV" b="1" dirty="0" err="1">
                <a:latin typeface="Times New Roman" pitchFamily="18" charset="0"/>
                <a:ea typeface="Calibri" pitchFamily="34" charset="0"/>
                <a:cs typeface="Times New Roman" pitchFamily="18" charset="0"/>
              </a:rPr>
              <a:t>objectives</a:t>
            </a:r>
            <a:r>
              <a:rPr lang="lv-LV" altLang="lv-LV" b="1" dirty="0">
                <a:latin typeface="Times New Roman" pitchFamily="18" charset="0"/>
                <a:ea typeface="Calibri" pitchFamily="34" charset="0"/>
                <a:cs typeface="Times New Roman" pitchFamily="18" charset="0"/>
              </a:rPr>
              <a:t> </a:t>
            </a:r>
            <a:r>
              <a:rPr lang="lv-LV" altLang="lv-LV" b="1" dirty="0" err="1">
                <a:latin typeface="Times New Roman" pitchFamily="18" charset="0"/>
                <a:ea typeface="Calibri" pitchFamily="34" charset="0"/>
                <a:cs typeface="Times New Roman" pitchFamily="18" charset="0"/>
              </a:rPr>
              <a:t>form</a:t>
            </a:r>
            <a:r>
              <a:rPr lang="lv-LV" altLang="lv-LV" b="1" dirty="0">
                <a:latin typeface="Times New Roman" pitchFamily="18" charset="0"/>
                <a:ea typeface="Calibri" pitchFamily="34" charset="0"/>
                <a:cs typeface="Times New Roman" pitchFamily="18" charset="0"/>
              </a:rPr>
              <a:t> </a:t>
            </a:r>
            <a:r>
              <a:rPr lang="lv-LV" altLang="lv-LV" b="1" dirty="0" err="1">
                <a:latin typeface="Times New Roman" pitchFamily="18" charset="0"/>
                <a:ea typeface="Calibri" pitchFamily="34" charset="0"/>
                <a:cs typeface="Times New Roman" pitchFamily="18" charset="0"/>
              </a:rPr>
              <a:t>the</a:t>
            </a:r>
            <a:r>
              <a:rPr lang="lv-LV" altLang="lv-LV" b="1" dirty="0">
                <a:latin typeface="Times New Roman" pitchFamily="18" charset="0"/>
                <a:ea typeface="Calibri" pitchFamily="34" charset="0"/>
                <a:cs typeface="Times New Roman" pitchFamily="18" charset="0"/>
              </a:rPr>
              <a:t> </a:t>
            </a:r>
            <a:r>
              <a:rPr lang="lv-LV" altLang="lv-LV" b="1" dirty="0" err="1">
                <a:latin typeface="Times New Roman" pitchFamily="18" charset="0"/>
                <a:ea typeface="Calibri" pitchFamily="34" charset="0"/>
                <a:cs typeface="Times New Roman" pitchFamily="18" charset="0"/>
              </a:rPr>
              <a:t>structure</a:t>
            </a:r>
            <a:r>
              <a:rPr lang="lv-LV" altLang="lv-LV" b="1" dirty="0">
                <a:latin typeface="Times New Roman" pitchFamily="18" charset="0"/>
                <a:ea typeface="Calibri" pitchFamily="34" charset="0"/>
                <a:cs typeface="Times New Roman" pitchFamily="18" charset="0"/>
              </a:rPr>
              <a:t> </a:t>
            </a:r>
            <a:r>
              <a:rPr lang="lv-LV" altLang="lv-LV" b="1" dirty="0" err="1">
                <a:latin typeface="Times New Roman" pitchFamily="18" charset="0"/>
                <a:ea typeface="Calibri" pitchFamily="34" charset="0"/>
                <a:cs typeface="Times New Roman" pitchFamily="18" charset="0"/>
              </a:rPr>
              <a:t>of</a:t>
            </a:r>
            <a:r>
              <a:rPr lang="lv-LV" altLang="lv-LV" b="1" dirty="0">
                <a:latin typeface="Times New Roman" pitchFamily="18" charset="0"/>
                <a:ea typeface="Calibri" pitchFamily="34" charset="0"/>
                <a:cs typeface="Times New Roman" pitchFamily="18" charset="0"/>
              </a:rPr>
              <a:t> QMS </a:t>
            </a:r>
            <a:r>
              <a:rPr lang="lv-LV" altLang="lv-LV" b="1" dirty="0" err="1">
                <a:latin typeface="Times New Roman" pitchFamily="18" charset="0"/>
                <a:ea typeface="Calibri" pitchFamily="34" charset="0"/>
                <a:cs typeface="Times New Roman" pitchFamily="18" charset="0"/>
              </a:rPr>
              <a:t>of</a:t>
            </a:r>
            <a:r>
              <a:rPr lang="lv-LV" altLang="lv-LV" b="1" dirty="0">
                <a:latin typeface="Times New Roman" pitchFamily="18" charset="0"/>
                <a:ea typeface="Calibri" pitchFamily="34" charset="0"/>
                <a:cs typeface="Times New Roman" pitchFamily="18" charset="0"/>
              </a:rPr>
              <a:t> UL… </a:t>
            </a:r>
            <a:br>
              <a:rPr lang="lv-LV" altLang="lv-LV" b="1" dirty="0">
                <a:latin typeface="Times New Roman" pitchFamily="18" charset="0"/>
                <a:ea typeface="Calibri" pitchFamily="34" charset="0"/>
                <a:cs typeface="Times New Roman" pitchFamily="18" charset="0"/>
              </a:rPr>
            </a:br>
            <a:r>
              <a:rPr lang="lv-LV" altLang="lv-LV" sz="1200" dirty="0">
                <a:latin typeface="Times New Roman" pitchFamily="18" charset="0"/>
                <a:ea typeface="Calibri" pitchFamily="34" charset="0"/>
                <a:cs typeface="Times New Roman" pitchFamily="18" charset="0"/>
              </a:rPr>
              <a:t>(</a:t>
            </a:r>
            <a:r>
              <a:rPr lang="lv-LV" altLang="lv-LV" sz="1400" dirty="0" err="1">
                <a:latin typeface="Times New Roman" pitchFamily="18" charset="0"/>
                <a:ea typeface="Calibri" pitchFamily="34" charset="0"/>
                <a:cs typeface="Times New Roman" pitchFamily="18" charset="0"/>
              </a:rPr>
              <a:t>from</a:t>
            </a:r>
            <a:r>
              <a:rPr lang="lv-LV" altLang="lv-LV" sz="1400" dirty="0">
                <a:latin typeface="Times New Roman" pitchFamily="18" charset="0"/>
                <a:ea typeface="Calibri" pitchFamily="34" charset="0"/>
                <a:cs typeface="Times New Roman" pitchFamily="18" charset="0"/>
              </a:rPr>
              <a:t> </a:t>
            </a:r>
            <a:r>
              <a:rPr lang="lv-LV" altLang="lv-LV" sz="1400" dirty="0" err="1">
                <a:latin typeface="Times New Roman" pitchFamily="18" charset="0"/>
                <a:ea typeface="Calibri" pitchFamily="34" charset="0"/>
                <a:cs typeface="Times New Roman" pitchFamily="18" charset="0"/>
              </a:rPr>
              <a:t>Order</a:t>
            </a:r>
            <a:r>
              <a:rPr lang="lv-LV" altLang="lv-LV" sz="1400" dirty="0">
                <a:latin typeface="Times New Roman" pitchFamily="18" charset="0"/>
                <a:ea typeface="Calibri" pitchFamily="34" charset="0"/>
                <a:cs typeface="Times New Roman" pitchFamily="18" charset="0"/>
              </a:rPr>
              <a:t> Nr.1/338 </a:t>
            </a:r>
            <a:r>
              <a:rPr lang="lv-LV" altLang="lv-LV" sz="1400" dirty="0" err="1">
                <a:latin typeface="Times New Roman" pitchFamily="18" charset="0"/>
                <a:ea typeface="Calibri" pitchFamily="34" charset="0"/>
                <a:cs typeface="Times New Roman" pitchFamily="18" charset="0"/>
              </a:rPr>
              <a:t>of</a:t>
            </a:r>
            <a:r>
              <a:rPr lang="lv-LV" altLang="lv-LV" sz="1400" dirty="0">
                <a:latin typeface="Times New Roman" pitchFamily="18" charset="0"/>
                <a:ea typeface="Calibri" pitchFamily="34" charset="0"/>
                <a:cs typeface="Times New Roman" pitchFamily="18" charset="0"/>
              </a:rPr>
              <a:t> 19.12.2012. “Process </a:t>
            </a:r>
            <a:r>
              <a:rPr lang="lv-LV" altLang="lv-LV" sz="1400" dirty="0" err="1">
                <a:latin typeface="Times New Roman" pitchFamily="18" charset="0"/>
                <a:ea typeface="Calibri" pitchFamily="34" charset="0"/>
                <a:cs typeface="Times New Roman" pitchFamily="18" charset="0"/>
              </a:rPr>
              <a:t>management</a:t>
            </a:r>
            <a:r>
              <a:rPr lang="lv-LV" altLang="lv-LV" sz="1400" dirty="0">
                <a:latin typeface="Times New Roman" pitchFamily="18" charset="0"/>
                <a:ea typeface="Calibri" pitchFamily="34" charset="0"/>
                <a:cs typeface="Times New Roman" pitchFamily="18" charset="0"/>
              </a:rPr>
              <a:t> </a:t>
            </a:r>
            <a:r>
              <a:rPr lang="lv-LV" altLang="lv-LV" sz="1400" dirty="0" err="1">
                <a:latin typeface="Times New Roman" pitchFamily="18" charset="0"/>
                <a:ea typeface="Calibri" pitchFamily="34" charset="0"/>
                <a:cs typeface="Times New Roman" pitchFamily="18" charset="0"/>
              </a:rPr>
              <a:t>in</a:t>
            </a:r>
            <a:r>
              <a:rPr lang="lv-LV" altLang="lv-LV" sz="1400" dirty="0">
                <a:latin typeface="Times New Roman" pitchFamily="18" charset="0"/>
                <a:ea typeface="Calibri" pitchFamily="34" charset="0"/>
                <a:cs typeface="Times New Roman" pitchFamily="18" charset="0"/>
              </a:rPr>
              <a:t> </a:t>
            </a:r>
            <a:r>
              <a:rPr lang="lv-LV" altLang="lv-LV" sz="1400" dirty="0" err="1">
                <a:latin typeface="Times New Roman" pitchFamily="18" charset="0"/>
                <a:ea typeface="Calibri" pitchFamily="34" charset="0"/>
                <a:cs typeface="Times New Roman" pitchFamily="18" charset="0"/>
              </a:rPr>
              <a:t>University</a:t>
            </a:r>
            <a:r>
              <a:rPr lang="lv-LV" altLang="lv-LV" sz="1400" dirty="0">
                <a:latin typeface="Times New Roman" pitchFamily="18" charset="0"/>
                <a:ea typeface="Calibri" pitchFamily="34" charset="0"/>
                <a:cs typeface="Times New Roman" pitchFamily="18" charset="0"/>
              </a:rPr>
              <a:t> </a:t>
            </a:r>
            <a:r>
              <a:rPr lang="lv-LV" altLang="lv-LV" sz="1400" dirty="0" err="1">
                <a:latin typeface="Times New Roman" pitchFamily="18" charset="0"/>
                <a:ea typeface="Calibri" pitchFamily="34" charset="0"/>
                <a:cs typeface="Times New Roman" pitchFamily="18" charset="0"/>
              </a:rPr>
              <a:t>of</a:t>
            </a:r>
            <a:r>
              <a:rPr lang="lv-LV" altLang="lv-LV" sz="1400" dirty="0">
                <a:latin typeface="Times New Roman" pitchFamily="18" charset="0"/>
                <a:ea typeface="Calibri" pitchFamily="34" charset="0"/>
                <a:cs typeface="Times New Roman" pitchFamily="18" charset="0"/>
              </a:rPr>
              <a:t> </a:t>
            </a:r>
            <a:r>
              <a:rPr lang="lv-LV" altLang="lv-LV" sz="1400" dirty="0" err="1">
                <a:latin typeface="Times New Roman" pitchFamily="18" charset="0"/>
                <a:ea typeface="Calibri" pitchFamily="34" charset="0"/>
                <a:cs typeface="Times New Roman" pitchFamily="18" charset="0"/>
              </a:rPr>
              <a:t>Latvia</a:t>
            </a:r>
            <a:r>
              <a:rPr lang="lv-LV" altLang="lv-LV" sz="1400" dirty="0">
                <a:latin typeface="Times New Roman" pitchFamily="18" charset="0"/>
                <a:ea typeface="Calibri" pitchFamily="34" charset="0"/>
                <a:cs typeface="Times New Roman" pitchFamily="18" charset="0"/>
              </a:rPr>
              <a:t>”)</a:t>
            </a:r>
            <a:endParaRPr lang="lv-LV" altLang="lv-LV" dirty="0">
              <a:latin typeface="Calibri" pitchFamily="34" charset="0"/>
              <a:ea typeface="Calibri" pitchFamily="34" charset="0"/>
              <a:cs typeface="Times New Roman" pitchFamily="18" charset="0"/>
            </a:endParaRPr>
          </a:p>
        </p:txBody>
      </p:sp>
      <p:pic>
        <p:nvPicPr>
          <p:cNvPr id="5" name="Satura vietturis 4" descr="Procesu vadība.png"/>
          <p:cNvPicPr>
            <a:picLocks noGrp="1" noChangeAspect="1"/>
          </p:cNvPicPr>
          <p:nvPr>
            <p:ph/>
          </p:nvPr>
        </p:nvPicPr>
        <p:blipFill>
          <a:blip r:embed="rId3" cstate="print"/>
          <a:stretch>
            <a:fillRect/>
          </a:stretch>
        </p:blipFill>
        <p:spPr>
          <a:xfrm>
            <a:off x="990600" y="1013460"/>
            <a:ext cx="7162800" cy="4373880"/>
          </a:xfrm>
        </p:spPr>
      </p:pic>
    </p:spTree>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atura vietturis 1"/>
          <p:cNvSpPr>
            <a:spLocks noGrp="1"/>
          </p:cNvSpPr>
          <p:nvPr>
            <p:ph/>
          </p:nvPr>
        </p:nvSpPr>
        <p:spPr/>
        <p:txBody>
          <a:bodyPr/>
          <a:lstStyle/>
          <a:p>
            <a:endParaRPr lang="lv-LV" dirty="0"/>
          </a:p>
          <a:p>
            <a:r>
              <a:rPr lang="lv-LV" dirty="0" err="1"/>
              <a:t>Information</a:t>
            </a:r>
            <a:r>
              <a:rPr lang="lv-LV" dirty="0"/>
              <a:t> </a:t>
            </a:r>
            <a:r>
              <a:rPr lang="lv-LV" dirty="0" err="1"/>
              <a:t>is</a:t>
            </a:r>
            <a:r>
              <a:rPr lang="lv-LV" dirty="0"/>
              <a:t> </a:t>
            </a:r>
            <a:r>
              <a:rPr lang="lv-LV" dirty="0" err="1"/>
              <a:t>accumulated</a:t>
            </a:r>
            <a:r>
              <a:rPr lang="lv-LV" dirty="0"/>
              <a:t>, </a:t>
            </a:r>
            <a:r>
              <a:rPr lang="lv-LV" dirty="0" err="1"/>
              <a:t>maintained</a:t>
            </a:r>
            <a:r>
              <a:rPr lang="lv-LV" dirty="0"/>
              <a:t> </a:t>
            </a:r>
            <a:r>
              <a:rPr lang="lv-LV" dirty="0" err="1"/>
              <a:t>and</a:t>
            </a:r>
            <a:r>
              <a:rPr lang="lv-LV" dirty="0"/>
              <a:t> </a:t>
            </a:r>
            <a:r>
              <a:rPr lang="lv-LV" dirty="0" err="1"/>
              <a:t>processed</a:t>
            </a:r>
            <a:r>
              <a:rPr lang="lv-LV" dirty="0"/>
              <a:t> </a:t>
            </a:r>
            <a:r>
              <a:rPr lang="lv-LV" dirty="0" err="1"/>
              <a:t>in</a:t>
            </a:r>
            <a:r>
              <a:rPr lang="lv-LV" dirty="0"/>
              <a:t> LUIS. </a:t>
            </a:r>
            <a:r>
              <a:rPr lang="lv-LV" dirty="0" err="1"/>
              <a:t>Information</a:t>
            </a:r>
            <a:r>
              <a:rPr lang="lv-LV" dirty="0"/>
              <a:t> </a:t>
            </a:r>
            <a:r>
              <a:rPr lang="lv-LV" dirty="0" err="1"/>
              <a:t>is</a:t>
            </a:r>
            <a:r>
              <a:rPr lang="lv-LV" dirty="0"/>
              <a:t> </a:t>
            </a:r>
            <a:r>
              <a:rPr lang="lv-LV" dirty="0" err="1"/>
              <a:t>stored</a:t>
            </a:r>
            <a:r>
              <a:rPr lang="lv-LV" dirty="0"/>
              <a:t> </a:t>
            </a:r>
            <a:r>
              <a:rPr lang="lv-LV" dirty="0" err="1"/>
              <a:t>and</a:t>
            </a:r>
            <a:r>
              <a:rPr lang="lv-LV" dirty="0"/>
              <a:t> </a:t>
            </a:r>
            <a:r>
              <a:rPr lang="lv-LV" dirty="0" err="1"/>
              <a:t>treated</a:t>
            </a:r>
            <a:r>
              <a:rPr lang="lv-LV" dirty="0"/>
              <a:t> </a:t>
            </a:r>
            <a:r>
              <a:rPr lang="lv-LV" dirty="0" err="1"/>
              <a:t>by</a:t>
            </a:r>
            <a:r>
              <a:rPr lang="lv-LV" dirty="0"/>
              <a:t> </a:t>
            </a:r>
            <a:r>
              <a:rPr lang="lv-LV" dirty="0" err="1"/>
              <a:t>Data</a:t>
            </a:r>
            <a:r>
              <a:rPr lang="lv-LV" dirty="0"/>
              <a:t> </a:t>
            </a:r>
            <a:r>
              <a:rPr lang="lv-LV" dirty="0" err="1"/>
              <a:t>storage</a:t>
            </a:r>
            <a:r>
              <a:rPr lang="lv-LV" dirty="0"/>
              <a:t> </a:t>
            </a:r>
            <a:r>
              <a:rPr lang="lv-LV" dirty="0" err="1"/>
              <a:t>unit</a:t>
            </a:r>
            <a:endParaRPr lang="lv-LV" dirty="0"/>
          </a:p>
          <a:p>
            <a:r>
              <a:rPr lang="lv-LV" dirty="0" err="1"/>
              <a:t>Basic</a:t>
            </a:r>
            <a:r>
              <a:rPr lang="lv-LV" dirty="0"/>
              <a:t> </a:t>
            </a:r>
            <a:r>
              <a:rPr lang="lv-LV" dirty="0" err="1"/>
              <a:t>strategic</a:t>
            </a:r>
            <a:r>
              <a:rPr lang="lv-LV" dirty="0"/>
              <a:t> </a:t>
            </a:r>
            <a:r>
              <a:rPr lang="lv-LV" dirty="0" err="1"/>
              <a:t>directions</a:t>
            </a:r>
            <a:r>
              <a:rPr lang="lv-LV" dirty="0"/>
              <a:t> </a:t>
            </a:r>
            <a:r>
              <a:rPr lang="lv-LV" dirty="0" err="1"/>
              <a:t>of</a:t>
            </a:r>
            <a:r>
              <a:rPr lang="lv-LV" dirty="0"/>
              <a:t> UL </a:t>
            </a:r>
            <a:r>
              <a:rPr lang="en-US" dirty="0"/>
              <a:t>(Senate</a:t>
            </a:r>
            <a:r>
              <a:rPr lang="lv-LV" dirty="0"/>
              <a:t>)</a:t>
            </a:r>
          </a:p>
          <a:p>
            <a:r>
              <a:rPr lang="en-US" dirty="0"/>
              <a:t>Research </a:t>
            </a:r>
            <a:r>
              <a:rPr lang="en-US" dirty="0" err="1"/>
              <a:t>programme</a:t>
            </a:r>
            <a:r>
              <a:rPr lang="en-US" dirty="0"/>
              <a:t> 2015–2020 (Senate)</a:t>
            </a:r>
            <a:endParaRPr lang="lv-LV" dirty="0"/>
          </a:p>
          <a:p>
            <a:r>
              <a:rPr lang="en-US" dirty="0"/>
              <a:t>Annual public reports</a:t>
            </a:r>
            <a:endParaRPr lang="lv-LV" dirty="0"/>
          </a:p>
          <a:p>
            <a:endParaRPr lang="lv-LV" dirty="0"/>
          </a:p>
        </p:txBody>
      </p:sp>
    </p:spTree>
    <p:extLst>
      <p:ext uri="{BB962C8B-B14F-4D97-AF65-F5344CB8AC3E}">
        <p14:creationId xmlns:p14="http://schemas.microsoft.com/office/powerpoint/2010/main" val="27705745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atura vietturis 1"/>
          <p:cNvSpPr>
            <a:spLocks noGrp="1"/>
          </p:cNvSpPr>
          <p:nvPr>
            <p:ph/>
          </p:nvPr>
        </p:nvSpPr>
        <p:spPr/>
        <p:txBody>
          <a:bodyPr/>
          <a:lstStyle/>
          <a:p>
            <a:r>
              <a:rPr lang="lv-LV" dirty="0"/>
              <a:t>1.8 </a:t>
            </a:r>
            <a:r>
              <a:rPr lang="lv-LV" b="1" dirty="0" err="1"/>
              <a:t>Public</a:t>
            </a:r>
            <a:r>
              <a:rPr lang="lv-LV" b="1" dirty="0"/>
              <a:t> </a:t>
            </a:r>
            <a:r>
              <a:rPr lang="lv-LV" b="1" dirty="0" err="1"/>
              <a:t>information</a:t>
            </a:r>
            <a:r>
              <a:rPr lang="lv-LV" i="1" dirty="0"/>
              <a:t>:</a:t>
            </a:r>
          </a:p>
          <a:p>
            <a:r>
              <a:rPr lang="en-US" dirty="0"/>
              <a:t>Institutions should publish information</a:t>
            </a:r>
            <a:r>
              <a:rPr lang="lv-LV" dirty="0"/>
              <a:t> </a:t>
            </a:r>
            <a:r>
              <a:rPr lang="en-US" dirty="0"/>
              <a:t>about the</a:t>
            </a:r>
            <a:r>
              <a:rPr lang="lv-LV" dirty="0"/>
              <a:t>ir </a:t>
            </a:r>
            <a:r>
              <a:rPr lang="lv-LV" dirty="0" err="1"/>
              <a:t>activities</a:t>
            </a:r>
            <a:r>
              <a:rPr lang="lv-LV" dirty="0"/>
              <a:t>, </a:t>
            </a:r>
            <a:r>
              <a:rPr lang="lv-LV" dirty="0" err="1"/>
              <a:t>including</a:t>
            </a:r>
            <a:r>
              <a:rPr lang="lv-LV" dirty="0"/>
              <a:t> </a:t>
            </a:r>
            <a:r>
              <a:rPr lang="en-US" dirty="0"/>
              <a:t> </a:t>
            </a:r>
            <a:r>
              <a:rPr lang="en-US" dirty="0" err="1"/>
              <a:t>programmes</a:t>
            </a:r>
            <a:r>
              <a:rPr lang="lv-LV" dirty="0"/>
              <a:t>, </a:t>
            </a:r>
            <a:r>
              <a:rPr lang="lv-LV" dirty="0" err="1"/>
              <a:t>which</a:t>
            </a:r>
            <a:r>
              <a:rPr lang="lv-LV" dirty="0"/>
              <a:t> </a:t>
            </a:r>
            <a:r>
              <a:rPr lang="lv-LV" dirty="0" err="1"/>
              <a:t>is</a:t>
            </a:r>
            <a:r>
              <a:rPr lang="lv-LV" dirty="0"/>
              <a:t> </a:t>
            </a:r>
            <a:r>
              <a:rPr lang="lv-LV" dirty="0" err="1"/>
              <a:t>clear</a:t>
            </a:r>
            <a:r>
              <a:rPr lang="lv-LV" dirty="0"/>
              <a:t>, </a:t>
            </a:r>
            <a:r>
              <a:rPr lang="lv-LV" dirty="0" err="1"/>
              <a:t>accurate</a:t>
            </a:r>
            <a:r>
              <a:rPr lang="lv-LV" dirty="0"/>
              <a:t>,</a:t>
            </a:r>
            <a:r>
              <a:rPr lang="en-US" dirty="0"/>
              <a:t> objective</a:t>
            </a:r>
            <a:r>
              <a:rPr lang="lv-LV" dirty="0"/>
              <a:t>, </a:t>
            </a:r>
            <a:r>
              <a:rPr lang="en-US" dirty="0"/>
              <a:t>up to date, and </a:t>
            </a:r>
            <a:r>
              <a:rPr lang="lv-LV" dirty="0" err="1"/>
              <a:t>readily</a:t>
            </a:r>
            <a:r>
              <a:rPr lang="lv-LV" dirty="0"/>
              <a:t> </a:t>
            </a:r>
            <a:r>
              <a:rPr lang="lv-LV" dirty="0" err="1"/>
              <a:t>accessible</a:t>
            </a:r>
            <a:r>
              <a:rPr lang="lv-LV" dirty="0"/>
              <a:t>.</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Satura vietturis 2"/>
          <p:cNvGraphicFramePr>
            <a:graphicFrameLocks noGrp="1"/>
          </p:cNvGraphicFramePr>
          <p:nvPr>
            <p:ph/>
            <p:extLst>
              <p:ext uri="{D42A27DB-BD31-4B8C-83A1-F6EECF244321}">
                <p14:modId xmlns:p14="http://schemas.microsoft.com/office/powerpoint/2010/main" val="1979431355"/>
              </p:ext>
            </p:extLst>
          </p:nvPr>
        </p:nvGraphicFramePr>
        <p:xfrm>
          <a:off x="457200" y="188640"/>
          <a:ext cx="8229600" cy="6336704"/>
        </p:xfrm>
        <a:graphic>
          <a:graphicData uri="http://schemas.openxmlformats.org/drawingml/2006/table">
            <a:tbl>
              <a:tblPr>
                <a:tableStyleId>{5C22544A-7EE6-4342-B048-85BDC9FD1C3A}</a:tableStyleId>
              </a:tblPr>
              <a:tblGrid>
                <a:gridCol w="8229600">
                  <a:extLst>
                    <a:ext uri="{9D8B030D-6E8A-4147-A177-3AD203B41FA5}">
                      <a16:colId xmlns:a16="http://schemas.microsoft.com/office/drawing/2014/main" val="20000"/>
                    </a:ext>
                  </a:extLst>
                </a:gridCol>
              </a:tblGrid>
              <a:tr h="6336704">
                <a:tc>
                  <a:txBody>
                    <a:bodyPr/>
                    <a:lstStyle/>
                    <a:p>
                      <a:pPr marL="228600" algn="l">
                        <a:spcAft>
                          <a:spcPts val="0"/>
                        </a:spcAft>
                      </a:pPr>
                      <a:r>
                        <a:rPr lang="en-US" sz="2800" dirty="0">
                          <a:effectLst/>
                          <a:latin typeface="+mj-lt"/>
                        </a:rPr>
                        <a:t>Internet site in 3 languages</a:t>
                      </a:r>
                      <a:endParaRPr lang="lv-LV" sz="2800" dirty="0">
                        <a:effectLst/>
                        <a:latin typeface="+mj-lt"/>
                      </a:endParaRPr>
                    </a:p>
                    <a:p>
                      <a:pPr marL="228600" algn="l">
                        <a:spcAft>
                          <a:spcPts val="0"/>
                        </a:spcAft>
                      </a:pPr>
                      <a:r>
                        <a:rPr lang="en-US" sz="2800" dirty="0">
                          <a:effectLst/>
                          <a:latin typeface="+mj-lt"/>
                        </a:rPr>
                        <a:t>Law on HEIs =&gt; Annual public reports</a:t>
                      </a:r>
                      <a:endParaRPr lang="lv-LV" sz="2800" dirty="0">
                        <a:effectLst/>
                        <a:latin typeface="+mj-lt"/>
                      </a:endParaRPr>
                    </a:p>
                    <a:p>
                      <a:pPr marL="228600" algn="l">
                        <a:spcAft>
                          <a:spcPts val="0"/>
                        </a:spcAft>
                      </a:pPr>
                      <a:r>
                        <a:rPr lang="en-US" sz="2800" dirty="0">
                          <a:effectLst/>
                          <a:latin typeface="+mj-lt"/>
                        </a:rPr>
                        <a:t>Information published at Faculty web-sites on study </a:t>
                      </a:r>
                      <a:r>
                        <a:rPr lang="en-US" sz="2800" dirty="0" err="1">
                          <a:effectLst/>
                          <a:latin typeface="+mj-lt"/>
                        </a:rPr>
                        <a:t>programmes</a:t>
                      </a:r>
                      <a:r>
                        <a:rPr lang="en-US" sz="2800" dirty="0">
                          <a:effectLst/>
                          <a:latin typeface="+mj-lt"/>
                        </a:rPr>
                        <a:t> and also annual self-evaluation reports </a:t>
                      </a:r>
                      <a:endParaRPr lang="lv-LV" sz="2800" dirty="0">
                        <a:effectLst/>
                        <a:latin typeface="+mj-lt"/>
                      </a:endParaRPr>
                    </a:p>
                    <a:p>
                      <a:pPr marL="228600" algn="l">
                        <a:spcAft>
                          <a:spcPts val="0"/>
                        </a:spcAft>
                      </a:pPr>
                      <a:r>
                        <a:rPr lang="en-US" sz="2800" dirty="0" err="1">
                          <a:effectLst/>
                          <a:latin typeface="+mj-lt"/>
                        </a:rPr>
                        <a:t>Carriere</a:t>
                      </a:r>
                      <a:r>
                        <a:rPr lang="en-US" sz="2800" dirty="0">
                          <a:effectLst/>
                          <a:latin typeface="+mj-lt"/>
                        </a:rPr>
                        <a:t> days organized by </a:t>
                      </a:r>
                      <a:r>
                        <a:rPr lang="en-US" sz="2800" dirty="0" err="1">
                          <a:effectLst/>
                          <a:latin typeface="+mj-lt"/>
                        </a:rPr>
                        <a:t>Carriere</a:t>
                      </a:r>
                      <a:r>
                        <a:rPr lang="en-US" sz="2800" dirty="0">
                          <a:effectLst/>
                          <a:latin typeface="+mj-lt"/>
                        </a:rPr>
                        <a:t> </a:t>
                      </a:r>
                      <a:r>
                        <a:rPr lang="en-US" sz="2800" dirty="0" err="1">
                          <a:effectLst/>
                          <a:latin typeface="+mj-lt"/>
                        </a:rPr>
                        <a:t>centre</a:t>
                      </a:r>
                      <a:endParaRPr lang="lv-LV" sz="2800" dirty="0">
                        <a:effectLst/>
                        <a:latin typeface="+mj-lt"/>
                      </a:endParaRPr>
                    </a:p>
                    <a:p>
                      <a:pPr marL="228600" algn="l">
                        <a:spcAft>
                          <a:spcPts val="0"/>
                        </a:spcAft>
                      </a:pPr>
                      <a:r>
                        <a:rPr lang="en-US" sz="2800" dirty="0">
                          <a:effectLst/>
                          <a:latin typeface="+mj-lt"/>
                        </a:rPr>
                        <a:t>Portal “Alumni of UL</a:t>
                      </a:r>
                      <a:endParaRPr lang="lv-LV" sz="2800" dirty="0">
                        <a:effectLst/>
                        <a:latin typeface="+mj-lt"/>
                      </a:endParaRPr>
                    </a:p>
                    <a:p>
                      <a:pPr marL="228600" algn="l">
                        <a:spcAft>
                          <a:spcPts val="0"/>
                        </a:spcAft>
                      </a:pPr>
                      <a:r>
                        <a:rPr lang="en-US" sz="2800" dirty="0">
                          <a:effectLst/>
                          <a:latin typeface="+mj-lt"/>
                        </a:rPr>
                        <a:t>Center for media and marketing (up-to date information)</a:t>
                      </a:r>
                      <a:endParaRPr lang="lv-LV" sz="2800" dirty="0">
                        <a:effectLst/>
                        <a:latin typeface="+mj-lt"/>
                      </a:endParaRPr>
                    </a:p>
                    <a:p>
                      <a:pPr marL="228600" algn="l">
                        <a:spcAft>
                          <a:spcPts val="0"/>
                        </a:spcAft>
                      </a:pPr>
                      <a:r>
                        <a:rPr lang="lv-LV" sz="2800" dirty="0" err="1">
                          <a:effectLst/>
                          <a:latin typeface="+mj-lt"/>
                        </a:rPr>
                        <a:t>Basic</a:t>
                      </a:r>
                      <a:r>
                        <a:rPr lang="lv-LV" sz="2800" dirty="0">
                          <a:effectLst/>
                          <a:latin typeface="+mj-lt"/>
                        </a:rPr>
                        <a:t> </a:t>
                      </a:r>
                      <a:r>
                        <a:rPr lang="lv-LV" sz="2800" dirty="0" err="1">
                          <a:effectLst/>
                          <a:latin typeface="+mj-lt"/>
                        </a:rPr>
                        <a:t>strategic</a:t>
                      </a:r>
                      <a:r>
                        <a:rPr lang="lv-LV" sz="2800" dirty="0">
                          <a:effectLst/>
                          <a:latin typeface="+mj-lt"/>
                        </a:rPr>
                        <a:t> </a:t>
                      </a:r>
                      <a:r>
                        <a:rPr lang="lv-LV" sz="2800" dirty="0" err="1">
                          <a:effectLst/>
                          <a:latin typeface="+mj-lt"/>
                        </a:rPr>
                        <a:t>directions</a:t>
                      </a:r>
                      <a:r>
                        <a:rPr lang="lv-LV" sz="2800" dirty="0">
                          <a:effectLst/>
                          <a:latin typeface="+mj-lt"/>
                        </a:rPr>
                        <a:t> (</a:t>
                      </a:r>
                      <a:r>
                        <a:rPr lang="lv-LV" sz="2800" dirty="0" err="1">
                          <a:effectLst/>
                          <a:latin typeface="+mj-lt"/>
                        </a:rPr>
                        <a:t>Senate</a:t>
                      </a:r>
                      <a:r>
                        <a:rPr lang="lv-LV" sz="2800" dirty="0">
                          <a:effectLst/>
                          <a:latin typeface="+mj-lt"/>
                        </a:rPr>
                        <a:t>)</a:t>
                      </a:r>
                    </a:p>
                    <a:p>
                      <a:pPr marL="228600" algn="l">
                        <a:spcAft>
                          <a:spcPts val="0"/>
                        </a:spcAft>
                      </a:pPr>
                      <a:r>
                        <a:rPr lang="en-US" sz="2800" dirty="0">
                          <a:effectLst/>
                          <a:latin typeface="+mj-lt"/>
                        </a:rPr>
                        <a:t>Research </a:t>
                      </a:r>
                      <a:r>
                        <a:rPr lang="en-US" sz="2800" dirty="0" err="1">
                          <a:effectLst/>
                          <a:latin typeface="+mj-lt"/>
                        </a:rPr>
                        <a:t>programme</a:t>
                      </a:r>
                      <a:r>
                        <a:rPr lang="en-US" sz="2800" dirty="0">
                          <a:effectLst/>
                          <a:latin typeface="+mj-lt"/>
                        </a:rPr>
                        <a:t> 2015–2020 (Senate)</a:t>
                      </a:r>
                      <a:endParaRPr lang="lv-LV" sz="2800" dirty="0">
                        <a:effectLst/>
                        <a:latin typeface="+mj-lt"/>
                      </a:endParaRPr>
                    </a:p>
                    <a:p>
                      <a:pPr marL="228600" algn="l">
                        <a:spcAft>
                          <a:spcPts val="0"/>
                        </a:spcAft>
                      </a:pPr>
                      <a:r>
                        <a:rPr kumimoji="0" lang="lv-LV" altLang="lv-LV" sz="2800" b="0" i="0" u="none" strike="noStrike" cap="none" normalizeH="0" baseline="0" dirty="0" err="1">
                          <a:ln>
                            <a:noFill/>
                          </a:ln>
                          <a:solidFill>
                            <a:schemeClr val="tx1"/>
                          </a:solidFill>
                          <a:effectLst/>
                          <a:latin typeface="+mj-lt"/>
                          <a:ea typeface="Calibri" pitchFamily="34" charset="0"/>
                          <a:cs typeface="Mangal" pitchFamily="18" charset="0"/>
                        </a:rPr>
                        <a:t>Order</a:t>
                      </a:r>
                      <a:r>
                        <a:rPr kumimoji="0" lang="lv-LV" altLang="lv-LV" sz="2800" b="0" i="0" u="none" strike="noStrike" cap="none" normalizeH="0" baseline="0" dirty="0">
                          <a:ln>
                            <a:noFill/>
                          </a:ln>
                          <a:solidFill>
                            <a:schemeClr val="tx1"/>
                          </a:solidFill>
                          <a:effectLst/>
                          <a:latin typeface="+mj-lt"/>
                          <a:ea typeface="Calibri" pitchFamily="34" charset="0"/>
                          <a:cs typeface="Mangal" pitchFamily="18" charset="0"/>
                        </a:rPr>
                        <a:t> </a:t>
                      </a:r>
                      <a:r>
                        <a:rPr kumimoji="0" lang="lv-LV" altLang="lv-LV" sz="2800" b="0" i="0" u="none" strike="noStrike" cap="none" normalizeH="0" baseline="0" dirty="0" err="1">
                          <a:ln>
                            <a:noFill/>
                          </a:ln>
                          <a:solidFill>
                            <a:schemeClr val="tx1"/>
                          </a:solidFill>
                          <a:effectLst/>
                          <a:latin typeface="+mj-lt"/>
                          <a:ea typeface="Calibri" pitchFamily="34" charset="0"/>
                          <a:cs typeface="Mangal" pitchFamily="18" charset="0"/>
                        </a:rPr>
                        <a:t>on</a:t>
                      </a:r>
                      <a:r>
                        <a:rPr kumimoji="0" lang="lv-LV" altLang="lv-LV" sz="2800" b="0" i="0" u="none" strike="noStrike" cap="none" normalizeH="0" baseline="0" dirty="0">
                          <a:ln>
                            <a:noFill/>
                          </a:ln>
                          <a:solidFill>
                            <a:schemeClr val="tx1"/>
                          </a:solidFill>
                          <a:effectLst/>
                          <a:latin typeface="+mj-lt"/>
                          <a:ea typeface="Calibri" pitchFamily="34" charset="0"/>
                          <a:cs typeface="Mangal" pitchFamily="18" charset="0"/>
                        </a:rPr>
                        <a:t> </a:t>
                      </a:r>
                      <a:r>
                        <a:rPr kumimoji="0" lang="lv-LV" altLang="lv-LV" sz="2800" b="0" i="0" u="none" strike="noStrike" cap="none" normalizeH="0" baseline="0" dirty="0" err="1">
                          <a:ln>
                            <a:noFill/>
                          </a:ln>
                          <a:solidFill>
                            <a:schemeClr val="tx1"/>
                          </a:solidFill>
                          <a:effectLst/>
                          <a:latin typeface="+mj-lt"/>
                          <a:ea typeface="Calibri" pitchFamily="34" charset="0"/>
                          <a:cs typeface="Mangal" pitchFamily="18" charset="0"/>
                        </a:rPr>
                        <a:t>registration</a:t>
                      </a:r>
                      <a:r>
                        <a:rPr kumimoji="0" lang="lv-LV" altLang="lv-LV" sz="2800" b="0" i="0" u="none" strike="noStrike" cap="none" normalizeH="0" baseline="0" dirty="0">
                          <a:ln>
                            <a:noFill/>
                          </a:ln>
                          <a:solidFill>
                            <a:schemeClr val="tx1"/>
                          </a:solidFill>
                          <a:effectLst/>
                          <a:latin typeface="+mj-lt"/>
                          <a:ea typeface="Calibri" pitchFamily="34" charset="0"/>
                          <a:cs typeface="Mangal" pitchFamily="18" charset="0"/>
                        </a:rPr>
                        <a:t> </a:t>
                      </a:r>
                      <a:r>
                        <a:rPr kumimoji="0" lang="lv-LV" altLang="lv-LV" sz="2800" b="0" i="0" u="none" strike="noStrike" cap="none" normalizeH="0" baseline="0" dirty="0" err="1">
                          <a:ln>
                            <a:noFill/>
                          </a:ln>
                          <a:solidFill>
                            <a:schemeClr val="tx1"/>
                          </a:solidFill>
                          <a:effectLst/>
                          <a:latin typeface="+mj-lt"/>
                          <a:ea typeface="Calibri" pitchFamily="34" charset="0"/>
                          <a:cs typeface="Mangal" pitchFamily="18" charset="0"/>
                        </a:rPr>
                        <a:t>and</a:t>
                      </a:r>
                      <a:r>
                        <a:rPr kumimoji="0" lang="lv-LV" altLang="lv-LV" sz="2800" b="0" i="0" u="none" strike="noStrike" cap="none" normalizeH="0" baseline="0" dirty="0">
                          <a:ln>
                            <a:noFill/>
                          </a:ln>
                          <a:solidFill>
                            <a:schemeClr val="tx1"/>
                          </a:solidFill>
                          <a:effectLst/>
                          <a:latin typeface="+mj-lt"/>
                          <a:ea typeface="Calibri" pitchFamily="34" charset="0"/>
                          <a:cs typeface="Mangal" pitchFamily="18" charset="0"/>
                        </a:rPr>
                        <a:t> </a:t>
                      </a:r>
                      <a:r>
                        <a:rPr kumimoji="0" lang="lv-LV" altLang="lv-LV" sz="2800" b="0" i="0" u="none" strike="noStrike" cap="none" normalizeH="0" baseline="0" dirty="0" err="1">
                          <a:ln>
                            <a:noFill/>
                          </a:ln>
                          <a:solidFill>
                            <a:schemeClr val="tx1"/>
                          </a:solidFill>
                          <a:effectLst/>
                          <a:latin typeface="+mj-lt"/>
                          <a:ea typeface="Calibri" pitchFamily="34" charset="0"/>
                          <a:cs typeface="Mangal" pitchFamily="18" charset="0"/>
                        </a:rPr>
                        <a:t>accounting</a:t>
                      </a:r>
                      <a:r>
                        <a:rPr kumimoji="0" lang="lv-LV" altLang="lv-LV" sz="2800" b="0" i="0" u="none" strike="noStrike" cap="none" normalizeH="0" baseline="0" dirty="0">
                          <a:ln>
                            <a:noFill/>
                          </a:ln>
                          <a:solidFill>
                            <a:schemeClr val="tx1"/>
                          </a:solidFill>
                          <a:effectLst/>
                          <a:latin typeface="+mj-lt"/>
                          <a:ea typeface="Calibri" pitchFamily="34" charset="0"/>
                          <a:cs typeface="Mangal" pitchFamily="18" charset="0"/>
                        </a:rPr>
                        <a:t> </a:t>
                      </a:r>
                      <a:r>
                        <a:rPr kumimoji="0" lang="lv-LV" altLang="lv-LV" sz="2800" b="0" i="0" u="none" strike="noStrike" cap="none" normalizeH="0" baseline="0" dirty="0" err="1">
                          <a:ln>
                            <a:noFill/>
                          </a:ln>
                          <a:solidFill>
                            <a:schemeClr val="tx1"/>
                          </a:solidFill>
                          <a:effectLst/>
                          <a:latin typeface="+mj-lt"/>
                          <a:ea typeface="Calibri" pitchFamily="34" charset="0"/>
                          <a:cs typeface="Mangal" pitchFamily="18" charset="0"/>
                        </a:rPr>
                        <a:t>of</a:t>
                      </a:r>
                      <a:r>
                        <a:rPr kumimoji="0" lang="lv-LV" altLang="lv-LV" sz="2800" b="0" i="0" u="none" strike="noStrike" cap="none" normalizeH="0" baseline="0" dirty="0">
                          <a:ln>
                            <a:noFill/>
                          </a:ln>
                          <a:solidFill>
                            <a:schemeClr val="tx1"/>
                          </a:solidFill>
                          <a:effectLst/>
                          <a:latin typeface="+mj-lt"/>
                          <a:ea typeface="Calibri" pitchFamily="34" charset="0"/>
                          <a:cs typeface="Mangal" pitchFamily="18" charset="0"/>
                        </a:rPr>
                        <a:t> </a:t>
                      </a:r>
                      <a:r>
                        <a:rPr kumimoji="0" lang="lv-LV" altLang="lv-LV" sz="2800" b="0" i="0" u="none" strike="noStrike" cap="none" normalizeH="0" baseline="0" dirty="0" err="1">
                          <a:ln>
                            <a:noFill/>
                          </a:ln>
                          <a:solidFill>
                            <a:schemeClr val="tx1"/>
                          </a:solidFill>
                          <a:effectLst/>
                          <a:latin typeface="+mj-lt"/>
                          <a:ea typeface="Calibri" pitchFamily="34" charset="0"/>
                          <a:cs typeface="Mangal" pitchFamily="18" charset="0"/>
                        </a:rPr>
                        <a:t>attendance</a:t>
                      </a:r>
                      <a:r>
                        <a:rPr kumimoji="0" lang="lv-LV" altLang="lv-LV" sz="2800" b="0" i="0" u="none" strike="noStrike" cap="none" normalizeH="0" baseline="0" dirty="0">
                          <a:ln>
                            <a:noFill/>
                          </a:ln>
                          <a:solidFill>
                            <a:schemeClr val="tx1"/>
                          </a:solidFill>
                          <a:effectLst/>
                          <a:latin typeface="+mj-lt"/>
                          <a:ea typeface="Calibri" pitchFamily="34" charset="0"/>
                          <a:cs typeface="Mangal" pitchFamily="18" charset="0"/>
                        </a:rPr>
                        <a:t> (</a:t>
                      </a:r>
                      <a:r>
                        <a:rPr kumimoji="0" lang="lv-LV" altLang="lv-LV" sz="2800" b="0" i="0" u="none" strike="noStrike" cap="none" normalizeH="0" baseline="0" dirty="0" err="1">
                          <a:ln>
                            <a:noFill/>
                          </a:ln>
                          <a:solidFill>
                            <a:schemeClr val="tx1"/>
                          </a:solidFill>
                          <a:effectLst/>
                          <a:latin typeface="+mj-lt"/>
                          <a:ea typeface="Calibri" pitchFamily="34" charset="0"/>
                          <a:cs typeface="Mangal" pitchFamily="18" charset="0"/>
                        </a:rPr>
                        <a:t>Rector’s</a:t>
                      </a:r>
                      <a:r>
                        <a:rPr kumimoji="0" lang="lv-LV" altLang="lv-LV" sz="2800" b="0" i="0" u="none" strike="noStrike" cap="none" normalizeH="0" baseline="0" dirty="0">
                          <a:ln>
                            <a:noFill/>
                          </a:ln>
                          <a:solidFill>
                            <a:schemeClr val="tx1"/>
                          </a:solidFill>
                          <a:effectLst/>
                          <a:latin typeface="+mj-lt"/>
                          <a:ea typeface="Calibri" pitchFamily="34" charset="0"/>
                          <a:cs typeface="Mangal" pitchFamily="18" charset="0"/>
                        </a:rPr>
                        <a:t> </a:t>
                      </a:r>
                      <a:r>
                        <a:rPr kumimoji="0" lang="lv-LV" altLang="lv-LV" sz="2800" b="0" i="0" u="none" strike="noStrike" cap="none" normalizeH="0" baseline="0" dirty="0" err="1">
                          <a:ln>
                            <a:noFill/>
                          </a:ln>
                          <a:solidFill>
                            <a:schemeClr val="tx1"/>
                          </a:solidFill>
                          <a:effectLst/>
                          <a:latin typeface="+mj-lt"/>
                          <a:ea typeface="Calibri" pitchFamily="34" charset="0"/>
                          <a:cs typeface="Mangal" pitchFamily="18" charset="0"/>
                        </a:rPr>
                        <a:t>order</a:t>
                      </a:r>
                      <a:r>
                        <a:rPr kumimoji="0" lang="lv-LV" altLang="lv-LV" sz="2800" b="0" i="0" u="none" strike="noStrike" cap="none" normalizeH="0" baseline="0" dirty="0">
                          <a:ln>
                            <a:noFill/>
                          </a:ln>
                          <a:solidFill>
                            <a:schemeClr val="tx1"/>
                          </a:solidFill>
                          <a:effectLst/>
                          <a:latin typeface="+mj-lt"/>
                          <a:ea typeface="Calibri" pitchFamily="34" charset="0"/>
                          <a:cs typeface="Mangal" pitchFamily="18" charset="0"/>
                        </a:rPr>
                        <a:t>)</a:t>
                      </a:r>
                      <a:endParaRPr lang="lv-LV" sz="2800" dirty="0">
                        <a:effectLst/>
                        <a:latin typeface="+mj-lt"/>
                        <a:ea typeface="Times New Roman"/>
                      </a:endParaRPr>
                    </a:p>
                  </a:txBody>
                  <a:tcPr marL="114300" marR="114300" marT="0" marB="0"/>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6992386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atura vietturis 4" descr="gribu_studēt.png"/>
          <p:cNvPicPr>
            <a:picLocks noGrp="1" noChangeAspect="1"/>
          </p:cNvPicPr>
          <p:nvPr>
            <p:ph/>
          </p:nvPr>
        </p:nvPicPr>
        <p:blipFill>
          <a:blip r:embed="rId3" cstate="print"/>
          <a:stretch>
            <a:fillRect/>
          </a:stretch>
        </p:blipFill>
        <p:spPr>
          <a:xfrm>
            <a:off x="457200" y="692332"/>
            <a:ext cx="8229600" cy="5016137"/>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363538" y="115888"/>
            <a:ext cx="8569325" cy="555625"/>
          </a:xfrm>
        </p:spPr>
        <p:txBody>
          <a:bodyPr>
            <a:normAutofit fontScale="90000"/>
          </a:bodyPr>
          <a:lstStyle/>
          <a:p>
            <a:r>
              <a:rPr lang="en-GB" altLang="lv-LV" sz="1400" b="1">
                <a:latin typeface="Arial" charset="0"/>
              </a:rPr>
              <a:t>Number of foreign students in higher education institutions of Latvia by country of permanent residence, 2009–2014 </a:t>
            </a:r>
            <a:r>
              <a:rPr lang="en-GB" altLang="lv-LV" sz="1400">
                <a:latin typeface="Arial" charset="0"/>
              </a:rPr>
              <a:t>(number of foreign students greater than 10 in 2013/14</a:t>
            </a:r>
            <a:r>
              <a:rPr lang="en-GB" altLang="lv-LV" sz="1800">
                <a:latin typeface="Arial" charset="0"/>
              </a:rPr>
              <a:t>)</a:t>
            </a:r>
            <a:br>
              <a:rPr lang="lv-LV" altLang="lv-LV" sz="1800">
                <a:latin typeface="Arial" charset="0"/>
              </a:rPr>
            </a:br>
            <a:endParaRPr lang="lv-LV" altLang="lv-LV" sz="1800">
              <a:latin typeface="Arial" charset="0"/>
            </a:endParaRPr>
          </a:p>
        </p:txBody>
      </p:sp>
      <p:graphicFrame>
        <p:nvGraphicFramePr>
          <p:cNvPr id="7" name="Chart Placeholder 6"/>
          <p:cNvGraphicFramePr>
            <a:graphicFrameLocks noGrp="1"/>
          </p:cNvGraphicFramePr>
          <p:nvPr>
            <p:ph type="chart" idx="1"/>
          </p:nvPr>
        </p:nvGraphicFramePr>
        <p:xfrm>
          <a:off x="363538" y="519113"/>
          <a:ext cx="7808914" cy="6677406"/>
        </p:xfrm>
        <a:graphic>
          <a:graphicData uri="http://schemas.openxmlformats.org/drawingml/2006/table">
            <a:tbl>
              <a:tblPr firstRow="1" firstCol="1" bandRow="1">
                <a:tableStyleId>{5C22544A-7EE6-4342-B048-85BDC9FD1C3A}</a:tableStyleId>
              </a:tblPr>
              <a:tblGrid>
                <a:gridCol w="1918255">
                  <a:extLst>
                    <a:ext uri="{9D8B030D-6E8A-4147-A177-3AD203B41FA5}">
                      <a16:colId xmlns:a16="http://schemas.microsoft.com/office/drawing/2014/main" val="20000"/>
                    </a:ext>
                  </a:extLst>
                </a:gridCol>
                <a:gridCol w="980995">
                  <a:extLst>
                    <a:ext uri="{9D8B030D-6E8A-4147-A177-3AD203B41FA5}">
                      <a16:colId xmlns:a16="http://schemas.microsoft.com/office/drawing/2014/main" val="20001"/>
                    </a:ext>
                  </a:extLst>
                </a:gridCol>
                <a:gridCol w="982558">
                  <a:extLst>
                    <a:ext uri="{9D8B030D-6E8A-4147-A177-3AD203B41FA5}">
                      <a16:colId xmlns:a16="http://schemas.microsoft.com/office/drawing/2014/main" val="20002"/>
                    </a:ext>
                  </a:extLst>
                </a:gridCol>
                <a:gridCol w="980995">
                  <a:extLst>
                    <a:ext uri="{9D8B030D-6E8A-4147-A177-3AD203B41FA5}">
                      <a16:colId xmlns:a16="http://schemas.microsoft.com/office/drawing/2014/main" val="20003"/>
                    </a:ext>
                  </a:extLst>
                </a:gridCol>
                <a:gridCol w="982558">
                  <a:extLst>
                    <a:ext uri="{9D8B030D-6E8A-4147-A177-3AD203B41FA5}">
                      <a16:colId xmlns:a16="http://schemas.microsoft.com/office/drawing/2014/main" val="20004"/>
                    </a:ext>
                  </a:extLst>
                </a:gridCol>
                <a:gridCol w="980995">
                  <a:extLst>
                    <a:ext uri="{9D8B030D-6E8A-4147-A177-3AD203B41FA5}">
                      <a16:colId xmlns:a16="http://schemas.microsoft.com/office/drawing/2014/main" val="20005"/>
                    </a:ext>
                  </a:extLst>
                </a:gridCol>
                <a:gridCol w="982558">
                  <a:extLst>
                    <a:ext uri="{9D8B030D-6E8A-4147-A177-3AD203B41FA5}">
                      <a16:colId xmlns:a16="http://schemas.microsoft.com/office/drawing/2014/main" val="20006"/>
                    </a:ext>
                  </a:extLst>
                </a:gridCol>
              </a:tblGrid>
              <a:tr h="157725">
                <a:tc>
                  <a:txBody>
                    <a:bodyPr/>
                    <a:lstStyle/>
                    <a:p>
                      <a:pPr>
                        <a:lnSpc>
                          <a:spcPct val="115000"/>
                        </a:lnSpc>
                      </a:pPr>
                      <a:endParaRPr lang="lv-LV" sz="900" dirty="0">
                        <a:effectLst/>
                        <a:latin typeface="Calibri"/>
                      </a:endParaRPr>
                    </a:p>
                  </a:txBody>
                  <a:tcPr marL="45093" marR="45093" marT="0" marB="0" anchor="b"/>
                </a:tc>
                <a:tc>
                  <a:txBody>
                    <a:bodyPr/>
                    <a:lstStyle/>
                    <a:p>
                      <a:pPr algn="ctr">
                        <a:lnSpc>
                          <a:spcPct val="115000"/>
                        </a:lnSpc>
                        <a:spcAft>
                          <a:spcPts val="0"/>
                        </a:spcAft>
                      </a:pPr>
                      <a:r>
                        <a:rPr lang="lv-LV" sz="900">
                          <a:effectLst/>
                        </a:rPr>
                        <a:t>2008/09</a:t>
                      </a:r>
                      <a:endParaRPr lang="lv-LV" sz="900">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a:effectLst/>
                        </a:rPr>
                        <a:t>2009/10</a:t>
                      </a:r>
                      <a:endParaRPr lang="lv-LV" sz="900">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dirty="0">
                          <a:effectLst/>
                        </a:rPr>
                        <a:t>2010/11</a:t>
                      </a:r>
                      <a:endParaRPr lang="lv-LV" sz="900" dirty="0">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a:effectLst/>
                        </a:rPr>
                        <a:t>2011/12</a:t>
                      </a:r>
                      <a:endParaRPr lang="lv-LV" sz="900">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a:effectLst/>
                        </a:rPr>
                        <a:t>2012/13</a:t>
                      </a:r>
                      <a:endParaRPr lang="lv-LV" sz="900">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a:effectLst/>
                        </a:rPr>
                        <a:t>2013/14</a:t>
                      </a:r>
                      <a:endParaRPr lang="lv-LV" sz="900">
                        <a:effectLst/>
                        <a:latin typeface="Calibri"/>
                        <a:ea typeface="Calibri"/>
                        <a:cs typeface="Times New Roman"/>
                      </a:endParaRPr>
                    </a:p>
                  </a:txBody>
                  <a:tcPr marL="45093" marR="45093" marT="0" marB="0" anchor="ctr"/>
                </a:tc>
                <a:extLst>
                  <a:ext uri="{0D108BD9-81ED-4DB2-BD59-A6C34878D82A}">
                    <a16:rowId xmlns:a16="http://schemas.microsoft.com/office/drawing/2014/main" val="10000"/>
                  </a:ext>
                </a:extLst>
              </a:tr>
              <a:tr h="157725">
                <a:tc>
                  <a:txBody>
                    <a:bodyPr/>
                    <a:lstStyle/>
                    <a:p>
                      <a:pPr>
                        <a:lnSpc>
                          <a:spcPct val="115000"/>
                        </a:lnSpc>
                        <a:spcAft>
                          <a:spcPts val="0"/>
                        </a:spcAft>
                      </a:pPr>
                      <a:r>
                        <a:rPr lang="lv-LV" sz="900" dirty="0">
                          <a:effectLst/>
                        </a:rPr>
                        <a:t>Algeria</a:t>
                      </a:r>
                      <a:endParaRPr lang="lv-LV" sz="900" dirty="0">
                        <a:effectLst/>
                        <a:latin typeface="Calibri"/>
                        <a:ea typeface="Calibri"/>
                        <a:cs typeface="Times New Roman"/>
                      </a:endParaRPr>
                    </a:p>
                  </a:txBody>
                  <a:tcPr marL="45093" marR="45093" marT="0" marB="0" anchor="b"/>
                </a:tc>
                <a:tc>
                  <a:txBody>
                    <a:bodyPr/>
                    <a:lstStyle/>
                    <a:p>
                      <a:pPr algn="ctr">
                        <a:lnSpc>
                          <a:spcPct val="115000"/>
                        </a:lnSpc>
                        <a:spcAft>
                          <a:spcPts val="0"/>
                        </a:spcAft>
                      </a:pPr>
                      <a:r>
                        <a:rPr lang="lv-LV" sz="900" b="1" dirty="0">
                          <a:effectLst/>
                        </a:rPr>
                        <a:t>-</a:t>
                      </a:r>
                      <a:endParaRPr lang="lv-LV" sz="900" b="1" dirty="0">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b="1">
                          <a:effectLst/>
                        </a:rPr>
                        <a:t>-</a:t>
                      </a:r>
                      <a:endParaRPr lang="lv-LV" sz="900" b="1">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b="1">
                          <a:effectLst/>
                        </a:rPr>
                        <a:t>-</a:t>
                      </a:r>
                      <a:endParaRPr lang="lv-LV" sz="900" b="1">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b="1">
                          <a:effectLst/>
                        </a:rPr>
                        <a:t>-</a:t>
                      </a:r>
                      <a:endParaRPr lang="lv-LV" sz="900" b="1">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b="1">
                          <a:effectLst/>
                        </a:rPr>
                        <a:t>7</a:t>
                      </a:r>
                      <a:endParaRPr lang="lv-LV" sz="900" b="1">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b="1">
                          <a:effectLst/>
                        </a:rPr>
                        <a:t>11</a:t>
                      </a:r>
                      <a:endParaRPr lang="lv-LV" sz="900" b="1">
                        <a:effectLst/>
                        <a:latin typeface="Calibri"/>
                        <a:ea typeface="Calibri"/>
                        <a:cs typeface="Times New Roman"/>
                      </a:endParaRPr>
                    </a:p>
                  </a:txBody>
                  <a:tcPr marL="45093" marR="45093" marT="0" marB="0" anchor="ctr"/>
                </a:tc>
                <a:extLst>
                  <a:ext uri="{0D108BD9-81ED-4DB2-BD59-A6C34878D82A}">
                    <a16:rowId xmlns:a16="http://schemas.microsoft.com/office/drawing/2014/main" val="10001"/>
                  </a:ext>
                </a:extLst>
              </a:tr>
              <a:tr h="157725">
                <a:tc>
                  <a:txBody>
                    <a:bodyPr/>
                    <a:lstStyle/>
                    <a:p>
                      <a:pPr>
                        <a:lnSpc>
                          <a:spcPct val="115000"/>
                        </a:lnSpc>
                        <a:spcAft>
                          <a:spcPts val="0"/>
                        </a:spcAft>
                      </a:pPr>
                      <a:r>
                        <a:rPr lang="lv-LV" sz="900">
                          <a:effectLst/>
                        </a:rPr>
                        <a:t>United States</a:t>
                      </a:r>
                      <a:endParaRPr lang="lv-LV" sz="900">
                        <a:effectLst/>
                        <a:latin typeface="Calibri"/>
                        <a:ea typeface="Calibri"/>
                        <a:cs typeface="Times New Roman"/>
                      </a:endParaRPr>
                    </a:p>
                  </a:txBody>
                  <a:tcPr marL="45093" marR="45093" marT="0" marB="0" anchor="b"/>
                </a:tc>
                <a:tc>
                  <a:txBody>
                    <a:bodyPr/>
                    <a:lstStyle/>
                    <a:p>
                      <a:pPr algn="ctr">
                        <a:lnSpc>
                          <a:spcPct val="115000"/>
                        </a:lnSpc>
                        <a:spcAft>
                          <a:spcPts val="0"/>
                        </a:spcAft>
                      </a:pPr>
                      <a:r>
                        <a:rPr lang="lv-LV" sz="900" b="1" dirty="0">
                          <a:effectLst/>
                        </a:rPr>
                        <a:t>8</a:t>
                      </a:r>
                      <a:endParaRPr lang="lv-LV" sz="900" b="1" dirty="0">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b="1">
                          <a:effectLst/>
                        </a:rPr>
                        <a:t>14</a:t>
                      </a:r>
                      <a:endParaRPr lang="lv-LV" sz="900" b="1">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b="1">
                          <a:effectLst/>
                        </a:rPr>
                        <a:t>13</a:t>
                      </a:r>
                      <a:endParaRPr lang="lv-LV" sz="900" b="1">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b="1">
                          <a:effectLst/>
                        </a:rPr>
                        <a:t>17</a:t>
                      </a:r>
                      <a:endParaRPr lang="lv-LV" sz="900" b="1">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b="1">
                          <a:effectLst/>
                        </a:rPr>
                        <a:t>28</a:t>
                      </a:r>
                      <a:endParaRPr lang="lv-LV" sz="900" b="1">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b="1">
                          <a:effectLst/>
                        </a:rPr>
                        <a:t>32</a:t>
                      </a:r>
                      <a:endParaRPr lang="lv-LV" sz="900" b="1">
                        <a:effectLst/>
                        <a:latin typeface="Calibri"/>
                        <a:ea typeface="Calibri"/>
                        <a:cs typeface="Times New Roman"/>
                      </a:endParaRPr>
                    </a:p>
                  </a:txBody>
                  <a:tcPr marL="45093" marR="45093" marT="0" marB="0" anchor="ctr"/>
                </a:tc>
                <a:extLst>
                  <a:ext uri="{0D108BD9-81ED-4DB2-BD59-A6C34878D82A}">
                    <a16:rowId xmlns:a16="http://schemas.microsoft.com/office/drawing/2014/main" val="10002"/>
                  </a:ext>
                </a:extLst>
              </a:tr>
              <a:tr h="157725">
                <a:tc>
                  <a:txBody>
                    <a:bodyPr/>
                    <a:lstStyle/>
                    <a:p>
                      <a:pPr>
                        <a:lnSpc>
                          <a:spcPct val="115000"/>
                        </a:lnSpc>
                        <a:spcAft>
                          <a:spcPts val="0"/>
                        </a:spcAft>
                      </a:pPr>
                      <a:r>
                        <a:rPr lang="lv-LV" sz="900" dirty="0">
                          <a:effectLst/>
                        </a:rPr>
                        <a:t>United Kingdom</a:t>
                      </a:r>
                      <a:endParaRPr lang="lv-LV" sz="900" dirty="0">
                        <a:effectLst/>
                        <a:latin typeface="Calibri"/>
                        <a:ea typeface="Calibri"/>
                        <a:cs typeface="Times New Roman"/>
                      </a:endParaRPr>
                    </a:p>
                  </a:txBody>
                  <a:tcPr marL="45093" marR="45093" marT="0" marB="0" anchor="b"/>
                </a:tc>
                <a:tc>
                  <a:txBody>
                    <a:bodyPr/>
                    <a:lstStyle/>
                    <a:p>
                      <a:pPr algn="ctr">
                        <a:lnSpc>
                          <a:spcPct val="115000"/>
                        </a:lnSpc>
                        <a:spcAft>
                          <a:spcPts val="0"/>
                        </a:spcAft>
                      </a:pPr>
                      <a:r>
                        <a:rPr lang="lv-LV" sz="900" b="1">
                          <a:effectLst/>
                        </a:rPr>
                        <a:t>28</a:t>
                      </a:r>
                      <a:endParaRPr lang="lv-LV" sz="900" b="1">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b="1" dirty="0">
                          <a:effectLst/>
                        </a:rPr>
                        <a:t>30</a:t>
                      </a:r>
                      <a:endParaRPr lang="lv-LV" sz="900" b="1" dirty="0">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b="1">
                          <a:effectLst/>
                        </a:rPr>
                        <a:t>33</a:t>
                      </a:r>
                      <a:endParaRPr lang="lv-LV" sz="900" b="1">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b="1">
                          <a:effectLst/>
                        </a:rPr>
                        <a:t>31</a:t>
                      </a:r>
                      <a:endParaRPr lang="lv-LV" sz="900" b="1">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b="1">
                          <a:effectLst/>
                        </a:rPr>
                        <a:t>41</a:t>
                      </a:r>
                      <a:endParaRPr lang="lv-LV" sz="900" b="1">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b="1">
                          <a:effectLst/>
                        </a:rPr>
                        <a:t>52</a:t>
                      </a:r>
                      <a:endParaRPr lang="lv-LV" sz="900" b="1">
                        <a:effectLst/>
                        <a:latin typeface="Calibri"/>
                        <a:ea typeface="Calibri"/>
                        <a:cs typeface="Times New Roman"/>
                      </a:endParaRPr>
                    </a:p>
                  </a:txBody>
                  <a:tcPr marL="45093" marR="45093" marT="0" marB="0" anchor="ctr"/>
                </a:tc>
                <a:extLst>
                  <a:ext uri="{0D108BD9-81ED-4DB2-BD59-A6C34878D82A}">
                    <a16:rowId xmlns:a16="http://schemas.microsoft.com/office/drawing/2014/main" val="10003"/>
                  </a:ext>
                </a:extLst>
              </a:tr>
              <a:tr h="157725">
                <a:tc>
                  <a:txBody>
                    <a:bodyPr/>
                    <a:lstStyle/>
                    <a:p>
                      <a:pPr>
                        <a:lnSpc>
                          <a:spcPct val="115000"/>
                        </a:lnSpc>
                        <a:spcAft>
                          <a:spcPts val="0"/>
                        </a:spcAft>
                      </a:pPr>
                      <a:r>
                        <a:rPr lang="lv-LV" sz="900" dirty="0">
                          <a:effectLst/>
                        </a:rPr>
                        <a:t>Armenia</a:t>
                      </a:r>
                      <a:endParaRPr lang="lv-LV" sz="900" dirty="0">
                        <a:effectLst/>
                        <a:latin typeface="Calibri"/>
                        <a:ea typeface="Calibri"/>
                        <a:cs typeface="Times New Roman"/>
                      </a:endParaRPr>
                    </a:p>
                  </a:txBody>
                  <a:tcPr marL="45093" marR="45093" marT="0" marB="0" anchor="b"/>
                </a:tc>
                <a:tc>
                  <a:txBody>
                    <a:bodyPr/>
                    <a:lstStyle/>
                    <a:p>
                      <a:pPr algn="ctr">
                        <a:lnSpc>
                          <a:spcPct val="115000"/>
                        </a:lnSpc>
                        <a:spcAft>
                          <a:spcPts val="0"/>
                        </a:spcAft>
                      </a:pPr>
                      <a:r>
                        <a:rPr lang="lv-LV" sz="900" b="1">
                          <a:effectLst/>
                        </a:rPr>
                        <a:t>10</a:t>
                      </a:r>
                      <a:endParaRPr lang="lv-LV" sz="900" b="1">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b="1" dirty="0">
                          <a:effectLst/>
                        </a:rPr>
                        <a:t>15</a:t>
                      </a:r>
                      <a:endParaRPr lang="lv-LV" sz="900" b="1" dirty="0">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b="1" dirty="0">
                          <a:effectLst/>
                        </a:rPr>
                        <a:t>14</a:t>
                      </a:r>
                      <a:endParaRPr lang="lv-LV" sz="900" b="1" dirty="0">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b="1">
                          <a:effectLst/>
                        </a:rPr>
                        <a:t>6</a:t>
                      </a:r>
                      <a:endParaRPr lang="lv-LV" sz="900" b="1">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b="1">
                          <a:effectLst/>
                        </a:rPr>
                        <a:t>9</a:t>
                      </a:r>
                      <a:endParaRPr lang="lv-LV" sz="900" b="1">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b="1">
                          <a:effectLst/>
                        </a:rPr>
                        <a:t>12</a:t>
                      </a:r>
                      <a:endParaRPr lang="lv-LV" sz="900" b="1">
                        <a:effectLst/>
                        <a:latin typeface="Calibri"/>
                        <a:ea typeface="Calibri"/>
                        <a:cs typeface="Times New Roman"/>
                      </a:endParaRPr>
                    </a:p>
                  </a:txBody>
                  <a:tcPr marL="45093" marR="45093" marT="0" marB="0" anchor="ctr"/>
                </a:tc>
                <a:extLst>
                  <a:ext uri="{0D108BD9-81ED-4DB2-BD59-A6C34878D82A}">
                    <a16:rowId xmlns:a16="http://schemas.microsoft.com/office/drawing/2014/main" val="10004"/>
                  </a:ext>
                </a:extLst>
              </a:tr>
              <a:tr h="157725">
                <a:tc>
                  <a:txBody>
                    <a:bodyPr/>
                    <a:lstStyle/>
                    <a:p>
                      <a:pPr>
                        <a:lnSpc>
                          <a:spcPct val="115000"/>
                        </a:lnSpc>
                        <a:spcAft>
                          <a:spcPts val="0"/>
                        </a:spcAft>
                      </a:pPr>
                      <a:r>
                        <a:rPr lang="lv-LV" sz="900" dirty="0">
                          <a:effectLst/>
                        </a:rPr>
                        <a:t>Austria</a:t>
                      </a:r>
                      <a:endParaRPr lang="lv-LV" sz="900" dirty="0">
                        <a:effectLst/>
                        <a:latin typeface="Calibri"/>
                        <a:ea typeface="Calibri"/>
                        <a:cs typeface="Times New Roman"/>
                      </a:endParaRPr>
                    </a:p>
                  </a:txBody>
                  <a:tcPr marL="45093" marR="45093" marT="0" marB="0" anchor="b"/>
                </a:tc>
                <a:tc>
                  <a:txBody>
                    <a:bodyPr/>
                    <a:lstStyle/>
                    <a:p>
                      <a:pPr algn="ctr">
                        <a:lnSpc>
                          <a:spcPct val="115000"/>
                        </a:lnSpc>
                        <a:spcAft>
                          <a:spcPts val="0"/>
                        </a:spcAft>
                      </a:pPr>
                      <a:r>
                        <a:rPr lang="lv-LV" sz="900" b="1">
                          <a:effectLst/>
                        </a:rPr>
                        <a:t>2</a:t>
                      </a:r>
                      <a:endParaRPr lang="lv-LV" sz="900" b="1">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b="1">
                          <a:effectLst/>
                        </a:rPr>
                        <a:t>2</a:t>
                      </a:r>
                      <a:endParaRPr lang="lv-LV" sz="900" b="1">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b="1" dirty="0">
                          <a:effectLst/>
                        </a:rPr>
                        <a:t>3</a:t>
                      </a:r>
                      <a:endParaRPr lang="lv-LV" sz="900" b="1" dirty="0">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b="1">
                          <a:effectLst/>
                        </a:rPr>
                        <a:t>22</a:t>
                      </a:r>
                      <a:endParaRPr lang="lv-LV" sz="900" b="1">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b="1">
                          <a:effectLst/>
                        </a:rPr>
                        <a:t>30</a:t>
                      </a:r>
                      <a:endParaRPr lang="lv-LV" sz="900" b="1">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b="1">
                          <a:effectLst/>
                        </a:rPr>
                        <a:t>43</a:t>
                      </a:r>
                      <a:endParaRPr lang="lv-LV" sz="900" b="1">
                        <a:effectLst/>
                        <a:latin typeface="Calibri"/>
                        <a:ea typeface="Calibri"/>
                        <a:cs typeface="Times New Roman"/>
                      </a:endParaRPr>
                    </a:p>
                  </a:txBody>
                  <a:tcPr marL="45093" marR="45093" marT="0" marB="0" anchor="ctr"/>
                </a:tc>
                <a:extLst>
                  <a:ext uri="{0D108BD9-81ED-4DB2-BD59-A6C34878D82A}">
                    <a16:rowId xmlns:a16="http://schemas.microsoft.com/office/drawing/2014/main" val="10005"/>
                  </a:ext>
                </a:extLst>
              </a:tr>
              <a:tr h="157725">
                <a:tc>
                  <a:txBody>
                    <a:bodyPr/>
                    <a:lstStyle/>
                    <a:p>
                      <a:pPr>
                        <a:lnSpc>
                          <a:spcPct val="115000"/>
                        </a:lnSpc>
                        <a:spcAft>
                          <a:spcPts val="0"/>
                        </a:spcAft>
                      </a:pPr>
                      <a:r>
                        <a:rPr lang="lv-LV" sz="900" dirty="0">
                          <a:effectLst/>
                        </a:rPr>
                        <a:t>Azerbaijan</a:t>
                      </a:r>
                      <a:endParaRPr lang="lv-LV" sz="900" dirty="0">
                        <a:effectLst/>
                        <a:latin typeface="Calibri"/>
                        <a:ea typeface="Calibri"/>
                        <a:cs typeface="Times New Roman"/>
                      </a:endParaRPr>
                    </a:p>
                  </a:txBody>
                  <a:tcPr marL="45093" marR="45093" marT="0" marB="0" anchor="b"/>
                </a:tc>
                <a:tc>
                  <a:txBody>
                    <a:bodyPr/>
                    <a:lstStyle/>
                    <a:p>
                      <a:pPr algn="ctr">
                        <a:lnSpc>
                          <a:spcPct val="115000"/>
                        </a:lnSpc>
                        <a:spcAft>
                          <a:spcPts val="0"/>
                        </a:spcAft>
                      </a:pPr>
                      <a:r>
                        <a:rPr lang="lv-LV" sz="900" b="1">
                          <a:effectLst/>
                        </a:rPr>
                        <a:t>5</a:t>
                      </a:r>
                      <a:endParaRPr lang="lv-LV" sz="900" b="1">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b="1">
                          <a:effectLst/>
                        </a:rPr>
                        <a:t>13</a:t>
                      </a:r>
                      <a:endParaRPr lang="lv-LV" sz="900" b="1">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b="1" dirty="0">
                          <a:effectLst/>
                        </a:rPr>
                        <a:t>22</a:t>
                      </a:r>
                      <a:endParaRPr lang="lv-LV" sz="900" b="1" dirty="0">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b="1" dirty="0">
                          <a:effectLst/>
                        </a:rPr>
                        <a:t>44</a:t>
                      </a:r>
                      <a:endParaRPr lang="lv-LV" sz="900" b="1" dirty="0">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b="1">
                          <a:effectLst/>
                        </a:rPr>
                        <a:t>97</a:t>
                      </a:r>
                      <a:endParaRPr lang="lv-LV" sz="900" b="1">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b="1">
                          <a:effectLst/>
                        </a:rPr>
                        <a:t>125</a:t>
                      </a:r>
                      <a:endParaRPr lang="lv-LV" sz="900" b="1">
                        <a:effectLst/>
                        <a:latin typeface="Calibri"/>
                        <a:ea typeface="Calibri"/>
                        <a:cs typeface="Times New Roman"/>
                      </a:endParaRPr>
                    </a:p>
                  </a:txBody>
                  <a:tcPr marL="45093" marR="45093" marT="0" marB="0" anchor="ctr"/>
                </a:tc>
                <a:extLst>
                  <a:ext uri="{0D108BD9-81ED-4DB2-BD59-A6C34878D82A}">
                    <a16:rowId xmlns:a16="http://schemas.microsoft.com/office/drawing/2014/main" val="10006"/>
                  </a:ext>
                </a:extLst>
              </a:tr>
              <a:tr h="175250">
                <a:tc>
                  <a:txBody>
                    <a:bodyPr/>
                    <a:lstStyle/>
                    <a:p>
                      <a:pPr>
                        <a:lnSpc>
                          <a:spcPct val="115000"/>
                        </a:lnSpc>
                        <a:spcAft>
                          <a:spcPts val="0"/>
                        </a:spcAft>
                      </a:pPr>
                      <a:r>
                        <a:rPr lang="lv-LV" sz="1000" u="sng" dirty="0">
                          <a:solidFill>
                            <a:schemeClr val="bg1"/>
                          </a:solidFill>
                          <a:effectLst/>
                        </a:rPr>
                        <a:t>Belarus</a:t>
                      </a:r>
                      <a:endParaRPr lang="lv-LV" sz="1000" u="sng" dirty="0">
                        <a:solidFill>
                          <a:schemeClr val="bg1"/>
                        </a:solidFill>
                        <a:effectLst/>
                        <a:latin typeface="Calibri"/>
                        <a:ea typeface="Calibri"/>
                        <a:cs typeface="Times New Roman"/>
                      </a:endParaRPr>
                    </a:p>
                  </a:txBody>
                  <a:tcPr marL="45093" marR="45093" marT="0" marB="0" anchor="b"/>
                </a:tc>
                <a:tc>
                  <a:txBody>
                    <a:bodyPr/>
                    <a:lstStyle/>
                    <a:p>
                      <a:pPr algn="ctr">
                        <a:lnSpc>
                          <a:spcPct val="115000"/>
                        </a:lnSpc>
                        <a:spcAft>
                          <a:spcPts val="0"/>
                        </a:spcAft>
                      </a:pPr>
                      <a:r>
                        <a:rPr lang="lv-LV" sz="1000" b="1" u="sng" dirty="0">
                          <a:solidFill>
                            <a:schemeClr val="tx1"/>
                          </a:solidFill>
                          <a:effectLst/>
                        </a:rPr>
                        <a:t>60</a:t>
                      </a:r>
                      <a:endParaRPr lang="lv-LV" sz="1000" b="1" u="sng" dirty="0">
                        <a:solidFill>
                          <a:schemeClr val="tx1"/>
                        </a:solidFill>
                        <a:effectLst/>
                        <a:latin typeface="Calibri"/>
                        <a:ea typeface="Calibri"/>
                        <a:cs typeface="Times New Roman"/>
                      </a:endParaRPr>
                    </a:p>
                  </a:txBody>
                  <a:tcPr marL="45093" marR="45093" marT="0" marB="0" anchor="ctr">
                    <a:solidFill>
                      <a:schemeClr val="accent1">
                        <a:lumMod val="20000"/>
                        <a:lumOff val="80000"/>
                      </a:schemeClr>
                    </a:solidFill>
                  </a:tcPr>
                </a:tc>
                <a:tc>
                  <a:txBody>
                    <a:bodyPr/>
                    <a:lstStyle/>
                    <a:p>
                      <a:pPr algn="ctr">
                        <a:lnSpc>
                          <a:spcPct val="115000"/>
                        </a:lnSpc>
                        <a:spcAft>
                          <a:spcPts val="0"/>
                        </a:spcAft>
                      </a:pPr>
                      <a:r>
                        <a:rPr lang="lv-LV" sz="1000" b="1" u="sng" dirty="0">
                          <a:solidFill>
                            <a:schemeClr val="tx1"/>
                          </a:solidFill>
                          <a:effectLst/>
                        </a:rPr>
                        <a:t>57</a:t>
                      </a:r>
                      <a:endParaRPr lang="lv-LV" sz="1000" b="1" u="sng" dirty="0">
                        <a:solidFill>
                          <a:schemeClr val="tx1"/>
                        </a:solidFill>
                        <a:effectLst/>
                        <a:latin typeface="Calibri"/>
                        <a:ea typeface="Calibri"/>
                        <a:cs typeface="Times New Roman"/>
                      </a:endParaRPr>
                    </a:p>
                  </a:txBody>
                  <a:tcPr marL="45093" marR="45093" marT="0" marB="0" anchor="ctr">
                    <a:solidFill>
                      <a:schemeClr val="accent1">
                        <a:lumMod val="20000"/>
                        <a:lumOff val="80000"/>
                      </a:schemeClr>
                    </a:solidFill>
                  </a:tcPr>
                </a:tc>
                <a:tc>
                  <a:txBody>
                    <a:bodyPr/>
                    <a:lstStyle/>
                    <a:p>
                      <a:pPr algn="ctr">
                        <a:lnSpc>
                          <a:spcPct val="115000"/>
                        </a:lnSpc>
                        <a:spcAft>
                          <a:spcPts val="0"/>
                        </a:spcAft>
                      </a:pPr>
                      <a:r>
                        <a:rPr lang="lv-LV" sz="1000" b="1" u="sng" dirty="0">
                          <a:solidFill>
                            <a:schemeClr val="tx1"/>
                          </a:solidFill>
                          <a:effectLst/>
                        </a:rPr>
                        <a:t>66</a:t>
                      </a:r>
                      <a:endParaRPr lang="lv-LV" sz="1000" b="1" u="sng" dirty="0">
                        <a:solidFill>
                          <a:schemeClr val="tx1"/>
                        </a:solidFill>
                        <a:effectLst/>
                        <a:latin typeface="Calibri"/>
                        <a:ea typeface="Calibri"/>
                        <a:cs typeface="Times New Roman"/>
                      </a:endParaRPr>
                    </a:p>
                  </a:txBody>
                  <a:tcPr marL="45093" marR="45093" marT="0" marB="0" anchor="ctr">
                    <a:solidFill>
                      <a:schemeClr val="accent1">
                        <a:lumMod val="20000"/>
                        <a:lumOff val="80000"/>
                      </a:schemeClr>
                    </a:solidFill>
                  </a:tcPr>
                </a:tc>
                <a:tc>
                  <a:txBody>
                    <a:bodyPr/>
                    <a:lstStyle/>
                    <a:p>
                      <a:pPr algn="ctr">
                        <a:lnSpc>
                          <a:spcPct val="115000"/>
                        </a:lnSpc>
                        <a:spcAft>
                          <a:spcPts val="0"/>
                        </a:spcAft>
                      </a:pPr>
                      <a:r>
                        <a:rPr lang="lv-LV" sz="1000" b="1" u="sng" dirty="0">
                          <a:solidFill>
                            <a:schemeClr val="tx1"/>
                          </a:solidFill>
                          <a:effectLst/>
                        </a:rPr>
                        <a:t>91</a:t>
                      </a:r>
                      <a:endParaRPr lang="lv-LV" sz="1000" b="1" u="sng" dirty="0">
                        <a:solidFill>
                          <a:schemeClr val="tx1"/>
                        </a:solidFill>
                        <a:effectLst/>
                        <a:latin typeface="Calibri"/>
                        <a:ea typeface="Calibri"/>
                        <a:cs typeface="Times New Roman"/>
                      </a:endParaRPr>
                    </a:p>
                  </a:txBody>
                  <a:tcPr marL="45093" marR="45093" marT="0" marB="0" anchor="ctr">
                    <a:solidFill>
                      <a:schemeClr val="accent1">
                        <a:lumMod val="20000"/>
                        <a:lumOff val="80000"/>
                      </a:schemeClr>
                    </a:solidFill>
                  </a:tcPr>
                </a:tc>
                <a:tc>
                  <a:txBody>
                    <a:bodyPr/>
                    <a:lstStyle/>
                    <a:p>
                      <a:pPr algn="ctr">
                        <a:lnSpc>
                          <a:spcPct val="115000"/>
                        </a:lnSpc>
                        <a:spcAft>
                          <a:spcPts val="0"/>
                        </a:spcAft>
                      </a:pPr>
                      <a:r>
                        <a:rPr lang="lv-LV" sz="1000" b="1" u="sng" dirty="0">
                          <a:solidFill>
                            <a:schemeClr val="tx1"/>
                          </a:solidFill>
                          <a:effectLst/>
                        </a:rPr>
                        <a:t>107</a:t>
                      </a:r>
                      <a:endParaRPr lang="lv-LV" sz="1000" b="1" u="sng" dirty="0">
                        <a:solidFill>
                          <a:schemeClr val="tx1"/>
                        </a:solidFill>
                        <a:effectLst/>
                        <a:latin typeface="Calibri"/>
                        <a:ea typeface="Calibri"/>
                        <a:cs typeface="Times New Roman"/>
                      </a:endParaRPr>
                    </a:p>
                  </a:txBody>
                  <a:tcPr marL="45093" marR="45093" marT="0" marB="0" anchor="ctr">
                    <a:solidFill>
                      <a:schemeClr val="accent1">
                        <a:lumMod val="20000"/>
                        <a:lumOff val="80000"/>
                      </a:schemeClr>
                    </a:solidFill>
                  </a:tcPr>
                </a:tc>
                <a:tc>
                  <a:txBody>
                    <a:bodyPr/>
                    <a:lstStyle/>
                    <a:p>
                      <a:pPr algn="ctr">
                        <a:lnSpc>
                          <a:spcPct val="115000"/>
                        </a:lnSpc>
                        <a:spcAft>
                          <a:spcPts val="0"/>
                        </a:spcAft>
                      </a:pPr>
                      <a:r>
                        <a:rPr lang="lv-LV" sz="1000" b="1" u="sng" dirty="0">
                          <a:solidFill>
                            <a:schemeClr val="tx1"/>
                          </a:solidFill>
                          <a:effectLst/>
                        </a:rPr>
                        <a:t>171</a:t>
                      </a:r>
                      <a:endParaRPr lang="lv-LV" sz="1000" b="1" u="sng" dirty="0">
                        <a:solidFill>
                          <a:schemeClr val="tx1"/>
                        </a:solidFill>
                        <a:effectLst/>
                        <a:latin typeface="Calibri"/>
                        <a:ea typeface="Calibri"/>
                        <a:cs typeface="Times New Roman"/>
                      </a:endParaRPr>
                    </a:p>
                  </a:txBody>
                  <a:tcPr marL="45093" marR="45093" marT="0" marB="0" anchor="ctr">
                    <a:solidFill>
                      <a:schemeClr val="accent1">
                        <a:lumMod val="20000"/>
                        <a:lumOff val="80000"/>
                      </a:schemeClr>
                    </a:solidFill>
                  </a:tcPr>
                </a:tc>
                <a:extLst>
                  <a:ext uri="{0D108BD9-81ED-4DB2-BD59-A6C34878D82A}">
                    <a16:rowId xmlns:a16="http://schemas.microsoft.com/office/drawing/2014/main" val="10007"/>
                  </a:ext>
                </a:extLst>
              </a:tr>
              <a:tr h="157725">
                <a:tc>
                  <a:txBody>
                    <a:bodyPr/>
                    <a:lstStyle/>
                    <a:p>
                      <a:pPr>
                        <a:lnSpc>
                          <a:spcPct val="115000"/>
                        </a:lnSpc>
                        <a:spcAft>
                          <a:spcPts val="0"/>
                        </a:spcAft>
                      </a:pPr>
                      <a:r>
                        <a:rPr lang="lv-LV" sz="900" dirty="0">
                          <a:effectLst/>
                        </a:rPr>
                        <a:t>Belgium</a:t>
                      </a:r>
                      <a:endParaRPr lang="lv-LV" sz="900" dirty="0">
                        <a:effectLst/>
                        <a:latin typeface="Calibri"/>
                        <a:ea typeface="Calibri"/>
                        <a:cs typeface="Times New Roman"/>
                      </a:endParaRPr>
                    </a:p>
                  </a:txBody>
                  <a:tcPr marL="45093" marR="45093" marT="0" marB="0" anchor="b"/>
                </a:tc>
                <a:tc>
                  <a:txBody>
                    <a:bodyPr/>
                    <a:lstStyle/>
                    <a:p>
                      <a:pPr algn="ctr">
                        <a:lnSpc>
                          <a:spcPct val="115000"/>
                        </a:lnSpc>
                        <a:spcAft>
                          <a:spcPts val="0"/>
                        </a:spcAft>
                      </a:pPr>
                      <a:r>
                        <a:rPr lang="lv-LV" sz="900" b="1">
                          <a:effectLst/>
                        </a:rPr>
                        <a:t>2</a:t>
                      </a:r>
                      <a:endParaRPr lang="lv-LV" sz="900" b="1">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b="1" dirty="0">
                          <a:effectLst/>
                        </a:rPr>
                        <a:t>3</a:t>
                      </a:r>
                      <a:endParaRPr lang="lv-LV" sz="900" b="1" dirty="0">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b="1" dirty="0">
                          <a:effectLst/>
                        </a:rPr>
                        <a:t>4</a:t>
                      </a:r>
                      <a:endParaRPr lang="lv-LV" sz="900" b="1" dirty="0">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b="1" dirty="0">
                          <a:effectLst/>
                        </a:rPr>
                        <a:t>8</a:t>
                      </a:r>
                      <a:endParaRPr lang="lv-LV" sz="900" b="1" dirty="0">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b="1" dirty="0">
                          <a:effectLst/>
                        </a:rPr>
                        <a:t>10</a:t>
                      </a:r>
                      <a:endParaRPr lang="lv-LV" sz="900" b="1" dirty="0">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b="1" dirty="0">
                          <a:effectLst/>
                        </a:rPr>
                        <a:t>12</a:t>
                      </a:r>
                      <a:endParaRPr lang="lv-LV" sz="900" b="1" dirty="0">
                        <a:effectLst/>
                        <a:latin typeface="Calibri"/>
                        <a:ea typeface="Calibri"/>
                        <a:cs typeface="Times New Roman"/>
                      </a:endParaRPr>
                    </a:p>
                  </a:txBody>
                  <a:tcPr marL="45093" marR="45093" marT="0" marB="0" anchor="ctr"/>
                </a:tc>
                <a:extLst>
                  <a:ext uri="{0D108BD9-81ED-4DB2-BD59-A6C34878D82A}">
                    <a16:rowId xmlns:a16="http://schemas.microsoft.com/office/drawing/2014/main" val="10008"/>
                  </a:ext>
                </a:extLst>
              </a:tr>
              <a:tr h="157725">
                <a:tc>
                  <a:txBody>
                    <a:bodyPr/>
                    <a:lstStyle/>
                    <a:p>
                      <a:pPr>
                        <a:lnSpc>
                          <a:spcPct val="115000"/>
                        </a:lnSpc>
                        <a:spcAft>
                          <a:spcPts val="0"/>
                        </a:spcAft>
                      </a:pPr>
                      <a:r>
                        <a:rPr lang="lv-LV" sz="900" dirty="0">
                          <a:effectLst/>
                        </a:rPr>
                        <a:t>Czech Republic</a:t>
                      </a:r>
                      <a:endParaRPr lang="lv-LV" sz="900" dirty="0">
                        <a:effectLst/>
                        <a:latin typeface="Calibri"/>
                        <a:ea typeface="Calibri"/>
                        <a:cs typeface="Times New Roman"/>
                      </a:endParaRPr>
                    </a:p>
                  </a:txBody>
                  <a:tcPr marL="45093" marR="45093" marT="0" marB="0" anchor="b"/>
                </a:tc>
                <a:tc>
                  <a:txBody>
                    <a:bodyPr/>
                    <a:lstStyle/>
                    <a:p>
                      <a:pPr algn="ctr">
                        <a:lnSpc>
                          <a:spcPct val="115000"/>
                        </a:lnSpc>
                        <a:spcAft>
                          <a:spcPts val="0"/>
                        </a:spcAft>
                      </a:pPr>
                      <a:r>
                        <a:rPr lang="lv-LV" sz="900" b="1">
                          <a:effectLst/>
                        </a:rPr>
                        <a:t>9</a:t>
                      </a:r>
                      <a:endParaRPr lang="lv-LV" sz="900" b="1">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b="1">
                          <a:effectLst/>
                        </a:rPr>
                        <a:t>10</a:t>
                      </a:r>
                      <a:endParaRPr lang="lv-LV" sz="900" b="1">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b="1">
                          <a:effectLst/>
                        </a:rPr>
                        <a:t>34</a:t>
                      </a:r>
                      <a:endParaRPr lang="lv-LV" sz="900" b="1">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b="1">
                          <a:effectLst/>
                        </a:rPr>
                        <a:t>26</a:t>
                      </a:r>
                      <a:endParaRPr lang="lv-LV" sz="900" b="1">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b="1" dirty="0">
                          <a:effectLst/>
                        </a:rPr>
                        <a:t>15</a:t>
                      </a:r>
                      <a:endParaRPr lang="lv-LV" sz="900" b="1" dirty="0">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b="1">
                          <a:effectLst/>
                        </a:rPr>
                        <a:t>40</a:t>
                      </a:r>
                      <a:endParaRPr lang="lv-LV" sz="900" b="1">
                        <a:effectLst/>
                        <a:latin typeface="Calibri"/>
                        <a:ea typeface="Calibri"/>
                        <a:cs typeface="Times New Roman"/>
                      </a:endParaRPr>
                    </a:p>
                  </a:txBody>
                  <a:tcPr marL="45093" marR="45093" marT="0" marB="0" anchor="ctr"/>
                </a:tc>
                <a:extLst>
                  <a:ext uri="{0D108BD9-81ED-4DB2-BD59-A6C34878D82A}">
                    <a16:rowId xmlns:a16="http://schemas.microsoft.com/office/drawing/2014/main" val="10009"/>
                  </a:ext>
                </a:extLst>
              </a:tr>
              <a:tr h="157725">
                <a:tc>
                  <a:txBody>
                    <a:bodyPr/>
                    <a:lstStyle/>
                    <a:p>
                      <a:pPr>
                        <a:lnSpc>
                          <a:spcPct val="115000"/>
                        </a:lnSpc>
                        <a:spcAft>
                          <a:spcPts val="0"/>
                        </a:spcAft>
                      </a:pPr>
                      <a:r>
                        <a:rPr lang="lv-LV" sz="900" dirty="0">
                          <a:effectLst/>
                        </a:rPr>
                        <a:t>Denmark</a:t>
                      </a:r>
                      <a:endParaRPr lang="lv-LV" sz="900" dirty="0">
                        <a:effectLst/>
                        <a:latin typeface="Calibri"/>
                        <a:ea typeface="Calibri"/>
                        <a:cs typeface="Times New Roman"/>
                      </a:endParaRPr>
                    </a:p>
                  </a:txBody>
                  <a:tcPr marL="45093" marR="45093" marT="0" marB="0" anchor="b"/>
                </a:tc>
                <a:tc>
                  <a:txBody>
                    <a:bodyPr/>
                    <a:lstStyle/>
                    <a:p>
                      <a:pPr algn="ctr">
                        <a:lnSpc>
                          <a:spcPct val="115000"/>
                        </a:lnSpc>
                        <a:spcAft>
                          <a:spcPts val="0"/>
                        </a:spcAft>
                      </a:pPr>
                      <a:r>
                        <a:rPr lang="lv-LV" sz="900" b="1">
                          <a:effectLst/>
                        </a:rPr>
                        <a:t>1</a:t>
                      </a:r>
                      <a:endParaRPr lang="lv-LV" sz="900" b="1">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b="1">
                          <a:effectLst/>
                        </a:rPr>
                        <a:t>3</a:t>
                      </a:r>
                      <a:endParaRPr lang="lv-LV" sz="900" b="1">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b="1">
                          <a:effectLst/>
                        </a:rPr>
                        <a:t>4</a:t>
                      </a:r>
                      <a:endParaRPr lang="lv-LV" sz="900" b="1">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b="1">
                          <a:effectLst/>
                        </a:rPr>
                        <a:t>13</a:t>
                      </a:r>
                      <a:endParaRPr lang="lv-LV" sz="900" b="1">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b="1" dirty="0">
                          <a:effectLst/>
                        </a:rPr>
                        <a:t>12</a:t>
                      </a:r>
                      <a:endParaRPr lang="lv-LV" sz="900" b="1" dirty="0">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b="1">
                          <a:effectLst/>
                        </a:rPr>
                        <a:t>14</a:t>
                      </a:r>
                      <a:endParaRPr lang="lv-LV" sz="900" b="1">
                        <a:effectLst/>
                        <a:latin typeface="Calibri"/>
                        <a:ea typeface="Calibri"/>
                        <a:cs typeface="Times New Roman"/>
                      </a:endParaRPr>
                    </a:p>
                  </a:txBody>
                  <a:tcPr marL="45093" marR="45093" marT="0" marB="0" anchor="ctr"/>
                </a:tc>
                <a:extLst>
                  <a:ext uri="{0D108BD9-81ED-4DB2-BD59-A6C34878D82A}">
                    <a16:rowId xmlns:a16="http://schemas.microsoft.com/office/drawing/2014/main" val="10010"/>
                  </a:ext>
                </a:extLst>
              </a:tr>
              <a:tr h="157725">
                <a:tc>
                  <a:txBody>
                    <a:bodyPr/>
                    <a:lstStyle/>
                    <a:p>
                      <a:pPr>
                        <a:lnSpc>
                          <a:spcPct val="115000"/>
                        </a:lnSpc>
                        <a:spcAft>
                          <a:spcPts val="0"/>
                        </a:spcAft>
                      </a:pPr>
                      <a:r>
                        <a:rPr lang="lv-LV" sz="900" dirty="0">
                          <a:effectLst/>
                        </a:rPr>
                        <a:t>South Korea</a:t>
                      </a:r>
                      <a:endParaRPr lang="lv-LV" sz="900" dirty="0">
                        <a:effectLst/>
                        <a:latin typeface="Calibri"/>
                        <a:ea typeface="Calibri"/>
                        <a:cs typeface="Times New Roman"/>
                      </a:endParaRPr>
                    </a:p>
                  </a:txBody>
                  <a:tcPr marL="45093" marR="45093" marT="0" marB="0" anchor="b"/>
                </a:tc>
                <a:tc>
                  <a:txBody>
                    <a:bodyPr/>
                    <a:lstStyle/>
                    <a:p>
                      <a:pPr algn="ctr">
                        <a:lnSpc>
                          <a:spcPct val="115000"/>
                        </a:lnSpc>
                        <a:spcAft>
                          <a:spcPts val="0"/>
                        </a:spcAft>
                      </a:pPr>
                      <a:r>
                        <a:rPr lang="lv-LV" sz="900" b="1">
                          <a:effectLst/>
                        </a:rPr>
                        <a:t>-</a:t>
                      </a:r>
                      <a:endParaRPr lang="lv-LV" sz="900" b="1">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b="1">
                          <a:effectLst/>
                        </a:rPr>
                        <a:t>3</a:t>
                      </a:r>
                      <a:endParaRPr lang="lv-LV" sz="900" b="1">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b="1">
                          <a:effectLst/>
                        </a:rPr>
                        <a:t>6</a:t>
                      </a:r>
                      <a:endParaRPr lang="lv-LV" sz="900" b="1">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b="1">
                          <a:effectLst/>
                        </a:rPr>
                        <a:t>13</a:t>
                      </a:r>
                      <a:endParaRPr lang="lv-LV" sz="900" b="1">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b="1" dirty="0">
                          <a:effectLst/>
                        </a:rPr>
                        <a:t>14</a:t>
                      </a:r>
                      <a:endParaRPr lang="lv-LV" sz="900" b="1" dirty="0">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b="1">
                          <a:effectLst/>
                        </a:rPr>
                        <a:t>18</a:t>
                      </a:r>
                      <a:endParaRPr lang="lv-LV" sz="900" b="1">
                        <a:effectLst/>
                        <a:latin typeface="Calibri"/>
                        <a:ea typeface="Calibri"/>
                        <a:cs typeface="Times New Roman"/>
                      </a:endParaRPr>
                    </a:p>
                  </a:txBody>
                  <a:tcPr marL="45093" marR="45093" marT="0" marB="0" anchor="ctr"/>
                </a:tc>
                <a:extLst>
                  <a:ext uri="{0D108BD9-81ED-4DB2-BD59-A6C34878D82A}">
                    <a16:rowId xmlns:a16="http://schemas.microsoft.com/office/drawing/2014/main" val="10011"/>
                  </a:ext>
                </a:extLst>
              </a:tr>
              <a:tr h="157725">
                <a:tc>
                  <a:txBody>
                    <a:bodyPr/>
                    <a:lstStyle/>
                    <a:p>
                      <a:pPr>
                        <a:lnSpc>
                          <a:spcPct val="115000"/>
                        </a:lnSpc>
                        <a:spcAft>
                          <a:spcPts val="0"/>
                        </a:spcAft>
                      </a:pPr>
                      <a:r>
                        <a:rPr lang="lv-LV" sz="900">
                          <a:effectLst/>
                        </a:rPr>
                        <a:t>Egypt</a:t>
                      </a:r>
                      <a:endParaRPr lang="lv-LV" sz="900">
                        <a:effectLst/>
                        <a:latin typeface="Calibri"/>
                        <a:ea typeface="Calibri"/>
                        <a:cs typeface="Times New Roman"/>
                      </a:endParaRPr>
                    </a:p>
                  </a:txBody>
                  <a:tcPr marL="45093" marR="45093" marT="0" marB="0" anchor="b"/>
                </a:tc>
                <a:tc>
                  <a:txBody>
                    <a:bodyPr/>
                    <a:lstStyle/>
                    <a:p>
                      <a:pPr algn="ctr">
                        <a:lnSpc>
                          <a:spcPct val="115000"/>
                        </a:lnSpc>
                        <a:spcAft>
                          <a:spcPts val="0"/>
                        </a:spcAft>
                      </a:pPr>
                      <a:r>
                        <a:rPr lang="lv-LV" sz="900" b="1">
                          <a:effectLst/>
                        </a:rPr>
                        <a:t>-</a:t>
                      </a:r>
                      <a:endParaRPr lang="lv-LV" sz="900" b="1">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b="1">
                          <a:effectLst/>
                        </a:rPr>
                        <a:t>-</a:t>
                      </a:r>
                      <a:endParaRPr lang="lv-LV" sz="900" b="1">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b="1">
                          <a:effectLst/>
                        </a:rPr>
                        <a:t>1</a:t>
                      </a:r>
                      <a:endParaRPr lang="lv-LV" sz="900" b="1">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b="1">
                          <a:effectLst/>
                        </a:rPr>
                        <a:t>18</a:t>
                      </a:r>
                      <a:endParaRPr lang="lv-LV" sz="900" b="1">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b="1">
                          <a:effectLst/>
                        </a:rPr>
                        <a:t>21</a:t>
                      </a:r>
                      <a:endParaRPr lang="lv-LV" sz="900" b="1">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b="1" dirty="0">
                          <a:effectLst/>
                        </a:rPr>
                        <a:t>19</a:t>
                      </a:r>
                      <a:endParaRPr lang="lv-LV" sz="900" b="1" dirty="0">
                        <a:effectLst/>
                        <a:latin typeface="Calibri"/>
                        <a:ea typeface="Calibri"/>
                        <a:cs typeface="Times New Roman"/>
                      </a:endParaRPr>
                    </a:p>
                  </a:txBody>
                  <a:tcPr marL="45093" marR="45093" marT="0" marB="0" anchor="ctr"/>
                </a:tc>
                <a:extLst>
                  <a:ext uri="{0D108BD9-81ED-4DB2-BD59-A6C34878D82A}">
                    <a16:rowId xmlns:a16="http://schemas.microsoft.com/office/drawing/2014/main" val="10012"/>
                  </a:ext>
                </a:extLst>
              </a:tr>
              <a:tr h="157725">
                <a:tc>
                  <a:txBody>
                    <a:bodyPr/>
                    <a:lstStyle/>
                    <a:p>
                      <a:pPr>
                        <a:lnSpc>
                          <a:spcPct val="115000"/>
                        </a:lnSpc>
                        <a:spcAft>
                          <a:spcPts val="0"/>
                        </a:spcAft>
                      </a:pPr>
                      <a:r>
                        <a:rPr lang="lv-LV" sz="900" dirty="0">
                          <a:effectLst/>
                        </a:rPr>
                        <a:t>France</a:t>
                      </a:r>
                      <a:endParaRPr lang="lv-LV" sz="900" dirty="0">
                        <a:effectLst/>
                        <a:latin typeface="Calibri"/>
                        <a:ea typeface="Calibri"/>
                        <a:cs typeface="Times New Roman"/>
                      </a:endParaRPr>
                    </a:p>
                  </a:txBody>
                  <a:tcPr marL="45093" marR="45093" marT="0" marB="0" anchor="b"/>
                </a:tc>
                <a:tc>
                  <a:txBody>
                    <a:bodyPr/>
                    <a:lstStyle/>
                    <a:p>
                      <a:pPr algn="ctr">
                        <a:lnSpc>
                          <a:spcPct val="115000"/>
                        </a:lnSpc>
                        <a:spcAft>
                          <a:spcPts val="0"/>
                        </a:spcAft>
                      </a:pPr>
                      <a:r>
                        <a:rPr lang="lv-LV" sz="900" b="1">
                          <a:effectLst/>
                        </a:rPr>
                        <a:t>17</a:t>
                      </a:r>
                      <a:endParaRPr lang="lv-LV" sz="900" b="1">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b="1">
                          <a:effectLst/>
                        </a:rPr>
                        <a:t>31</a:t>
                      </a:r>
                      <a:endParaRPr lang="lv-LV" sz="900" b="1">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b="1">
                          <a:effectLst/>
                        </a:rPr>
                        <a:t>31</a:t>
                      </a:r>
                      <a:endParaRPr lang="lv-LV" sz="900" b="1">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b="1">
                          <a:effectLst/>
                        </a:rPr>
                        <a:t>44</a:t>
                      </a:r>
                      <a:endParaRPr lang="lv-LV" sz="900" b="1">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b="1">
                          <a:effectLst/>
                        </a:rPr>
                        <a:t>65</a:t>
                      </a:r>
                      <a:endParaRPr lang="lv-LV" sz="900" b="1">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b="1" dirty="0">
                          <a:effectLst/>
                        </a:rPr>
                        <a:t>134</a:t>
                      </a:r>
                      <a:endParaRPr lang="lv-LV" sz="900" b="1" dirty="0">
                        <a:effectLst/>
                        <a:latin typeface="Calibri"/>
                        <a:ea typeface="Calibri"/>
                        <a:cs typeface="Times New Roman"/>
                      </a:endParaRPr>
                    </a:p>
                  </a:txBody>
                  <a:tcPr marL="45093" marR="45093" marT="0" marB="0" anchor="ctr"/>
                </a:tc>
                <a:extLst>
                  <a:ext uri="{0D108BD9-81ED-4DB2-BD59-A6C34878D82A}">
                    <a16:rowId xmlns:a16="http://schemas.microsoft.com/office/drawing/2014/main" val="10013"/>
                  </a:ext>
                </a:extLst>
              </a:tr>
              <a:tr h="157725">
                <a:tc>
                  <a:txBody>
                    <a:bodyPr/>
                    <a:lstStyle/>
                    <a:p>
                      <a:pPr>
                        <a:lnSpc>
                          <a:spcPct val="115000"/>
                        </a:lnSpc>
                        <a:spcAft>
                          <a:spcPts val="0"/>
                        </a:spcAft>
                      </a:pPr>
                      <a:r>
                        <a:rPr lang="lv-LV" sz="900">
                          <a:effectLst/>
                        </a:rPr>
                        <a:t>Georgia</a:t>
                      </a:r>
                      <a:endParaRPr lang="lv-LV" sz="900">
                        <a:effectLst/>
                        <a:latin typeface="Calibri"/>
                        <a:ea typeface="Calibri"/>
                        <a:cs typeface="Times New Roman"/>
                      </a:endParaRPr>
                    </a:p>
                  </a:txBody>
                  <a:tcPr marL="45093" marR="45093" marT="0" marB="0" anchor="b"/>
                </a:tc>
                <a:tc>
                  <a:txBody>
                    <a:bodyPr/>
                    <a:lstStyle/>
                    <a:p>
                      <a:pPr algn="ctr">
                        <a:lnSpc>
                          <a:spcPct val="115000"/>
                        </a:lnSpc>
                        <a:spcAft>
                          <a:spcPts val="0"/>
                        </a:spcAft>
                      </a:pPr>
                      <a:r>
                        <a:rPr lang="lv-LV" sz="900" b="1">
                          <a:effectLst/>
                        </a:rPr>
                        <a:t>109</a:t>
                      </a:r>
                      <a:endParaRPr lang="lv-LV" sz="900" b="1">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b="1">
                          <a:effectLst/>
                        </a:rPr>
                        <a:t>99</a:t>
                      </a:r>
                      <a:endParaRPr lang="lv-LV" sz="900" b="1">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b="1">
                          <a:effectLst/>
                        </a:rPr>
                        <a:t>98</a:t>
                      </a:r>
                      <a:endParaRPr lang="lv-LV" sz="900" b="1">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b="1">
                          <a:effectLst/>
                        </a:rPr>
                        <a:t>119</a:t>
                      </a:r>
                      <a:endParaRPr lang="lv-LV" sz="900" b="1">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b="1">
                          <a:effectLst/>
                        </a:rPr>
                        <a:t>111</a:t>
                      </a:r>
                      <a:endParaRPr lang="lv-LV" sz="900" b="1">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b="1" dirty="0">
                          <a:effectLst/>
                        </a:rPr>
                        <a:t>106</a:t>
                      </a:r>
                      <a:endParaRPr lang="lv-LV" sz="900" b="1" dirty="0">
                        <a:effectLst/>
                        <a:latin typeface="Calibri"/>
                        <a:ea typeface="Calibri"/>
                        <a:cs typeface="Times New Roman"/>
                      </a:endParaRPr>
                    </a:p>
                  </a:txBody>
                  <a:tcPr marL="45093" marR="45093" marT="0" marB="0" anchor="ctr"/>
                </a:tc>
                <a:extLst>
                  <a:ext uri="{0D108BD9-81ED-4DB2-BD59-A6C34878D82A}">
                    <a16:rowId xmlns:a16="http://schemas.microsoft.com/office/drawing/2014/main" val="10014"/>
                  </a:ext>
                </a:extLst>
              </a:tr>
              <a:tr h="157725">
                <a:tc>
                  <a:txBody>
                    <a:bodyPr/>
                    <a:lstStyle/>
                    <a:p>
                      <a:pPr>
                        <a:lnSpc>
                          <a:spcPct val="115000"/>
                        </a:lnSpc>
                        <a:spcAft>
                          <a:spcPts val="0"/>
                        </a:spcAft>
                      </a:pPr>
                      <a:r>
                        <a:rPr lang="lv-LV" sz="900">
                          <a:effectLst/>
                        </a:rPr>
                        <a:t>Estonia</a:t>
                      </a:r>
                      <a:endParaRPr lang="lv-LV" sz="900">
                        <a:effectLst/>
                        <a:latin typeface="Calibri"/>
                        <a:ea typeface="Calibri"/>
                        <a:cs typeface="Times New Roman"/>
                      </a:endParaRPr>
                    </a:p>
                  </a:txBody>
                  <a:tcPr marL="45093" marR="45093" marT="0" marB="0" anchor="b"/>
                </a:tc>
                <a:tc>
                  <a:txBody>
                    <a:bodyPr/>
                    <a:lstStyle/>
                    <a:p>
                      <a:pPr algn="ctr">
                        <a:lnSpc>
                          <a:spcPct val="115000"/>
                        </a:lnSpc>
                        <a:spcAft>
                          <a:spcPts val="0"/>
                        </a:spcAft>
                      </a:pPr>
                      <a:r>
                        <a:rPr lang="lv-LV" sz="900" b="1">
                          <a:effectLst/>
                        </a:rPr>
                        <a:t>88</a:t>
                      </a:r>
                      <a:endParaRPr lang="lv-LV" sz="900" b="1">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b="1">
                          <a:effectLst/>
                        </a:rPr>
                        <a:t>82</a:t>
                      </a:r>
                      <a:endParaRPr lang="lv-LV" sz="900" b="1">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b="1">
                          <a:effectLst/>
                        </a:rPr>
                        <a:t>73</a:t>
                      </a:r>
                      <a:endParaRPr lang="lv-LV" sz="900" b="1">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b="1">
                          <a:effectLst/>
                        </a:rPr>
                        <a:t>71</a:t>
                      </a:r>
                      <a:endParaRPr lang="lv-LV" sz="900" b="1">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b="1">
                          <a:effectLst/>
                        </a:rPr>
                        <a:t>70</a:t>
                      </a:r>
                      <a:endParaRPr lang="lv-LV" sz="900" b="1">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b="1" dirty="0">
                          <a:effectLst/>
                        </a:rPr>
                        <a:t>88</a:t>
                      </a:r>
                      <a:endParaRPr lang="lv-LV" sz="900" b="1" dirty="0">
                        <a:effectLst/>
                        <a:latin typeface="Calibri"/>
                        <a:ea typeface="Calibri"/>
                        <a:cs typeface="Times New Roman"/>
                      </a:endParaRPr>
                    </a:p>
                  </a:txBody>
                  <a:tcPr marL="45093" marR="45093" marT="0" marB="0" anchor="ctr"/>
                </a:tc>
                <a:extLst>
                  <a:ext uri="{0D108BD9-81ED-4DB2-BD59-A6C34878D82A}">
                    <a16:rowId xmlns:a16="http://schemas.microsoft.com/office/drawing/2014/main" val="10015"/>
                  </a:ext>
                </a:extLst>
              </a:tr>
              <a:tr h="157725">
                <a:tc>
                  <a:txBody>
                    <a:bodyPr/>
                    <a:lstStyle/>
                    <a:p>
                      <a:pPr>
                        <a:lnSpc>
                          <a:spcPct val="115000"/>
                        </a:lnSpc>
                        <a:spcAft>
                          <a:spcPts val="0"/>
                        </a:spcAft>
                      </a:pPr>
                      <a:r>
                        <a:rPr lang="lv-LV" sz="900" dirty="0">
                          <a:effectLst/>
                        </a:rPr>
                        <a:t>India</a:t>
                      </a:r>
                      <a:endParaRPr lang="lv-LV" sz="900" dirty="0">
                        <a:effectLst/>
                        <a:latin typeface="Calibri"/>
                        <a:ea typeface="Calibri"/>
                        <a:cs typeface="Times New Roman"/>
                      </a:endParaRPr>
                    </a:p>
                  </a:txBody>
                  <a:tcPr marL="45093" marR="45093" marT="0" marB="0" anchor="b"/>
                </a:tc>
                <a:tc>
                  <a:txBody>
                    <a:bodyPr/>
                    <a:lstStyle/>
                    <a:p>
                      <a:pPr algn="ctr">
                        <a:lnSpc>
                          <a:spcPct val="115000"/>
                        </a:lnSpc>
                        <a:spcAft>
                          <a:spcPts val="0"/>
                        </a:spcAft>
                      </a:pPr>
                      <a:r>
                        <a:rPr lang="lv-LV" sz="900" b="1">
                          <a:effectLst/>
                        </a:rPr>
                        <a:t>9</a:t>
                      </a:r>
                      <a:endParaRPr lang="lv-LV" sz="900" b="1">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b="1">
                          <a:effectLst/>
                        </a:rPr>
                        <a:t>5</a:t>
                      </a:r>
                      <a:endParaRPr lang="lv-LV" sz="900" b="1">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b="1">
                          <a:effectLst/>
                        </a:rPr>
                        <a:t>8</a:t>
                      </a:r>
                      <a:endParaRPr lang="lv-LV" sz="900" b="1">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b="1">
                          <a:effectLst/>
                        </a:rPr>
                        <a:t>10</a:t>
                      </a:r>
                      <a:endParaRPr lang="lv-LV" sz="900" b="1">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b="1">
                          <a:effectLst/>
                        </a:rPr>
                        <a:t>94</a:t>
                      </a:r>
                      <a:endParaRPr lang="lv-LV" sz="900" b="1">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b="1" dirty="0">
                          <a:effectLst/>
                        </a:rPr>
                        <a:t>149</a:t>
                      </a:r>
                      <a:endParaRPr lang="lv-LV" sz="900" b="1" dirty="0">
                        <a:effectLst/>
                        <a:latin typeface="Calibri"/>
                        <a:ea typeface="Calibri"/>
                        <a:cs typeface="Times New Roman"/>
                      </a:endParaRPr>
                    </a:p>
                  </a:txBody>
                  <a:tcPr marL="45093" marR="45093" marT="0" marB="0" anchor="ctr"/>
                </a:tc>
                <a:extLst>
                  <a:ext uri="{0D108BD9-81ED-4DB2-BD59-A6C34878D82A}">
                    <a16:rowId xmlns:a16="http://schemas.microsoft.com/office/drawing/2014/main" val="10016"/>
                  </a:ext>
                </a:extLst>
              </a:tr>
              <a:tr h="157725">
                <a:tc>
                  <a:txBody>
                    <a:bodyPr/>
                    <a:lstStyle/>
                    <a:p>
                      <a:pPr>
                        <a:lnSpc>
                          <a:spcPct val="115000"/>
                        </a:lnSpc>
                        <a:spcAft>
                          <a:spcPts val="0"/>
                        </a:spcAft>
                      </a:pPr>
                      <a:r>
                        <a:rPr lang="lv-LV" sz="900">
                          <a:effectLst/>
                        </a:rPr>
                        <a:t>Italy</a:t>
                      </a:r>
                      <a:endParaRPr lang="lv-LV" sz="900">
                        <a:effectLst/>
                        <a:latin typeface="Calibri"/>
                        <a:ea typeface="Calibri"/>
                        <a:cs typeface="Times New Roman"/>
                      </a:endParaRPr>
                    </a:p>
                  </a:txBody>
                  <a:tcPr marL="45093" marR="45093" marT="0" marB="0" anchor="b"/>
                </a:tc>
                <a:tc>
                  <a:txBody>
                    <a:bodyPr/>
                    <a:lstStyle/>
                    <a:p>
                      <a:pPr algn="ctr">
                        <a:lnSpc>
                          <a:spcPct val="115000"/>
                        </a:lnSpc>
                        <a:spcAft>
                          <a:spcPts val="0"/>
                        </a:spcAft>
                      </a:pPr>
                      <a:r>
                        <a:rPr lang="lv-LV" sz="900" b="1">
                          <a:effectLst/>
                        </a:rPr>
                        <a:t>17</a:t>
                      </a:r>
                      <a:endParaRPr lang="lv-LV" sz="900" b="1">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b="1">
                          <a:effectLst/>
                        </a:rPr>
                        <a:t>22</a:t>
                      </a:r>
                      <a:endParaRPr lang="lv-LV" sz="900" b="1">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b="1">
                          <a:effectLst/>
                        </a:rPr>
                        <a:t>33</a:t>
                      </a:r>
                      <a:endParaRPr lang="lv-LV" sz="900" b="1">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b="1" dirty="0">
                          <a:effectLst/>
                        </a:rPr>
                        <a:t>56</a:t>
                      </a:r>
                      <a:endParaRPr lang="lv-LV" sz="900" b="1" dirty="0">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b="1">
                          <a:effectLst/>
                        </a:rPr>
                        <a:t>56</a:t>
                      </a:r>
                      <a:endParaRPr lang="lv-LV" sz="900" b="1">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b="1">
                          <a:effectLst/>
                        </a:rPr>
                        <a:t>56</a:t>
                      </a:r>
                      <a:endParaRPr lang="lv-LV" sz="900" b="1">
                        <a:effectLst/>
                        <a:latin typeface="Calibri"/>
                        <a:ea typeface="Calibri"/>
                        <a:cs typeface="Times New Roman"/>
                      </a:endParaRPr>
                    </a:p>
                  </a:txBody>
                  <a:tcPr marL="45093" marR="45093" marT="0" marB="0" anchor="ctr"/>
                </a:tc>
                <a:extLst>
                  <a:ext uri="{0D108BD9-81ED-4DB2-BD59-A6C34878D82A}">
                    <a16:rowId xmlns:a16="http://schemas.microsoft.com/office/drawing/2014/main" val="10017"/>
                  </a:ext>
                </a:extLst>
              </a:tr>
              <a:tr h="157725">
                <a:tc>
                  <a:txBody>
                    <a:bodyPr/>
                    <a:lstStyle/>
                    <a:p>
                      <a:pPr>
                        <a:lnSpc>
                          <a:spcPct val="115000"/>
                        </a:lnSpc>
                        <a:spcAft>
                          <a:spcPts val="0"/>
                        </a:spcAft>
                      </a:pPr>
                      <a:r>
                        <a:rPr lang="lv-LV" sz="900" dirty="0">
                          <a:effectLst/>
                        </a:rPr>
                        <a:t>Israel</a:t>
                      </a:r>
                      <a:endParaRPr lang="lv-LV" sz="900" dirty="0">
                        <a:effectLst/>
                        <a:latin typeface="Calibri"/>
                        <a:ea typeface="Calibri"/>
                        <a:cs typeface="Times New Roman"/>
                      </a:endParaRPr>
                    </a:p>
                  </a:txBody>
                  <a:tcPr marL="45093" marR="45093" marT="0" marB="0" anchor="b"/>
                </a:tc>
                <a:tc>
                  <a:txBody>
                    <a:bodyPr/>
                    <a:lstStyle/>
                    <a:p>
                      <a:pPr algn="ctr">
                        <a:lnSpc>
                          <a:spcPct val="115000"/>
                        </a:lnSpc>
                        <a:spcAft>
                          <a:spcPts val="0"/>
                        </a:spcAft>
                      </a:pPr>
                      <a:r>
                        <a:rPr lang="lv-LV" sz="900" b="1" dirty="0">
                          <a:effectLst/>
                        </a:rPr>
                        <a:t>14</a:t>
                      </a:r>
                      <a:endParaRPr lang="lv-LV" sz="900" b="1" dirty="0">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b="1">
                          <a:effectLst/>
                        </a:rPr>
                        <a:t>14</a:t>
                      </a:r>
                      <a:endParaRPr lang="lv-LV" sz="900" b="1">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b="1">
                          <a:effectLst/>
                        </a:rPr>
                        <a:t>14</a:t>
                      </a:r>
                      <a:endParaRPr lang="lv-LV" sz="900" b="1">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b="1">
                          <a:effectLst/>
                        </a:rPr>
                        <a:t>9</a:t>
                      </a:r>
                      <a:endParaRPr lang="lv-LV" sz="900" b="1">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b="1">
                          <a:effectLst/>
                        </a:rPr>
                        <a:t>8</a:t>
                      </a:r>
                      <a:endParaRPr lang="lv-LV" sz="900" b="1">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b="1" dirty="0">
                          <a:effectLst/>
                        </a:rPr>
                        <a:t>14</a:t>
                      </a:r>
                      <a:endParaRPr lang="lv-LV" sz="900" b="1" dirty="0">
                        <a:effectLst/>
                        <a:latin typeface="Calibri"/>
                        <a:ea typeface="Calibri"/>
                        <a:cs typeface="Times New Roman"/>
                      </a:endParaRPr>
                    </a:p>
                  </a:txBody>
                  <a:tcPr marL="45093" marR="45093" marT="0" marB="0" anchor="ctr"/>
                </a:tc>
                <a:extLst>
                  <a:ext uri="{0D108BD9-81ED-4DB2-BD59-A6C34878D82A}">
                    <a16:rowId xmlns:a16="http://schemas.microsoft.com/office/drawing/2014/main" val="10018"/>
                  </a:ext>
                </a:extLst>
              </a:tr>
              <a:tr h="157725">
                <a:tc>
                  <a:txBody>
                    <a:bodyPr/>
                    <a:lstStyle/>
                    <a:p>
                      <a:pPr>
                        <a:lnSpc>
                          <a:spcPct val="115000"/>
                        </a:lnSpc>
                        <a:spcAft>
                          <a:spcPts val="0"/>
                        </a:spcAft>
                      </a:pPr>
                      <a:r>
                        <a:rPr lang="lv-LV" sz="900">
                          <a:effectLst/>
                        </a:rPr>
                        <a:t>Kazakhstan</a:t>
                      </a:r>
                      <a:endParaRPr lang="lv-LV" sz="900">
                        <a:effectLst/>
                        <a:latin typeface="Calibri"/>
                        <a:ea typeface="Calibri"/>
                        <a:cs typeface="Times New Roman"/>
                      </a:endParaRPr>
                    </a:p>
                  </a:txBody>
                  <a:tcPr marL="45093" marR="45093" marT="0" marB="0" anchor="b"/>
                </a:tc>
                <a:tc>
                  <a:txBody>
                    <a:bodyPr/>
                    <a:lstStyle/>
                    <a:p>
                      <a:pPr algn="ctr">
                        <a:lnSpc>
                          <a:spcPct val="115000"/>
                        </a:lnSpc>
                        <a:spcAft>
                          <a:spcPts val="0"/>
                        </a:spcAft>
                      </a:pPr>
                      <a:r>
                        <a:rPr lang="lv-LV" sz="900" b="1">
                          <a:effectLst/>
                        </a:rPr>
                        <a:t>27</a:t>
                      </a:r>
                      <a:endParaRPr lang="lv-LV" sz="900" b="1">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b="1">
                          <a:effectLst/>
                        </a:rPr>
                        <a:t>12</a:t>
                      </a:r>
                      <a:endParaRPr lang="lv-LV" sz="900" b="1">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b="1">
                          <a:effectLst/>
                        </a:rPr>
                        <a:t>18</a:t>
                      </a:r>
                      <a:endParaRPr lang="lv-LV" sz="900" b="1">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b="1">
                          <a:effectLst/>
                        </a:rPr>
                        <a:t>36</a:t>
                      </a:r>
                      <a:endParaRPr lang="lv-LV" sz="900" b="1">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b="1">
                          <a:effectLst/>
                        </a:rPr>
                        <a:t>116</a:t>
                      </a:r>
                      <a:endParaRPr lang="lv-LV" sz="900" b="1">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b="1" dirty="0">
                          <a:effectLst/>
                        </a:rPr>
                        <a:t>143</a:t>
                      </a:r>
                      <a:endParaRPr lang="lv-LV" sz="900" b="1" dirty="0">
                        <a:effectLst/>
                        <a:latin typeface="Calibri"/>
                        <a:ea typeface="Calibri"/>
                        <a:cs typeface="Times New Roman"/>
                      </a:endParaRPr>
                    </a:p>
                  </a:txBody>
                  <a:tcPr marL="45093" marR="45093" marT="0" marB="0" anchor="ctr"/>
                </a:tc>
                <a:extLst>
                  <a:ext uri="{0D108BD9-81ED-4DB2-BD59-A6C34878D82A}">
                    <a16:rowId xmlns:a16="http://schemas.microsoft.com/office/drawing/2014/main" val="10019"/>
                  </a:ext>
                </a:extLst>
              </a:tr>
              <a:tr h="157725">
                <a:tc>
                  <a:txBody>
                    <a:bodyPr/>
                    <a:lstStyle/>
                    <a:p>
                      <a:pPr>
                        <a:lnSpc>
                          <a:spcPct val="115000"/>
                        </a:lnSpc>
                        <a:spcAft>
                          <a:spcPts val="0"/>
                        </a:spcAft>
                      </a:pPr>
                      <a:r>
                        <a:rPr lang="lv-LV" sz="900" dirty="0">
                          <a:effectLst/>
                        </a:rPr>
                        <a:t>Russian Federation</a:t>
                      </a:r>
                      <a:endParaRPr lang="lv-LV" sz="900" dirty="0">
                        <a:effectLst/>
                        <a:latin typeface="Calibri"/>
                        <a:ea typeface="Calibri"/>
                        <a:cs typeface="Times New Roman"/>
                      </a:endParaRPr>
                    </a:p>
                  </a:txBody>
                  <a:tcPr marL="45093" marR="45093" marT="0" marB="0" anchor="b"/>
                </a:tc>
                <a:tc>
                  <a:txBody>
                    <a:bodyPr/>
                    <a:lstStyle/>
                    <a:p>
                      <a:pPr algn="ctr">
                        <a:lnSpc>
                          <a:spcPct val="115000"/>
                        </a:lnSpc>
                        <a:spcAft>
                          <a:spcPts val="0"/>
                        </a:spcAft>
                      </a:pPr>
                      <a:r>
                        <a:rPr lang="lv-LV" sz="900" b="1" dirty="0">
                          <a:effectLst/>
                        </a:rPr>
                        <a:t>397</a:t>
                      </a:r>
                      <a:endParaRPr lang="lv-LV" sz="900" b="1" dirty="0">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b="1">
                          <a:effectLst/>
                        </a:rPr>
                        <a:t>360</a:t>
                      </a:r>
                      <a:endParaRPr lang="lv-LV" sz="900" b="1">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b="1">
                          <a:effectLst/>
                        </a:rPr>
                        <a:t>361</a:t>
                      </a:r>
                      <a:endParaRPr lang="lv-LV" sz="900" b="1">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b="1">
                          <a:effectLst/>
                        </a:rPr>
                        <a:t>357</a:t>
                      </a:r>
                      <a:endParaRPr lang="lv-LV" sz="900" b="1">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b="1">
                          <a:effectLst/>
                        </a:rPr>
                        <a:t>387</a:t>
                      </a:r>
                      <a:endParaRPr lang="lv-LV" sz="900" b="1">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b="1">
                          <a:effectLst/>
                        </a:rPr>
                        <a:t>482</a:t>
                      </a:r>
                      <a:endParaRPr lang="lv-LV" sz="900" b="1">
                        <a:effectLst/>
                        <a:latin typeface="Calibri"/>
                        <a:ea typeface="Calibri"/>
                        <a:cs typeface="Times New Roman"/>
                      </a:endParaRPr>
                    </a:p>
                  </a:txBody>
                  <a:tcPr marL="45093" marR="45093" marT="0" marB="0" anchor="ctr"/>
                </a:tc>
                <a:extLst>
                  <a:ext uri="{0D108BD9-81ED-4DB2-BD59-A6C34878D82A}">
                    <a16:rowId xmlns:a16="http://schemas.microsoft.com/office/drawing/2014/main" val="10020"/>
                  </a:ext>
                </a:extLst>
              </a:tr>
              <a:tr h="157725">
                <a:tc>
                  <a:txBody>
                    <a:bodyPr/>
                    <a:lstStyle/>
                    <a:p>
                      <a:pPr>
                        <a:lnSpc>
                          <a:spcPct val="115000"/>
                        </a:lnSpc>
                        <a:spcAft>
                          <a:spcPts val="0"/>
                        </a:spcAft>
                      </a:pPr>
                      <a:r>
                        <a:rPr lang="lv-LV" sz="900" dirty="0">
                          <a:effectLst/>
                        </a:rPr>
                        <a:t>Chine</a:t>
                      </a:r>
                      <a:endParaRPr lang="lv-LV" sz="900" dirty="0">
                        <a:effectLst/>
                        <a:latin typeface="Calibri"/>
                        <a:ea typeface="Calibri"/>
                        <a:cs typeface="Times New Roman"/>
                      </a:endParaRPr>
                    </a:p>
                  </a:txBody>
                  <a:tcPr marL="45093" marR="45093" marT="0" marB="0" anchor="b"/>
                </a:tc>
                <a:tc>
                  <a:txBody>
                    <a:bodyPr/>
                    <a:lstStyle/>
                    <a:p>
                      <a:pPr algn="ctr">
                        <a:lnSpc>
                          <a:spcPct val="115000"/>
                        </a:lnSpc>
                        <a:spcAft>
                          <a:spcPts val="0"/>
                        </a:spcAft>
                      </a:pPr>
                      <a:r>
                        <a:rPr lang="lv-LV" sz="900" b="1">
                          <a:effectLst/>
                        </a:rPr>
                        <a:t>12</a:t>
                      </a:r>
                      <a:endParaRPr lang="lv-LV" sz="900" b="1">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b="1">
                          <a:effectLst/>
                        </a:rPr>
                        <a:t>2</a:t>
                      </a:r>
                      <a:endParaRPr lang="lv-LV" sz="900" b="1">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b="1">
                          <a:effectLst/>
                        </a:rPr>
                        <a:t>11</a:t>
                      </a:r>
                      <a:endParaRPr lang="lv-LV" sz="900" b="1">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b="1">
                          <a:effectLst/>
                        </a:rPr>
                        <a:t>11</a:t>
                      </a:r>
                      <a:endParaRPr lang="lv-LV" sz="900" b="1">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b="1">
                          <a:effectLst/>
                        </a:rPr>
                        <a:t>9</a:t>
                      </a:r>
                      <a:endParaRPr lang="lv-LV" sz="900" b="1">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b="1">
                          <a:effectLst/>
                        </a:rPr>
                        <a:t>13</a:t>
                      </a:r>
                      <a:endParaRPr lang="lv-LV" sz="900" b="1">
                        <a:effectLst/>
                        <a:latin typeface="Calibri"/>
                        <a:ea typeface="Calibri"/>
                        <a:cs typeface="Times New Roman"/>
                      </a:endParaRPr>
                    </a:p>
                  </a:txBody>
                  <a:tcPr marL="45093" marR="45093" marT="0" marB="0" anchor="ctr"/>
                </a:tc>
                <a:extLst>
                  <a:ext uri="{0D108BD9-81ED-4DB2-BD59-A6C34878D82A}">
                    <a16:rowId xmlns:a16="http://schemas.microsoft.com/office/drawing/2014/main" val="10021"/>
                  </a:ext>
                </a:extLst>
              </a:tr>
              <a:tr h="157725">
                <a:tc>
                  <a:txBody>
                    <a:bodyPr/>
                    <a:lstStyle/>
                    <a:p>
                      <a:pPr>
                        <a:lnSpc>
                          <a:spcPct val="115000"/>
                        </a:lnSpc>
                        <a:spcAft>
                          <a:spcPts val="0"/>
                        </a:spcAft>
                      </a:pPr>
                      <a:r>
                        <a:rPr lang="lv-LV" sz="900" dirty="0">
                          <a:effectLst/>
                        </a:rPr>
                        <a:t>Lithuania</a:t>
                      </a:r>
                      <a:endParaRPr lang="lv-LV" sz="900" dirty="0">
                        <a:effectLst/>
                        <a:latin typeface="Calibri"/>
                        <a:ea typeface="Calibri"/>
                        <a:cs typeface="Times New Roman"/>
                      </a:endParaRPr>
                    </a:p>
                  </a:txBody>
                  <a:tcPr marL="45093" marR="45093" marT="0" marB="0" anchor="b"/>
                </a:tc>
                <a:tc>
                  <a:txBody>
                    <a:bodyPr/>
                    <a:lstStyle/>
                    <a:p>
                      <a:pPr algn="ctr">
                        <a:lnSpc>
                          <a:spcPct val="115000"/>
                        </a:lnSpc>
                        <a:spcAft>
                          <a:spcPts val="0"/>
                        </a:spcAft>
                      </a:pPr>
                      <a:r>
                        <a:rPr lang="lv-LV" sz="900" b="1" dirty="0">
                          <a:effectLst/>
                        </a:rPr>
                        <a:t>303</a:t>
                      </a:r>
                      <a:endParaRPr lang="lv-LV" sz="900" b="1" dirty="0">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b="1">
                          <a:effectLst/>
                        </a:rPr>
                        <a:t>233</a:t>
                      </a:r>
                      <a:endParaRPr lang="lv-LV" sz="900" b="1">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b="1">
                          <a:effectLst/>
                        </a:rPr>
                        <a:t>237</a:t>
                      </a:r>
                      <a:endParaRPr lang="lv-LV" sz="900" b="1">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b="1">
                          <a:effectLst/>
                        </a:rPr>
                        <a:t>260</a:t>
                      </a:r>
                      <a:endParaRPr lang="lv-LV" sz="900" b="1">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b="1">
                          <a:effectLst/>
                        </a:rPr>
                        <a:t>213</a:t>
                      </a:r>
                      <a:endParaRPr lang="lv-LV" sz="900" b="1">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b="1">
                          <a:effectLst/>
                        </a:rPr>
                        <a:t>209</a:t>
                      </a:r>
                      <a:endParaRPr lang="lv-LV" sz="900" b="1">
                        <a:effectLst/>
                        <a:latin typeface="Calibri"/>
                        <a:ea typeface="Calibri"/>
                        <a:cs typeface="Times New Roman"/>
                      </a:endParaRPr>
                    </a:p>
                  </a:txBody>
                  <a:tcPr marL="45093" marR="45093" marT="0" marB="0" anchor="ctr"/>
                </a:tc>
                <a:extLst>
                  <a:ext uri="{0D108BD9-81ED-4DB2-BD59-A6C34878D82A}">
                    <a16:rowId xmlns:a16="http://schemas.microsoft.com/office/drawing/2014/main" val="10022"/>
                  </a:ext>
                </a:extLst>
              </a:tr>
              <a:tr h="175250">
                <a:tc>
                  <a:txBody>
                    <a:bodyPr/>
                    <a:lstStyle/>
                    <a:p>
                      <a:pPr>
                        <a:lnSpc>
                          <a:spcPct val="115000"/>
                        </a:lnSpc>
                        <a:spcAft>
                          <a:spcPts val="0"/>
                        </a:spcAft>
                      </a:pPr>
                      <a:r>
                        <a:rPr lang="lv-LV" sz="1000" u="sng" dirty="0">
                          <a:solidFill>
                            <a:schemeClr val="bg1"/>
                          </a:solidFill>
                          <a:effectLst/>
                        </a:rPr>
                        <a:t>Republic of Moldova</a:t>
                      </a:r>
                      <a:endParaRPr lang="lv-LV" sz="1000" u="sng" dirty="0">
                        <a:solidFill>
                          <a:schemeClr val="bg1"/>
                        </a:solidFill>
                        <a:effectLst/>
                        <a:latin typeface="Calibri"/>
                        <a:ea typeface="Calibri"/>
                        <a:cs typeface="Times New Roman"/>
                      </a:endParaRPr>
                    </a:p>
                  </a:txBody>
                  <a:tcPr marL="45093" marR="45093" marT="0" marB="0" anchor="b"/>
                </a:tc>
                <a:tc>
                  <a:txBody>
                    <a:bodyPr/>
                    <a:lstStyle/>
                    <a:p>
                      <a:pPr algn="ctr">
                        <a:lnSpc>
                          <a:spcPct val="115000"/>
                        </a:lnSpc>
                        <a:spcAft>
                          <a:spcPts val="0"/>
                        </a:spcAft>
                      </a:pPr>
                      <a:r>
                        <a:rPr lang="lv-LV" sz="1000" b="1" u="sng" dirty="0">
                          <a:solidFill>
                            <a:schemeClr val="tx1"/>
                          </a:solidFill>
                          <a:effectLst/>
                        </a:rPr>
                        <a:t>4</a:t>
                      </a:r>
                      <a:endParaRPr lang="lv-LV" sz="1000" b="1" u="sng" dirty="0">
                        <a:solidFill>
                          <a:schemeClr val="tx1"/>
                        </a:solidFill>
                        <a:effectLst/>
                        <a:latin typeface="Calibri"/>
                        <a:ea typeface="Calibri"/>
                        <a:cs typeface="Times New Roman"/>
                      </a:endParaRPr>
                    </a:p>
                  </a:txBody>
                  <a:tcPr marL="45093" marR="45093" marT="0" marB="0" anchor="ctr">
                    <a:solidFill>
                      <a:schemeClr val="accent1">
                        <a:lumMod val="20000"/>
                        <a:lumOff val="80000"/>
                      </a:schemeClr>
                    </a:solidFill>
                  </a:tcPr>
                </a:tc>
                <a:tc>
                  <a:txBody>
                    <a:bodyPr/>
                    <a:lstStyle/>
                    <a:p>
                      <a:pPr algn="ctr">
                        <a:lnSpc>
                          <a:spcPct val="115000"/>
                        </a:lnSpc>
                        <a:spcAft>
                          <a:spcPts val="0"/>
                        </a:spcAft>
                      </a:pPr>
                      <a:r>
                        <a:rPr lang="lv-LV" sz="1000" b="1" u="sng" dirty="0">
                          <a:solidFill>
                            <a:schemeClr val="tx1"/>
                          </a:solidFill>
                          <a:effectLst/>
                        </a:rPr>
                        <a:t>7</a:t>
                      </a:r>
                      <a:endParaRPr lang="lv-LV" sz="1000" b="1" u="sng" dirty="0">
                        <a:solidFill>
                          <a:schemeClr val="tx1"/>
                        </a:solidFill>
                        <a:effectLst/>
                        <a:latin typeface="Calibri"/>
                        <a:ea typeface="Calibri"/>
                        <a:cs typeface="Times New Roman"/>
                      </a:endParaRPr>
                    </a:p>
                  </a:txBody>
                  <a:tcPr marL="45093" marR="45093" marT="0" marB="0" anchor="ctr">
                    <a:solidFill>
                      <a:schemeClr val="accent1">
                        <a:lumMod val="20000"/>
                        <a:lumOff val="80000"/>
                      </a:schemeClr>
                    </a:solidFill>
                  </a:tcPr>
                </a:tc>
                <a:tc>
                  <a:txBody>
                    <a:bodyPr/>
                    <a:lstStyle/>
                    <a:p>
                      <a:pPr algn="ctr">
                        <a:lnSpc>
                          <a:spcPct val="115000"/>
                        </a:lnSpc>
                        <a:spcAft>
                          <a:spcPts val="0"/>
                        </a:spcAft>
                      </a:pPr>
                      <a:r>
                        <a:rPr lang="lv-LV" sz="1000" b="1" u="sng" dirty="0">
                          <a:solidFill>
                            <a:schemeClr val="tx1"/>
                          </a:solidFill>
                          <a:effectLst/>
                        </a:rPr>
                        <a:t>9</a:t>
                      </a:r>
                      <a:endParaRPr lang="lv-LV" sz="1000" b="1" u="sng" dirty="0">
                        <a:solidFill>
                          <a:schemeClr val="tx1"/>
                        </a:solidFill>
                        <a:effectLst/>
                        <a:latin typeface="Calibri"/>
                        <a:ea typeface="Calibri"/>
                        <a:cs typeface="Times New Roman"/>
                      </a:endParaRPr>
                    </a:p>
                  </a:txBody>
                  <a:tcPr marL="45093" marR="45093" marT="0" marB="0" anchor="ctr">
                    <a:solidFill>
                      <a:schemeClr val="accent1">
                        <a:lumMod val="20000"/>
                        <a:lumOff val="80000"/>
                      </a:schemeClr>
                    </a:solidFill>
                  </a:tcPr>
                </a:tc>
                <a:tc>
                  <a:txBody>
                    <a:bodyPr/>
                    <a:lstStyle/>
                    <a:p>
                      <a:pPr algn="ctr">
                        <a:lnSpc>
                          <a:spcPct val="115000"/>
                        </a:lnSpc>
                        <a:spcAft>
                          <a:spcPts val="0"/>
                        </a:spcAft>
                      </a:pPr>
                      <a:r>
                        <a:rPr lang="lv-LV" sz="1000" b="1" u="sng" dirty="0">
                          <a:solidFill>
                            <a:schemeClr val="tx1"/>
                          </a:solidFill>
                          <a:effectLst/>
                        </a:rPr>
                        <a:t>20</a:t>
                      </a:r>
                      <a:endParaRPr lang="lv-LV" sz="1000" b="1" u="sng" dirty="0">
                        <a:solidFill>
                          <a:schemeClr val="tx1"/>
                        </a:solidFill>
                        <a:effectLst/>
                        <a:latin typeface="Calibri"/>
                        <a:ea typeface="Calibri"/>
                        <a:cs typeface="Times New Roman"/>
                      </a:endParaRPr>
                    </a:p>
                  </a:txBody>
                  <a:tcPr marL="45093" marR="45093" marT="0" marB="0" anchor="ctr">
                    <a:solidFill>
                      <a:schemeClr val="accent1">
                        <a:lumMod val="20000"/>
                        <a:lumOff val="80000"/>
                      </a:schemeClr>
                    </a:solidFill>
                  </a:tcPr>
                </a:tc>
                <a:tc>
                  <a:txBody>
                    <a:bodyPr/>
                    <a:lstStyle/>
                    <a:p>
                      <a:pPr algn="ctr">
                        <a:lnSpc>
                          <a:spcPct val="115000"/>
                        </a:lnSpc>
                        <a:spcAft>
                          <a:spcPts val="0"/>
                        </a:spcAft>
                      </a:pPr>
                      <a:r>
                        <a:rPr lang="lv-LV" sz="1000" b="1" u="sng" dirty="0">
                          <a:solidFill>
                            <a:schemeClr val="tx1"/>
                          </a:solidFill>
                          <a:effectLst/>
                        </a:rPr>
                        <a:t>26</a:t>
                      </a:r>
                      <a:endParaRPr lang="lv-LV" sz="1000" b="1" u="sng" dirty="0">
                        <a:solidFill>
                          <a:schemeClr val="tx1"/>
                        </a:solidFill>
                        <a:effectLst/>
                        <a:latin typeface="Calibri"/>
                        <a:ea typeface="Calibri"/>
                        <a:cs typeface="Times New Roman"/>
                      </a:endParaRPr>
                    </a:p>
                  </a:txBody>
                  <a:tcPr marL="45093" marR="45093" marT="0" marB="0" anchor="ctr">
                    <a:solidFill>
                      <a:schemeClr val="accent1">
                        <a:lumMod val="20000"/>
                        <a:lumOff val="80000"/>
                      </a:schemeClr>
                    </a:solidFill>
                  </a:tcPr>
                </a:tc>
                <a:tc>
                  <a:txBody>
                    <a:bodyPr/>
                    <a:lstStyle/>
                    <a:p>
                      <a:pPr algn="ctr">
                        <a:lnSpc>
                          <a:spcPct val="115000"/>
                        </a:lnSpc>
                        <a:spcAft>
                          <a:spcPts val="0"/>
                        </a:spcAft>
                      </a:pPr>
                      <a:r>
                        <a:rPr lang="lv-LV" sz="1000" b="1" u="sng" dirty="0">
                          <a:solidFill>
                            <a:schemeClr val="tx1"/>
                          </a:solidFill>
                          <a:effectLst/>
                        </a:rPr>
                        <a:t>36</a:t>
                      </a:r>
                      <a:endParaRPr lang="lv-LV" sz="1000" b="1" u="sng" dirty="0">
                        <a:solidFill>
                          <a:schemeClr val="tx1"/>
                        </a:solidFill>
                        <a:effectLst/>
                        <a:latin typeface="Calibri"/>
                        <a:ea typeface="Calibri"/>
                        <a:cs typeface="Times New Roman"/>
                      </a:endParaRPr>
                    </a:p>
                  </a:txBody>
                  <a:tcPr marL="45093" marR="45093" marT="0" marB="0" anchor="ctr">
                    <a:solidFill>
                      <a:schemeClr val="accent1">
                        <a:lumMod val="20000"/>
                        <a:lumOff val="80000"/>
                      </a:schemeClr>
                    </a:solidFill>
                  </a:tcPr>
                </a:tc>
                <a:extLst>
                  <a:ext uri="{0D108BD9-81ED-4DB2-BD59-A6C34878D82A}">
                    <a16:rowId xmlns:a16="http://schemas.microsoft.com/office/drawing/2014/main" val="10023"/>
                  </a:ext>
                </a:extLst>
              </a:tr>
              <a:tr h="157725">
                <a:tc>
                  <a:txBody>
                    <a:bodyPr/>
                    <a:lstStyle/>
                    <a:p>
                      <a:pPr>
                        <a:lnSpc>
                          <a:spcPct val="115000"/>
                        </a:lnSpc>
                        <a:spcAft>
                          <a:spcPts val="0"/>
                        </a:spcAft>
                      </a:pPr>
                      <a:r>
                        <a:rPr lang="lv-LV" sz="900">
                          <a:effectLst/>
                        </a:rPr>
                        <a:t>Nepal</a:t>
                      </a:r>
                      <a:endParaRPr lang="lv-LV" sz="900">
                        <a:effectLst/>
                        <a:latin typeface="Calibri"/>
                        <a:ea typeface="Calibri"/>
                        <a:cs typeface="Times New Roman"/>
                      </a:endParaRPr>
                    </a:p>
                  </a:txBody>
                  <a:tcPr marL="45093" marR="45093" marT="0" marB="0" anchor="b"/>
                </a:tc>
                <a:tc>
                  <a:txBody>
                    <a:bodyPr/>
                    <a:lstStyle/>
                    <a:p>
                      <a:pPr algn="ctr">
                        <a:lnSpc>
                          <a:spcPct val="115000"/>
                        </a:lnSpc>
                        <a:spcAft>
                          <a:spcPts val="0"/>
                        </a:spcAft>
                      </a:pPr>
                      <a:r>
                        <a:rPr lang="lv-LV" sz="900" b="1">
                          <a:effectLst/>
                        </a:rPr>
                        <a:t>5</a:t>
                      </a:r>
                      <a:endParaRPr lang="lv-LV" sz="900" b="1">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b="1" dirty="0">
                          <a:effectLst/>
                        </a:rPr>
                        <a:t>4</a:t>
                      </a:r>
                      <a:endParaRPr lang="lv-LV" sz="900" b="1" dirty="0">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b="1" dirty="0">
                          <a:effectLst/>
                        </a:rPr>
                        <a:t>2</a:t>
                      </a:r>
                      <a:endParaRPr lang="lv-LV" sz="900" b="1" dirty="0">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b="1" dirty="0">
                          <a:effectLst/>
                        </a:rPr>
                        <a:t>1</a:t>
                      </a:r>
                      <a:endParaRPr lang="lv-LV" sz="900" b="1" dirty="0">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b="1" dirty="0">
                          <a:effectLst/>
                        </a:rPr>
                        <a:t>23</a:t>
                      </a:r>
                      <a:endParaRPr lang="lv-LV" sz="900" b="1" dirty="0">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b="1" dirty="0">
                          <a:effectLst/>
                        </a:rPr>
                        <a:t>27</a:t>
                      </a:r>
                      <a:endParaRPr lang="lv-LV" sz="900" b="1" dirty="0">
                        <a:effectLst/>
                        <a:latin typeface="Calibri"/>
                        <a:ea typeface="Calibri"/>
                        <a:cs typeface="Times New Roman"/>
                      </a:endParaRPr>
                    </a:p>
                  </a:txBody>
                  <a:tcPr marL="45093" marR="45093" marT="0" marB="0" anchor="ctr"/>
                </a:tc>
                <a:extLst>
                  <a:ext uri="{0D108BD9-81ED-4DB2-BD59-A6C34878D82A}">
                    <a16:rowId xmlns:a16="http://schemas.microsoft.com/office/drawing/2014/main" val="10024"/>
                  </a:ext>
                </a:extLst>
              </a:tr>
              <a:tr h="157725">
                <a:tc>
                  <a:txBody>
                    <a:bodyPr/>
                    <a:lstStyle/>
                    <a:p>
                      <a:pPr>
                        <a:lnSpc>
                          <a:spcPct val="115000"/>
                        </a:lnSpc>
                        <a:spcAft>
                          <a:spcPts val="0"/>
                        </a:spcAft>
                      </a:pPr>
                      <a:r>
                        <a:rPr lang="lv-LV" sz="900" dirty="0">
                          <a:effectLst/>
                        </a:rPr>
                        <a:t>Netherlands</a:t>
                      </a:r>
                      <a:endParaRPr lang="lv-LV" sz="900" dirty="0">
                        <a:effectLst/>
                        <a:latin typeface="Calibri"/>
                        <a:ea typeface="Calibri"/>
                        <a:cs typeface="Times New Roman"/>
                      </a:endParaRPr>
                    </a:p>
                  </a:txBody>
                  <a:tcPr marL="45093" marR="45093" marT="0" marB="0" anchor="b"/>
                </a:tc>
                <a:tc>
                  <a:txBody>
                    <a:bodyPr/>
                    <a:lstStyle/>
                    <a:p>
                      <a:pPr algn="ctr">
                        <a:lnSpc>
                          <a:spcPct val="115000"/>
                        </a:lnSpc>
                        <a:spcAft>
                          <a:spcPts val="0"/>
                        </a:spcAft>
                      </a:pPr>
                      <a:r>
                        <a:rPr lang="lv-LV" sz="900" b="1">
                          <a:effectLst/>
                        </a:rPr>
                        <a:t>1</a:t>
                      </a:r>
                      <a:endParaRPr lang="lv-LV" sz="900" b="1">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b="1">
                          <a:effectLst/>
                        </a:rPr>
                        <a:t>2</a:t>
                      </a:r>
                      <a:endParaRPr lang="lv-LV" sz="900" b="1">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b="1">
                          <a:effectLst/>
                        </a:rPr>
                        <a:t>4</a:t>
                      </a:r>
                      <a:endParaRPr lang="lv-LV" sz="900" b="1">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b="1">
                          <a:effectLst/>
                        </a:rPr>
                        <a:t>13</a:t>
                      </a:r>
                      <a:endParaRPr lang="lv-LV" sz="900" b="1">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b="1">
                          <a:effectLst/>
                        </a:rPr>
                        <a:t>25</a:t>
                      </a:r>
                      <a:endParaRPr lang="lv-LV" sz="900" b="1">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b="1">
                          <a:effectLst/>
                        </a:rPr>
                        <a:t>35</a:t>
                      </a:r>
                      <a:endParaRPr lang="lv-LV" sz="900" b="1">
                        <a:effectLst/>
                        <a:latin typeface="Calibri"/>
                        <a:ea typeface="Calibri"/>
                        <a:cs typeface="Times New Roman"/>
                      </a:endParaRPr>
                    </a:p>
                  </a:txBody>
                  <a:tcPr marL="45093" marR="45093" marT="0" marB="0" anchor="ctr"/>
                </a:tc>
                <a:extLst>
                  <a:ext uri="{0D108BD9-81ED-4DB2-BD59-A6C34878D82A}">
                    <a16:rowId xmlns:a16="http://schemas.microsoft.com/office/drawing/2014/main" val="10025"/>
                  </a:ext>
                </a:extLst>
              </a:tr>
              <a:tr h="157725">
                <a:tc>
                  <a:txBody>
                    <a:bodyPr/>
                    <a:lstStyle/>
                    <a:p>
                      <a:pPr>
                        <a:lnSpc>
                          <a:spcPct val="115000"/>
                        </a:lnSpc>
                        <a:spcAft>
                          <a:spcPts val="0"/>
                        </a:spcAft>
                      </a:pPr>
                      <a:r>
                        <a:rPr lang="lv-LV" sz="900">
                          <a:effectLst/>
                        </a:rPr>
                        <a:t>Niger</a:t>
                      </a:r>
                      <a:endParaRPr lang="lv-LV" sz="900">
                        <a:effectLst/>
                        <a:latin typeface="Calibri"/>
                        <a:ea typeface="Calibri"/>
                        <a:cs typeface="Times New Roman"/>
                      </a:endParaRPr>
                    </a:p>
                  </a:txBody>
                  <a:tcPr marL="45093" marR="45093" marT="0" marB="0" anchor="b"/>
                </a:tc>
                <a:tc>
                  <a:txBody>
                    <a:bodyPr/>
                    <a:lstStyle/>
                    <a:p>
                      <a:pPr algn="ctr">
                        <a:lnSpc>
                          <a:spcPct val="115000"/>
                        </a:lnSpc>
                        <a:spcAft>
                          <a:spcPts val="0"/>
                        </a:spcAft>
                      </a:pPr>
                      <a:r>
                        <a:rPr lang="lv-LV" sz="900" b="1">
                          <a:effectLst/>
                        </a:rPr>
                        <a:t>9</a:t>
                      </a:r>
                      <a:endParaRPr lang="lv-LV" sz="900" b="1">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b="1">
                          <a:effectLst/>
                        </a:rPr>
                        <a:t>7</a:t>
                      </a:r>
                      <a:endParaRPr lang="lv-LV" sz="900" b="1">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b="1">
                          <a:effectLst/>
                        </a:rPr>
                        <a:t>10</a:t>
                      </a:r>
                      <a:endParaRPr lang="lv-LV" sz="900" b="1">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b="1">
                          <a:effectLst/>
                        </a:rPr>
                        <a:t>33</a:t>
                      </a:r>
                      <a:endParaRPr lang="lv-LV" sz="900" b="1">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b="1">
                          <a:effectLst/>
                        </a:rPr>
                        <a:t>45</a:t>
                      </a:r>
                      <a:endParaRPr lang="lv-LV" sz="900" b="1">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b="1">
                          <a:effectLst/>
                        </a:rPr>
                        <a:t>38</a:t>
                      </a:r>
                      <a:endParaRPr lang="lv-LV" sz="900" b="1">
                        <a:effectLst/>
                        <a:latin typeface="Calibri"/>
                        <a:ea typeface="Calibri"/>
                        <a:cs typeface="Times New Roman"/>
                      </a:endParaRPr>
                    </a:p>
                  </a:txBody>
                  <a:tcPr marL="45093" marR="45093" marT="0" marB="0" anchor="ctr"/>
                </a:tc>
                <a:extLst>
                  <a:ext uri="{0D108BD9-81ED-4DB2-BD59-A6C34878D82A}">
                    <a16:rowId xmlns:a16="http://schemas.microsoft.com/office/drawing/2014/main" val="10026"/>
                  </a:ext>
                </a:extLst>
              </a:tr>
              <a:tr h="157725">
                <a:tc>
                  <a:txBody>
                    <a:bodyPr/>
                    <a:lstStyle/>
                    <a:p>
                      <a:pPr>
                        <a:lnSpc>
                          <a:spcPct val="115000"/>
                        </a:lnSpc>
                        <a:spcAft>
                          <a:spcPts val="0"/>
                        </a:spcAft>
                      </a:pPr>
                      <a:r>
                        <a:rPr lang="lv-LV" sz="900" dirty="0">
                          <a:effectLst/>
                        </a:rPr>
                        <a:t>Norway</a:t>
                      </a:r>
                      <a:endParaRPr lang="lv-LV" sz="900" dirty="0">
                        <a:effectLst/>
                        <a:latin typeface="Calibri"/>
                        <a:ea typeface="Calibri"/>
                        <a:cs typeface="Times New Roman"/>
                      </a:endParaRPr>
                    </a:p>
                  </a:txBody>
                  <a:tcPr marL="45093" marR="45093" marT="0" marB="0" anchor="b"/>
                </a:tc>
                <a:tc>
                  <a:txBody>
                    <a:bodyPr/>
                    <a:lstStyle/>
                    <a:p>
                      <a:pPr algn="ctr">
                        <a:lnSpc>
                          <a:spcPct val="115000"/>
                        </a:lnSpc>
                        <a:spcAft>
                          <a:spcPts val="0"/>
                        </a:spcAft>
                      </a:pPr>
                      <a:r>
                        <a:rPr lang="lv-LV" sz="900" b="1">
                          <a:effectLst/>
                        </a:rPr>
                        <a:t>30</a:t>
                      </a:r>
                      <a:endParaRPr lang="lv-LV" sz="900" b="1">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b="1">
                          <a:effectLst/>
                        </a:rPr>
                        <a:t>48</a:t>
                      </a:r>
                      <a:endParaRPr lang="lv-LV" sz="900" b="1">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b="1">
                          <a:effectLst/>
                        </a:rPr>
                        <a:t>78</a:t>
                      </a:r>
                      <a:endParaRPr lang="lv-LV" sz="900" b="1">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b="1">
                          <a:effectLst/>
                        </a:rPr>
                        <a:t>101</a:t>
                      </a:r>
                      <a:endParaRPr lang="lv-LV" sz="900" b="1">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b="1">
                          <a:effectLst/>
                        </a:rPr>
                        <a:t>132</a:t>
                      </a:r>
                      <a:endParaRPr lang="lv-LV" sz="900" b="1">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b="1" dirty="0">
                          <a:effectLst/>
                        </a:rPr>
                        <a:t>133</a:t>
                      </a:r>
                      <a:endParaRPr lang="lv-LV" sz="900" b="1" dirty="0">
                        <a:effectLst/>
                        <a:latin typeface="Calibri"/>
                        <a:ea typeface="Calibri"/>
                        <a:cs typeface="Times New Roman"/>
                      </a:endParaRPr>
                    </a:p>
                  </a:txBody>
                  <a:tcPr marL="45093" marR="45093" marT="0" marB="0" anchor="ctr"/>
                </a:tc>
                <a:extLst>
                  <a:ext uri="{0D108BD9-81ED-4DB2-BD59-A6C34878D82A}">
                    <a16:rowId xmlns:a16="http://schemas.microsoft.com/office/drawing/2014/main" val="10027"/>
                  </a:ext>
                </a:extLst>
              </a:tr>
              <a:tr h="157725">
                <a:tc>
                  <a:txBody>
                    <a:bodyPr/>
                    <a:lstStyle/>
                    <a:p>
                      <a:pPr>
                        <a:lnSpc>
                          <a:spcPct val="115000"/>
                        </a:lnSpc>
                        <a:spcAft>
                          <a:spcPts val="0"/>
                        </a:spcAft>
                      </a:pPr>
                      <a:r>
                        <a:rPr lang="lv-LV" sz="900" dirty="0">
                          <a:effectLst/>
                        </a:rPr>
                        <a:t>Pakistan</a:t>
                      </a:r>
                      <a:endParaRPr lang="lv-LV" sz="900" dirty="0">
                        <a:effectLst/>
                        <a:latin typeface="Calibri"/>
                        <a:ea typeface="Calibri"/>
                        <a:cs typeface="Times New Roman"/>
                      </a:endParaRPr>
                    </a:p>
                  </a:txBody>
                  <a:tcPr marL="45093" marR="45093" marT="0" marB="0" anchor="b"/>
                </a:tc>
                <a:tc>
                  <a:txBody>
                    <a:bodyPr/>
                    <a:lstStyle/>
                    <a:p>
                      <a:pPr algn="ctr">
                        <a:lnSpc>
                          <a:spcPct val="115000"/>
                        </a:lnSpc>
                        <a:spcAft>
                          <a:spcPts val="0"/>
                        </a:spcAft>
                      </a:pPr>
                      <a:r>
                        <a:rPr lang="lv-LV" sz="900" b="1">
                          <a:effectLst/>
                        </a:rPr>
                        <a:t>9</a:t>
                      </a:r>
                      <a:endParaRPr lang="lv-LV" sz="900" b="1">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b="1">
                          <a:effectLst/>
                        </a:rPr>
                        <a:t>9</a:t>
                      </a:r>
                      <a:endParaRPr lang="lv-LV" sz="900" b="1">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b="1">
                          <a:effectLst/>
                        </a:rPr>
                        <a:t>8</a:t>
                      </a:r>
                      <a:endParaRPr lang="lv-LV" sz="900" b="1">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b="1">
                          <a:effectLst/>
                        </a:rPr>
                        <a:t>13</a:t>
                      </a:r>
                      <a:endParaRPr lang="lv-LV" sz="900" b="1">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b="1">
                          <a:effectLst/>
                        </a:rPr>
                        <a:t>16</a:t>
                      </a:r>
                      <a:endParaRPr lang="lv-LV" sz="900" b="1">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b="1" dirty="0">
                          <a:effectLst/>
                        </a:rPr>
                        <a:t>22</a:t>
                      </a:r>
                      <a:endParaRPr lang="lv-LV" sz="900" b="1" dirty="0">
                        <a:effectLst/>
                        <a:latin typeface="Calibri"/>
                        <a:ea typeface="Calibri"/>
                        <a:cs typeface="Times New Roman"/>
                      </a:endParaRPr>
                    </a:p>
                  </a:txBody>
                  <a:tcPr marL="45093" marR="45093" marT="0" marB="0" anchor="ctr"/>
                </a:tc>
                <a:extLst>
                  <a:ext uri="{0D108BD9-81ED-4DB2-BD59-A6C34878D82A}">
                    <a16:rowId xmlns:a16="http://schemas.microsoft.com/office/drawing/2014/main" val="10028"/>
                  </a:ext>
                </a:extLst>
              </a:tr>
              <a:tr h="157725">
                <a:tc>
                  <a:txBody>
                    <a:bodyPr/>
                    <a:lstStyle/>
                    <a:p>
                      <a:pPr>
                        <a:lnSpc>
                          <a:spcPct val="115000"/>
                        </a:lnSpc>
                        <a:spcAft>
                          <a:spcPts val="0"/>
                        </a:spcAft>
                      </a:pPr>
                      <a:r>
                        <a:rPr lang="lv-LV" sz="900" dirty="0">
                          <a:effectLst/>
                        </a:rPr>
                        <a:t>Poland</a:t>
                      </a:r>
                      <a:endParaRPr lang="lv-LV" sz="900" dirty="0">
                        <a:effectLst/>
                        <a:latin typeface="Calibri"/>
                        <a:ea typeface="Calibri"/>
                        <a:cs typeface="Times New Roman"/>
                      </a:endParaRPr>
                    </a:p>
                  </a:txBody>
                  <a:tcPr marL="45093" marR="45093" marT="0" marB="0" anchor="b"/>
                </a:tc>
                <a:tc>
                  <a:txBody>
                    <a:bodyPr/>
                    <a:lstStyle/>
                    <a:p>
                      <a:pPr algn="ctr">
                        <a:lnSpc>
                          <a:spcPct val="115000"/>
                        </a:lnSpc>
                        <a:spcAft>
                          <a:spcPts val="0"/>
                        </a:spcAft>
                      </a:pPr>
                      <a:r>
                        <a:rPr lang="lv-LV" sz="900" b="1">
                          <a:effectLst/>
                        </a:rPr>
                        <a:t>19</a:t>
                      </a:r>
                      <a:endParaRPr lang="lv-LV" sz="900" b="1">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b="1">
                          <a:effectLst/>
                        </a:rPr>
                        <a:t>31</a:t>
                      </a:r>
                      <a:endParaRPr lang="lv-LV" sz="900" b="1">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b="1">
                          <a:effectLst/>
                        </a:rPr>
                        <a:t>39</a:t>
                      </a:r>
                      <a:endParaRPr lang="lv-LV" sz="900" b="1">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b="1">
                          <a:effectLst/>
                        </a:rPr>
                        <a:t>57</a:t>
                      </a:r>
                      <a:endParaRPr lang="lv-LV" sz="900" b="1">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b="1">
                          <a:effectLst/>
                        </a:rPr>
                        <a:t>58</a:t>
                      </a:r>
                      <a:endParaRPr lang="lv-LV" sz="900" b="1">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b="1">
                          <a:effectLst/>
                        </a:rPr>
                        <a:t>54</a:t>
                      </a:r>
                      <a:endParaRPr lang="lv-LV" sz="900" b="1">
                        <a:effectLst/>
                        <a:latin typeface="Calibri"/>
                        <a:ea typeface="Calibri"/>
                        <a:cs typeface="Times New Roman"/>
                      </a:endParaRPr>
                    </a:p>
                  </a:txBody>
                  <a:tcPr marL="45093" marR="45093" marT="0" marB="0" anchor="ctr"/>
                </a:tc>
                <a:extLst>
                  <a:ext uri="{0D108BD9-81ED-4DB2-BD59-A6C34878D82A}">
                    <a16:rowId xmlns:a16="http://schemas.microsoft.com/office/drawing/2014/main" val="10029"/>
                  </a:ext>
                </a:extLst>
              </a:tr>
              <a:tr h="157725">
                <a:tc>
                  <a:txBody>
                    <a:bodyPr/>
                    <a:lstStyle/>
                    <a:p>
                      <a:pPr>
                        <a:lnSpc>
                          <a:spcPct val="115000"/>
                        </a:lnSpc>
                        <a:spcAft>
                          <a:spcPts val="0"/>
                        </a:spcAft>
                      </a:pPr>
                      <a:r>
                        <a:rPr lang="lv-LV" sz="900" dirty="0">
                          <a:effectLst/>
                        </a:rPr>
                        <a:t>Portugal</a:t>
                      </a:r>
                      <a:endParaRPr lang="lv-LV" sz="900" dirty="0">
                        <a:effectLst/>
                        <a:latin typeface="Calibri"/>
                        <a:ea typeface="Calibri"/>
                        <a:cs typeface="Times New Roman"/>
                      </a:endParaRPr>
                    </a:p>
                  </a:txBody>
                  <a:tcPr marL="45093" marR="45093" marT="0" marB="0" anchor="b"/>
                </a:tc>
                <a:tc>
                  <a:txBody>
                    <a:bodyPr/>
                    <a:lstStyle/>
                    <a:p>
                      <a:pPr algn="ctr">
                        <a:lnSpc>
                          <a:spcPct val="115000"/>
                        </a:lnSpc>
                        <a:spcAft>
                          <a:spcPts val="0"/>
                        </a:spcAft>
                      </a:pPr>
                      <a:r>
                        <a:rPr lang="lv-LV" sz="900" b="1">
                          <a:effectLst/>
                        </a:rPr>
                        <a:t>-</a:t>
                      </a:r>
                      <a:endParaRPr lang="lv-LV" sz="900" b="1">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b="1">
                          <a:effectLst/>
                        </a:rPr>
                        <a:t>6</a:t>
                      </a:r>
                      <a:endParaRPr lang="lv-LV" sz="900" b="1">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b="1">
                          <a:effectLst/>
                        </a:rPr>
                        <a:t>5</a:t>
                      </a:r>
                      <a:endParaRPr lang="lv-LV" sz="900" b="1">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b="1">
                          <a:effectLst/>
                        </a:rPr>
                        <a:t>16</a:t>
                      </a:r>
                      <a:endParaRPr lang="lv-LV" sz="900" b="1">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b="1" dirty="0">
                          <a:effectLst/>
                        </a:rPr>
                        <a:t>28</a:t>
                      </a:r>
                      <a:endParaRPr lang="lv-LV" sz="900" b="1" dirty="0">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b="1" dirty="0">
                          <a:effectLst/>
                        </a:rPr>
                        <a:t>37</a:t>
                      </a:r>
                      <a:endParaRPr lang="lv-LV" sz="900" b="1" dirty="0">
                        <a:effectLst/>
                        <a:latin typeface="Calibri"/>
                        <a:ea typeface="Calibri"/>
                        <a:cs typeface="Times New Roman"/>
                      </a:endParaRPr>
                    </a:p>
                  </a:txBody>
                  <a:tcPr marL="45093" marR="45093" marT="0" marB="0" anchor="ctr"/>
                </a:tc>
                <a:extLst>
                  <a:ext uri="{0D108BD9-81ED-4DB2-BD59-A6C34878D82A}">
                    <a16:rowId xmlns:a16="http://schemas.microsoft.com/office/drawing/2014/main" val="10030"/>
                  </a:ext>
                </a:extLst>
              </a:tr>
              <a:tr h="157725">
                <a:tc>
                  <a:txBody>
                    <a:bodyPr/>
                    <a:lstStyle/>
                    <a:p>
                      <a:pPr>
                        <a:lnSpc>
                          <a:spcPct val="115000"/>
                        </a:lnSpc>
                        <a:spcAft>
                          <a:spcPts val="0"/>
                        </a:spcAft>
                      </a:pPr>
                      <a:r>
                        <a:rPr lang="lv-LV" sz="900" dirty="0">
                          <a:effectLst/>
                        </a:rPr>
                        <a:t>Romania</a:t>
                      </a:r>
                      <a:endParaRPr lang="lv-LV" sz="900" dirty="0">
                        <a:effectLst/>
                        <a:latin typeface="Calibri"/>
                        <a:ea typeface="Calibri"/>
                        <a:cs typeface="Times New Roman"/>
                      </a:endParaRPr>
                    </a:p>
                  </a:txBody>
                  <a:tcPr marL="45093" marR="45093" marT="0" marB="0" anchor="b"/>
                </a:tc>
                <a:tc>
                  <a:txBody>
                    <a:bodyPr/>
                    <a:lstStyle/>
                    <a:p>
                      <a:pPr algn="ctr">
                        <a:lnSpc>
                          <a:spcPct val="115000"/>
                        </a:lnSpc>
                        <a:spcAft>
                          <a:spcPts val="0"/>
                        </a:spcAft>
                      </a:pPr>
                      <a:r>
                        <a:rPr lang="lv-LV" sz="900" b="1">
                          <a:effectLst/>
                        </a:rPr>
                        <a:t>3</a:t>
                      </a:r>
                      <a:endParaRPr lang="lv-LV" sz="900" b="1">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b="1">
                          <a:effectLst/>
                        </a:rPr>
                        <a:t>2</a:t>
                      </a:r>
                      <a:endParaRPr lang="lv-LV" sz="900" b="1">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b="1">
                          <a:effectLst/>
                        </a:rPr>
                        <a:t>1</a:t>
                      </a:r>
                      <a:endParaRPr lang="lv-LV" sz="900" b="1">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b="1">
                          <a:effectLst/>
                        </a:rPr>
                        <a:t>12</a:t>
                      </a:r>
                      <a:endParaRPr lang="lv-LV" sz="900" b="1">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b="1">
                          <a:effectLst/>
                        </a:rPr>
                        <a:t>7</a:t>
                      </a:r>
                      <a:endParaRPr lang="lv-LV" sz="900" b="1">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b="1" dirty="0">
                          <a:effectLst/>
                        </a:rPr>
                        <a:t>14</a:t>
                      </a:r>
                      <a:endParaRPr lang="lv-LV" sz="900" b="1" dirty="0">
                        <a:effectLst/>
                        <a:latin typeface="Calibri"/>
                        <a:ea typeface="Calibri"/>
                        <a:cs typeface="Times New Roman"/>
                      </a:endParaRPr>
                    </a:p>
                  </a:txBody>
                  <a:tcPr marL="45093" marR="45093" marT="0" marB="0" anchor="ctr"/>
                </a:tc>
                <a:extLst>
                  <a:ext uri="{0D108BD9-81ED-4DB2-BD59-A6C34878D82A}">
                    <a16:rowId xmlns:a16="http://schemas.microsoft.com/office/drawing/2014/main" val="10031"/>
                  </a:ext>
                </a:extLst>
              </a:tr>
              <a:tr h="157725">
                <a:tc>
                  <a:txBody>
                    <a:bodyPr/>
                    <a:lstStyle/>
                    <a:p>
                      <a:pPr>
                        <a:lnSpc>
                          <a:spcPct val="115000"/>
                        </a:lnSpc>
                        <a:spcAft>
                          <a:spcPts val="0"/>
                        </a:spcAft>
                      </a:pPr>
                      <a:r>
                        <a:rPr lang="lv-LV" sz="900" dirty="0">
                          <a:effectLst/>
                        </a:rPr>
                        <a:t>Slovakia</a:t>
                      </a:r>
                      <a:endParaRPr lang="lv-LV" sz="900" dirty="0">
                        <a:effectLst/>
                        <a:latin typeface="Calibri"/>
                        <a:ea typeface="Calibri"/>
                        <a:cs typeface="Times New Roman"/>
                      </a:endParaRPr>
                    </a:p>
                  </a:txBody>
                  <a:tcPr marL="45093" marR="45093" marT="0" marB="0" anchor="b"/>
                </a:tc>
                <a:tc>
                  <a:txBody>
                    <a:bodyPr/>
                    <a:lstStyle/>
                    <a:p>
                      <a:pPr algn="ctr">
                        <a:lnSpc>
                          <a:spcPct val="115000"/>
                        </a:lnSpc>
                        <a:spcAft>
                          <a:spcPts val="0"/>
                        </a:spcAft>
                      </a:pPr>
                      <a:r>
                        <a:rPr lang="lv-LV" sz="900" b="1">
                          <a:effectLst/>
                        </a:rPr>
                        <a:t>1</a:t>
                      </a:r>
                      <a:endParaRPr lang="lv-LV" sz="900" b="1">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b="1">
                          <a:effectLst/>
                        </a:rPr>
                        <a:t>1</a:t>
                      </a:r>
                      <a:endParaRPr lang="lv-LV" sz="900" b="1">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b="1">
                          <a:effectLst/>
                        </a:rPr>
                        <a:t>5</a:t>
                      </a:r>
                      <a:endParaRPr lang="lv-LV" sz="900" b="1">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b="1">
                          <a:effectLst/>
                        </a:rPr>
                        <a:t>4</a:t>
                      </a:r>
                      <a:endParaRPr lang="lv-LV" sz="900" b="1">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b="1">
                          <a:effectLst/>
                        </a:rPr>
                        <a:t>18</a:t>
                      </a:r>
                      <a:endParaRPr lang="lv-LV" sz="900" b="1">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b="1" dirty="0">
                          <a:effectLst/>
                        </a:rPr>
                        <a:t>22</a:t>
                      </a:r>
                      <a:endParaRPr lang="lv-LV" sz="900" b="1" dirty="0">
                        <a:effectLst/>
                        <a:latin typeface="Calibri"/>
                        <a:ea typeface="Calibri"/>
                        <a:cs typeface="Times New Roman"/>
                      </a:endParaRPr>
                    </a:p>
                  </a:txBody>
                  <a:tcPr marL="45093" marR="45093" marT="0" marB="0" anchor="ctr"/>
                </a:tc>
                <a:extLst>
                  <a:ext uri="{0D108BD9-81ED-4DB2-BD59-A6C34878D82A}">
                    <a16:rowId xmlns:a16="http://schemas.microsoft.com/office/drawing/2014/main" val="10032"/>
                  </a:ext>
                </a:extLst>
              </a:tr>
              <a:tr h="157725">
                <a:tc>
                  <a:txBody>
                    <a:bodyPr/>
                    <a:lstStyle/>
                    <a:p>
                      <a:pPr>
                        <a:lnSpc>
                          <a:spcPct val="115000"/>
                        </a:lnSpc>
                        <a:spcAft>
                          <a:spcPts val="0"/>
                        </a:spcAft>
                      </a:pPr>
                      <a:r>
                        <a:rPr lang="lv-LV" sz="900" dirty="0">
                          <a:effectLst/>
                        </a:rPr>
                        <a:t>Finland</a:t>
                      </a:r>
                      <a:endParaRPr lang="lv-LV" sz="900" dirty="0">
                        <a:effectLst/>
                        <a:latin typeface="Calibri"/>
                        <a:ea typeface="Calibri"/>
                        <a:cs typeface="Times New Roman"/>
                      </a:endParaRPr>
                    </a:p>
                  </a:txBody>
                  <a:tcPr marL="45093" marR="45093" marT="0" marB="0" anchor="b"/>
                </a:tc>
                <a:tc>
                  <a:txBody>
                    <a:bodyPr/>
                    <a:lstStyle/>
                    <a:p>
                      <a:pPr algn="ctr">
                        <a:lnSpc>
                          <a:spcPct val="115000"/>
                        </a:lnSpc>
                        <a:spcAft>
                          <a:spcPts val="0"/>
                        </a:spcAft>
                      </a:pPr>
                      <a:r>
                        <a:rPr lang="lv-LV" sz="900" b="1">
                          <a:effectLst/>
                        </a:rPr>
                        <a:t>7</a:t>
                      </a:r>
                      <a:endParaRPr lang="lv-LV" sz="900" b="1">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b="1">
                          <a:effectLst/>
                        </a:rPr>
                        <a:t>9</a:t>
                      </a:r>
                      <a:endParaRPr lang="lv-LV" sz="900" b="1">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b="1">
                          <a:effectLst/>
                        </a:rPr>
                        <a:t>21</a:t>
                      </a:r>
                      <a:endParaRPr lang="lv-LV" sz="900" b="1">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b="1">
                          <a:effectLst/>
                        </a:rPr>
                        <a:t>44</a:t>
                      </a:r>
                      <a:endParaRPr lang="lv-LV" sz="900" b="1">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b="1">
                          <a:effectLst/>
                        </a:rPr>
                        <a:t>57</a:t>
                      </a:r>
                      <a:endParaRPr lang="lv-LV" sz="900" b="1">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b="1" dirty="0">
                          <a:effectLst/>
                        </a:rPr>
                        <a:t>93</a:t>
                      </a:r>
                      <a:endParaRPr lang="lv-LV" sz="900" b="1" dirty="0">
                        <a:effectLst/>
                        <a:latin typeface="Calibri"/>
                        <a:ea typeface="Calibri"/>
                        <a:cs typeface="Times New Roman"/>
                      </a:endParaRPr>
                    </a:p>
                  </a:txBody>
                  <a:tcPr marL="45093" marR="45093" marT="0" marB="0" anchor="ctr"/>
                </a:tc>
                <a:extLst>
                  <a:ext uri="{0D108BD9-81ED-4DB2-BD59-A6C34878D82A}">
                    <a16:rowId xmlns:a16="http://schemas.microsoft.com/office/drawing/2014/main" val="10033"/>
                  </a:ext>
                </a:extLst>
              </a:tr>
              <a:tr h="157725">
                <a:tc>
                  <a:txBody>
                    <a:bodyPr/>
                    <a:lstStyle/>
                    <a:p>
                      <a:pPr>
                        <a:lnSpc>
                          <a:spcPct val="115000"/>
                        </a:lnSpc>
                        <a:spcAft>
                          <a:spcPts val="0"/>
                        </a:spcAft>
                      </a:pPr>
                      <a:r>
                        <a:rPr lang="lv-LV" sz="900" dirty="0">
                          <a:effectLst/>
                        </a:rPr>
                        <a:t>Spain</a:t>
                      </a:r>
                      <a:endParaRPr lang="lv-LV" sz="900" dirty="0">
                        <a:effectLst/>
                        <a:latin typeface="Calibri"/>
                        <a:ea typeface="Calibri"/>
                        <a:cs typeface="Times New Roman"/>
                      </a:endParaRPr>
                    </a:p>
                  </a:txBody>
                  <a:tcPr marL="45093" marR="45093" marT="0" marB="0" anchor="b"/>
                </a:tc>
                <a:tc>
                  <a:txBody>
                    <a:bodyPr/>
                    <a:lstStyle/>
                    <a:p>
                      <a:pPr algn="ctr">
                        <a:lnSpc>
                          <a:spcPct val="115000"/>
                        </a:lnSpc>
                        <a:spcAft>
                          <a:spcPts val="0"/>
                        </a:spcAft>
                      </a:pPr>
                      <a:r>
                        <a:rPr lang="lv-LV" sz="900" b="1">
                          <a:effectLst/>
                        </a:rPr>
                        <a:t>21</a:t>
                      </a:r>
                      <a:endParaRPr lang="lv-LV" sz="900" b="1">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b="1">
                          <a:effectLst/>
                        </a:rPr>
                        <a:t>26</a:t>
                      </a:r>
                      <a:endParaRPr lang="lv-LV" sz="900" b="1">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b="1">
                          <a:effectLst/>
                        </a:rPr>
                        <a:t>48</a:t>
                      </a:r>
                      <a:endParaRPr lang="lv-LV" sz="900" b="1">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b="1">
                          <a:effectLst/>
                        </a:rPr>
                        <a:t>126</a:t>
                      </a:r>
                      <a:endParaRPr lang="lv-LV" sz="900" b="1">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b="1">
                          <a:effectLst/>
                        </a:rPr>
                        <a:t>97</a:t>
                      </a:r>
                      <a:endParaRPr lang="lv-LV" sz="900" b="1">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b="1">
                          <a:effectLst/>
                        </a:rPr>
                        <a:t>106</a:t>
                      </a:r>
                      <a:endParaRPr lang="lv-LV" sz="900" b="1">
                        <a:effectLst/>
                        <a:latin typeface="Calibri"/>
                        <a:ea typeface="Calibri"/>
                        <a:cs typeface="Times New Roman"/>
                      </a:endParaRPr>
                    </a:p>
                  </a:txBody>
                  <a:tcPr marL="45093" marR="45093" marT="0" marB="0" anchor="ctr"/>
                </a:tc>
                <a:extLst>
                  <a:ext uri="{0D108BD9-81ED-4DB2-BD59-A6C34878D82A}">
                    <a16:rowId xmlns:a16="http://schemas.microsoft.com/office/drawing/2014/main" val="10034"/>
                  </a:ext>
                </a:extLst>
              </a:tr>
              <a:tr h="157725">
                <a:tc>
                  <a:txBody>
                    <a:bodyPr/>
                    <a:lstStyle/>
                    <a:p>
                      <a:pPr>
                        <a:lnSpc>
                          <a:spcPct val="115000"/>
                        </a:lnSpc>
                        <a:spcAft>
                          <a:spcPts val="0"/>
                        </a:spcAft>
                      </a:pPr>
                      <a:r>
                        <a:rPr lang="lv-LV" sz="900" dirty="0">
                          <a:effectLst/>
                        </a:rPr>
                        <a:t>Sri Lanka</a:t>
                      </a:r>
                      <a:endParaRPr lang="lv-LV" sz="900" dirty="0">
                        <a:effectLst/>
                        <a:latin typeface="Calibri"/>
                        <a:ea typeface="Calibri"/>
                        <a:cs typeface="Times New Roman"/>
                      </a:endParaRPr>
                    </a:p>
                  </a:txBody>
                  <a:tcPr marL="45093" marR="45093" marT="0" marB="0" anchor="b"/>
                </a:tc>
                <a:tc>
                  <a:txBody>
                    <a:bodyPr/>
                    <a:lstStyle/>
                    <a:p>
                      <a:pPr algn="ctr">
                        <a:lnSpc>
                          <a:spcPct val="115000"/>
                        </a:lnSpc>
                        <a:spcAft>
                          <a:spcPts val="0"/>
                        </a:spcAft>
                      </a:pPr>
                      <a:r>
                        <a:rPr lang="lv-LV" sz="900" b="1">
                          <a:effectLst/>
                        </a:rPr>
                        <a:t>56</a:t>
                      </a:r>
                      <a:endParaRPr lang="lv-LV" sz="900" b="1">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b="1">
                          <a:effectLst/>
                        </a:rPr>
                        <a:t>42</a:t>
                      </a:r>
                      <a:endParaRPr lang="lv-LV" sz="900" b="1">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b="1">
                          <a:effectLst/>
                        </a:rPr>
                        <a:t>23</a:t>
                      </a:r>
                      <a:endParaRPr lang="lv-LV" sz="900" b="1">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b="1">
                          <a:effectLst/>
                        </a:rPr>
                        <a:t>23</a:t>
                      </a:r>
                      <a:endParaRPr lang="lv-LV" sz="900" b="1">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b="1">
                          <a:effectLst/>
                        </a:rPr>
                        <a:t>27</a:t>
                      </a:r>
                      <a:endParaRPr lang="lv-LV" sz="900" b="1">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b="1" dirty="0">
                          <a:effectLst/>
                        </a:rPr>
                        <a:t>33</a:t>
                      </a:r>
                      <a:endParaRPr lang="lv-LV" sz="900" b="1" dirty="0">
                        <a:effectLst/>
                        <a:latin typeface="Calibri"/>
                        <a:ea typeface="Calibri"/>
                        <a:cs typeface="Times New Roman"/>
                      </a:endParaRPr>
                    </a:p>
                  </a:txBody>
                  <a:tcPr marL="45093" marR="45093" marT="0" marB="0" anchor="ctr"/>
                </a:tc>
                <a:extLst>
                  <a:ext uri="{0D108BD9-81ED-4DB2-BD59-A6C34878D82A}">
                    <a16:rowId xmlns:a16="http://schemas.microsoft.com/office/drawing/2014/main" val="10035"/>
                  </a:ext>
                </a:extLst>
              </a:tr>
              <a:tr h="157725">
                <a:tc>
                  <a:txBody>
                    <a:bodyPr/>
                    <a:lstStyle/>
                    <a:p>
                      <a:pPr>
                        <a:lnSpc>
                          <a:spcPct val="115000"/>
                        </a:lnSpc>
                        <a:spcAft>
                          <a:spcPts val="0"/>
                        </a:spcAft>
                      </a:pPr>
                      <a:r>
                        <a:rPr lang="lv-LV" sz="900" dirty="0">
                          <a:effectLst/>
                        </a:rPr>
                        <a:t>Tajikistan</a:t>
                      </a:r>
                      <a:endParaRPr lang="lv-LV" sz="900" dirty="0">
                        <a:effectLst/>
                        <a:latin typeface="Calibri"/>
                        <a:ea typeface="Calibri"/>
                        <a:cs typeface="Times New Roman"/>
                      </a:endParaRPr>
                    </a:p>
                  </a:txBody>
                  <a:tcPr marL="45093" marR="45093" marT="0" marB="0" anchor="b"/>
                </a:tc>
                <a:tc>
                  <a:txBody>
                    <a:bodyPr/>
                    <a:lstStyle/>
                    <a:p>
                      <a:pPr algn="ctr">
                        <a:lnSpc>
                          <a:spcPct val="115000"/>
                        </a:lnSpc>
                        <a:spcAft>
                          <a:spcPts val="0"/>
                        </a:spcAft>
                      </a:pPr>
                      <a:r>
                        <a:rPr lang="lv-LV" sz="900" b="1">
                          <a:effectLst/>
                        </a:rPr>
                        <a:t>6</a:t>
                      </a:r>
                      <a:endParaRPr lang="lv-LV" sz="900" b="1">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b="1">
                          <a:effectLst/>
                        </a:rPr>
                        <a:t>9</a:t>
                      </a:r>
                      <a:endParaRPr lang="lv-LV" sz="900" b="1">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b="1">
                          <a:effectLst/>
                        </a:rPr>
                        <a:t>15</a:t>
                      </a:r>
                      <a:endParaRPr lang="lv-LV" sz="900" b="1">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b="1">
                          <a:effectLst/>
                        </a:rPr>
                        <a:t>17</a:t>
                      </a:r>
                      <a:endParaRPr lang="lv-LV" sz="900" b="1">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b="1">
                          <a:effectLst/>
                        </a:rPr>
                        <a:t>18</a:t>
                      </a:r>
                      <a:endParaRPr lang="lv-LV" sz="900" b="1">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b="1" dirty="0">
                          <a:effectLst/>
                        </a:rPr>
                        <a:t>25</a:t>
                      </a:r>
                      <a:endParaRPr lang="lv-LV" sz="900" b="1" dirty="0">
                        <a:effectLst/>
                        <a:latin typeface="Calibri"/>
                        <a:ea typeface="Calibri"/>
                        <a:cs typeface="Times New Roman"/>
                      </a:endParaRPr>
                    </a:p>
                  </a:txBody>
                  <a:tcPr marL="45093" marR="45093" marT="0" marB="0" anchor="ctr"/>
                </a:tc>
                <a:extLst>
                  <a:ext uri="{0D108BD9-81ED-4DB2-BD59-A6C34878D82A}">
                    <a16:rowId xmlns:a16="http://schemas.microsoft.com/office/drawing/2014/main" val="10036"/>
                  </a:ext>
                </a:extLst>
              </a:tr>
              <a:tr h="157725">
                <a:tc>
                  <a:txBody>
                    <a:bodyPr/>
                    <a:lstStyle/>
                    <a:p>
                      <a:pPr>
                        <a:lnSpc>
                          <a:spcPct val="115000"/>
                        </a:lnSpc>
                        <a:spcAft>
                          <a:spcPts val="0"/>
                        </a:spcAft>
                      </a:pPr>
                      <a:r>
                        <a:rPr lang="lv-LV" sz="900" dirty="0">
                          <a:solidFill>
                            <a:schemeClr val="bg1"/>
                          </a:solidFill>
                          <a:effectLst/>
                        </a:rPr>
                        <a:t>Turkey</a:t>
                      </a:r>
                      <a:endParaRPr lang="lv-LV" sz="900" dirty="0">
                        <a:solidFill>
                          <a:schemeClr val="bg1"/>
                        </a:solidFill>
                        <a:effectLst/>
                        <a:latin typeface="Calibri"/>
                        <a:ea typeface="Calibri"/>
                        <a:cs typeface="Times New Roman"/>
                      </a:endParaRPr>
                    </a:p>
                  </a:txBody>
                  <a:tcPr marL="45093" marR="45093" marT="0" marB="0" anchor="b"/>
                </a:tc>
                <a:tc>
                  <a:txBody>
                    <a:bodyPr/>
                    <a:lstStyle/>
                    <a:p>
                      <a:pPr algn="ctr">
                        <a:lnSpc>
                          <a:spcPct val="115000"/>
                        </a:lnSpc>
                        <a:spcAft>
                          <a:spcPts val="0"/>
                        </a:spcAft>
                      </a:pPr>
                      <a:r>
                        <a:rPr lang="lv-LV" sz="900" b="1">
                          <a:effectLst/>
                        </a:rPr>
                        <a:t>10</a:t>
                      </a:r>
                      <a:endParaRPr lang="lv-LV" sz="900" b="1">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b="1">
                          <a:effectLst/>
                        </a:rPr>
                        <a:t>9</a:t>
                      </a:r>
                      <a:endParaRPr lang="lv-LV" sz="900" b="1">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b="1">
                          <a:effectLst/>
                        </a:rPr>
                        <a:t>21</a:t>
                      </a:r>
                      <a:endParaRPr lang="lv-LV" sz="900" b="1">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b="1">
                          <a:effectLst/>
                        </a:rPr>
                        <a:t>78</a:t>
                      </a:r>
                      <a:endParaRPr lang="lv-LV" sz="900" b="1">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b="1">
                          <a:effectLst/>
                        </a:rPr>
                        <a:t>114</a:t>
                      </a:r>
                      <a:endParaRPr lang="lv-LV" sz="900" b="1">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b="1" dirty="0">
                          <a:effectLst/>
                        </a:rPr>
                        <a:t>199</a:t>
                      </a:r>
                      <a:endParaRPr lang="lv-LV" sz="900" b="1" dirty="0">
                        <a:effectLst/>
                        <a:latin typeface="Calibri"/>
                        <a:ea typeface="Calibri"/>
                        <a:cs typeface="Times New Roman"/>
                      </a:endParaRPr>
                    </a:p>
                  </a:txBody>
                  <a:tcPr marL="45093" marR="45093" marT="0" marB="0" anchor="ctr"/>
                </a:tc>
                <a:extLst>
                  <a:ext uri="{0D108BD9-81ED-4DB2-BD59-A6C34878D82A}">
                    <a16:rowId xmlns:a16="http://schemas.microsoft.com/office/drawing/2014/main" val="10037"/>
                  </a:ext>
                </a:extLst>
              </a:tr>
              <a:tr h="175250">
                <a:tc>
                  <a:txBody>
                    <a:bodyPr/>
                    <a:lstStyle/>
                    <a:p>
                      <a:pPr>
                        <a:lnSpc>
                          <a:spcPct val="115000"/>
                        </a:lnSpc>
                        <a:spcAft>
                          <a:spcPts val="0"/>
                        </a:spcAft>
                      </a:pPr>
                      <a:r>
                        <a:rPr lang="lv-LV" sz="1000" u="sng" dirty="0">
                          <a:solidFill>
                            <a:schemeClr val="bg1"/>
                          </a:solidFill>
                          <a:effectLst/>
                        </a:rPr>
                        <a:t>Ukraine</a:t>
                      </a:r>
                      <a:endParaRPr lang="lv-LV" sz="1000" u="sng" dirty="0">
                        <a:solidFill>
                          <a:schemeClr val="bg1"/>
                        </a:solidFill>
                        <a:effectLst/>
                        <a:latin typeface="Calibri"/>
                        <a:ea typeface="Calibri"/>
                        <a:cs typeface="Times New Roman"/>
                      </a:endParaRPr>
                    </a:p>
                  </a:txBody>
                  <a:tcPr marL="45093" marR="45093" marT="0" marB="0" anchor="b"/>
                </a:tc>
                <a:tc>
                  <a:txBody>
                    <a:bodyPr/>
                    <a:lstStyle/>
                    <a:p>
                      <a:pPr algn="ctr">
                        <a:lnSpc>
                          <a:spcPct val="115000"/>
                        </a:lnSpc>
                        <a:spcAft>
                          <a:spcPts val="0"/>
                        </a:spcAft>
                      </a:pPr>
                      <a:r>
                        <a:rPr lang="lv-LV" sz="1000" b="1" u="sng" dirty="0">
                          <a:effectLst/>
                        </a:rPr>
                        <a:t>61</a:t>
                      </a:r>
                      <a:endParaRPr lang="lv-LV" sz="1000" b="1" u="sng" dirty="0">
                        <a:effectLst/>
                        <a:latin typeface="Calibri"/>
                        <a:ea typeface="Calibri"/>
                        <a:cs typeface="Times New Roman"/>
                      </a:endParaRPr>
                    </a:p>
                  </a:txBody>
                  <a:tcPr marL="45093" marR="45093" marT="0" marB="0" anchor="ctr">
                    <a:solidFill>
                      <a:schemeClr val="accent1">
                        <a:lumMod val="20000"/>
                        <a:lumOff val="80000"/>
                      </a:schemeClr>
                    </a:solidFill>
                  </a:tcPr>
                </a:tc>
                <a:tc>
                  <a:txBody>
                    <a:bodyPr/>
                    <a:lstStyle/>
                    <a:p>
                      <a:pPr algn="ctr">
                        <a:lnSpc>
                          <a:spcPct val="115000"/>
                        </a:lnSpc>
                        <a:spcAft>
                          <a:spcPts val="0"/>
                        </a:spcAft>
                      </a:pPr>
                      <a:r>
                        <a:rPr lang="lv-LV" sz="1000" b="1" u="sng" dirty="0">
                          <a:effectLst/>
                        </a:rPr>
                        <a:t>259</a:t>
                      </a:r>
                      <a:endParaRPr lang="lv-LV" sz="1000" b="1" u="sng" dirty="0">
                        <a:effectLst/>
                        <a:latin typeface="Calibri"/>
                        <a:ea typeface="Calibri"/>
                        <a:cs typeface="Times New Roman"/>
                      </a:endParaRPr>
                    </a:p>
                  </a:txBody>
                  <a:tcPr marL="45093" marR="45093" marT="0" marB="0" anchor="ctr">
                    <a:solidFill>
                      <a:schemeClr val="accent1">
                        <a:lumMod val="20000"/>
                        <a:lumOff val="80000"/>
                      </a:schemeClr>
                    </a:solidFill>
                  </a:tcPr>
                </a:tc>
                <a:tc>
                  <a:txBody>
                    <a:bodyPr/>
                    <a:lstStyle/>
                    <a:p>
                      <a:pPr algn="ctr">
                        <a:lnSpc>
                          <a:spcPct val="115000"/>
                        </a:lnSpc>
                        <a:spcAft>
                          <a:spcPts val="0"/>
                        </a:spcAft>
                      </a:pPr>
                      <a:r>
                        <a:rPr lang="lv-LV" sz="1000" b="1" u="sng" dirty="0">
                          <a:effectLst/>
                        </a:rPr>
                        <a:t>214</a:t>
                      </a:r>
                      <a:endParaRPr lang="lv-LV" sz="1000" b="1" u="sng" dirty="0">
                        <a:effectLst/>
                        <a:latin typeface="Calibri"/>
                        <a:ea typeface="Calibri"/>
                        <a:cs typeface="Times New Roman"/>
                      </a:endParaRPr>
                    </a:p>
                  </a:txBody>
                  <a:tcPr marL="45093" marR="45093" marT="0" marB="0" anchor="ctr">
                    <a:solidFill>
                      <a:schemeClr val="accent1">
                        <a:lumMod val="20000"/>
                        <a:lumOff val="80000"/>
                      </a:schemeClr>
                    </a:solidFill>
                  </a:tcPr>
                </a:tc>
                <a:tc>
                  <a:txBody>
                    <a:bodyPr/>
                    <a:lstStyle/>
                    <a:p>
                      <a:pPr algn="ctr">
                        <a:lnSpc>
                          <a:spcPct val="115000"/>
                        </a:lnSpc>
                        <a:spcAft>
                          <a:spcPts val="0"/>
                        </a:spcAft>
                      </a:pPr>
                      <a:r>
                        <a:rPr lang="lv-LV" sz="1000" b="1" u="sng" dirty="0">
                          <a:effectLst/>
                        </a:rPr>
                        <a:t>183</a:t>
                      </a:r>
                      <a:endParaRPr lang="lv-LV" sz="1000" b="1" u="sng" dirty="0">
                        <a:effectLst/>
                        <a:latin typeface="Calibri"/>
                        <a:ea typeface="Calibri"/>
                        <a:cs typeface="Times New Roman"/>
                      </a:endParaRPr>
                    </a:p>
                  </a:txBody>
                  <a:tcPr marL="45093" marR="45093" marT="0" marB="0" anchor="ctr">
                    <a:solidFill>
                      <a:schemeClr val="accent1">
                        <a:lumMod val="20000"/>
                        <a:lumOff val="80000"/>
                      </a:schemeClr>
                    </a:solidFill>
                  </a:tcPr>
                </a:tc>
                <a:tc>
                  <a:txBody>
                    <a:bodyPr/>
                    <a:lstStyle/>
                    <a:p>
                      <a:pPr algn="ctr">
                        <a:lnSpc>
                          <a:spcPct val="115000"/>
                        </a:lnSpc>
                        <a:spcAft>
                          <a:spcPts val="0"/>
                        </a:spcAft>
                      </a:pPr>
                      <a:r>
                        <a:rPr lang="lv-LV" sz="1000" b="1" u="sng" dirty="0">
                          <a:effectLst/>
                        </a:rPr>
                        <a:t>188</a:t>
                      </a:r>
                      <a:endParaRPr lang="lv-LV" sz="1000" b="1" u="sng" dirty="0">
                        <a:effectLst/>
                        <a:latin typeface="Calibri"/>
                        <a:ea typeface="Calibri"/>
                        <a:cs typeface="Times New Roman"/>
                      </a:endParaRPr>
                    </a:p>
                  </a:txBody>
                  <a:tcPr marL="45093" marR="45093" marT="0" marB="0" anchor="ctr">
                    <a:solidFill>
                      <a:schemeClr val="accent1">
                        <a:lumMod val="20000"/>
                        <a:lumOff val="80000"/>
                      </a:schemeClr>
                    </a:solidFill>
                  </a:tcPr>
                </a:tc>
                <a:tc>
                  <a:txBody>
                    <a:bodyPr/>
                    <a:lstStyle/>
                    <a:p>
                      <a:pPr algn="ctr">
                        <a:lnSpc>
                          <a:spcPct val="115000"/>
                        </a:lnSpc>
                        <a:spcAft>
                          <a:spcPts val="0"/>
                        </a:spcAft>
                      </a:pPr>
                      <a:r>
                        <a:rPr lang="lv-LV" sz="1000" b="1" u="sng" dirty="0">
                          <a:effectLst/>
                        </a:rPr>
                        <a:t>233</a:t>
                      </a:r>
                      <a:endParaRPr lang="lv-LV" sz="1000" b="1" u="sng" dirty="0">
                        <a:effectLst/>
                        <a:latin typeface="Calibri"/>
                        <a:ea typeface="Calibri"/>
                        <a:cs typeface="Times New Roman"/>
                      </a:endParaRPr>
                    </a:p>
                  </a:txBody>
                  <a:tcPr marL="45093" marR="45093" marT="0" marB="0" anchor="ctr">
                    <a:solidFill>
                      <a:schemeClr val="accent1">
                        <a:lumMod val="20000"/>
                        <a:lumOff val="80000"/>
                      </a:schemeClr>
                    </a:solidFill>
                  </a:tcPr>
                </a:tc>
                <a:extLst>
                  <a:ext uri="{0D108BD9-81ED-4DB2-BD59-A6C34878D82A}">
                    <a16:rowId xmlns:a16="http://schemas.microsoft.com/office/drawing/2014/main" val="10038"/>
                  </a:ext>
                </a:extLst>
              </a:tr>
              <a:tr h="157725">
                <a:tc>
                  <a:txBody>
                    <a:bodyPr/>
                    <a:lstStyle/>
                    <a:p>
                      <a:pPr>
                        <a:lnSpc>
                          <a:spcPct val="115000"/>
                        </a:lnSpc>
                        <a:spcAft>
                          <a:spcPts val="0"/>
                        </a:spcAft>
                      </a:pPr>
                      <a:r>
                        <a:rPr lang="lv-LV" sz="900" dirty="0">
                          <a:effectLst/>
                        </a:rPr>
                        <a:t>Uzbekistan</a:t>
                      </a:r>
                      <a:endParaRPr lang="lv-LV" sz="900" dirty="0">
                        <a:effectLst/>
                        <a:latin typeface="Calibri"/>
                        <a:ea typeface="Calibri"/>
                        <a:cs typeface="Times New Roman"/>
                      </a:endParaRPr>
                    </a:p>
                  </a:txBody>
                  <a:tcPr marL="45093" marR="45093" marT="0" marB="0" anchor="b"/>
                </a:tc>
                <a:tc>
                  <a:txBody>
                    <a:bodyPr/>
                    <a:lstStyle/>
                    <a:p>
                      <a:pPr algn="ctr">
                        <a:lnSpc>
                          <a:spcPct val="115000"/>
                        </a:lnSpc>
                        <a:spcAft>
                          <a:spcPts val="0"/>
                        </a:spcAft>
                      </a:pPr>
                      <a:r>
                        <a:rPr lang="lv-LV" sz="900" b="1" dirty="0">
                          <a:effectLst/>
                        </a:rPr>
                        <a:t>27</a:t>
                      </a:r>
                      <a:endParaRPr lang="lv-LV" sz="900" b="1" dirty="0">
                        <a:effectLst/>
                        <a:latin typeface="Calibri"/>
                        <a:ea typeface="Calibri"/>
                        <a:cs typeface="Times New Roman"/>
                      </a:endParaRPr>
                    </a:p>
                  </a:txBody>
                  <a:tcPr marL="45093" marR="45093" marT="0" marB="0" anchor="ctr">
                    <a:solidFill>
                      <a:schemeClr val="accent1">
                        <a:lumMod val="20000"/>
                        <a:lumOff val="80000"/>
                      </a:schemeClr>
                    </a:solidFill>
                  </a:tcPr>
                </a:tc>
                <a:tc>
                  <a:txBody>
                    <a:bodyPr/>
                    <a:lstStyle/>
                    <a:p>
                      <a:pPr algn="ctr">
                        <a:lnSpc>
                          <a:spcPct val="115000"/>
                        </a:lnSpc>
                        <a:spcAft>
                          <a:spcPts val="0"/>
                        </a:spcAft>
                      </a:pPr>
                      <a:r>
                        <a:rPr lang="lv-LV" sz="900" b="1" dirty="0">
                          <a:effectLst/>
                        </a:rPr>
                        <a:t>31</a:t>
                      </a:r>
                      <a:endParaRPr lang="lv-LV" sz="900" b="1" dirty="0">
                        <a:effectLst/>
                        <a:latin typeface="Calibri"/>
                        <a:ea typeface="Calibri"/>
                        <a:cs typeface="Times New Roman"/>
                      </a:endParaRPr>
                    </a:p>
                  </a:txBody>
                  <a:tcPr marL="45093" marR="45093" marT="0" marB="0" anchor="ctr">
                    <a:solidFill>
                      <a:schemeClr val="accent1">
                        <a:lumMod val="20000"/>
                        <a:lumOff val="80000"/>
                      </a:schemeClr>
                    </a:solidFill>
                  </a:tcPr>
                </a:tc>
                <a:tc>
                  <a:txBody>
                    <a:bodyPr/>
                    <a:lstStyle/>
                    <a:p>
                      <a:pPr algn="ctr">
                        <a:lnSpc>
                          <a:spcPct val="115000"/>
                        </a:lnSpc>
                        <a:spcAft>
                          <a:spcPts val="0"/>
                        </a:spcAft>
                      </a:pPr>
                      <a:r>
                        <a:rPr lang="lv-LV" sz="900" b="1" dirty="0">
                          <a:effectLst/>
                        </a:rPr>
                        <a:t>50</a:t>
                      </a:r>
                      <a:endParaRPr lang="lv-LV" sz="900" b="1" dirty="0">
                        <a:effectLst/>
                        <a:latin typeface="Calibri"/>
                        <a:ea typeface="Calibri"/>
                        <a:cs typeface="Times New Roman"/>
                      </a:endParaRPr>
                    </a:p>
                  </a:txBody>
                  <a:tcPr marL="45093" marR="45093" marT="0" marB="0" anchor="ctr">
                    <a:solidFill>
                      <a:schemeClr val="accent1">
                        <a:lumMod val="20000"/>
                        <a:lumOff val="80000"/>
                      </a:schemeClr>
                    </a:solidFill>
                  </a:tcPr>
                </a:tc>
                <a:tc>
                  <a:txBody>
                    <a:bodyPr/>
                    <a:lstStyle/>
                    <a:p>
                      <a:pPr algn="ctr">
                        <a:lnSpc>
                          <a:spcPct val="115000"/>
                        </a:lnSpc>
                        <a:spcAft>
                          <a:spcPts val="0"/>
                        </a:spcAft>
                      </a:pPr>
                      <a:r>
                        <a:rPr lang="lv-LV" sz="900" b="1" dirty="0">
                          <a:effectLst/>
                        </a:rPr>
                        <a:t>96</a:t>
                      </a:r>
                      <a:endParaRPr lang="lv-LV" sz="900" b="1" dirty="0">
                        <a:effectLst/>
                        <a:latin typeface="Calibri"/>
                        <a:ea typeface="Calibri"/>
                        <a:cs typeface="Times New Roman"/>
                      </a:endParaRPr>
                    </a:p>
                  </a:txBody>
                  <a:tcPr marL="45093" marR="45093" marT="0" marB="0" anchor="ctr">
                    <a:solidFill>
                      <a:schemeClr val="accent1">
                        <a:lumMod val="20000"/>
                        <a:lumOff val="80000"/>
                      </a:schemeClr>
                    </a:solidFill>
                  </a:tcPr>
                </a:tc>
                <a:tc>
                  <a:txBody>
                    <a:bodyPr/>
                    <a:lstStyle/>
                    <a:p>
                      <a:pPr algn="ctr">
                        <a:lnSpc>
                          <a:spcPct val="115000"/>
                        </a:lnSpc>
                        <a:spcAft>
                          <a:spcPts val="0"/>
                        </a:spcAft>
                      </a:pPr>
                      <a:r>
                        <a:rPr lang="lv-LV" sz="900" b="1" dirty="0">
                          <a:effectLst/>
                        </a:rPr>
                        <a:t>190</a:t>
                      </a:r>
                      <a:endParaRPr lang="lv-LV" sz="900" b="1" dirty="0">
                        <a:effectLst/>
                        <a:latin typeface="Calibri"/>
                        <a:ea typeface="Calibri"/>
                        <a:cs typeface="Times New Roman"/>
                      </a:endParaRPr>
                    </a:p>
                  </a:txBody>
                  <a:tcPr marL="45093" marR="45093" marT="0" marB="0" anchor="ctr">
                    <a:solidFill>
                      <a:schemeClr val="accent1">
                        <a:lumMod val="20000"/>
                        <a:lumOff val="80000"/>
                      </a:schemeClr>
                    </a:solidFill>
                  </a:tcPr>
                </a:tc>
                <a:tc>
                  <a:txBody>
                    <a:bodyPr/>
                    <a:lstStyle/>
                    <a:p>
                      <a:pPr algn="ctr">
                        <a:lnSpc>
                          <a:spcPct val="115000"/>
                        </a:lnSpc>
                        <a:spcAft>
                          <a:spcPts val="0"/>
                        </a:spcAft>
                      </a:pPr>
                      <a:r>
                        <a:rPr lang="lv-LV" sz="900" b="1" dirty="0">
                          <a:effectLst/>
                        </a:rPr>
                        <a:t>366</a:t>
                      </a:r>
                      <a:endParaRPr lang="lv-LV" sz="900" b="1" dirty="0">
                        <a:effectLst/>
                        <a:latin typeface="Calibri"/>
                        <a:ea typeface="Calibri"/>
                        <a:cs typeface="Times New Roman"/>
                      </a:endParaRPr>
                    </a:p>
                  </a:txBody>
                  <a:tcPr marL="45093" marR="45093" marT="0" marB="0" anchor="ctr">
                    <a:solidFill>
                      <a:schemeClr val="accent1">
                        <a:lumMod val="20000"/>
                        <a:lumOff val="80000"/>
                      </a:schemeClr>
                    </a:solidFill>
                  </a:tcPr>
                </a:tc>
                <a:extLst>
                  <a:ext uri="{0D108BD9-81ED-4DB2-BD59-A6C34878D82A}">
                    <a16:rowId xmlns:a16="http://schemas.microsoft.com/office/drawing/2014/main" val="10039"/>
                  </a:ext>
                </a:extLst>
              </a:tr>
              <a:tr h="157725">
                <a:tc>
                  <a:txBody>
                    <a:bodyPr/>
                    <a:lstStyle/>
                    <a:p>
                      <a:pPr>
                        <a:lnSpc>
                          <a:spcPct val="115000"/>
                        </a:lnSpc>
                        <a:spcAft>
                          <a:spcPts val="0"/>
                        </a:spcAft>
                      </a:pPr>
                      <a:r>
                        <a:rPr lang="lv-LV" sz="900" dirty="0">
                          <a:effectLst/>
                        </a:rPr>
                        <a:t>Germany</a:t>
                      </a:r>
                      <a:endParaRPr lang="lv-LV" sz="900" dirty="0">
                        <a:effectLst/>
                        <a:latin typeface="Calibri"/>
                        <a:ea typeface="Calibri"/>
                        <a:cs typeface="Times New Roman"/>
                      </a:endParaRPr>
                    </a:p>
                  </a:txBody>
                  <a:tcPr marL="45093" marR="45093" marT="0" marB="0" anchor="b"/>
                </a:tc>
                <a:tc>
                  <a:txBody>
                    <a:bodyPr/>
                    <a:lstStyle/>
                    <a:p>
                      <a:pPr algn="ctr">
                        <a:lnSpc>
                          <a:spcPct val="115000"/>
                        </a:lnSpc>
                        <a:spcAft>
                          <a:spcPts val="0"/>
                        </a:spcAft>
                      </a:pPr>
                      <a:r>
                        <a:rPr lang="lv-LV" sz="900" b="1">
                          <a:effectLst/>
                        </a:rPr>
                        <a:t>98</a:t>
                      </a:r>
                      <a:endParaRPr lang="lv-LV" sz="900" b="1">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b="1">
                          <a:effectLst/>
                        </a:rPr>
                        <a:t>109</a:t>
                      </a:r>
                      <a:endParaRPr lang="lv-LV" sz="900" b="1">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b="1" dirty="0">
                          <a:effectLst/>
                        </a:rPr>
                        <a:t>155</a:t>
                      </a:r>
                      <a:endParaRPr lang="lv-LV" sz="900" b="1" dirty="0">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b="1">
                          <a:effectLst/>
                        </a:rPr>
                        <a:t>370</a:t>
                      </a:r>
                      <a:endParaRPr lang="lv-LV" sz="900" b="1">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b="1">
                          <a:effectLst/>
                        </a:rPr>
                        <a:t>567</a:t>
                      </a:r>
                      <a:endParaRPr lang="lv-LV" sz="900" b="1">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b="1" dirty="0">
                          <a:effectLst/>
                        </a:rPr>
                        <a:t>746</a:t>
                      </a:r>
                      <a:endParaRPr lang="lv-LV" sz="900" b="1" dirty="0">
                        <a:effectLst/>
                        <a:latin typeface="Calibri"/>
                        <a:ea typeface="Calibri"/>
                        <a:cs typeface="Times New Roman"/>
                      </a:endParaRPr>
                    </a:p>
                  </a:txBody>
                  <a:tcPr marL="45093" marR="45093" marT="0" marB="0" anchor="ctr"/>
                </a:tc>
                <a:extLst>
                  <a:ext uri="{0D108BD9-81ED-4DB2-BD59-A6C34878D82A}">
                    <a16:rowId xmlns:a16="http://schemas.microsoft.com/office/drawing/2014/main" val="10040"/>
                  </a:ext>
                </a:extLst>
              </a:tr>
              <a:tr h="157725">
                <a:tc>
                  <a:txBody>
                    <a:bodyPr/>
                    <a:lstStyle/>
                    <a:p>
                      <a:pPr>
                        <a:lnSpc>
                          <a:spcPct val="115000"/>
                        </a:lnSpc>
                        <a:spcAft>
                          <a:spcPts val="0"/>
                        </a:spcAft>
                      </a:pPr>
                      <a:r>
                        <a:rPr lang="lv-LV" sz="900" dirty="0">
                          <a:effectLst/>
                        </a:rPr>
                        <a:t>Sweden</a:t>
                      </a:r>
                      <a:endParaRPr lang="lv-LV" sz="900" dirty="0">
                        <a:effectLst/>
                        <a:latin typeface="Calibri"/>
                        <a:ea typeface="Calibri"/>
                        <a:cs typeface="Times New Roman"/>
                      </a:endParaRPr>
                    </a:p>
                  </a:txBody>
                  <a:tcPr marL="45093" marR="45093" marT="0" marB="0" anchor="b"/>
                </a:tc>
                <a:tc>
                  <a:txBody>
                    <a:bodyPr/>
                    <a:lstStyle/>
                    <a:p>
                      <a:pPr algn="ctr">
                        <a:lnSpc>
                          <a:spcPct val="115000"/>
                        </a:lnSpc>
                        <a:spcAft>
                          <a:spcPts val="0"/>
                        </a:spcAft>
                      </a:pPr>
                      <a:r>
                        <a:rPr lang="lv-LV" sz="900" b="1">
                          <a:effectLst/>
                        </a:rPr>
                        <a:t>34</a:t>
                      </a:r>
                      <a:endParaRPr lang="lv-LV" sz="900" b="1">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b="1">
                          <a:effectLst/>
                        </a:rPr>
                        <a:t>57</a:t>
                      </a:r>
                      <a:endParaRPr lang="lv-LV" sz="900" b="1">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b="1">
                          <a:effectLst/>
                        </a:rPr>
                        <a:t>86</a:t>
                      </a:r>
                      <a:endParaRPr lang="lv-LV" sz="900" b="1">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b="1">
                          <a:effectLst/>
                        </a:rPr>
                        <a:t>117</a:t>
                      </a:r>
                      <a:endParaRPr lang="lv-LV" sz="900" b="1">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b="1">
                          <a:effectLst/>
                        </a:rPr>
                        <a:t>165</a:t>
                      </a:r>
                      <a:endParaRPr lang="lv-LV" sz="900" b="1">
                        <a:effectLst/>
                        <a:latin typeface="Calibri"/>
                        <a:ea typeface="Calibri"/>
                        <a:cs typeface="Times New Roman"/>
                      </a:endParaRPr>
                    </a:p>
                  </a:txBody>
                  <a:tcPr marL="45093" marR="45093" marT="0" marB="0" anchor="ctr"/>
                </a:tc>
                <a:tc>
                  <a:txBody>
                    <a:bodyPr/>
                    <a:lstStyle/>
                    <a:p>
                      <a:pPr algn="ctr">
                        <a:lnSpc>
                          <a:spcPct val="115000"/>
                        </a:lnSpc>
                        <a:spcAft>
                          <a:spcPts val="0"/>
                        </a:spcAft>
                      </a:pPr>
                      <a:r>
                        <a:rPr lang="lv-LV" sz="900" b="1" dirty="0">
                          <a:effectLst/>
                        </a:rPr>
                        <a:t>197</a:t>
                      </a:r>
                      <a:endParaRPr lang="lv-LV" sz="900" b="1" dirty="0">
                        <a:effectLst/>
                        <a:latin typeface="Calibri"/>
                        <a:ea typeface="Calibri"/>
                        <a:cs typeface="Times New Roman"/>
                      </a:endParaRPr>
                    </a:p>
                  </a:txBody>
                  <a:tcPr marL="45093" marR="45093" marT="0" marB="0" anchor="ctr"/>
                </a:tc>
                <a:extLst>
                  <a:ext uri="{0D108BD9-81ED-4DB2-BD59-A6C34878D82A}">
                    <a16:rowId xmlns:a16="http://schemas.microsoft.com/office/drawing/2014/main" val="10041"/>
                  </a:ext>
                </a:extLst>
              </a:tr>
            </a:tbl>
          </a:graphicData>
        </a:graphic>
      </p:graphicFrame>
      <p:sp>
        <p:nvSpPr>
          <p:cNvPr id="16733" name="Rectangle 7"/>
          <p:cNvSpPr>
            <a:spLocks noChangeArrowheads="1"/>
          </p:cNvSpPr>
          <p:nvPr/>
        </p:nvSpPr>
        <p:spPr bwMode="auto">
          <a:xfrm rot="5400000">
            <a:off x="5502275" y="3487738"/>
            <a:ext cx="6173788" cy="246062"/>
          </a:xfrm>
          <a:prstGeom prst="rect">
            <a:avLst/>
          </a:prstGeom>
          <a:noFill/>
          <a:ln w="9525">
            <a:noFill/>
            <a:miter lim="800000"/>
            <a:headEnd/>
            <a:tailEnd/>
          </a:ln>
        </p:spPr>
        <p:txBody>
          <a:bodyPr>
            <a:spAutoFit/>
          </a:bodyPr>
          <a:lstStyle/>
          <a:p>
            <a:r>
              <a:rPr lang="en-GB" altLang="lv-LV" sz="1000" b="1" i="1"/>
              <a:t>Source: Central Statistics Bureau of Republic</a:t>
            </a:r>
            <a:r>
              <a:rPr lang="lv-LV" altLang="lv-LV" sz="1000" b="1" i="1"/>
              <a:t>  o</a:t>
            </a:r>
            <a:r>
              <a:rPr lang="en-GB" altLang="lv-LV" sz="1000" b="1" i="1"/>
              <a:t>f </a:t>
            </a:r>
            <a:r>
              <a:rPr lang="lv-LV" altLang="lv-LV" sz="1000" b="1" i="1"/>
              <a:t> </a:t>
            </a:r>
            <a:r>
              <a:rPr lang="en-GB" altLang="lv-LV" sz="1000" b="1" i="1"/>
              <a:t>Latvia, 2016</a:t>
            </a:r>
            <a:endParaRPr lang="lv-LV" altLang="lv-LV" sz="1000" b="1"/>
          </a:p>
        </p:txBody>
      </p:sp>
    </p:spTree>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atura vietturis 2" descr="Programmu_katalogs.png"/>
          <p:cNvPicPr>
            <a:picLocks noGrp="1" noChangeAspect="1"/>
          </p:cNvPicPr>
          <p:nvPr>
            <p:ph/>
          </p:nvPr>
        </p:nvPicPr>
        <p:blipFill>
          <a:blip r:embed="rId3" cstate="print"/>
          <a:stretch>
            <a:fillRect/>
          </a:stretch>
        </p:blipFill>
        <p:spPr>
          <a:xfrm>
            <a:off x="559892" y="274638"/>
            <a:ext cx="8024216" cy="5851525"/>
          </a:xfr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atura vietturis 2" descr="admission.png"/>
          <p:cNvPicPr>
            <a:picLocks noGrp="1" noChangeAspect="1"/>
          </p:cNvPicPr>
          <p:nvPr>
            <p:ph/>
          </p:nvPr>
        </p:nvPicPr>
        <p:blipFill>
          <a:blip r:embed="rId3" cstate="print"/>
          <a:stretch>
            <a:fillRect/>
          </a:stretch>
        </p:blipFill>
        <p:spPr>
          <a:xfrm>
            <a:off x="457200" y="385864"/>
            <a:ext cx="8229600" cy="5629072"/>
          </a:xfr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atura vietturis 2" descr="Eurobachelor.png"/>
          <p:cNvPicPr>
            <a:picLocks noGrp="1" noChangeAspect="1"/>
          </p:cNvPicPr>
          <p:nvPr>
            <p:ph/>
          </p:nvPr>
        </p:nvPicPr>
        <p:blipFill>
          <a:blip r:embed="rId3" cstate="print"/>
          <a:stretch>
            <a:fillRect/>
          </a:stretch>
        </p:blipFill>
        <p:spPr>
          <a:xfrm>
            <a:off x="570683" y="274638"/>
            <a:ext cx="8002633" cy="5851525"/>
          </a:xfr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atura vietturis 1"/>
          <p:cNvSpPr>
            <a:spLocks noGrp="1"/>
          </p:cNvSpPr>
          <p:nvPr>
            <p:ph/>
          </p:nvPr>
        </p:nvSpPr>
        <p:spPr/>
        <p:txBody>
          <a:bodyPr/>
          <a:lstStyle/>
          <a:p>
            <a:r>
              <a:rPr lang="lv-LV" dirty="0"/>
              <a:t>1.9 </a:t>
            </a:r>
            <a:r>
              <a:rPr lang="lv-LV" b="1" dirty="0" err="1"/>
              <a:t>On-going</a:t>
            </a:r>
            <a:r>
              <a:rPr lang="lv-LV" b="1" dirty="0"/>
              <a:t> </a:t>
            </a:r>
            <a:r>
              <a:rPr lang="lv-LV" b="1" dirty="0" err="1"/>
              <a:t>monitoring</a:t>
            </a:r>
            <a:r>
              <a:rPr lang="lv-LV" b="1" dirty="0"/>
              <a:t> </a:t>
            </a:r>
            <a:r>
              <a:rPr lang="lv-LV" b="1" dirty="0" err="1"/>
              <a:t>and</a:t>
            </a:r>
            <a:r>
              <a:rPr lang="lv-LV" b="1" dirty="0"/>
              <a:t> </a:t>
            </a:r>
            <a:r>
              <a:rPr lang="lv-LV" b="1" dirty="0" err="1"/>
              <a:t>periodic</a:t>
            </a:r>
            <a:r>
              <a:rPr lang="lv-LV" b="1" dirty="0"/>
              <a:t> </a:t>
            </a:r>
            <a:r>
              <a:rPr lang="lv-LV" b="1" dirty="0" err="1"/>
              <a:t>review</a:t>
            </a:r>
            <a:r>
              <a:rPr lang="lv-LV" b="1" dirty="0"/>
              <a:t> </a:t>
            </a:r>
            <a:r>
              <a:rPr lang="lv-LV" b="1" dirty="0" err="1"/>
              <a:t>of</a:t>
            </a:r>
            <a:r>
              <a:rPr lang="lv-LV" b="1" dirty="0"/>
              <a:t> </a:t>
            </a:r>
            <a:r>
              <a:rPr lang="lv-LV" b="1" dirty="0" err="1"/>
              <a:t>programmes</a:t>
            </a:r>
            <a:r>
              <a:rPr lang="lv-LV" i="1" dirty="0"/>
              <a:t>:</a:t>
            </a:r>
          </a:p>
          <a:p>
            <a:r>
              <a:rPr lang="en-US" dirty="0"/>
              <a:t>Institutions should </a:t>
            </a:r>
            <a:r>
              <a:rPr lang="lv-LV" dirty="0" err="1"/>
              <a:t>monitor</a:t>
            </a:r>
            <a:r>
              <a:rPr lang="lv-LV" dirty="0"/>
              <a:t> </a:t>
            </a:r>
            <a:r>
              <a:rPr lang="lv-LV" dirty="0" err="1"/>
              <a:t>and</a:t>
            </a:r>
            <a:r>
              <a:rPr lang="lv-LV" dirty="0"/>
              <a:t> </a:t>
            </a:r>
            <a:r>
              <a:rPr lang="lv-LV" dirty="0" err="1"/>
              <a:t>periodically</a:t>
            </a:r>
            <a:r>
              <a:rPr lang="lv-LV" dirty="0"/>
              <a:t> </a:t>
            </a:r>
            <a:r>
              <a:rPr lang="lv-LV" dirty="0" err="1"/>
              <a:t>review</a:t>
            </a:r>
            <a:r>
              <a:rPr lang="lv-LV" dirty="0"/>
              <a:t> </a:t>
            </a:r>
            <a:r>
              <a:rPr lang="lv-LV" dirty="0" err="1"/>
              <a:t>their</a:t>
            </a:r>
            <a:r>
              <a:rPr lang="lv-LV" dirty="0"/>
              <a:t> </a:t>
            </a:r>
            <a:r>
              <a:rPr lang="lv-LV" dirty="0" err="1"/>
              <a:t>programmes</a:t>
            </a:r>
            <a:r>
              <a:rPr lang="lv-LV" dirty="0"/>
              <a:t> to </a:t>
            </a:r>
            <a:r>
              <a:rPr lang="lv-LV" dirty="0" err="1"/>
              <a:t>ensure</a:t>
            </a:r>
            <a:r>
              <a:rPr lang="lv-LV" dirty="0"/>
              <a:t> </a:t>
            </a:r>
            <a:r>
              <a:rPr lang="lv-LV" dirty="0" err="1"/>
              <a:t>that</a:t>
            </a:r>
            <a:r>
              <a:rPr lang="lv-LV" dirty="0"/>
              <a:t> </a:t>
            </a:r>
            <a:r>
              <a:rPr lang="lv-LV" dirty="0" err="1"/>
              <a:t>they</a:t>
            </a:r>
            <a:r>
              <a:rPr lang="lv-LV" dirty="0"/>
              <a:t> </a:t>
            </a:r>
            <a:r>
              <a:rPr lang="lv-LV" dirty="0" err="1"/>
              <a:t>achieve</a:t>
            </a:r>
            <a:r>
              <a:rPr lang="lv-LV" dirty="0"/>
              <a:t> </a:t>
            </a:r>
            <a:r>
              <a:rPr lang="lv-LV" dirty="0" err="1"/>
              <a:t>the</a:t>
            </a:r>
            <a:r>
              <a:rPr lang="lv-LV" dirty="0"/>
              <a:t> </a:t>
            </a:r>
            <a:r>
              <a:rPr lang="lv-LV" dirty="0" err="1"/>
              <a:t>objectives</a:t>
            </a:r>
            <a:r>
              <a:rPr lang="lv-LV" dirty="0"/>
              <a:t> </a:t>
            </a:r>
            <a:r>
              <a:rPr lang="lv-LV" dirty="0" err="1"/>
              <a:t>set</a:t>
            </a:r>
            <a:r>
              <a:rPr lang="lv-LV" dirty="0"/>
              <a:t> </a:t>
            </a:r>
            <a:r>
              <a:rPr lang="lv-LV" dirty="0" err="1"/>
              <a:t>for</a:t>
            </a:r>
            <a:r>
              <a:rPr lang="lv-LV" dirty="0"/>
              <a:t> </a:t>
            </a:r>
            <a:r>
              <a:rPr lang="lv-LV" dirty="0" err="1"/>
              <a:t>them</a:t>
            </a:r>
            <a:r>
              <a:rPr lang="lv-LV" dirty="0"/>
              <a:t> </a:t>
            </a:r>
            <a:r>
              <a:rPr lang="lv-LV" dirty="0" err="1"/>
              <a:t>and</a:t>
            </a:r>
            <a:r>
              <a:rPr lang="lv-LV" dirty="0"/>
              <a:t> </a:t>
            </a:r>
            <a:r>
              <a:rPr lang="lv-LV" dirty="0" err="1"/>
              <a:t>respond</a:t>
            </a:r>
            <a:r>
              <a:rPr lang="lv-LV" dirty="0"/>
              <a:t> to </a:t>
            </a:r>
            <a:r>
              <a:rPr lang="lv-LV" dirty="0" err="1"/>
              <a:t>the</a:t>
            </a:r>
            <a:r>
              <a:rPr lang="lv-LV" dirty="0"/>
              <a:t> </a:t>
            </a:r>
            <a:r>
              <a:rPr lang="lv-LV" dirty="0" err="1"/>
              <a:t>needs</a:t>
            </a:r>
            <a:r>
              <a:rPr lang="lv-LV" dirty="0"/>
              <a:t> </a:t>
            </a:r>
            <a:r>
              <a:rPr lang="lv-LV" dirty="0" err="1"/>
              <a:t>of</a:t>
            </a:r>
            <a:r>
              <a:rPr lang="lv-LV" dirty="0"/>
              <a:t> students </a:t>
            </a:r>
            <a:r>
              <a:rPr lang="lv-LV" dirty="0" err="1"/>
              <a:t>and</a:t>
            </a:r>
            <a:r>
              <a:rPr lang="lv-LV" dirty="0"/>
              <a:t> </a:t>
            </a:r>
            <a:r>
              <a:rPr lang="lv-LV" dirty="0" err="1"/>
              <a:t>society</a:t>
            </a:r>
            <a:r>
              <a:rPr lang="lv-LV" dirty="0"/>
              <a:t>. </a:t>
            </a:r>
            <a:r>
              <a:rPr lang="lv-LV" dirty="0" err="1"/>
              <a:t>These</a:t>
            </a:r>
            <a:r>
              <a:rPr lang="lv-LV" dirty="0"/>
              <a:t> </a:t>
            </a:r>
            <a:r>
              <a:rPr lang="lv-LV" dirty="0" err="1"/>
              <a:t>reviews</a:t>
            </a:r>
            <a:r>
              <a:rPr lang="lv-LV" dirty="0"/>
              <a:t> </a:t>
            </a:r>
            <a:r>
              <a:rPr lang="lv-LV" dirty="0" err="1"/>
              <a:t>should</a:t>
            </a:r>
            <a:r>
              <a:rPr lang="lv-LV" dirty="0"/>
              <a:t> </a:t>
            </a:r>
            <a:r>
              <a:rPr lang="lv-LV" dirty="0" err="1"/>
              <a:t>lead</a:t>
            </a:r>
            <a:r>
              <a:rPr lang="lv-LV" dirty="0"/>
              <a:t> to </a:t>
            </a:r>
            <a:r>
              <a:rPr lang="lv-LV" dirty="0" err="1"/>
              <a:t>continuous</a:t>
            </a:r>
            <a:r>
              <a:rPr lang="lv-LV" dirty="0"/>
              <a:t> </a:t>
            </a:r>
            <a:r>
              <a:rPr lang="lv-LV" dirty="0" err="1"/>
              <a:t>improvement</a:t>
            </a:r>
            <a:r>
              <a:rPr lang="lv-LV" dirty="0"/>
              <a:t> </a:t>
            </a:r>
            <a:r>
              <a:rPr lang="lv-LV" dirty="0" err="1"/>
              <a:t>of</a:t>
            </a:r>
            <a:r>
              <a:rPr lang="lv-LV" dirty="0"/>
              <a:t> </a:t>
            </a:r>
            <a:r>
              <a:rPr lang="lv-LV" dirty="0" err="1"/>
              <a:t>the</a:t>
            </a:r>
            <a:r>
              <a:rPr lang="lv-LV" dirty="0"/>
              <a:t> </a:t>
            </a:r>
            <a:r>
              <a:rPr lang="lv-LV" dirty="0" err="1"/>
              <a:t>programme</a:t>
            </a:r>
            <a:r>
              <a:rPr lang="lv-LV" dirty="0"/>
              <a:t>. </a:t>
            </a:r>
            <a:r>
              <a:rPr lang="lv-LV" dirty="0" err="1"/>
              <a:t>Any</a:t>
            </a:r>
            <a:r>
              <a:rPr lang="lv-LV" dirty="0"/>
              <a:t> </a:t>
            </a:r>
            <a:r>
              <a:rPr lang="lv-LV" dirty="0" err="1"/>
              <a:t>action</a:t>
            </a:r>
            <a:r>
              <a:rPr lang="lv-LV" dirty="0"/>
              <a:t> </a:t>
            </a:r>
            <a:r>
              <a:rPr lang="lv-LV" dirty="0" err="1"/>
              <a:t>planned</a:t>
            </a:r>
            <a:r>
              <a:rPr lang="lv-LV" dirty="0"/>
              <a:t> </a:t>
            </a:r>
            <a:r>
              <a:rPr lang="lv-LV" dirty="0" err="1"/>
              <a:t>or</a:t>
            </a:r>
            <a:r>
              <a:rPr lang="lv-LV" dirty="0"/>
              <a:t> </a:t>
            </a:r>
            <a:r>
              <a:rPr lang="lv-LV" dirty="0" err="1"/>
              <a:t>taken</a:t>
            </a:r>
            <a:r>
              <a:rPr lang="lv-LV" dirty="0"/>
              <a:t> </a:t>
            </a:r>
            <a:r>
              <a:rPr lang="lv-LV" dirty="0" err="1"/>
              <a:t>as</a:t>
            </a:r>
            <a:r>
              <a:rPr lang="lv-LV" dirty="0"/>
              <a:t> a </a:t>
            </a:r>
            <a:r>
              <a:rPr lang="lv-LV" dirty="0" err="1"/>
              <a:t>result</a:t>
            </a:r>
            <a:r>
              <a:rPr lang="lv-LV" dirty="0"/>
              <a:t> </a:t>
            </a:r>
            <a:r>
              <a:rPr lang="lv-LV" dirty="0" err="1"/>
              <a:t>should</a:t>
            </a:r>
            <a:r>
              <a:rPr lang="lv-LV" dirty="0"/>
              <a:t> </a:t>
            </a:r>
            <a:r>
              <a:rPr lang="lv-LV" dirty="0" err="1"/>
              <a:t>be</a:t>
            </a:r>
            <a:r>
              <a:rPr lang="lv-LV" dirty="0"/>
              <a:t> </a:t>
            </a:r>
            <a:r>
              <a:rPr lang="lv-LV" dirty="0" err="1"/>
              <a:t>communicated</a:t>
            </a:r>
            <a:r>
              <a:rPr lang="lv-LV" dirty="0"/>
              <a:t> to </a:t>
            </a:r>
            <a:r>
              <a:rPr lang="lv-LV" dirty="0" err="1"/>
              <a:t>all</a:t>
            </a:r>
            <a:r>
              <a:rPr lang="lv-LV" dirty="0"/>
              <a:t> </a:t>
            </a:r>
            <a:r>
              <a:rPr lang="lv-LV" dirty="0" err="1"/>
              <a:t>those</a:t>
            </a:r>
            <a:r>
              <a:rPr lang="lv-LV" dirty="0"/>
              <a:t> </a:t>
            </a:r>
            <a:r>
              <a:rPr lang="lv-LV" dirty="0" err="1"/>
              <a:t>concerned</a:t>
            </a:r>
            <a:endParaRPr lang="lv-LV" dirty="0"/>
          </a:p>
        </p:txBody>
      </p:sp>
    </p:spTree>
    <p:extLst>
      <p:ext uri="{BB962C8B-B14F-4D97-AF65-F5344CB8AC3E}">
        <p14:creationId xmlns:p14="http://schemas.microsoft.com/office/powerpoint/2010/main" val="42291774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atura vietturis 1"/>
          <p:cNvSpPr>
            <a:spLocks noGrp="1"/>
          </p:cNvSpPr>
          <p:nvPr>
            <p:ph/>
          </p:nvPr>
        </p:nvSpPr>
        <p:spPr/>
        <p:txBody>
          <a:bodyPr/>
          <a:lstStyle/>
          <a:p>
            <a:r>
              <a:rPr lang="en-US" dirty="0"/>
              <a:t>On evaluation and adoption of SP (Senate)</a:t>
            </a:r>
            <a:endParaRPr lang="lv-LV" dirty="0"/>
          </a:p>
          <a:p>
            <a:r>
              <a:rPr lang="lv-LV" dirty="0" err="1"/>
              <a:t>Regulation</a:t>
            </a:r>
            <a:r>
              <a:rPr lang="lv-LV" dirty="0"/>
              <a:t> </a:t>
            </a:r>
            <a:r>
              <a:rPr lang="lv-LV" dirty="0" err="1"/>
              <a:t>on</a:t>
            </a:r>
            <a:r>
              <a:rPr lang="lv-LV" dirty="0"/>
              <a:t> </a:t>
            </a:r>
            <a:r>
              <a:rPr lang="lv-LV" dirty="0" err="1"/>
              <a:t>Committee</a:t>
            </a:r>
            <a:r>
              <a:rPr lang="lv-LV" dirty="0"/>
              <a:t> </a:t>
            </a:r>
            <a:r>
              <a:rPr lang="lv-LV" dirty="0" err="1"/>
              <a:t>of</a:t>
            </a:r>
            <a:r>
              <a:rPr lang="lv-LV" dirty="0"/>
              <a:t> </a:t>
            </a:r>
            <a:r>
              <a:rPr lang="lv-LV" dirty="0" err="1"/>
              <a:t>evaluation</a:t>
            </a:r>
            <a:r>
              <a:rPr lang="lv-LV" dirty="0"/>
              <a:t> </a:t>
            </a:r>
            <a:r>
              <a:rPr lang="lv-LV" dirty="0" err="1"/>
              <a:t>of</a:t>
            </a:r>
            <a:r>
              <a:rPr lang="lv-LV" dirty="0"/>
              <a:t> </a:t>
            </a:r>
            <a:r>
              <a:rPr lang="lv-LV" dirty="0" err="1"/>
              <a:t>quality</a:t>
            </a:r>
            <a:r>
              <a:rPr lang="lv-LV" dirty="0"/>
              <a:t> </a:t>
            </a:r>
            <a:r>
              <a:rPr lang="lv-LV" dirty="0" err="1"/>
              <a:t>of</a:t>
            </a:r>
            <a:r>
              <a:rPr lang="lv-LV" dirty="0"/>
              <a:t> SP (</a:t>
            </a:r>
            <a:r>
              <a:rPr lang="lv-LV" dirty="0" err="1"/>
              <a:t>Rector’s</a:t>
            </a:r>
            <a:r>
              <a:rPr lang="lv-LV" dirty="0"/>
              <a:t> </a:t>
            </a:r>
            <a:r>
              <a:rPr lang="lv-LV" dirty="0" err="1"/>
              <a:t>order</a:t>
            </a:r>
            <a:r>
              <a:rPr lang="lv-LV" dirty="0"/>
              <a:t>)</a:t>
            </a:r>
          </a:p>
          <a:p>
            <a:r>
              <a:rPr lang="en-US" dirty="0"/>
              <a:t>On requirements for preparation of annual reports of study domains </a:t>
            </a:r>
            <a:r>
              <a:rPr lang="lv-LV" dirty="0"/>
              <a:t>(</a:t>
            </a:r>
            <a:r>
              <a:rPr lang="lv-LV" dirty="0" err="1"/>
              <a:t>Rector’s</a:t>
            </a:r>
            <a:r>
              <a:rPr lang="lv-LV" dirty="0"/>
              <a:t> </a:t>
            </a:r>
            <a:r>
              <a:rPr lang="lv-LV" dirty="0" err="1"/>
              <a:t>order</a:t>
            </a:r>
            <a:r>
              <a:rPr lang="en-US" dirty="0"/>
              <a:t>)</a:t>
            </a:r>
            <a:endParaRPr lang="lv-LV" dirty="0"/>
          </a:p>
          <a:p>
            <a:r>
              <a:rPr lang="en-US" dirty="0"/>
              <a:t>Plan of action for improvement of processes after the audit </a:t>
            </a:r>
            <a:r>
              <a:rPr lang="lv-LV" dirty="0"/>
              <a:t>(</a:t>
            </a:r>
            <a:r>
              <a:rPr lang="lv-LV" dirty="0" err="1"/>
              <a:t>Rector’s</a:t>
            </a:r>
            <a:r>
              <a:rPr lang="lv-LV" dirty="0"/>
              <a:t> </a:t>
            </a:r>
            <a:r>
              <a:rPr lang="lv-LV" dirty="0" err="1"/>
              <a:t>order</a:t>
            </a:r>
            <a:r>
              <a:rPr lang="en-US" dirty="0"/>
              <a:t>)</a:t>
            </a:r>
            <a:endParaRPr lang="lv-LV" dirty="0"/>
          </a:p>
          <a:p>
            <a:r>
              <a:rPr lang="lv-LV" dirty="0" err="1"/>
              <a:t>On</a:t>
            </a:r>
            <a:r>
              <a:rPr lang="lv-LV" dirty="0"/>
              <a:t> </a:t>
            </a:r>
            <a:r>
              <a:rPr lang="lv-LV" dirty="0" err="1"/>
              <a:t>collecting</a:t>
            </a:r>
            <a:r>
              <a:rPr lang="lv-LV" dirty="0"/>
              <a:t> </a:t>
            </a:r>
            <a:r>
              <a:rPr lang="lv-LV" dirty="0" err="1"/>
              <a:t>the</a:t>
            </a:r>
            <a:r>
              <a:rPr lang="lv-LV" dirty="0"/>
              <a:t> </a:t>
            </a:r>
            <a:r>
              <a:rPr lang="lv-LV" dirty="0" err="1"/>
              <a:t>questionnaires</a:t>
            </a:r>
            <a:r>
              <a:rPr lang="lv-LV" dirty="0"/>
              <a:t> </a:t>
            </a:r>
            <a:r>
              <a:rPr lang="lv-LV" dirty="0" err="1"/>
              <a:t>from</a:t>
            </a:r>
            <a:r>
              <a:rPr lang="lv-LV" dirty="0"/>
              <a:t> </a:t>
            </a:r>
            <a:r>
              <a:rPr lang="lv-LV" dirty="0" err="1"/>
              <a:t>those</a:t>
            </a:r>
            <a:r>
              <a:rPr lang="lv-LV" dirty="0"/>
              <a:t> </a:t>
            </a:r>
            <a:r>
              <a:rPr lang="lv-LV" dirty="0" err="1"/>
              <a:t>who</a:t>
            </a:r>
            <a:r>
              <a:rPr lang="lv-LV" dirty="0"/>
              <a:t> </a:t>
            </a:r>
            <a:r>
              <a:rPr lang="lv-LV" dirty="0" err="1"/>
              <a:t>propose</a:t>
            </a:r>
            <a:r>
              <a:rPr lang="lv-LV" dirty="0"/>
              <a:t> </a:t>
            </a:r>
            <a:r>
              <a:rPr lang="lv-LV" dirty="0" err="1"/>
              <a:t>interrupting</a:t>
            </a:r>
            <a:r>
              <a:rPr lang="lv-LV" dirty="0"/>
              <a:t> </a:t>
            </a:r>
            <a:r>
              <a:rPr lang="lv-LV" dirty="0" err="1"/>
              <a:t>of</a:t>
            </a:r>
            <a:r>
              <a:rPr lang="lv-LV" dirty="0"/>
              <a:t> </a:t>
            </a:r>
            <a:r>
              <a:rPr lang="lv-LV" dirty="0" err="1"/>
              <a:t>studies</a:t>
            </a:r>
            <a:r>
              <a:rPr lang="lv-LV" dirty="0"/>
              <a:t> (</a:t>
            </a:r>
            <a:r>
              <a:rPr lang="lv-LV" dirty="0" err="1"/>
              <a:t>Rector’s</a:t>
            </a:r>
            <a:r>
              <a:rPr lang="lv-LV" dirty="0"/>
              <a:t> </a:t>
            </a:r>
            <a:r>
              <a:rPr lang="lv-LV" dirty="0" err="1"/>
              <a:t>order</a:t>
            </a:r>
            <a:r>
              <a:rPr lang="lv-LV" dirty="0"/>
              <a:t>)</a:t>
            </a:r>
          </a:p>
        </p:txBody>
      </p:sp>
    </p:spTree>
    <p:extLst>
      <p:ext uri="{BB962C8B-B14F-4D97-AF65-F5344CB8AC3E}">
        <p14:creationId xmlns:p14="http://schemas.microsoft.com/office/powerpoint/2010/main" val="183454540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atura vietturis 1"/>
          <p:cNvSpPr>
            <a:spLocks noGrp="1"/>
          </p:cNvSpPr>
          <p:nvPr>
            <p:ph/>
          </p:nvPr>
        </p:nvSpPr>
        <p:spPr/>
        <p:txBody>
          <a:bodyPr/>
          <a:lstStyle/>
          <a:p>
            <a:r>
              <a:rPr lang="lv-LV" dirty="0"/>
              <a:t>1.10 </a:t>
            </a:r>
            <a:r>
              <a:rPr lang="lv-LV" b="1" dirty="0" err="1"/>
              <a:t>Cyclic</a:t>
            </a:r>
            <a:r>
              <a:rPr lang="lv-LV" b="1" dirty="0"/>
              <a:t> </a:t>
            </a:r>
            <a:r>
              <a:rPr lang="lv-LV" b="1" dirty="0" err="1"/>
              <a:t>external</a:t>
            </a:r>
            <a:r>
              <a:rPr lang="lv-LV" b="1" dirty="0"/>
              <a:t> </a:t>
            </a:r>
            <a:r>
              <a:rPr lang="lv-LV" b="1" dirty="0" err="1"/>
              <a:t>quality</a:t>
            </a:r>
            <a:r>
              <a:rPr lang="lv-LV" b="1" dirty="0"/>
              <a:t> </a:t>
            </a:r>
            <a:r>
              <a:rPr lang="lv-LV" b="1" dirty="0" err="1"/>
              <a:t>assurance</a:t>
            </a:r>
            <a:r>
              <a:rPr lang="lv-LV" b="1" dirty="0"/>
              <a:t>:</a:t>
            </a:r>
          </a:p>
          <a:p>
            <a:r>
              <a:rPr lang="en-US" dirty="0"/>
              <a:t>Institutions should </a:t>
            </a:r>
            <a:r>
              <a:rPr lang="lv-LV" dirty="0" err="1"/>
              <a:t>undergo</a:t>
            </a:r>
            <a:r>
              <a:rPr lang="lv-LV" dirty="0"/>
              <a:t> </a:t>
            </a:r>
            <a:r>
              <a:rPr lang="lv-LV" dirty="0" err="1"/>
              <a:t>external</a:t>
            </a:r>
            <a:r>
              <a:rPr lang="lv-LV" dirty="0"/>
              <a:t> </a:t>
            </a:r>
            <a:r>
              <a:rPr lang="lv-LV" dirty="0" err="1"/>
              <a:t>quality</a:t>
            </a:r>
            <a:r>
              <a:rPr lang="lv-LV" dirty="0"/>
              <a:t> </a:t>
            </a:r>
            <a:r>
              <a:rPr lang="lv-LV" dirty="0" err="1"/>
              <a:t>assurance</a:t>
            </a:r>
            <a:r>
              <a:rPr lang="lv-LV" dirty="0"/>
              <a:t> </a:t>
            </a:r>
            <a:r>
              <a:rPr lang="lv-LV" dirty="0" err="1"/>
              <a:t>in</a:t>
            </a:r>
            <a:r>
              <a:rPr lang="lv-LV" dirty="0"/>
              <a:t> </a:t>
            </a:r>
            <a:r>
              <a:rPr lang="lv-LV" dirty="0" err="1"/>
              <a:t>line</a:t>
            </a:r>
            <a:r>
              <a:rPr lang="lv-LV" dirty="0"/>
              <a:t> </a:t>
            </a:r>
            <a:r>
              <a:rPr lang="lv-LV" dirty="0" err="1"/>
              <a:t>with</a:t>
            </a:r>
            <a:r>
              <a:rPr lang="lv-LV" dirty="0"/>
              <a:t> </a:t>
            </a:r>
            <a:r>
              <a:rPr lang="lv-LV" dirty="0" err="1"/>
              <a:t>the</a:t>
            </a:r>
            <a:r>
              <a:rPr lang="lv-LV" dirty="0"/>
              <a:t> ESG </a:t>
            </a:r>
            <a:r>
              <a:rPr lang="lv-LV" dirty="0" err="1"/>
              <a:t>on</a:t>
            </a:r>
            <a:r>
              <a:rPr lang="lv-LV" dirty="0"/>
              <a:t> a </a:t>
            </a:r>
            <a:r>
              <a:rPr lang="lv-LV" dirty="0" err="1"/>
              <a:t>cyclic</a:t>
            </a:r>
            <a:r>
              <a:rPr lang="lv-LV" dirty="0"/>
              <a:t> </a:t>
            </a:r>
            <a:r>
              <a:rPr lang="lv-LV" dirty="0" err="1"/>
              <a:t>basis</a:t>
            </a:r>
            <a:endParaRPr lang="lv-LV" dirty="0"/>
          </a:p>
          <a:p>
            <a:r>
              <a:rPr lang="lv-LV" dirty="0"/>
              <a:t>…</a:t>
            </a:r>
            <a:r>
              <a:rPr lang="lv-LV" dirty="0" err="1"/>
              <a:t>institutions</a:t>
            </a:r>
            <a:r>
              <a:rPr lang="lv-LV" dirty="0"/>
              <a:t> </a:t>
            </a:r>
            <a:r>
              <a:rPr lang="lv-LV" dirty="0" err="1"/>
              <a:t>ensure</a:t>
            </a:r>
            <a:r>
              <a:rPr lang="lv-LV" dirty="0"/>
              <a:t> </a:t>
            </a:r>
            <a:r>
              <a:rPr lang="lv-LV" dirty="0" err="1"/>
              <a:t>that</a:t>
            </a:r>
            <a:r>
              <a:rPr lang="lv-LV" dirty="0"/>
              <a:t> </a:t>
            </a:r>
            <a:r>
              <a:rPr lang="lv-LV" dirty="0" err="1"/>
              <a:t>the</a:t>
            </a:r>
            <a:r>
              <a:rPr lang="lv-LV" dirty="0"/>
              <a:t> progress </a:t>
            </a:r>
            <a:r>
              <a:rPr lang="lv-LV" dirty="0" err="1"/>
              <a:t>made</a:t>
            </a:r>
            <a:r>
              <a:rPr lang="lv-LV" dirty="0"/>
              <a:t> </a:t>
            </a:r>
            <a:r>
              <a:rPr lang="lv-LV" dirty="0" err="1"/>
              <a:t>since</a:t>
            </a:r>
            <a:r>
              <a:rPr lang="lv-LV" dirty="0"/>
              <a:t> </a:t>
            </a:r>
            <a:r>
              <a:rPr lang="lv-LV" dirty="0" err="1"/>
              <a:t>the</a:t>
            </a:r>
            <a:r>
              <a:rPr lang="lv-LV" dirty="0"/>
              <a:t> </a:t>
            </a:r>
            <a:r>
              <a:rPr lang="lv-LV" dirty="0" err="1"/>
              <a:t>last</a:t>
            </a:r>
            <a:r>
              <a:rPr lang="lv-LV" dirty="0"/>
              <a:t> </a:t>
            </a:r>
            <a:r>
              <a:rPr lang="lv-LV" dirty="0" err="1"/>
              <a:t>external</a:t>
            </a:r>
            <a:r>
              <a:rPr lang="lv-LV" dirty="0"/>
              <a:t> QA </a:t>
            </a:r>
            <a:r>
              <a:rPr lang="lv-LV" dirty="0" err="1"/>
              <a:t>activity</a:t>
            </a:r>
            <a:r>
              <a:rPr lang="lv-LV" dirty="0"/>
              <a:t> </a:t>
            </a:r>
            <a:r>
              <a:rPr lang="lv-LV" dirty="0" err="1"/>
              <a:t>is</a:t>
            </a:r>
            <a:r>
              <a:rPr lang="lv-LV" dirty="0"/>
              <a:t> </a:t>
            </a:r>
            <a:r>
              <a:rPr lang="lv-LV" dirty="0" err="1"/>
              <a:t>taken</a:t>
            </a:r>
            <a:r>
              <a:rPr lang="lv-LV" dirty="0"/>
              <a:t> </a:t>
            </a:r>
            <a:r>
              <a:rPr lang="lv-LV" dirty="0" err="1"/>
              <a:t>into</a:t>
            </a:r>
            <a:r>
              <a:rPr lang="lv-LV" dirty="0"/>
              <a:t> </a:t>
            </a:r>
            <a:r>
              <a:rPr lang="lv-LV" dirty="0" err="1"/>
              <a:t>consideration</a:t>
            </a:r>
            <a:r>
              <a:rPr lang="lv-LV" dirty="0"/>
              <a:t> </a:t>
            </a:r>
            <a:r>
              <a:rPr lang="lv-LV" dirty="0" err="1"/>
              <a:t>when</a:t>
            </a:r>
            <a:r>
              <a:rPr lang="lv-LV" dirty="0"/>
              <a:t> </a:t>
            </a:r>
            <a:r>
              <a:rPr lang="lv-LV" dirty="0" err="1"/>
              <a:t>preparing</a:t>
            </a:r>
            <a:r>
              <a:rPr lang="lv-LV" dirty="0"/>
              <a:t> </a:t>
            </a:r>
            <a:r>
              <a:rPr lang="lv-LV" dirty="0" err="1"/>
              <a:t>for</a:t>
            </a:r>
            <a:r>
              <a:rPr lang="lv-LV" dirty="0"/>
              <a:t> </a:t>
            </a:r>
            <a:r>
              <a:rPr lang="lv-LV" dirty="0" err="1"/>
              <a:t>the</a:t>
            </a:r>
            <a:r>
              <a:rPr lang="lv-LV" dirty="0"/>
              <a:t> </a:t>
            </a:r>
            <a:r>
              <a:rPr lang="lv-LV" dirty="0" err="1"/>
              <a:t>next</a:t>
            </a:r>
            <a:r>
              <a:rPr lang="lv-LV" dirty="0"/>
              <a:t> </a:t>
            </a:r>
            <a:r>
              <a:rPr lang="lv-LV" dirty="0" err="1"/>
              <a:t>one</a:t>
            </a:r>
            <a:endParaRPr lang="lv-LV" dirty="0"/>
          </a:p>
        </p:txBody>
      </p:sp>
    </p:spTree>
    <p:extLst>
      <p:ext uri="{BB962C8B-B14F-4D97-AF65-F5344CB8AC3E}">
        <p14:creationId xmlns:p14="http://schemas.microsoft.com/office/powerpoint/2010/main" val="369500649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Satura vietturis 2"/>
          <p:cNvGraphicFramePr>
            <a:graphicFrameLocks noGrp="1"/>
          </p:cNvGraphicFramePr>
          <p:nvPr>
            <p:ph/>
            <p:extLst>
              <p:ext uri="{D42A27DB-BD31-4B8C-83A1-F6EECF244321}">
                <p14:modId xmlns:p14="http://schemas.microsoft.com/office/powerpoint/2010/main" val="905100321"/>
              </p:ext>
            </p:extLst>
          </p:nvPr>
        </p:nvGraphicFramePr>
        <p:xfrm>
          <a:off x="457200" y="836712"/>
          <a:ext cx="8229600" cy="5328592"/>
        </p:xfrm>
        <a:graphic>
          <a:graphicData uri="http://schemas.openxmlformats.org/drawingml/2006/table">
            <a:tbl>
              <a:tblPr>
                <a:tableStyleId>{5C22544A-7EE6-4342-B048-85BDC9FD1C3A}</a:tableStyleId>
              </a:tblPr>
              <a:tblGrid>
                <a:gridCol w="8229600">
                  <a:extLst>
                    <a:ext uri="{9D8B030D-6E8A-4147-A177-3AD203B41FA5}">
                      <a16:colId xmlns:a16="http://schemas.microsoft.com/office/drawing/2014/main" val="20000"/>
                    </a:ext>
                  </a:extLst>
                </a:gridCol>
              </a:tblGrid>
              <a:tr h="5328592">
                <a:tc>
                  <a:txBody>
                    <a:bodyPr/>
                    <a:lstStyle/>
                    <a:p>
                      <a:pPr marL="228600" algn="l">
                        <a:spcAft>
                          <a:spcPts val="0"/>
                        </a:spcAft>
                      </a:pPr>
                      <a:r>
                        <a:rPr lang="en-US" sz="2800" dirty="0">
                          <a:effectLst/>
                        </a:rPr>
                        <a:t>Regulation on accreditation (Cabinet of Ministers) =&gt; annual reports of study domains are prepared</a:t>
                      </a:r>
                      <a:endParaRPr lang="lv-LV" sz="1800" dirty="0">
                        <a:effectLst/>
                      </a:endParaRPr>
                    </a:p>
                    <a:p>
                      <a:pPr marL="228600" algn="l">
                        <a:spcAft>
                          <a:spcPts val="0"/>
                        </a:spcAft>
                      </a:pPr>
                      <a:r>
                        <a:rPr lang="en-US" sz="2800" dirty="0">
                          <a:effectLst/>
                        </a:rPr>
                        <a:t>On requirements for preparation of annual reports of study domains </a:t>
                      </a:r>
                      <a:r>
                        <a:rPr lang="lv-LV" sz="2800" dirty="0">
                          <a:effectLst/>
                        </a:rPr>
                        <a:t>(</a:t>
                      </a:r>
                      <a:r>
                        <a:rPr lang="lv-LV" sz="2800" dirty="0" err="1">
                          <a:effectLst/>
                        </a:rPr>
                        <a:t>Rector’s</a:t>
                      </a:r>
                      <a:r>
                        <a:rPr lang="lv-LV" sz="2800" dirty="0">
                          <a:effectLst/>
                        </a:rPr>
                        <a:t> </a:t>
                      </a:r>
                      <a:r>
                        <a:rPr lang="lv-LV" sz="2800" dirty="0" err="1">
                          <a:effectLst/>
                        </a:rPr>
                        <a:t>order</a:t>
                      </a:r>
                      <a:r>
                        <a:rPr lang="lv-LV" sz="2800" dirty="0">
                          <a:effectLst/>
                        </a:rPr>
                        <a:t>)</a:t>
                      </a:r>
                      <a:endParaRPr lang="lv-LV" sz="1800" dirty="0">
                        <a:effectLst/>
                      </a:endParaRPr>
                    </a:p>
                    <a:p>
                      <a:pPr marL="228600" algn="l">
                        <a:spcAft>
                          <a:spcPts val="0"/>
                        </a:spcAft>
                      </a:pPr>
                      <a:r>
                        <a:rPr lang="en-US" sz="2800" dirty="0">
                          <a:effectLst/>
                        </a:rPr>
                        <a:t>Order of evaluation and adoption of study </a:t>
                      </a:r>
                      <a:r>
                        <a:rPr lang="en-US" sz="2800" dirty="0" err="1">
                          <a:effectLst/>
                        </a:rPr>
                        <a:t>programmes</a:t>
                      </a:r>
                      <a:r>
                        <a:rPr lang="en-US" sz="2800" dirty="0">
                          <a:effectLst/>
                        </a:rPr>
                        <a:t> (Senate)</a:t>
                      </a:r>
                      <a:endParaRPr lang="lv-LV" sz="1800" dirty="0">
                        <a:effectLst/>
                      </a:endParaRPr>
                    </a:p>
                    <a:p>
                      <a:pPr marL="228600" algn="l">
                        <a:spcAft>
                          <a:spcPts val="0"/>
                        </a:spcAft>
                      </a:pPr>
                      <a:r>
                        <a:rPr lang="lv-LV" sz="2800" dirty="0" err="1">
                          <a:effectLst/>
                        </a:rPr>
                        <a:t>On</a:t>
                      </a:r>
                      <a:r>
                        <a:rPr lang="lv-LV" sz="2800" dirty="0">
                          <a:effectLst/>
                        </a:rPr>
                        <a:t> </a:t>
                      </a:r>
                      <a:r>
                        <a:rPr lang="lv-LV" sz="2800" dirty="0" err="1">
                          <a:effectLst/>
                        </a:rPr>
                        <a:t>Committee</a:t>
                      </a:r>
                      <a:r>
                        <a:rPr lang="lv-LV" sz="2800" dirty="0">
                          <a:effectLst/>
                        </a:rPr>
                        <a:t> </a:t>
                      </a:r>
                      <a:r>
                        <a:rPr lang="lv-LV" sz="2800" dirty="0" err="1">
                          <a:effectLst/>
                        </a:rPr>
                        <a:t>of</a:t>
                      </a:r>
                      <a:r>
                        <a:rPr lang="lv-LV" sz="2800" dirty="0">
                          <a:effectLst/>
                        </a:rPr>
                        <a:t> </a:t>
                      </a:r>
                      <a:r>
                        <a:rPr lang="lv-LV" sz="2800" dirty="0" err="1">
                          <a:effectLst/>
                        </a:rPr>
                        <a:t>evaluation</a:t>
                      </a:r>
                      <a:r>
                        <a:rPr lang="lv-LV" sz="2800" dirty="0">
                          <a:effectLst/>
                        </a:rPr>
                        <a:t> </a:t>
                      </a:r>
                      <a:r>
                        <a:rPr lang="lv-LV" sz="2800" dirty="0" err="1">
                          <a:effectLst/>
                        </a:rPr>
                        <a:t>of</a:t>
                      </a:r>
                      <a:r>
                        <a:rPr lang="lv-LV" sz="2800" dirty="0">
                          <a:effectLst/>
                        </a:rPr>
                        <a:t> </a:t>
                      </a:r>
                      <a:r>
                        <a:rPr lang="lv-LV" sz="2800" dirty="0" err="1">
                          <a:effectLst/>
                        </a:rPr>
                        <a:t>quality</a:t>
                      </a:r>
                      <a:r>
                        <a:rPr lang="lv-LV" sz="2800" dirty="0">
                          <a:effectLst/>
                        </a:rPr>
                        <a:t> </a:t>
                      </a:r>
                      <a:r>
                        <a:rPr lang="lv-LV" sz="2800" dirty="0" err="1">
                          <a:effectLst/>
                        </a:rPr>
                        <a:t>of</a:t>
                      </a:r>
                      <a:r>
                        <a:rPr lang="lv-LV" sz="2800" dirty="0">
                          <a:effectLst/>
                        </a:rPr>
                        <a:t> </a:t>
                      </a:r>
                      <a:r>
                        <a:rPr lang="lv-LV" sz="2800" dirty="0" err="1">
                          <a:effectLst/>
                        </a:rPr>
                        <a:t>study</a:t>
                      </a:r>
                      <a:r>
                        <a:rPr lang="lv-LV" sz="2800" dirty="0">
                          <a:effectLst/>
                        </a:rPr>
                        <a:t> </a:t>
                      </a:r>
                      <a:r>
                        <a:rPr lang="lv-LV" sz="2800" dirty="0" err="1">
                          <a:effectLst/>
                        </a:rPr>
                        <a:t>programmes</a:t>
                      </a:r>
                      <a:r>
                        <a:rPr lang="lv-LV" sz="2800" dirty="0">
                          <a:effectLst/>
                        </a:rPr>
                        <a:t> (</a:t>
                      </a:r>
                      <a:r>
                        <a:rPr lang="lv-LV" sz="2800" dirty="0" err="1">
                          <a:effectLst/>
                        </a:rPr>
                        <a:t>Rector’s</a:t>
                      </a:r>
                      <a:r>
                        <a:rPr lang="lv-LV" sz="2800" dirty="0">
                          <a:effectLst/>
                        </a:rPr>
                        <a:t> </a:t>
                      </a:r>
                      <a:r>
                        <a:rPr lang="lv-LV" sz="2800" dirty="0" err="1">
                          <a:effectLst/>
                        </a:rPr>
                        <a:t>order</a:t>
                      </a:r>
                      <a:r>
                        <a:rPr lang="lv-LV" sz="2800" dirty="0">
                          <a:effectLst/>
                        </a:rPr>
                        <a:t>)</a:t>
                      </a:r>
                      <a:endParaRPr lang="lv-LV" sz="1800" dirty="0">
                        <a:effectLst/>
                      </a:endParaRPr>
                    </a:p>
                    <a:p>
                      <a:pPr marL="228600" algn="l">
                        <a:spcAft>
                          <a:spcPts val="0"/>
                        </a:spcAft>
                      </a:pPr>
                      <a:r>
                        <a:rPr lang="en-US" sz="2800" dirty="0">
                          <a:effectLst/>
                        </a:rPr>
                        <a:t>Self-evaluation reports of study domains are published in internet sites of </a:t>
                      </a:r>
                      <a:r>
                        <a:rPr lang="en-US" sz="2800" dirty="0" err="1">
                          <a:effectLst/>
                        </a:rPr>
                        <a:t>facultie</a:t>
                      </a:r>
                      <a:r>
                        <a:rPr lang="lv-LV" sz="2800">
                          <a:effectLst/>
                        </a:rPr>
                        <a:t>s</a:t>
                      </a:r>
                      <a:br>
                        <a:rPr lang="lv-LV" sz="2800">
                          <a:effectLst/>
                        </a:rPr>
                      </a:br>
                      <a:r>
                        <a:rPr lang="lv-LV" sz="2800">
                          <a:effectLst/>
                        </a:rPr>
                        <a:t>ESG</a:t>
                      </a:r>
                      <a:endParaRPr lang="lv-LV" sz="2800" dirty="0">
                        <a:effectLst/>
                      </a:endParaRPr>
                    </a:p>
                    <a:p>
                      <a:pPr marL="228600" algn="l">
                        <a:spcAft>
                          <a:spcPts val="0"/>
                        </a:spcAft>
                      </a:pPr>
                      <a:endParaRPr lang="lv-LV" sz="2800" dirty="0">
                        <a:effectLst/>
                        <a:latin typeface="Times New Roman"/>
                        <a:ea typeface="Times New Roman"/>
                      </a:endParaRPr>
                    </a:p>
                    <a:p>
                      <a:pPr marL="228600" algn="l">
                        <a:spcAft>
                          <a:spcPts val="0"/>
                        </a:spcAft>
                      </a:pPr>
                      <a:endParaRPr lang="lv-LV" sz="1000" dirty="0">
                        <a:effectLst/>
                        <a:latin typeface="Times New Roman"/>
                        <a:ea typeface="Times New Roman"/>
                      </a:endParaRPr>
                    </a:p>
                  </a:txBody>
                  <a:tcPr marL="114300" marR="114300" marT="0" marB="0"/>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6740838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10" descr="http://www.lu.lv/fileadmin/templates/lu_portal/img/qs_rank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8873" y="1078378"/>
            <a:ext cx="120015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3"/>
          <p:cNvSpPr>
            <a:spLocks noChangeArrowheads="1"/>
          </p:cNvSpPr>
          <p:nvPr/>
        </p:nvSpPr>
        <p:spPr bwMode="auto">
          <a:xfrm>
            <a:off x="1043608" y="2636912"/>
            <a:ext cx="6912768" cy="278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lv-LV" altLang="lv-LV" sz="3500" b="1" dirty="0">
                <a:solidFill>
                  <a:srgbClr val="00539B"/>
                </a:solidFill>
              </a:rPr>
              <a:t>«</a:t>
            </a:r>
            <a:r>
              <a:rPr lang="lv-LV" altLang="lv-LV" sz="3500" b="1" i="1" dirty="0" err="1">
                <a:solidFill>
                  <a:srgbClr val="00539B"/>
                </a:solidFill>
              </a:rPr>
              <a:t>International</a:t>
            </a:r>
            <a:r>
              <a:rPr lang="lv-LV" altLang="lv-LV" sz="3500" b="1" i="1" dirty="0">
                <a:solidFill>
                  <a:srgbClr val="00539B"/>
                </a:solidFill>
              </a:rPr>
              <a:t> </a:t>
            </a:r>
            <a:r>
              <a:rPr lang="lv-LV" altLang="lv-LV" sz="3500" b="1" i="1" dirty="0" err="1">
                <a:solidFill>
                  <a:srgbClr val="00539B"/>
                </a:solidFill>
              </a:rPr>
              <a:t>Economics</a:t>
            </a:r>
            <a:r>
              <a:rPr lang="lv-LV" altLang="lv-LV" sz="3500" b="1" i="1" dirty="0">
                <a:solidFill>
                  <a:srgbClr val="00539B"/>
                </a:solidFill>
              </a:rPr>
              <a:t> </a:t>
            </a:r>
            <a:r>
              <a:rPr lang="lv-LV" altLang="lv-LV" sz="3500" b="1" i="1" dirty="0" err="1">
                <a:solidFill>
                  <a:srgbClr val="00539B"/>
                </a:solidFill>
              </a:rPr>
              <a:t>and</a:t>
            </a:r>
            <a:r>
              <a:rPr lang="lv-LV" altLang="lv-LV" sz="3500" b="1" i="1" dirty="0">
                <a:solidFill>
                  <a:srgbClr val="00539B"/>
                </a:solidFill>
              </a:rPr>
              <a:t> Commercial </a:t>
            </a:r>
            <a:r>
              <a:rPr lang="lv-LV" altLang="lv-LV" sz="3500" b="1" i="1" dirty="0" err="1">
                <a:solidFill>
                  <a:srgbClr val="00539B"/>
                </a:solidFill>
              </a:rPr>
              <a:t>Diplomacy</a:t>
            </a:r>
            <a:r>
              <a:rPr lang="lv-LV" altLang="lv-LV" sz="3500" b="1" i="1" dirty="0">
                <a:solidFill>
                  <a:srgbClr val="00539B"/>
                </a:solidFill>
              </a:rPr>
              <a:t>»</a:t>
            </a:r>
            <a:r>
              <a:rPr lang="lv-LV" altLang="lv-LV" sz="3500" b="1" dirty="0">
                <a:solidFill>
                  <a:srgbClr val="00539B"/>
                </a:solidFill>
              </a:rPr>
              <a:t> </a:t>
            </a:r>
          </a:p>
          <a:p>
            <a:pPr algn="ctr" eaLnBrk="1" hangingPunct="1"/>
            <a:r>
              <a:rPr lang="lv-LV" altLang="lv-LV" sz="3500" b="1" dirty="0" err="1">
                <a:solidFill>
                  <a:srgbClr val="00539B"/>
                </a:solidFill>
              </a:rPr>
              <a:t>Bachelor</a:t>
            </a:r>
            <a:r>
              <a:rPr lang="lv-LV" altLang="lv-LV" sz="3500" b="1" dirty="0">
                <a:solidFill>
                  <a:srgbClr val="00539B"/>
                </a:solidFill>
              </a:rPr>
              <a:t> </a:t>
            </a:r>
            <a:r>
              <a:rPr lang="lv-LV" altLang="lv-LV" sz="3500" b="1" dirty="0" err="1">
                <a:solidFill>
                  <a:srgbClr val="00539B"/>
                </a:solidFill>
              </a:rPr>
              <a:t>Program</a:t>
            </a:r>
            <a:r>
              <a:rPr lang="lv-LV" altLang="lv-LV" sz="3500" b="1" dirty="0">
                <a:solidFill>
                  <a:srgbClr val="00539B"/>
                </a:solidFill>
              </a:rPr>
              <a:t>: </a:t>
            </a:r>
            <a:r>
              <a:rPr lang="lv-LV" altLang="lv-LV" sz="3500" b="1" dirty="0" err="1">
                <a:solidFill>
                  <a:srgbClr val="00539B"/>
                </a:solidFill>
              </a:rPr>
              <a:t>Implementing</a:t>
            </a:r>
            <a:r>
              <a:rPr lang="lv-LV" altLang="lv-LV" sz="3500" b="1" dirty="0">
                <a:solidFill>
                  <a:srgbClr val="00539B"/>
                </a:solidFill>
              </a:rPr>
              <a:t> </a:t>
            </a:r>
            <a:r>
              <a:rPr lang="lv-LV" altLang="lv-LV" sz="3500" b="1" dirty="0" err="1">
                <a:solidFill>
                  <a:srgbClr val="00539B"/>
                </a:solidFill>
              </a:rPr>
              <a:t>Learning</a:t>
            </a:r>
            <a:r>
              <a:rPr lang="lv-LV" altLang="lv-LV" sz="3500" b="1" dirty="0">
                <a:solidFill>
                  <a:srgbClr val="00539B"/>
                </a:solidFill>
              </a:rPr>
              <a:t> </a:t>
            </a:r>
            <a:r>
              <a:rPr lang="lv-LV" altLang="lv-LV" sz="3500" b="1" dirty="0" err="1">
                <a:solidFill>
                  <a:srgbClr val="00539B"/>
                </a:solidFill>
              </a:rPr>
              <a:t>Outcomes</a:t>
            </a:r>
            <a:endParaRPr lang="lv-LV" altLang="lv-LV" sz="3500" dirty="0">
              <a:solidFill>
                <a:srgbClr val="00539B"/>
              </a:solidFill>
            </a:endParaRPr>
          </a:p>
        </p:txBody>
      </p:sp>
      <p:pic>
        <p:nvPicPr>
          <p:cNvPr id="2" name="Attēls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672" y="523443"/>
            <a:ext cx="4306957" cy="1507435"/>
          </a:xfrm>
          <a:prstGeom prst="rect">
            <a:avLst/>
          </a:prstGeom>
        </p:spPr>
      </p:pic>
      <p:sp>
        <p:nvSpPr>
          <p:cNvPr id="6" name="Taisnstūris 5"/>
          <p:cNvSpPr/>
          <p:nvPr/>
        </p:nvSpPr>
        <p:spPr>
          <a:xfrm>
            <a:off x="841811" y="6028324"/>
            <a:ext cx="7316362" cy="630942"/>
          </a:xfrm>
          <a:prstGeom prst="rect">
            <a:avLst/>
          </a:prstGeom>
        </p:spPr>
        <p:txBody>
          <a:bodyPr wrap="none">
            <a:spAutoFit/>
          </a:bodyPr>
          <a:lstStyle/>
          <a:p>
            <a:r>
              <a:rPr lang="lv-LV" altLang="lv-LV" sz="3500" i="1" dirty="0" err="1">
                <a:solidFill>
                  <a:srgbClr val="FF0000"/>
                </a:solidFill>
              </a:rPr>
              <a:t>What</a:t>
            </a:r>
            <a:r>
              <a:rPr lang="lv-LV" altLang="lv-LV" sz="3500" i="1" dirty="0">
                <a:solidFill>
                  <a:srgbClr val="FF0000"/>
                </a:solidFill>
              </a:rPr>
              <a:t> </a:t>
            </a:r>
            <a:r>
              <a:rPr lang="lv-LV" altLang="lv-LV" sz="3500" i="1" dirty="0" err="1">
                <a:solidFill>
                  <a:srgbClr val="FF0000"/>
                </a:solidFill>
              </a:rPr>
              <a:t>should</a:t>
            </a:r>
            <a:r>
              <a:rPr lang="lv-LV" altLang="lv-LV" sz="3500" i="1" dirty="0">
                <a:solidFill>
                  <a:srgbClr val="FF0000"/>
                </a:solidFill>
              </a:rPr>
              <a:t> </a:t>
            </a:r>
            <a:r>
              <a:rPr lang="lv-LV" altLang="lv-LV" sz="3500" i="1" dirty="0" err="1">
                <a:solidFill>
                  <a:srgbClr val="FF0000"/>
                </a:solidFill>
              </a:rPr>
              <a:t>be</a:t>
            </a:r>
            <a:r>
              <a:rPr lang="lv-LV" altLang="lv-LV" sz="3500" i="1" dirty="0">
                <a:solidFill>
                  <a:srgbClr val="FF0000"/>
                </a:solidFill>
              </a:rPr>
              <a:t> </a:t>
            </a:r>
            <a:r>
              <a:rPr lang="lv-LV" altLang="lv-LV" sz="3500" i="1" dirty="0" err="1">
                <a:solidFill>
                  <a:srgbClr val="FF0000"/>
                </a:solidFill>
              </a:rPr>
              <a:t>the</a:t>
            </a:r>
            <a:r>
              <a:rPr lang="lv-LV" altLang="lv-LV" sz="3500" i="1" dirty="0">
                <a:solidFill>
                  <a:srgbClr val="FF0000"/>
                </a:solidFill>
              </a:rPr>
              <a:t> </a:t>
            </a:r>
            <a:r>
              <a:rPr lang="lv-LV" altLang="lv-LV" sz="3500" i="1" dirty="0" err="1">
                <a:solidFill>
                  <a:srgbClr val="FF0000"/>
                </a:solidFill>
              </a:rPr>
              <a:t>goal</a:t>
            </a:r>
            <a:r>
              <a:rPr lang="lv-LV" altLang="lv-LV" sz="3500" i="1" dirty="0">
                <a:solidFill>
                  <a:srgbClr val="FF0000"/>
                </a:solidFill>
              </a:rPr>
              <a:t> </a:t>
            </a:r>
            <a:r>
              <a:rPr lang="lv-LV" altLang="lv-LV" sz="3500" i="1" dirty="0" err="1">
                <a:solidFill>
                  <a:srgbClr val="FF0000"/>
                </a:solidFill>
              </a:rPr>
              <a:t>of</a:t>
            </a:r>
            <a:r>
              <a:rPr lang="lv-LV" altLang="lv-LV" sz="3500" i="1" dirty="0">
                <a:solidFill>
                  <a:srgbClr val="FF0000"/>
                </a:solidFill>
              </a:rPr>
              <a:t> </a:t>
            </a:r>
            <a:r>
              <a:rPr lang="lv-LV" altLang="lv-LV" sz="3500" i="1" dirty="0" err="1">
                <a:solidFill>
                  <a:srgbClr val="FF0000"/>
                </a:solidFill>
              </a:rPr>
              <a:t>my</a:t>
            </a:r>
            <a:r>
              <a:rPr lang="lv-LV" altLang="lv-LV" sz="3500" i="1" dirty="0">
                <a:solidFill>
                  <a:srgbClr val="FF0000"/>
                </a:solidFill>
              </a:rPr>
              <a:t> </a:t>
            </a:r>
            <a:r>
              <a:rPr lang="lv-LV" altLang="lv-LV" sz="3500" i="1" dirty="0" err="1">
                <a:solidFill>
                  <a:srgbClr val="FF0000"/>
                </a:solidFill>
              </a:rPr>
              <a:t>lecture</a:t>
            </a:r>
            <a:r>
              <a:rPr lang="lv-LV" altLang="lv-LV" sz="3500" i="1" dirty="0">
                <a:solidFill>
                  <a:srgbClr val="FF0000"/>
                </a:solidFill>
              </a:rPr>
              <a:t>?</a:t>
            </a:r>
            <a:endParaRPr lang="lv-LV" sz="3500" i="1" dirty="0"/>
          </a:p>
        </p:txBody>
      </p:sp>
      <p:sp>
        <p:nvSpPr>
          <p:cNvPr id="7" name="Taisnstūris 6"/>
          <p:cNvSpPr/>
          <p:nvPr/>
        </p:nvSpPr>
        <p:spPr>
          <a:xfrm>
            <a:off x="5004048" y="5381993"/>
            <a:ext cx="3823162" cy="646331"/>
          </a:xfrm>
          <a:prstGeom prst="rect">
            <a:avLst/>
          </a:prstGeom>
        </p:spPr>
        <p:txBody>
          <a:bodyPr wrap="none">
            <a:spAutoFit/>
          </a:bodyPr>
          <a:lstStyle/>
          <a:p>
            <a:pPr marL="285750" indent="-285750">
              <a:buFontTx/>
              <a:buChar char="-"/>
            </a:pPr>
            <a:r>
              <a:rPr lang="lv-LV" b="1" dirty="0"/>
              <a:t>INTRODUCTORY PART: </a:t>
            </a:r>
            <a:r>
              <a:rPr lang="lv-LV" b="1" dirty="0" err="1"/>
              <a:t>terminology</a:t>
            </a:r>
            <a:endParaRPr lang="lv-LV" b="1" dirty="0"/>
          </a:p>
          <a:p>
            <a:pPr marL="285750" indent="-285750">
              <a:buFontTx/>
              <a:buChar char="-"/>
            </a:pPr>
            <a:r>
              <a:rPr lang="lv-LV" b="1" dirty="0"/>
              <a:t>PRACTICAL PART: </a:t>
            </a:r>
            <a:r>
              <a:rPr lang="lv-LV" b="1" dirty="0" err="1"/>
              <a:t>case</a:t>
            </a:r>
            <a:r>
              <a:rPr lang="lv-LV" b="1" dirty="0"/>
              <a:t> </a:t>
            </a:r>
            <a:r>
              <a:rPr lang="lv-LV" b="1" dirty="0" err="1"/>
              <a:t>study</a:t>
            </a:r>
            <a:endParaRPr lang="lv-LV" dirty="0"/>
          </a:p>
        </p:txBody>
      </p:sp>
    </p:spTree>
    <p:extLst>
      <p:ext uri="{BB962C8B-B14F-4D97-AF65-F5344CB8AC3E}">
        <p14:creationId xmlns:p14="http://schemas.microsoft.com/office/powerpoint/2010/main" val="3710461528"/>
      </p:ext>
    </p:extLst>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ttēlu rezultāti vaicājumam “belij pushistij”"/>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3672" y="1412776"/>
            <a:ext cx="4476654" cy="4308779"/>
          </a:xfrm>
          <a:prstGeom prst="rect">
            <a:avLst/>
          </a:prstGeom>
          <a:noFill/>
          <a:extLst>
            <a:ext uri="{909E8E84-426E-40DD-AFC4-6F175D3DCCD1}">
              <a14:hiddenFill xmlns:a14="http://schemas.microsoft.com/office/drawing/2010/main">
                <a:solidFill>
                  <a:srgbClr val="FFFFFF"/>
                </a:solidFill>
              </a14:hiddenFill>
            </a:ext>
          </a:extLst>
        </p:spPr>
      </p:pic>
      <p:sp>
        <p:nvSpPr>
          <p:cNvPr id="2" name="Taisnstūris 1"/>
          <p:cNvSpPr/>
          <p:nvPr/>
        </p:nvSpPr>
        <p:spPr>
          <a:xfrm>
            <a:off x="2169354" y="332656"/>
            <a:ext cx="4805291" cy="784830"/>
          </a:xfrm>
          <a:prstGeom prst="rect">
            <a:avLst/>
          </a:prstGeom>
        </p:spPr>
        <p:txBody>
          <a:bodyPr wrap="none">
            <a:spAutoFit/>
          </a:bodyPr>
          <a:lstStyle/>
          <a:p>
            <a:pPr algn="ctr"/>
            <a:r>
              <a:rPr lang="lv-LV" altLang="lv-LV" sz="4500" b="1" dirty="0" err="1">
                <a:solidFill>
                  <a:srgbClr val="00539B"/>
                </a:solidFill>
              </a:rPr>
              <a:t>Learning</a:t>
            </a:r>
            <a:r>
              <a:rPr lang="lv-LV" altLang="lv-LV" sz="4500" b="1" dirty="0">
                <a:solidFill>
                  <a:srgbClr val="00539B"/>
                </a:solidFill>
              </a:rPr>
              <a:t> </a:t>
            </a:r>
            <a:r>
              <a:rPr lang="lv-LV" altLang="lv-LV" sz="4500" b="1" dirty="0" err="1">
                <a:solidFill>
                  <a:srgbClr val="00539B"/>
                </a:solidFill>
              </a:rPr>
              <a:t>Outcomes</a:t>
            </a:r>
            <a:endParaRPr lang="lv-LV" altLang="lv-LV" sz="4500" dirty="0">
              <a:solidFill>
                <a:srgbClr val="00539B"/>
              </a:solidFill>
            </a:endParaRPr>
          </a:p>
        </p:txBody>
      </p:sp>
      <p:sp>
        <p:nvSpPr>
          <p:cNvPr id="3" name="Taisnstūris 2"/>
          <p:cNvSpPr/>
          <p:nvPr/>
        </p:nvSpPr>
        <p:spPr>
          <a:xfrm>
            <a:off x="1763688" y="5877272"/>
            <a:ext cx="5976664" cy="646331"/>
          </a:xfrm>
          <a:prstGeom prst="rect">
            <a:avLst/>
          </a:prstGeom>
        </p:spPr>
        <p:txBody>
          <a:bodyPr wrap="square">
            <a:spAutoFit/>
          </a:bodyPr>
          <a:lstStyle/>
          <a:p>
            <a:r>
              <a:rPr lang="lv-LV" dirty="0"/>
              <a:t>https://dspace.lu.lv/dspace/bitstream/handle/7/5101/20561-Agnese_Rusakova_2011.pdf?sequence=1</a:t>
            </a:r>
          </a:p>
        </p:txBody>
      </p:sp>
      <p:sp>
        <p:nvSpPr>
          <p:cNvPr id="5" name="Taisnstūris 4"/>
          <p:cNvSpPr/>
          <p:nvPr/>
        </p:nvSpPr>
        <p:spPr>
          <a:xfrm>
            <a:off x="395536" y="1556792"/>
            <a:ext cx="2330824" cy="1384995"/>
          </a:xfrm>
          <a:prstGeom prst="rect">
            <a:avLst/>
          </a:prstGeom>
        </p:spPr>
        <p:txBody>
          <a:bodyPr wrap="square">
            <a:spAutoFit/>
          </a:bodyPr>
          <a:lstStyle/>
          <a:p>
            <a:r>
              <a:rPr lang="lv-LV" altLang="lv-LV" sz="2800" i="1" dirty="0" err="1">
                <a:solidFill>
                  <a:srgbClr val="FF0000"/>
                </a:solidFill>
              </a:rPr>
              <a:t>What</a:t>
            </a:r>
            <a:r>
              <a:rPr lang="lv-LV" altLang="lv-LV" sz="2800" i="1" dirty="0">
                <a:solidFill>
                  <a:srgbClr val="FF0000"/>
                </a:solidFill>
              </a:rPr>
              <a:t> </a:t>
            </a:r>
            <a:r>
              <a:rPr lang="lv-LV" altLang="lv-LV" sz="2800" i="1" dirty="0" err="1">
                <a:solidFill>
                  <a:srgbClr val="FF0000"/>
                </a:solidFill>
              </a:rPr>
              <a:t>are</a:t>
            </a:r>
            <a:r>
              <a:rPr lang="lv-LV" altLang="lv-LV" sz="2800" i="1" dirty="0">
                <a:solidFill>
                  <a:srgbClr val="FF0000"/>
                </a:solidFill>
              </a:rPr>
              <a:t> </a:t>
            </a:r>
            <a:r>
              <a:rPr lang="lv-LV" altLang="lv-LV" sz="2800" i="1" dirty="0" err="1">
                <a:solidFill>
                  <a:srgbClr val="FF0000"/>
                </a:solidFill>
              </a:rPr>
              <a:t>learning</a:t>
            </a:r>
            <a:r>
              <a:rPr lang="lv-LV" altLang="lv-LV" sz="2800" i="1" dirty="0">
                <a:solidFill>
                  <a:srgbClr val="FF0000"/>
                </a:solidFill>
              </a:rPr>
              <a:t> </a:t>
            </a:r>
            <a:r>
              <a:rPr lang="lv-LV" altLang="lv-LV" sz="2800" i="1" dirty="0" err="1">
                <a:solidFill>
                  <a:srgbClr val="FF0000"/>
                </a:solidFill>
              </a:rPr>
              <a:t>outcomes</a:t>
            </a:r>
            <a:r>
              <a:rPr lang="lv-LV" altLang="lv-LV" sz="2800" i="1" dirty="0">
                <a:solidFill>
                  <a:srgbClr val="FF0000"/>
                </a:solidFill>
              </a:rPr>
              <a:t>?</a:t>
            </a:r>
            <a:endParaRPr lang="lv-LV" sz="2800" i="1" dirty="0"/>
          </a:p>
        </p:txBody>
      </p:sp>
    </p:spTree>
    <p:extLst>
      <p:ext uri="{BB962C8B-B14F-4D97-AF65-F5344CB8AC3E}">
        <p14:creationId xmlns:p14="http://schemas.microsoft.com/office/powerpoint/2010/main" val="27623606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4" name="Picture 2" descr="https://encrypted-tbn3.gstatic.com/images?q=tbn:ANd9GcT8hgapCXzVSrXEdGndtRZy7FbzLc9fh0AxCcYbvpMu8WSOEHOp"/>
          <p:cNvPicPr>
            <a:picLocks noChangeAspect="1" noChangeArrowheads="1"/>
          </p:cNvPicPr>
          <p:nvPr/>
        </p:nvPicPr>
        <p:blipFill>
          <a:blip r:embed="rId2" cstate="print"/>
          <a:srcRect/>
          <a:stretch>
            <a:fillRect/>
          </a:stretch>
        </p:blipFill>
        <p:spPr bwMode="auto">
          <a:xfrm>
            <a:off x="2070110" y="1429940"/>
            <a:ext cx="4877612" cy="3653503"/>
          </a:xfrm>
          <a:prstGeom prst="rect">
            <a:avLst/>
          </a:prstGeom>
          <a:noFill/>
        </p:spPr>
      </p:pic>
      <p:sp>
        <p:nvSpPr>
          <p:cNvPr id="5" name="Rectangle 4"/>
          <p:cNvSpPr/>
          <p:nvPr/>
        </p:nvSpPr>
        <p:spPr>
          <a:xfrm>
            <a:off x="5977920" y="0"/>
            <a:ext cx="3166080" cy="430887"/>
          </a:xfrm>
          <a:prstGeom prst="rect">
            <a:avLst/>
          </a:prstGeom>
        </p:spPr>
        <p:txBody>
          <a:bodyPr wrap="square">
            <a:spAutoFit/>
          </a:bodyPr>
          <a:lstStyle/>
          <a:p>
            <a:pPr algn="r"/>
            <a:r>
              <a:rPr lang="lv-LV" sz="2200" b="1" dirty="0"/>
              <a:t>Agnese Rusakova</a:t>
            </a:r>
          </a:p>
        </p:txBody>
      </p:sp>
      <p:sp>
        <p:nvSpPr>
          <p:cNvPr id="7" name="Rectangle 6"/>
          <p:cNvSpPr/>
          <p:nvPr/>
        </p:nvSpPr>
        <p:spPr>
          <a:xfrm>
            <a:off x="625099" y="4717592"/>
            <a:ext cx="2381810" cy="1477328"/>
          </a:xfrm>
          <a:prstGeom prst="rect">
            <a:avLst/>
          </a:prstGeom>
        </p:spPr>
        <p:txBody>
          <a:bodyPr wrap="square">
            <a:spAutoFit/>
          </a:bodyPr>
          <a:lstStyle/>
          <a:p>
            <a:r>
              <a:rPr lang="lv-LV" i="1" dirty="0"/>
              <a:t>Born in 5 </a:t>
            </a:r>
            <a:r>
              <a:rPr lang="lv-LV" i="1" dirty="0" err="1"/>
              <a:t>kids</a:t>
            </a:r>
            <a:r>
              <a:rPr lang="lv-LV" i="1" dirty="0"/>
              <a:t> </a:t>
            </a:r>
            <a:r>
              <a:rPr lang="lv-LV" i="1" dirty="0" err="1"/>
              <a:t>family</a:t>
            </a:r>
            <a:r>
              <a:rPr lang="lv-LV" i="1" dirty="0"/>
              <a:t>, </a:t>
            </a:r>
            <a:r>
              <a:rPr lang="lv-LV" i="1" dirty="0" err="1"/>
              <a:t>loves</a:t>
            </a:r>
            <a:r>
              <a:rPr lang="lv-LV" i="1" dirty="0"/>
              <a:t> </a:t>
            </a:r>
            <a:r>
              <a:rPr lang="lv-LV" i="1" dirty="0" err="1"/>
              <a:t>understanding</a:t>
            </a:r>
            <a:r>
              <a:rPr lang="lv-LV" i="1" dirty="0"/>
              <a:t> </a:t>
            </a:r>
            <a:r>
              <a:rPr lang="lv-LV" i="1" dirty="0" err="1"/>
              <a:t>world</a:t>
            </a:r>
            <a:r>
              <a:rPr lang="lv-LV" i="1" dirty="0"/>
              <a:t> </a:t>
            </a:r>
            <a:r>
              <a:rPr lang="lv-LV" i="1" dirty="0" err="1"/>
              <a:t>and</a:t>
            </a:r>
            <a:r>
              <a:rPr lang="lv-LV" i="1" dirty="0"/>
              <a:t> </a:t>
            </a:r>
            <a:r>
              <a:rPr lang="lv-LV" i="1" dirty="0" err="1"/>
              <a:t>hates</a:t>
            </a:r>
            <a:r>
              <a:rPr lang="lv-LV" i="1" dirty="0"/>
              <a:t> </a:t>
            </a:r>
            <a:r>
              <a:rPr lang="lv-LV" i="1" dirty="0" err="1"/>
              <a:t>tenting</a:t>
            </a:r>
            <a:endParaRPr lang="lv-LV" i="1" dirty="0"/>
          </a:p>
          <a:p>
            <a:endParaRPr lang="lv-LV" i="1" dirty="0"/>
          </a:p>
        </p:txBody>
      </p:sp>
      <p:sp>
        <p:nvSpPr>
          <p:cNvPr id="10" name="Rectangle 9"/>
          <p:cNvSpPr/>
          <p:nvPr/>
        </p:nvSpPr>
        <p:spPr>
          <a:xfrm>
            <a:off x="5780148" y="2171291"/>
            <a:ext cx="3203848" cy="923330"/>
          </a:xfrm>
          <a:prstGeom prst="rect">
            <a:avLst/>
          </a:prstGeom>
        </p:spPr>
        <p:txBody>
          <a:bodyPr wrap="square">
            <a:spAutoFit/>
          </a:bodyPr>
          <a:lstStyle/>
          <a:p>
            <a:pPr algn="ctr"/>
            <a:r>
              <a:rPr lang="lv-LV" b="1" i="1" dirty="0"/>
              <a:t>15 </a:t>
            </a:r>
            <a:r>
              <a:rPr lang="lv-LV" b="1" i="1" dirty="0" err="1"/>
              <a:t>years</a:t>
            </a:r>
            <a:r>
              <a:rPr lang="lv-LV" b="1" i="1" dirty="0"/>
              <a:t> International </a:t>
            </a:r>
            <a:r>
              <a:rPr lang="lv-LV" b="1" i="1" dirty="0" err="1"/>
              <a:t>Coordinator</a:t>
            </a:r>
            <a:r>
              <a:rPr lang="lv-LV" b="1" i="1" dirty="0"/>
              <a:t> </a:t>
            </a:r>
            <a:r>
              <a:rPr lang="lv-LV" b="1" i="1" dirty="0" err="1"/>
              <a:t>at</a:t>
            </a:r>
            <a:r>
              <a:rPr lang="lv-LV" b="1" i="1" dirty="0"/>
              <a:t> </a:t>
            </a:r>
            <a:r>
              <a:rPr lang="lv-LV" b="1" i="1" dirty="0" err="1"/>
              <a:t>the</a:t>
            </a:r>
            <a:r>
              <a:rPr lang="lv-LV" b="1" i="1" dirty="0"/>
              <a:t> University of Latvia</a:t>
            </a:r>
          </a:p>
        </p:txBody>
      </p:sp>
      <p:sp>
        <p:nvSpPr>
          <p:cNvPr id="11" name="Rectangle 10"/>
          <p:cNvSpPr/>
          <p:nvPr/>
        </p:nvSpPr>
        <p:spPr>
          <a:xfrm>
            <a:off x="1004232" y="1293629"/>
            <a:ext cx="2456570" cy="646331"/>
          </a:xfrm>
          <a:prstGeom prst="rect">
            <a:avLst/>
          </a:prstGeom>
        </p:spPr>
        <p:txBody>
          <a:bodyPr wrap="none">
            <a:spAutoFit/>
          </a:bodyPr>
          <a:lstStyle/>
          <a:p>
            <a:r>
              <a:rPr lang="lv-LV" b="1" i="1" dirty="0" err="1"/>
              <a:t>Expert</a:t>
            </a:r>
            <a:r>
              <a:rPr lang="lv-LV" b="1" i="1" dirty="0"/>
              <a:t> </a:t>
            </a:r>
            <a:r>
              <a:rPr lang="lv-LV" b="1" i="1" dirty="0" err="1"/>
              <a:t>at</a:t>
            </a:r>
            <a:r>
              <a:rPr lang="lv-LV" b="1" i="1" dirty="0"/>
              <a:t> </a:t>
            </a:r>
          </a:p>
          <a:p>
            <a:r>
              <a:rPr lang="lv-LV" b="1" i="1" dirty="0" err="1"/>
              <a:t>Latvian</a:t>
            </a:r>
            <a:r>
              <a:rPr lang="lv-LV" b="1" i="1" dirty="0"/>
              <a:t> </a:t>
            </a:r>
            <a:r>
              <a:rPr lang="lv-LV" b="1" i="1" dirty="0" err="1"/>
              <a:t>Rector’s</a:t>
            </a:r>
            <a:r>
              <a:rPr lang="lv-LV" b="1" i="1" dirty="0"/>
              <a:t> </a:t>
            </a:r>
            <a:r>
              <a:rPr lang="lv-LV" b="1" i="1" dirty="0" err="1"/>
              <a:t>Council</a:t>
            </a:r>
            <a:endParaRPr lang="lv-LV" b="1" i="1" dirty="0"/>
          </a:p>
        </p:txBody>
      </p:sp>
      <p:sp>
        <p:nvSpPr>
          <p:cNvPr id="12" name="Rectangle 11"/>
          <p:cNvSpPr/>
          <p:nvPr/>
        </p:nvSpPr>
        <p:spPr>
          <a:xfrm>
            <a:off x="6862965" y="5852732"/>
            <a:ext cx="1891865" cy="369332"/>
          </a:xfrm>
          <a:prstGeom prst="rect">
            <a:avLst/>
          </a:prstGeom>
        </p:spPr>
        <p:txBody>
          <a:bodyPr wrap="none">
            <a:spAutoFit/>
          </a:bodyPr>
          <a:lstStyle/>
          <a:p>
            <a:r>
              <a:rPr lang="lv-LV" i="1" dirty="0" err="1"/>
              <a:t>Mom</a:t>
            </a:r>
            <a:r>
              <a:rPr lang="lv-LV" i="1" dirty="0"/>
              <a:t> </a:t>
            </a:r>
            <a:r>
              <a:rPr lang="lv-LV" i="1" dirty="0" err="1"/>
              <a:t>of</a:t>
            </a:r>
            <a:r>
              <a:rPr lang="lv-LV" i="1" dirty="0"/>
              <a:t> </a:t>
            </a:r>
            <a:r>
              <a:rPr lang="lv-LV" i="1" dirty="0" err="1"/>
              <a:t>three</a:t>
            </a:r>
            <a:r>
              <a:rPr lang="lv-LV" i="1" dirty="0"/>
              <a:t> </a:t>
            </a:r>
            <a:r>
              <a:rPr lang="lv-LV" i="1" dirty="0" err="1"/>
              <a:t>kids</a:t>
            </a:r>
            <a:endParaRPr lang="lv-LV" i="1" dirty="0"/>
          </a:p>
        </p:txBody>
      </p:sp>
      <p:sp>
        <p:nvSpPr>
          <p:cNvPr id="13" name="Rectangle 12"/>
          <p:cNvSpPr/>
          <p:nvPr/>
        </p:nvSpPr>
        <p:spPr>
          <a:xfrm>
            <a:off x="2289850" y="5219754"/>
            <a:ext cx="2122149" cy="1200329"/>
          </a:xfrm>
          <a:prstGeom prst="rect">
            <a:avLst/>
          </a:prstGeom>
        </p:spPr>
        <p:txBody>
          <a:bodyPr wrap="square">
            <a:spAutoFit/>
          </a:bodyPr>
          <a:lstStyle/>
          <a:p>
            <a:pPr algn="ctr"/>
            <a:r>
              <a:rPr lang="lv-LV" dirty="0" err="1"/>
              <a:t>Germany</a:t>
            </a:r>
            <a:r>
              <a:rPr lang="lv-LV" dirty="0"/>
              <a:t>: </a:t>
            </a:r>
            <a:r>
              <a:rPr lang="lv-LV" i="1" dirty="0" err="1"/>
              <a:t>Internship</a:t>
            </a:r>
            <a:r>
              <a:rPr lang="lv-LV" i="1" dirty="0"/>
              <a:t>, Exchange student, </a:t>
            </a:r>
            <a:r>
              <a:rPr lang="lv-LV" i="1" dirty="0" err="1"/>
              <a:t>Master</a:t>
            </a:r>
            <a:r>
              <a:rPr lang="lv-LV" i="1" dirty="0"/>
              <a:t> </a:t>
            </a:r>
            <a:r>
              <a:rPr lang="lv-LV" i="1" dirty="0" err="1"/>
              <a:t>degree</a:t>
            </a:r>
            <a:r>
              <a:rPr lang="lv-LV" i="1" dirty="0"/>
              <a:t> M.sc.MM</a:t>
            </a:r>
          </a:p>
        </p:txBody>
      </p:sp>
      <p:sp>
        <p:nvSpPr>
          <p:cNvPr id="14" name="Rectangle 13"/>
          <p:cNvSpPr/>
          <p:nvPr/>
        </p:nvSpPr>
        <p:spPr>
          <a:xfrm>
            <a:off x="611560" y="4249736"/>
            <a:ext cx="1620957" cy="369332"/>
          </a:xfrm>
          <a:prstGeom prst="rect">
            <a:avLst/>
          </a:prstGeom>
        </p:spPr>
        <p:txBody>
          <a:bodyPr wrap="none">
            <a:spAutoFit/>
          </a:bodyPr>
          <a:lstStyle/>
          <a:p>
            <a:r>
              <a:rPr lang="lv-LV" dirty="0"/>
              <a:t>USA: </a:t>
            </a:r>
            <a:r>
              <a:rPr lang="lv-LV" i="1" dirty="0" err="1"/>
              <a:t>Internship</a:t>
            </a:r>
            <a:endParaRPr lang="lv-LV" i="1" dirty="0"/>
          </a:p>
        </p:txBody>
      </p:sp>
      <p:sp>
        <p:nvSpPr>
          <p:cNvPr id="15" name="Rectangle 14"/>
          <p:cNvSpPr/>
          <p:nvPr/>
        </p:nvSpPr>
        <p:spPr>
          <a:xfrm>
            <a:off x="4841998" y="5183358"/>
            <a:ext cx="2680280" cy="923330"/>
          </a:xfrm>
          <a:prstGeom prst="rect">
            <a:avLst/>
          </a:prstGeom>
        </p:spPr>
        <p:txBody>
          <a:bodyPr wrap="square">
            <a:spAutoFit/>
          </a:bodyPr>
          <a:lstStyle/>
          <a:p>
            <a:r>
              <a:rPr lang="lv-LV" dirty="0" err="1"/>
              <a:t>Poland</a:t>
            </a:r>
            <a:r>
              <a:rPr lang="lv-LV" dirty="0"/>
              <a:t>: </a:t>
            </a:r>
          </a:p>
          <a:p>
            <a:r>
              <a:rPr lang="lv-LV" i="1" dirty="0" err="1"/>
              <a:t>Freelance</a:t>
            </a:r>
            <a:r>
              <a:rPr lang="lv-LV" i="1" dirty="0"/>
              <a:t> translator </a:t>
            </a:r>
            <a:r>
              <a:rPr lang="lv-LV" i="1" dirty="0" err="1"/>
              <a:t>from</a:t>
            </a:r>
            <a:r>
              <a:rPr lang="lv-LV" i="1" dirty="0"/>
              <a:t> </a:t>
            </a:r>
            <a:r>
              <a:rPr lang="lv-LV" i="1" dirty="0" err="1"/>
              <a:t>Polish</a:t>
            </a:r>
            <a:r>
              <a:rPr lang="lv-LV" i="1" dirty="0"/>
              <a:t> to </a:t>
            </a:r>
            <a:r>
              <a:rPr lang="lv-LV" i="1" dirty="0" err="1"/>
              <a:t>Latvian</a:t>
            </a:r>
            <a:endParaRPr lang="lv-LV" i="1" dirty="0"/>
          </a:p>
        </p:txBody>
      </p:sp>
      <p:sp>
        <p:nvSpPr>
          <p:cNvPr id="16" name="Rectangle 15"/>
          <p:cNvSpPr/>
          <p:nvPr/>
        </p:nvSpPr>
        <p:spPr>
          <a:xfrm>
            <a:off x="6246621" y="3916468"/>
            <a:ext cx="2655727" cy="369332"/>
          </a:xfrm>
          <a:prstGeom prst="rect">
            <a:avLst/>
          </a:prstGeom>
        </p:spPr>
        <p:txBody>
          <a:bodyPr wrap="none">
            <a:spAutoFit/>
          </a:bodyPr>
          <a:lstStyle/>
          <a:p>
            <a:r>
              <a:rPr lang="lv-LV" dirty="0" err="1"/>
              <a:t>Spain</a:t>
            </a:r>
            <a:r>
              <a:rPr lang="lv-LV" dirty="0"/>
              <a:t>: </a:t>
            </a:r>
            <a:r>
              <a:rPr lang="lv-LV" i="1" dirty="0" err="1"/>
              <a:t>Research</a:t>
            </a:r>
            <a:r>
              <a:rPr lang="lv-LV" i="1" dirty="0"/>
              <a:t> </a:t>
            </a:r>
            <a:r>
              <a:rPr lang="lv-LV" i="1" dirty="0" err="1"/>
              <a:t>fellowship</a:t>
            </a:r>
            <a:endParaRPr lang="lv-LV" i="1" dirty="0"/>
          </a:p>
        </p:txBody>
      </p:sp>
      <p:sp>
        <p:nvSpPr>
          <p:cNvPr id="17" name="Rectangle 16"/>
          <p:cNvSpPr/>
          <p:nvPr/>
        </p:nvSpPr>
        <p:spPr>
          <a:xfrm>
            <a:off x="6182138" y="3404692"/>
            <a:ext cx="2572692" cy="369332"/>
          </a:xfrm>
          <a:prstGeom prst="rect">
            <a:avLst/>
          </a:prstGeom>
        </p:spPr>
        <p:txBody>
          <a:bodyPr wrap="none">
            <a:spAutoFit/>
          </a:bodyPr>
          <a:lstStyle/>
          <a:p>
            <a:r>
              <a:rPr lang="lv-LV" dirty="0" err="1"/>
              <a:t>France</a:t>
            </a:r>
            <a:r>
              <a:rPr lang="lv-LV" dirty="0"/>
              <a:t>: </a:t>
            </a:r>
            <a:r>
              <a:rPr lang="lv-LV" i="1" dirty="0"/>
              <a:t>Exchange student</a:t>
            </a:r>
          </a:p>
        </p:txBody>
      </p:sp>
      <p:sp>
        <p:nvSpPr>
          <p:cNvPr id="18" name="Rectangle 12"/>
          <p:cNvSpPr/>
          <p:nvPr/>
        </p:nvSpPr>
        <p:spPr>
          <a:xfrm>
            <a:off x="568294" y="2308033"/>
            <a:ext cx="2088232" cy="1477328"/>
          </a:xfrm>
          <a:prstGeom prst="rect">
            <a:avLst/>
          </a:prstGeom>
        </p:spPr>
        <p:txBody>
          <a:bodyPr wrap="square">
            <a:spAutoFit/>
          </a:bodyPr>
          <a:lstStyle/>
          <a:p>
            <a:pPr algn="ctr"/>
            <a:r>
              <a:rPr lang="lv-LV" b="1" dirty="0"/>
              <a:t>National EACEA </a:t>
            </a:r>
            <a:r>
              <a:rPr lang="lv-LV" b="1" dirty="0" err="1"/>
              <a:t>expert</a:t>
            </a:r>
            <a:r>
              <a:rPr lang="lv-LV" b="1" dirty="0"/>
              <a:t> </a:t>
            </a:r>
            <a:r>
              <a:rPr lang="lv-LV" b="1" dirty="0" err="1"/>
              <a:t>for</a:t>
            </a:r>
            <a:r>
              <a:rPr lang="lv-LV" b="1" dirty="0"/>
              <a:t> </a:t>
            </a:r>
            <a:r>
              <a:rPr lang="lv-LV" b="1" dirty="0" err="1"/>
              <a:t>validation</a:t>
            </a:r>
            <a:r>
              <a:rPr lang="lv-LV" b="1" dirty="0"/>
              <a:t> </a:t>
            </a:r>
            <a:r>
              <a:rPr lang="lv-LV" b="1" dirty="0" err="1"/>
              <a:t>of</a:t>
            </a:r>
            <a:r>
              <a:rPr lang="lv-LV" b="1" dirty="0"/>
              <a:t> </a:t>
            </a:r>
            <a:r>
              <a:rPr lang="lv-LV" b="1" dirty="0" err="1"/>
              <a:t>nonformal</a:t>
            </a:r>
            <a:r>
              <a:rPr lang="lv-LV" b="1" dirty="0"/>
              <a:t> </a:t>
            </a:r>
            <a:r>
              <a:rPr lang="lv-LV" b="1" dirty="0" err="1"/>
              <a:t>and</a:t>
            </a:r>
            <a:r>
              <a:rPr lang="lv-LV" b="1" dirty="0"/>
              <a:t> </a:t>
            </a:r>
            <a:r>
              <a:rPr lang="lv-LV" b="1" dirty="0" err="1"/>
              <a:t>informal</a:t>
            </a:r>
            <a:r>
              <a:rPr lang="lv-LV" b="1" dirty="0"/>
              <a:t> </a:t>
            </a:r>
            <a:r>
              <a:rPr lang="lv-LV" b="1" dirty="0" err="1"/>
              <a:t>learning</a:t>
            </a:r>
            <a:endParaRPr lang="lv-LV" b="1" i="1" dirty="0"/>
          </a:p>
        </p:txBody>
      </p:sp>
      <p:sp>
        <p:nvSpPr>
          <p:cNvPr id="19" name="Rectangle 12"/>
          <p:cNvSpPr/>
          <p:nvPr/>
        </p:nvSpPr>
        <p:spPr>
          <a:xfrm>
            <a:off x="6888224" y="4370620"/>
            <a:ext cx="2088232" cy="1200329"/>
          </a:xfrm>
          <a:prstGeom prst="rect">
            <a:avLst/>
          </a:prstGeom>
        </p:spPr>
        <p:txBody>
          <a:bodyPr wrap="square">
            <a:spAutoFit/>
          </a:bodyPr>
          <a:lstStyle/>
          <a:p>
            <a:pPr algn="ctr"/>
            <a:r>
              <a:rPr lang="lv-LV" dirty="0" err="1"/>
              <a:t>Germany</a:t>
            </a:r>
            <a:r>
              <a:rPr lang="lv-LV" dirty="0"/>
              <a:t>: </a:t>
            </a:r>
            <a:r>
              <a:rPr lang="lv-LV" i="1" dirty="0" err="1"/>
              <a:t>Internship</a:t>
            </a:r>
            <a:r>
              <a:rPr lang="lv-LV" i="1" dirty="0"/>
              <a:t>, Exchange student, </a:t>
            </a:r>
            <a:r>
              <a:rPr lang="lv-LV" i="1" dirty="0" err="1"/>
              <a:t>M.sc.MM</a:t>
            </a:r>
            <a:endParaRPr lang="lv-LV" i="1" dirty="0"/>
          </a:p>
        </p:txBody>
      </p:sp>
      <p:sp>
        <p:nvSpPr>
          <p:cNvPr id="20" name="Rectangle 9"/>
          <p:cNvSpPr/>
          <p:nvPr/>
        </p:nvSpPr>
        <p:spPr>
          <a:xfrm>
            <a:off x="2047680" y="558446"/>
            <a:ext cx="3203848" cy="646331"/>
          </a:xfrm>
          <a:prstGeom prst="rect">
            <a:avLst/>
          </a:prstGeom>
        </p:spPr>
        <p:txBody>
          <a:bodyPr wrap="square">
            <a:spAutoFit/>
          </a:bodyPr>
          <a:lstStyle/>
          <a:p>
            <a:pPr algn="ctr"/>
            <a:r>
              <a:rPr lang="lv-LV" b="1" i="1" dirty="0" err="1"/>
              <a:t>D.sc.admin</a:t>
            </a:r>
            <a:r>
              <a:rPr lang="lv-LV" b="1" i="1" dirty="0"/>
              <a:t>. </a:t>
            </a:r>
            <a:r>
              <a:rPr lang="lv-LV" b="1" i="1" dirty="0" err="1"/>
              <a:t>in</a:t>
            </a:r>
            <a:r>
              <a:rPr lang="lv-LV" b="1" i="1" dirty="0"/>
              <a:t> </a:t>
            </a:r>
            <a:r>
              <a:rPr lang="lv-LV" b="1" i="1" dirty="0" err="1"/>
              <a:t>Educational</a:t>
            </a:r>
            <a:r>
              <a:rPr lang="lv-LV" b="1" i="1" dirty="0"/>
              <a:t> </a:t>
            </a:r>
            <a:r>
              <a:rPr lang="lv-LV" b="1" i="1" dirty="0" err="1"/>
              <a:t>Management</a:t>
            </a:r>
            <a:endParaRPr lang="lv-LV" b="1" i="1" dirty="0"/>
          </a:p>
        </p:txBody>
      </p:sp>
      <p:sp>
        <p:nvSpPr>
          <p:cNvPr id="2" name="Taisnstūris 1"/>
          <p:cNvSpPr/>
          <p:nvPr/>
        </p:nvSpPr>
        <p:spPr>
          <a:xfrm>
            <a:off x="5112164" y="772051"/>
            <a:ext cx="3984489" cy="923330"/>
          </a:xfrm>
          <a:prstGeom prst="rect">
            <a:avLst/>
          </a:prstGeom>
        </p:spPr>
        <p:txBody>
          <a:bodyPr wrap="none">
            <a:spAutoFit/>
          </a:bodyPr>
          <a:lstStyle/>
          <a:p>
            <a:r>
              <a:rPr lang="lv-LV" b="1" i="1" dirty="0" err="1"/>
              <a:t>Lecturer</a:t>
            </a:r>
            <a:r>
              <a:rPr lang="lv-LV" b="1" i="1" dirty="0"/>
              <a:t>, </a:t>
            </a:r>
          </a:p>
          <a:p>
            <a:r>
              <a:rPr lang="lv-LV" b="1" i="1" dirty="0" err="1"/>
              <a:t>Faculty</a:t>
            </a:r>
            <a:r>
              <a:rPr lang="lv-LV" b="1" i="1" dirty="0"/>
              <a:t> </a:t>
            </a:r>
            <a:r>
              <a:rPr lang="lv-LV" b="1" i="1" dirty="0" err="1"/>
              <a:t>of</a:t>
            </a:r>
            <a:r>
              <a:rPr lang="lv-LV" b="1" i="1" dirty="0"/>
              <a:t> </a:t>
            </a:r>
            <a:r>
              <a:rPr lang="lv-LV" b="1" i="1" dirty="0" err="1"/>
              <a:t>Economics</a:t>
            </a:r>
            <a:r>
              <a:rPr lang="lv-LV" b="1" i="1" dirty="0"/>
              <a:t> </a:t>
            </a:r>
            <a:r>
              <a:rPr lang="lv-LV" b="1" i="1" dirty="0" err="1"/>
              <a:t>and</a:t>
            </a:r>
            <a:r>
              <a:rPr lang="lv-LV" b="1" i="1" dirty="0"/>
              <a:t> </a:t>
            </a:r>
            <a:r>
              <a:rPr lang="lv-LV" b="1" i="1" dirty="0" err="1"/>
              <a:t>management</a:t>
            </a:r>
            <a:r>
              <a:rPr lang="lv-LV" b="1" i="1" dirty="0"/>
              <a:t>,</a:t>
            </a:r>
          </a:p>
          <a:p>
            <a:r>
              <a:rPr lang="lv-LV" b="1" i="1" dirty="0" err="1"/>
              <a:t>University</a:t>
            </a:r>
            <a:r>
              <a:rPr lang="lv-LV" b="1" i="1" dirty="0"/>
              <a:t> </a:t>
            </a:r>
            <a:r>
              <a:rPr lang="lv-LV" b="1" i="1" dirty="0" err="1"/>
              <a:t>of</a:t>
            </a:r>
            <a:r>
              <a:rPr lang="lv-LV" b="1" i="1" dirty="0"/>
              <a:t> Latvia</a:t>
            </a:r>
            <a:endParaRPr lang="lv-LV" dirty="0"/>
          </a:p>
        </p:txBody>
      </p:sp>
    </p:spTree>
    <p:extLst>
      <p:ext uri="{BB962C8B-B14F-4D97-AF65-F5344CB8AC3E}">
        <p14:creationId xmlns:p14="http://schemas.microsoft.com/office/powerpoint/2010/main" val="195064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idx="4294967295"/>
          </p:nvPr>
        </p:nvSpPr>
        <p:spPr>
          <a:xfrm>
            <a:off x="539750" y="260350"/>
            <a:ext cx="8064500" cy="1296988"/>
          </a:xfrm>
        </p:spPr>
        <p:txBody>
          <a:bodyPr/>
          <a:lstStyle/>
          <a:p>
            <a:pPr eaLnBrk="1" hangingPunct="1"/>
            <a:r>
              <a:rPr lang="lv-LV" altLang="lv-LV" sz="3500">
                <a:latin typeface="Arial" charset="0"/>
              </a:rPr>
              <a:t>University of Latvia</a:t>
            </a:r>
          </a:p>
        </p:txBody>
      </p:sp>
      <p:sp>
        <p:nvSpPr>
          <p:cNvPr id="7171" name="Subtitle 2"/>
          <p:cNvSpPr>
            <a:spLocks noGrp="1"/>
          </p:cNvSpPr>
          <p:nvPr>
            <p:ph type="subTitle" idx="4294967295"/>
          </p:nvPr>
        </p:nvSpPr>
        <p:spPr>
          <a:xfrm>
            <a:off x="509588" y="1574800"/>
            <a:ext cx="8239125" cy="3149600"/>
          </a:xfrm>
        </p:spPr>
        <p:txBody>
          <a:bodyPr/>
          <a:lstStyle/>
          <a:p>
            <a:pPr marL="0" indent="0" eaLnBrk="1" hangingPunct="1">
              <a:lnSpc>
                <a:spcPct val="80000"/>
              </a:lnSpc>
              <a:spcBef>
                <a:spcPct val="60000"/>
              </a:spcBef>
              <a:buFont typeface="Arial" charset="0"/>
              <a:buNone/>
            </a:pPr>
            <a:r>
              <a:rPr lang="lv-LV" altLang="lv-LV" sz="1800" dirty="0" err="1">
                <a:solidFill>
                  <a:srgbClr val="B5121B"/>
                </a:solidFill>
                <a:latin typeface="Arial" charset="0"/>
              </a:rPr>
              <a:t>Founded</a:t>
            </a:r>
            <a:r>
              <a:rPr lang="lv-LV" altLang="lv-LV" sz="1800" dirty="0">
                <a:solidFill>
                  <a:srgbClr val="B5121B"/>
                </a:solidFill>
                <a:latin typeface="Arial" charset="0"/>
              </a:rPr>
              <a:t>:</a:t>
            </a:r>
            <a:r>
              <a:rPr lang="lv-LV" altLang="lv-LV" sz="1800" dirty="0">
                <a:solidFill>
                  <a:srgbClr val="807F83"/>
                </a:solidFill>
                <a:latin typeface="Arial" charset="0"/>
              </a:rPr>
              <a:t> </a:t>
            </a:r>
            <a:r>
              <a:rPr lang="lv-LV" altLang="lv-LV" sz="1800" dirty="0" err="1">
                <a:solidFill>
                  <a:srgbClr val="807F83"/>
                </a:solidFill>
                <a:latin typeface="Arial" charset="0"/>
              </a:rPr>
              <a:t>September</a:t>
            </a:r>
            <a:r>
              <a:rPr lang="lv-LV" altLang="lv-LV" sz="1800" dirty="0">
                <a:solidFill>
                  <a:srgbClr val="807F83"/>
                </a:solidFill>
                <a:latin typeface="Arial" charset="0"/>
              </a:rPr>
              <a:t> 28, 1919</a:t>
            </a:r>
          </a:p>
          <a:p>
            <a:pPr marL="0" indent="0" eaLnBrk="1" hangingPunct="1">
              <a:lnSpc>
                <a:spcPct val="80000"/>
              </a:lnSpc>
              <a:spcBef>
                <a:spcPct val="60000"/>
              </a:spcBef>
              <a:buFont typeface="Arial" charset="0"/>
              <a:buNone/>
            </a:pPr>
            <a:r>
              <a:rPr lang="lv-LV" altLang="lv-LV" sz="1800" dirty="0">
                <a:solidFill>
                  <a:srgbClr val="B5121B"/>
                </a:solidFill>
                <a:latin typeface="Arial" charset="0"/>
              </a:rPr>
              <a:t>Students</a:t>
            </a:r>
            <a:r>
              <a:rPr lang="en-US" altLang="lv-LV" sz="1800" dirty="0">
                <a:solidFill>
                  <a:srgbClr val="B5121B"/>
                </a:solidFill>
                <a:latin typeface="Arial" charset="0"/>
              </a:rPr>
              <a:t>:</a:t>
            </a:r>
            <a:r>
              <a:rPr lang="lv-LV" altLang="lv-LV" sz="1800" dirty="0">
                <a:solidFill>
                  <a:srgbClr val="807F83"/>
                </a:solidFill>
                <a:latin typeface="Arial" charset="0"/>
              </a:rPr>
              <a:t> 13 055, 2016</a:t>
            </a:r>
          </a:p>
          <a:p>
            <a:pPr marL="0" indent="0" eaLnBrk="1" hangingPunct="1">
              <a:lnSpc>
                <a:spcPct val="80000"/>
              </a:lnSpc>
              <a:spcBef>
                <a:spcPct val="60000"/>
              </a:spcBef>
              <a:buFont typeface="Arial" charset="0"/>
              <a:buNone/>
            </a:pPr>
            <a:r>
              <a:rPr lang="lv-LV" altLang="lv-LV" sz="1800" dirty="0">
                <a:solidFill>
                  <a:srgbClr val="B5121B"/>
                </a:solidFill>
                <a:latin typeface="Arial" charset="0"/>
              </a:rPr>
              <a:t>QS </a:t>
            </a:r>
            <a:r>
              <a:rPr lang="lv-LV" altLang="lv-LV" sz="1800" dirty="0" err="1">
                <a:solidFill>
                  <a:srgbClr val="B5121B"/>
                </a:solidFill>
                <a:latin typeface="Arial" charset="0"/>
              </a:rPr>
              <a:t>World</a:t>
            </a:r>
            <a:r>
              <a:rPr lang="lv-LV" altLang="lv-LV" sz="1800" dirty="0">
                <a:solidFill>
                  <a:srgbClr val="B5121B"/>
                </a:solidFill>
                <a:latin typeface="Arial" charset="0"/>
              </a:rPr>
              <a:t> </a:t>
            </a:r>
            <a:r>
              <a:rPr lang="lv-LV" altLang="lv-LV" sz="1800" dirty="0" err="1">
                <a:solidFill>
                  <a:srgbClr val="B5121B"/>
                </a:solidFill>
                <a:latin typeface="Arial" charset="0"/>
              </a:rPr>
              <a:t>University</a:t>
            </a:r>
            <a:r>
              <a:rPr lang="lv-LV" altLang="lv-LV" sz="1800" dirty="0">
                <a:solidFill>
                  <a:srgbClr val="B5121B"/>
                </a:solidFill>
                <a:latin typeface="Arial" charset="0"/>
              </a:rPr>
              <a:t> </a:t>
            </a:r>
            <a:r>
              <a:rPr lang="lv-LV" altLang="lv-LV" sz="1800" dirty="0" err="1">
                <a:solidFill>
                  <a:srgbClr val="B5121B"/>
                </a:solidFill>
                <a:latin typeface="Arial" charset="0"/>
              </a:rPr>
              <a:t>Rankings</a:t>
            </a:r>
            <a:r>
              <a:rPr lang="lv-LV" altLang="lv-LV" sz="1800" dirty="0">
                <a:solidFill>
                  <a:srgbClr val="B5121B"/>
                </a:solidFill>
                <a:latin typeface="Arial" charset="0"/>
              </a:rPr>
              <a:t> 15/16:</a:t>
            </a:r>
            <a:r>
              <a:rPr lang="en-US" altLang="lv-LV" sz="1800" dirty="0">
                <a:solidFill>
                  <a:srgbClr val="B5121B"/>
                </a:solidFill>
                <a:latin typeface="Arial" charset="0"/>
              </a:rPr>
              <a:t> </a:t>
            </a:r>
            <a:r>
              <a:rPr lang="lv-LV" altLang="lv-LV" sz="1800" dirty="0">
                <a:solidFill>
                  <a:srgbClr val="807F83"/>
                </a:solidFill>
                <a:latin typeface="Arial" charset="0"/>
              </a:rPr>
              <a:t>651-700</a:t>
            </a:r>
          </a:p>
          <a:p>
            <a:pPr marL="0" indent="0" eaLnBrk="1" hangingPunct="1">
              <a:lnSpc>
                <a:spcPct val="80000"/>
              </a:lnSpc>
              <a:spcBef>
                <a:spcPct val="60000"/>
              </a:spcBef>
              <a:buFont typeface="Arial" charset="0"/>
              <a:buNone/>
            </a:pPr>
            <a:r>
              <a:rPr lang="lv-LV" altLang="lv-LV" sz="1800" dirty="0" err="1">
                <a:solidFill>
                  <a:srgbClr val="B5121B"/>
                </a:solidFill>
                <a:latin typeface="Arial" charset="0"/>
              </a:rPr>
              <a:t>Faculties</a:t>
            </a:r>
            <a:r>
              <a:rPr lang="lv-LV" altLang="lv-LV" sz="1800" dirty="0">
                <a:solidFill>
                  <a:srgbClr val="B5121B"/>
                </a:solidFill>
                <a:latin typeface="Arial" charset="0"/>
              </a:rPr>
              <a:t>:</a:t>
            </a:r>
            <a:r>
              <a:rPr lang="lv-LV" altLang="lv-LV" sz="1800" dirty="0">
                <a:solidFill>
                  <a:srgbClr val="807F83"/>
                </a:solidFill>
                <a:latin typeface="Arial" charset="0"/>
              </a:rPr>
              <a:t> 13</a:t>
            </a:r>
          </a:p>
          <a:p>
            <a:pPr marL="0" indent="0" eaLnBrk="1" hangingPunct="1">
              <a:lnSpc>
                <a:spcPct val="80000"/>
              </a:lnSpc>
              <a:spcBef>
                <a:spcPct val="60000"/>
              </a:spcBef>
              <a:buFont typeface="Arial" charset="0"/>
              <a:buNone/>
            </a:pPr>
            <a:r>
              <a:rPr lang="lv-LV" altLang="lv-LV" sz="1800" dirty="0" err="1">
                <a:solidFill>
                  <a:srgbClr val="B5121B"/>
                </a:solidFill>
                <a:latin typeface="Arial" charset="0"/>
              </a:rPr>
              <a:t>Institutes</a:t>
            </a:r>
            <a:r>
              <a:rPr lang="lv-LV" altLang="lv-LV" sz="1800" dirty="0">
                <a:solidFill>
                  <a:srgbClr val="B5121B"/>
                </a:solidFill>
                <a:latin typeface="Arial" charset="0"/>
              </a:rPr>
              <a:t>:</a:t>
            </a:r>
            <a:r>
              <a:rPr lang="lv-LV" altLang="lv-LV" sz="1800" dirty="0">
                <a:solidFill>
                  <a:srgbClr val="807F83"/>
                </a:solidFill>
                <a:latin typeface="Arial" charset="0"/>
              </a:rPr>
              <a:t> 12+3</a:t>
            </a:r>
          </a:p>
          <a:p>
            <a:pPr marL="0" indent="0" eaLnBrk="1" hangingPunct="1">
              <a:lnSpc>
                <a:spcPct val="80000"/>
              </a:lnSpc>
              <a:spcBef>
                <a:spcPct val="60000"/>
              </a:spcBef>
              <a:buFont typeface="Arial" charset="0"/>
              <a:buNone/>
            </a:pPr>
            <a:r>
              <a:rPr lang="lv-LV" altLang="lv-LV" sz="1800" dirty="0" err="1">
                <a:solidFill>
                  <a:srgbClr val="B5121B"/>
                </a:solidFill>
                <a:latin typeface="Arial" charset="0"/>
              </a:rPr>
              <a:t>Study</a:t>
            </a:r>
            <a:r>
              <a:rPr lang="lv-LV" altLang="lv-LV" sz="1800" dirty="0">
                <a:solidFill>
                  <a:srgbClr val="B5121B"/>
                </a:solidFill>
                <a:latin typeface="Arial" charset="0"/>
              </a:rPr>
              <a:t> </a:t>
            </a:r>
            <a:r>
              <a:rPr lang="lv-LV" altLang="lv-LV" sz="1800" dirty="0" err="1">
                <a:solidFill>
                  <a:srgbClr val="B5121B"/>
                </a:solidFill>
                <a:latin typeface="Arial" charset="0"/>
              </a:rPr>
              <a:t>programmes</a:t>
            </a:r>
            <a:r>
              <a:rPr lang="lv-LV" altLang="lv-LV" sz="1800" dirty="0">
                <a:solidFill>
                  <a:srgbClr val="B5121B"/>
                </a:solidFill>
                <a:latin typeface="Arial" charset="0"/>
              </a:rPr>
              <a:t>:</a:t>
            </a:r>
            <a:r>
              <a:rPr lang="lv-LV" altLang="lv-LV" sz="1800" dirty="0">
                <a:solidFill>
                  <a:srgbClr val="807F83"/>
                </a:solidFill>
                <a:latin typeface="Arial" charset="0"/>
              </a:rPr>
              <a:t> 130 (</a:t>
            </a:r>
            <a:r>
              <a:rPr lang="lv-LV" altLang="lv-LV" sz="1800" dirty="0" err="1">
                <a:solidFill>
                  <a:srgbClr val="807F83"/>
                </a:solidFill>
                <a:latin typeface="Arial" charset="0"/>
              </a:rPr>
              <a:t>undergraduate</a:t>
            </a:r>
            <a:r>
              <a:rPr lang="lv-LV" altLang="lv-LV" sz="1800" dirty="0">
                <a:solidFill>
                  <a:srgbClr val="807F83"/>
                </a:solidFill>
                <a:latin typeface="Arial" charset="0"/>
              </a:rPr>
              <a:t> 53, </a:t>
            </a:r>
            <a:r>
              <a:rPr lang="lv-LV" altLang="lv-LV" sz="1800" dirty="0" err="1">
                <a:solidFill>
                  <a:srgbClr val="807F83"/>
                </a:solidFill>
                <a:latin typeface="Arial" charset="0"/>
              </a:rPr>
              <a:t>postgraduate</a:t>
            </a:r>
            <a:r>
              <a:rPr lang="lv-LV" altLang="lv-LV" sz="1800" dirty="0">
                <a:solidFill>
                  <a:srgbClr val="807F83"/>
                </a:solidFill>
                <a:latin typeface="Arial" charset="0"/>
              </a:rPr>
              <a:t> 53, </a:t>
            </a:r>
            <a:r>
              <a:rPr lang="lv-LV" altLang="lv-LV" sz="1800" dirty="0" err="1">
                <a:solidFill>
                  <a:srgbClr val="807F83"/>
                </a:solidFill>
                <a:latin typeface="Arial" charset="0"/>
              </a:rPr>
              <a:t>doctoral</a:t>
            </a:r>
            <a:r>
              <a:rPr lang="lv-LV" altLang="lv-LV" sz="1800" dirty="0">
                <a:solidFill>
                  <a:srgbClr val="807F83"/>
                </a:solidFill>
                <a:latin typeface="Arial" charset="0"/>
              </a:rPr>
              <a:t> 24)</a:t>
            </a:r>
          </a:p>
          <a:p>
            <a:pPr marL="0" indent="0" eaLnBrk="1" hangingPunct="1">
              <a:lnSpc>
                <a:spcPct val="80000"/>
              </a:lnSpc>
              <a:spcBef>
                <a:spcPct val="60000"/>
              </a:spcBef>
              <a:buFont typeface="Arial" charset="0"/>
              <a:buNone/>
            </a:pPr>
            <a:r>
              <a:rPr lang="lv-LV" altLang="lv-LV" sz="1800" dirty="0" err="1">
                <a:solidFill>
                  <a:srgbClr val="B5121B"/>
                </a:solidFill>
                <a:latin typeface="Arial" charset="0"/>
              </a:rPr>
              <a:t>Staff</a:t>
            </a:r>
            <a:r>
              <a:rPr lang="lv-LV" altLang="lv-LV" sz="1800" dirty="0">
                <a:solidFill>
                  <a:srgbClr val="B5121B"/>
                </a:solidFill>
                <a:latin typeface="Arial" charset="0"/>
              </a:rPr>
              <a:t>:</a:t>
            </a:r>
            <a:r>
              <a:rPr lang="lv-LV" altLang="lv-LV" sz="1800" dirty="0">
                <a:solidFill>
                  <a:srgbClr val="807F83"/>
                </a:solidFill>
                <a:latin typeface="Arial" charset="0"/>
              </a:rPr>
              <a:t> 2283</a:t>
            </a:r>
            <a:r>
              <a:rPr lang="lv-LV" altLang="lv-LV" sz="1800" dirty="0">
                <a:latin typeface="Arial" charset="0"/>
              </a:rPr>
              <a:t> </a:t>
            </a:r>
            <a:r>
              <a:rPr lang="lv-LV" altLang="lv-LV" sz="1800" dirty="0">
                <a:solidFill>
                  <a:srgbClr val="807F83"/>
                </a:solidFill>
                <a:latin typeface="Arial" charset="0"/>
              </a:rPr>
              <a:t>(</a:t>
            </a:r>
            <a:r>
              <a:rPr lang="lv-LV" altLang="lv-LV" sz="1800" dirty="0" err="1">
                <a:solidFill>
                  <a:srgbClr val="807F83"/>
                </a:solidFill>
                <a:latin typeface="Arial" charset="0"/>
              </a:rPr>
              <a:t>academic</a:t>
            </a:r>
            <a:r>
              <a:rPr lang="lv-LV" altLang="lv-LV" sz="1800" dirty="0">
                <a:solidFill>
                  <a:srgbClr val="807F83"/>
                </a:solidFill>
                <a:latin typeface="Arial" charset="0"/>
              </a:rPr>
              <a:t> 1151, </a:t>
            </a:r>
            <a:r>
              <a:rPr lang="lv-LV" altLang="lv-LV" sz="1800" dirty="0" err="1">
                <a:solidFill>
                  <a:srgbClr val="807F83"/>
                </a:solidFill>
                <a:latin typeface="Arial" charset="0"/>
              </a:rPr>
              <a:t>other</a:t>
            </a:r>
            <a:r>
              <a:rPr lang="lv-LV" altLang="lv-LV" sz="1800" dirty="0">
                <a:solidFill>
                  <a:srgbClr val="807F83"/>
                </a:solidFill>
                <a:latin typeface="Arial" charset="0"/>
              </a:rPr>
              <a:t> 1132)</a:t>
            </a:r>
          </a:p>
          <a:p>
            <a:pPr marL="0" indent="0" eaLnBrk="1" hangingPunct="1">
              <a:lnSpc>
                <a:spcPct val="80000"/>
              </a:lnSpc>
              <a:spcBef>
                <a:spcPct val="60000"/>
              </a:spcBef>
              <a:buFont typeface="Arial" charset="0"/>
              <a:buNone/>
            </a:pPr>
            <a:r>
              <a:rPr lang="lv-LV" altLang="lv-LV" sz="1800" dirty="0" err="1">
                <a:solidFill>
                  <a:srgbClr val="B5121B"/>
                </a:solidFill>
                <a:latin typeface="Arial" charset="0"/>
              </a:rPr>
              <a:t>Opening</a:t>
            </a:r>
            <a:r>
              <a:rPr lang="en-US" altLang="lv-LV" sz="1800" dirty="0">
                <a:solidFill>
                  <a:srgbClr val="B5121B"/>
                </a:solidFill>
                <a:latin typeface="Arial" charset="0"/>
              </a:rPr>
              <a:t> of the new campus</a:t>
            </a:r>
            <a:r>
              <a:rPr lang="lv-LV" altLang="lv-LV" sz="1800" dirty="0">
                <a:solidFill>
                  <a:srgbClr val="B5121B"/>
                </a:solidFill>
                <a:latin typeface="Arial" charset="0"/>
              </a:rPr>
              <a:t> </a:t>
            </a:r>
            <a:r>
              <a:rPr lang="lv-LV" altLang="lv-LV" sz="1800" dirty="0" err="1">
                <a:solidFill>
                  <a:srgbClr val="B5121B"/>
                </a:solidFill>
                <a:latin typeface="Arial" charset="0"/>
              </a:rPr>
              <a:t>on</a:t>
            </a:r>
            <a:r>
              <a:rPr lang="lv-LV" altLang="lv-LV" sz="1800" dirty="0">
                <a:solidFill>
                  <a:srgbClr val="B5121B"/>
                </a:solidFill>
                <a:latin typeface="Arial" charset="0"/>
              </a:rPr>
              <a:t> </a:t>
            </a:r>
            <a:r>
              <a:rPr lang="lv-LV" altLang="lv-LV" sz="1800" dirty="0" err="1">
                <a:solidFill>
                  <a:srgbClr val="B5121B"/>
                </a:solidFill>
                <a:latin typeface="Arial" charset="0"/>
              </a:rPr>
              <a:t>September</a:t>
            </a:r>
            <a:r>
              <a:rPr lang="lv-LV" altLang="lv-LV" sz="1800" dirty="0">
                <a:solidFill>
                  <a:srgbClr val="B5121B"/>
                </a:solidFill>
                <a:latin typeface="Arial" charset="0"/>
              </a:rPr>
              <a:t>, 2015</a:t>
            </a:r>
            <a:endParaRPr lang="lv-LV" altLang="lv-LV" sz="1800" dirty="0">
              <a:solidFill>
                <a:srgbClr val="807F83"/>
              </a:solidFill>
              <a:latin typeface="Arial" charset="0"/>
            </a:endParaRPr>
          </a:p>
          <a:p>
            <a:pPr marL="0" indent="0" eaLnBrk="1" hangingPunct="1">
              <a:lnSpc>
                <a:spcPct val="80000"/>
              </a:lnSpc>
              <a:spcBef>
                <a:spcPct val="60000"/>
              </a:spcBef>
              <a:buFont typeface="Arial" charset="0"/>
              <a:buNone/>
            </a:pPr>
            <a:endParaRPr lang="lv-LV" altLang="lv-LV" sz="1800" dirty="0">
              <a:solidFill>
                <a:srgbClr val="807F83"/>
              </a:solidFill>
              <a:latin typeface="Arial" charset="0"/>
            </a:endParaRPr>
          </a:p>
          <a:p>
            <a:pPr marL="0" indent="0" eaLnBrk="1" hangingPunct="1">
              <a:lnSpc>
                <a:spcPct val="80000"/>
              </a:lnSpc>
              <a:spcBef>
                <a:spcPct val="60000"/>
              </a:spcBef>
              <a:buFont typeface="Arial" charset="0"/>
              <a:buNone/>
            </a:pPr>
            <a:endParaRPr lang="lv-LV" altLang="lv-LV" sz="1800" dirty="0">
              <a:solidFill>
                <a:srgbClr val="807F83"/>
              </a:solidFill>
              <a:latin typeface="Arial" charset="0"/>
            </a:endParaRPr>
          </a:p>
        </p:txBody>
      </p:sp>
      <p:pic>
        <p:nvPicPr>
          <p:cNvPr id="7172" name="Picture 7" descr="CRW_236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8625" y="1504950"/>
            <a:ext cx="2663825" cy="177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8" descr="campu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84713" y="4581525"/>
            <a:ext cx="3487737" cy="184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8067062"/>
      </p:ext>
    </p:extLst>
  </p:cSld>
  <p:clrMapOvr>
    <a:masterClrMapping/>
  </p:clrMapOvr>
  <p:transition>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68313" y="260350"/>
            <a:ext cx="8218487" cy="1069975"/>
          </a:xfrm>
        </p:spPr>
        <p:txBody>
          <a:bodyPr/>
          <a:lstStyle/>
          <a:p>
            <a:r>
              <a:rPr lang="lv-LV" altLang="lv-LV" b="1"/>
              <a:t>Learning outcomes = quality tool</a:t>
            </a:r>
            <a:endParaRPr lang="lv-LV" altLang="lv-LV"/>
          </a:p>
        </p:txBody>
      </p:sp>
      <p:sp>
        <p:nvSpPr>
          <p:cNvPr id="11267" name="Text Box 3"/>
          <p:cNvSpPr txBox="1">
            <a:spLocks noChangeArrowheads="1"/>
          </p:cNvSpPr>
          <p:nvPr/>
        </p:nvSpPr>
        <p:spPr bwMode="auto">
          <a:xfrm>
            <a:off x="250825" y="1284288"/>
            <a:ext cx="8642350" cy="1062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50000"/>
              </a:spcBef>
              <a:buFontTx/>
              <a:buNone/>
            </a:pPr>
            <a:r>
              <a:rPr lang="lv-LV" altLang="lv-LV" sz="1800" dirty="0">
                <a:solidFill>
                  <a:srgbClr val="FF0000"/>
                </a:solidFill>
              </a:rPr>
              <a:t>transparent, </a:t>
            </a:r>
            <a:r>
              <a:rPr lang="lv-LV" altLang="lv-LV" sz="1800" dirty="0" err="1">
                <a:solidFill>
                  <a:srgbClr val="FF0000"/>
                </a:solidFill>
              </a:rPr>
              <a:t>clearly</a:t>
            </a:r>
            <a:r>
              <a:rPr lang="lv-LV" altLang="lv-LV" sz="1800" dirty="0">
                <a:solidFill>
                  <a:srgbClr val="FF0000"/>
                </a:solidFill>
              </a:rPr>
              <a:t> set </a:t>
            </a:r>
            <a:r>
              <a:rPr lang="lv-LV" altLang="lv-LV" sz="1800" dirty="0" err="1">
                <a:solidFill>
                  <a:srgbClr val="FF0000"/>
                </a:solidFill>
              </a:rPr>
              <a:t>responsibility</a:t>
            </a:r>
            <a:r>
              <a:rPr lang="lv-LV" altLang="lv-LV" sz="1800" dirty="0">
                <a:solidFill>
                  <a:srgbClr val="FF0000"/>
                </a:solidFill>
              </a:rPr>
              <a:t>, </a:t>
            </a:r>
            <a:r>
              <a:rPr lang="lv-LV" altLang="lv-LV" sz="1800" dirty="0" err="1">
                <a:solidFill>
                  <a:srgbClr val="FF0000"/>
                </a:solidFill>
              </a:rPr>
              <a:t>target-oriented</a:t>
            </a:r>
            <a:r>
              <a:rPr lang="lv-LV" altLang="lv-LV" sz="1800" dirty="0">
                <a:solidFill>
                  <a:srgbClr val="FF0000"/>
                </a:solidFill>
              </a:rPr>
              <a:t>, student </a:t>
            </a:r>
            <a:r>
              <a:rPr lang="lv-LV" altLang="lv-LV" sz="1800" dirty="0" err="1">
                <a:solidFill>
                  <a:srgbClr val="FF0000"/>
                </a:solidFill>
              </a:rPr>
              <a:t>centered</a:t>
            </a:r>
            <a:r>
              <a:rPr lang="lv-LV" altLang="lv-LV" sz="1800" dirty="0">
                <a:solidFill>
                  <a:srgbClr val="FF0000"/>
                </a:solidFill>
              </a:rPr>
              <a:t>, </a:t>
            </a:r>
            <a:r>
              <a:rPr lang="lv-LV" altLang="lv-LV" sz="1800" dirty="0" err="1">
                <a:solidFill>
                  <a:srgbClr val="FF0000"/>
                </a:solidFill>
              </a:rPr>
              <a:t>structured</a:t>
            </a:r>
            <a:r>
              <a:rPr lang="lv-LV" altLang="lv-LV" sz="1800" dirty="0">
                <a:solidFill>
                  <a:srgbClr val="FF0000"/>
                </a:solidFill>
              </a:rPr>
              <a:t>, </a:t>
            </a:r>
            <a:r>
              <a:rPr lang="lv-LV" altLang="lv-LV" sz="1800" dirty="0" err="1">
                <a:solidFill>
                  <a:srgbClr val="FF0000"/>
                </a:solidFill>
              </a:rPr>
              <a:t>resources</a:t>
            </a:r>
            <a:r>
              <a:rPr lang="lv-LV" altLang="lv-LV" sz="1800" dirty="0">
                <a:solidFill>
                  <a:srgbClr val="FF0000"/>
                </a:solidFill>
              </a:rPr>
              <a:t> [</a:t>
            </a:r>
            <a:r>
              <a:rPr lang="lv-LV" altLang="lv-LV" sz="1800" i="1" dirty="0" err="1">
                <a:solidFill>
                  <a:srgbClr val="FF0000"/>
                </a:solidFill>
              </a:rPr>
              <a:t>time</a:t>
            </a:r>
            <a:r>
              <a:rPr lang="lv-LV" altLang="lv-LV" sz="1800" i="1" dirty="0">
                <a:solidFill>
                  <a:srgbClr val="FF0000"/>
                </a:solidFill>
              </a:rPr>
              <a:t>, student </a:t>
            </a:r>
            <a:r>
              <a:rPr lang="lv-LV" altLang="lv-LV" sz="1800" i="1" dirty="0" err="1">
                <a:solidFill>
                  <a:srgbClr val="FF0000"/>
                </a:solidFill>
              </a:rPr>
              <a:t>and</a:t>
            </a:r>
            <a:r>
              <a:rPr lang="lv-LV" altLang="lv-LV" sz="1800" i="1" dirty="0">
                <a:solidFill>
                  <a:srgbClr val="FF0000"/>
                </a:solidFill>
              </a:rPr>
              <a:t> </a:t>
            </a:r>
            <a:r>
              <a:rPr lang="lv-LV" altLang="lv-LV" sz="1800" i="1" dirty="0" err="1">
                <a:solidFill>
                  <a:srgbClr val="FF0000"/>
                </a:solidFill>
              </a:rPr>
              <a:t>lecturer</a:t>
            </a:r>
            <a:r>
              <a:rPr lang="lv-LV" altLang="lv-LV" sz="1800" i="1" dirty="0">
                <a:solidFill>
                  <a:srgbClr val="FF0000"/>
                </a:solidFill>
              </a:rPr>
              <a:t> </a:t>
            </a:r>
            <a:r>
              <a:rPr lang="lv-LV" altLang="lv-LV" sz="1800" i="1" dirty="0" err="1">
                <a:solidFill>
                  <a:srgbClr val="FF0000"/>
                </a:solidFill>
              </a:rPr>
              <a:t>workload</a:t>
            </a:r>
            <a:r>
              <a:rPr lang="lv-LV" altLang="lv-LV" sz="1800" dirty="0">
                <a:solidFill>
                  <a:srgbClr val="FF0000"/>
                </a:solidFill>
              </a:rPr>
              <a:t>]-</a:t>
            </a:r>
            <a:r>
              <a:rPr lang="lv-LV" altLang="lv-LV" sz="1800" dirty="0" err="1">
                <a:solidFill>
                  <a:srgbClr val="FF0000"/>
                </a:solidFill>
              </a:rPr>
              <a:t>saving</a:t>
            </a:r>
            <a:endParaRPr lang="lv-LV" altLang="lv-LV" sz="1800" dirty="0">
              <a:solidFill>
                <a:srgbClr val="FF0000"/>
              </a:solidFill>
            </a:endParaRPr>
          </a:p>
          <a:p>
            <a:pPr algn="ctr" eaLnBrk="1" hangingPunct="1">
              <a:spcBef>
                <a:spcPct val="50000"/>
              </a:spcBef>
              <a:buFontTx/>
              <a:buNone/>
            </a:pPr>
            <a:r>
              <a:rPr lang="lv-LV" altLang="lv-LV" sz="1800" dirty="0">
                <a:solidFill>
                  <a:srgbClr val="FF0000"/>
                </a:solidFill>
              </a:rPr>
              <a:t>-&gt; </a:t>
            </a:r>
            <a:r>
              <a:rPr lang="lv-LV" altLang="lv-LV" sz="1800" dirty="0" err="1">
                <a:solidFill>
                  <a:srgbClr val="FF0000"/>
                </a:solidFill>
              </a:rPr>
              <a:t>quality</a:t>
            </a:r>
            <a:endParaRPr lang="lv-LV" altLang="lv-LV" sz="1800" dirty="0">
              <a:solidFill>
                <a:srgbClr val="FF0000"/>
              </a:solidFill>
            </a:endParaRPr>
          </a:p>
        </p:txBody>
      </p:sp>
      <p:grpSp>
        <p:nvGrpSpPr>
          <p:cNvPr id="11268" name="Group 4"/>
          <p:cNvGrpSpPr>
            <a:grpSpLocks/>
          </p:cNvGrpSpPr>
          <p:nvPr/>
        </p:nvGrpSpPr>
        <p:grpSpPr bwMode="auto">
          <a:xfrm>
            <a:off x="0" y="2373313"/>
            <a:ext cx="5003800" cy="3108325"/>
            <a:chOff x="1156" y="799"/>
            <a:chExt cx="3584" cy="2404"/>
          </a:xfrm>
        </p:grpSpPr>
        <p:sp>
          <p:nvSpPr>
            <p:cNvPr id="11280" name="Oval 5"/>
            <p:cNvSpPr>
              <a:spLocks noChangeArrowheads="1"/>
            </p:cNvSpPr>
            <p:nvPr/>
          </p:nvSpPr>
          <p:spPr bwMode="auto">
            <a:xfrm>
              <a:off x="1156" y="799"/>
              <a:ext cx="3584" cy="240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endParaRPr lang="lv-LV" altLang="lv-LV" sz="1800"/>
            </a:p>
          </p:txBody>
        </p:sp>
        <p:sp>
          <p:nvSpPr>
            <p:cNvPr id="11281" name="Oval 6"/>
            <p:cNvSpPr>
              <a:spLocks noChangeArrowheads="1"/>
            </p:cNvSpPr>
            <p:nvPr/>
          </p:nvSpPr>
          <p:spPr bwMode="auto">
            <a:xfrm>
              <a:off x="1656" y="1117"/>
              <a:ext cx="2630" cy="181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FontTx/>
                <a:buNone/>
              </a:pPr>
              <a:endParaRPr lang="lv-LV" altLang="lv-LV" sz="1800"/>
            </a:p>
          </p:txBody>
        </p:sp>
        <p:sp>
          <p:nvSpPr>
            <p:cNvPr id="11282" name="Oval 7"/>
            <p:cNvSpPr>
              <a:spLocks noChangeArrowheads="1"/>
            </p:cNvSpPr>
            <p:nvPr/>
          </p:nvSpPr>
          <p:spPr bwMode="auto">
            <a:xfrm>
              <a:off x="2336" y="1525"/>
              <a:ext cx="1224" cy="1179"/>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FontTx/>
                <a:buNone/>
              </a:pPr>
              <a:r>
                <a:rPr lang="lv-LV" altLang="lv-LV" sz="2000" b="1"/>
                <a:t>CORE</a:t>
              </a:r>
            </a:p>
            <a:p>
              <a:pPr algn="ctr" eaLnBrk="1" hangingPunct="1">
                <a:spcBef>
                  <a:spcPct val="0"/>
                </a:spcBef>
                <a:buFontTx/>
                <a:buNone/>
              </a:pPr>
              <a:r>
                <a:rPr lang="lv-LV" altLang="lv-LV" sz="2000" b="1"/>
                <a:t>Learning </a:t>
              </a:r>
            </a:p>
            <a:p>
              <a:pPr algn="ctr" eaLnBrk="1" hangingPunct="1">
                <a:spcBef>
                  <a:spcPct val="0"/>
                </a:spcBef>
                <a:buFontTx/>
                <a:buNone/>
              </a:pPr>
              <a:r>
                <a:rPr lang="lv-LV" altLang="lv-LV" sz="2000" b="1"/>
                <a:t>outcomes</a:t>
              </a:r>
            </a:p>
          </p:txBody>
        </p:sp>
        <p:sp>
          <p:nvSpPr>
            <p:cNvPr id="11283" name="Text Box 8"/>
            <p:cNvSpPr txBox="1">
              <a:spLocks noChangeArrowheads="1"/>
            </p:cNvSpPr>
            <p:nvPr/>
          </p:nvSpPr>
          <p:spPr bwMode="auto">
            <a:xfrm>
              <a:off x="2261" y="1299"/>
              <a:ext cx="1664" cy="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50000"/>
                </a:spcBef>
                <a:buFontTx/>
                <a:buNone/>
              </a:pPr>
              <a:r>
                <a:rPr lang="lv-LV" altLang="lv-LV" sz="1400" b="1"/>
                <a:t>PERIPHERAL sciences</a:t>
              </a:r>
              <a:endParaRPr lang="lv-LV" altLang="lv-LV" sz="1400"/>
            </a:p>
          </p:txBody>
        </p:sp>
        <p:sp>
          <p:nvSpPr>
            <p:cNvPr id="11284" name="Text Box 9"/>
            <p:cNvSpPr txBox="1">
              <a:spLocks noChangeArrowheads="1"/>
            </p:cNvSpPr>
            <p:nvPr/>
          </p:nvSpPr>
          <p:spPr bwMode="auto">
            <a:xfrm>
              <a:off x="2336" y="884"/>
              <a:ext cx="2002" cy="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50000"/>
                </a:spcBef>
                <a:buFontTx/>
                <a:buNone/>
              </a:pPr>
              <a:r>
                <a:rPr lang="lv-LV" altLang="lv-LV" sz="1400" b="1"/>
                <a:t>ILLUSTRATIVE info</a:t>
              </a:r>
              <a:endParaRPr lang="lv-LV" altLang="lv-LV" sz="1400"/>
            </a:p>
          </p:txBody>
        </p:sp>
      </p:grpSp>
      <p:grpSp>
        <p:nvGrpSpPr>
          <p:cNvPr id="11269" name="Group 10"/>
          <p:cNvGrpSpPr>
            <a:grpSpLocks/>
          </p:cNvGrpSpPr>
          <p:nvPr/>
        </p:nvGrpSpPr>
        <p:grpSpPr bwMode="auto">
          <a:xfrm>
            <a:off x="5889625" y="3070225"/>
            <a:ext cx="2449513" cy="1728788"/>
            <a:chOff x="1156" y="981"/>
            <a:chExt cx="3584" cy="2404"/>
          </a:xfrm>
        </p:grpSpPr>
        <p:grpSp>
          <p:nvGrpSpPr>
            <p:cNvPr id="11273" name="Group 11"/>
            <p:cNvGrpSpPr>
              <a:grpSpLocks/>
            </p:cNvGrpSpPr>
            <p:nvPr/>
          </p:nvGrpSpPr>
          <p:grpSpPr bwMode="auto">
            <a:xfrm>
              <a:off x="1156" y="981"/>
              <a:ext cx="3584" cy="2404"/>
              <a:chOff x="1156" y="981"/>
              <a:chExt cx="3584" cy="2404"/>
            </a:xfrm>
          </p:grpSpPr>
          <p:sp>
            <p:nvSpPr>
              <p:cNvPr id="11277" name="Oval 12"/>
              <p:cNvSpPr>
                <a:spLocks noChangeArrowheads="1"/>
              </p:cNvSpPr>
              <p:nvPr/>
            </p:nvSpPr>
            <p:spPr bwMode="auto">
              <a:xfrm>
                <a:off x="1156" y="981"/>
                <a:ext cx="3584" cy="240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endParaRPr lang="lv-LV" altLang="lv-LV" sz="1800"/>
              </a:p>
            </p:txBody>
          </p:sp>
          <p:sp>
            <p:nvSpPr>
              <p:cNvPr id="11278" name="Oval 13"/>
              <p:cNvSpPr>
                <a:spLocks noChangeArrowheads="1"/>
              </p:cNvSpPr>
              <p:nvPr/>
            </p:nvSpPr>
            <p:spPr bwMode="auto">
              <a:xfrm>
                <a:off x="1202" y="1570"/>
                <a:ext cx="2450" cy="1452"/>
              </a:xfrm>
              <a:prstGeom prst="ellipse">
                <a:avLst/>
              </a:prstGeom>
              <a:gradFill rotWithShape="1">
                <a:gsLst>
                  <a:gs pos="0">
                    <a:srgbClr val="475E76"/>
                  </a:gs>
                  <a:gs pos="100000">
                    <a:srgbClr val="99CCFF"/>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endParaRPr lang="lv-LV" altLang="lv-LV" sz="1800"/>
              </a:p>
            </p:txBody>
          </p:sp>
          <p:sp>
            <p:nvSpPr>
              <p:cNvPr id="11279" name="Oval 14"/>
              <p:cNvSpPr>
                <a:spLocks noChangeArrowheads="1"/>
              </p:cNvSpPr>
              <p:nvPr/>
            </p:nvSpPr>
            <p:spPr bwMode="auto">
              <a:xfrm rot="-2707132">
                <a:off x="2126" y="1385"/>
                <a:ext cx="2054" cy="1361"/>
              </a:xfrm>
              <a:prstGeom prst="ellipse">
                <a:avLst/>
              </a:prstGeom>
              <a:gradFill rotWithShape="1">
                <a:gsLst>
                  <a:gs pos="0">
                    <a:srgbClr val="475E76"/>
                  </a:gs>
                  <a:gs pos="100000">
                    <a:srgbClr val="99CCFF"/>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endParaRPr lang="lv-LV" altLang="lv-LV" sz="1800"/>
              </a:p>
            </p:txBody>
          </p:sp>
        </p:grpSp>
        <p:grpSp>
          <p:nvGrpSpPr>
            <p:cNvPr id="11274" name="Group 15"/>
            <p:cNvGrpSpPr>
              <a:grpSpLocks/>
            </p:cNvGrpSpPr>
            <p:nvPr/>
          </p:nvGrpSpPr>
          <p:grpSpPr bwMode="auto">
            <a:xfrm>
              <a:off x="1656" y="1299"/>
              <a:ext cx="2630" cy="1814"/>
              <a:chOff x="1656" y="1299"/>
              <a:chExt cx="2630" cy="1814"/>
            </a:xfrm>
          </p:grpSpPr>
          <p:sp>
            <p:nvSpPr>
              <p:cNvPr id="11275" name="Oval 16"/>
              <p:cNvSpPr>
                <a:spLocks noChangeArrowheads="1"/>
              </p:cNvSpPr>
              <p:nvPr/>
            </p:nvSpPr>
            <p:spPr bwMode="auto">
              <a:xfrm>
                <a:off x="2336" y="1707"/>
                <a:ext cx="1224" cy="1179"/>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FontTx/>
                  <a:buNone/>
                </a:pPr>
                <a:endParaRPr lang="lv-LV" altLang="lv-LV" sz="1800"/>
              </a:p>
            </p:txBody>
          </p:sp>
          <p:sp>
            <p:nvSpPr>
              <p:cNvPr id="11276" name="Oval 17"/>
              <p:cNvSpPr>
                <a:spLocks noChangeArrowheads="1"/>
              </p:cNvSpPr>
              <p:nvPr/>
            </p:nvSpPr>
            <p:spPr bwMode="auto">
              <a:xfrm>
                <a:off x="1656" y="1299"/>
                <a:ext cx="2630" cy="1814"/>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FontTx/>
                  <a:buNone/>
                </a:pPr>
                <a:endParaRPr lang="lv-LV" altLang="lv-LV" sz="1800"/>
              </a:p>
            </p:txBody>
          </p:sp>
        </p:grpSp>
      </p:grpSp>
      <p:sp>
        <p:nvSpPr>
          <p:cNvPr id="11270" name="Rectangle 18"/>
          <p:cNvSpPr>
            <a:spLocks noChangeArrowheads="1"/>
          </p:cNvSpPr>
          <p:nvPr/>
        </p:nvSpPr>
        <p:spPr bwMode="auto">
          <a:xfrm>
            <a:off x="5730875" y="4778375"/>
            <a:ext cx="304482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lv-LV" altLang="lv-LV"/>
              <a:t>the lecturer might change, </a:t>
            </a:r>
          </a:p>
          <a:p>
            <a:pPr algn="ctr" eaLnBrk="1" hangingPunct="1"/>
            <a:r>
              <a:rPr lang="lv-LV" altLang="lv-LV"/>
              <a:t>but the core knowledge </a:t>
            </a:r>
          </a:p>
          <a:p>
            <a:pPr algn="ctr" eaLnBrk="1" hangingPunct="1"/>
            <a:r>
              <a:rPr lang="lv-LV" altLang="lv-LV"/>
              <a:t>that the students get taught </a:t>
            </a:r>
          </a:p>
          <a:p>
            <a:pPr algn="ctr" eaLnBrk="1" hangingPunct="1"/>
            <a:r>
              <a:rPr lang="lv-LV" altLang="lv-LV"/>
              <a:t>within the course</a:t>
            </a:r>
          </a:p>
          <a:p>
            <a:pPr algn="ctr" eaLnBrk="1" hangingPunct="1"/>
            <a:r>
              <a:rPr lang="lv-LV" altLang="lv-LV"/>
              <a:t>stay the same</a:t>
            </a:r>
          </a:p>
        </p:txBody>
      </p:sp>
      <p:sp>
        <p:nvSpPr>
          <p:cNvPr id="11271" name="Rectangle 19"/>
          <p:cNvSpPr>
            <a:spLocks noChangeArrowheads="1"/>
          </p:cNvSpPr>
          <p:nvPr/>
        </p:nvSpPr>
        <p:spPr bwMode="auto">
          <a:xfrm>
            <a:off x="5921375" y="2051050"/>
            <a:ext cx="263683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lv-LV" altLang="lv-LV" sz="1500" i="1"/>
              <a:t>Bologna process requires to </a:t>
            </a:r>
          </a:p>
          <a:p>
            <a:pPr algn="ctr" eaLnBrk="1" hangingPunct="1"/>
            <a:r>
              <a:rPr lang="lv-LV" altLang="lv-LV" sz="1500" i="1"/>
              <a:t>decrease study period!</a:t>
            </a:r>
          </a:p>
        </p:txBody>
      </p:sp>
      <p:cxnSp>
        <p:nvCxnSpPr>
          <p:cNvPr id="21" name="Straight Arrow Connector 20"/>
          <p:cNvCxnSpPr/>
          <p:nvPr/>
        </p:nvCxnSpPr>
        <p:spPr>
          <a:xfrm flipH="1" flipV="1">
            <a:off x="5292725" y="1919288"/>
            <a:ext cx="642938" cy="26352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4211426"/>
      </p:ext>
    </p:extLst>
  </p:cSld>
  <p:clrMapOvr>
    <a:masterClrMapping/>
  </p:clrMapOvr>
  <p:transition>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Text Box 4"/>
          <p:cNvSpPr txBox="1">
            <a:spLocks noChangeArrowheads="1"/>
          </p:cNvSpPr>
          <p:nvPr/>
        </p:nvSpPr>
        <p:spPr bwMode="auto">
          <a:xfrm>
            <a:off x="7812088" y="-26988"/>
            <a:ext cx="844550" cy="366713"/>
          </a:xfrm>
          <a:prstGeom prst="rect">
            <a:avLst/>
          </a:prstGeom>
          <a:noFill/>
          <a:ln w="9525">
            <a:noFill/>
            <a:miter lim="800000"/>
            <a:headEnd/>
            <a:tailEnd/>
          </a:ln>
        </p:spPr>
        <p:txBody>
          <a:bodyPr wrap="none">
            <a:spAutoFit/>
          </a:bodyPr>
          <a:lstStyle/>
          <a:p>
            <a:r>
              <a:rPr lang="en-NZ" b="1">
                <a:solidFill>
                  <a:schemeClr val="bg1"/>
                </a:solidFill>
              </a:rPr>
              <a:t>KVS 1</a:t>
            </a:r>
            <a:endParaRPr lang="en-GB" b="1">
              <a:solidFill>
                <a:schemeClr val="bg1"/>
              </a:solidFill>
            </a:endParaRPr>
          </a:p>
        </p:txBody>
      </p:sp>
      <p:sp>
        <p:nvSpPr>
          <p:cNvPr id="25606" name="Text Box 6"/>
          <p:cNvSpPr txBox="1">
            <a:spLocks noChangeArrowheads="1"/>
          </p:cNvSpPr>
          <p:nvPr/>
        </p:nvSpPr>
        <p:spPr bwMode="auto">
          <a:xfrm>
            <a:off x="7785100" y="6491288"/>
            <a:ext cx="971550" cy="366712"/>
          </a:xfrm>
          <a:prstGeom prst="rect">
            <a:avLst/>
          </a:prstGeom>
          <a:noFill/>
          <a:ln w="9525">
            <a:noFill/>
            <a:miter lim="800000"/>
            <a:headEnd/>
            <a:tailEnd/>
          </a:ln>
        </p:spPr>
        <p:txBody>
          <a:bodyPr wrap="none">
            <a:spAutoFit/>
          </a:bodyPr>
          <a:lstStyle/>
          <a:p>
            <a:r>
              <a:rPr lang="en-NZ" b="1" dirty="0">
                <a:solidFill>
                  <a:schemeClr val="bg1"/>
                </a:solidFill>
              </a:rPr>
              <a:t>Week 1</a:t>
            </a:r>
            <a:endParaRPr lang="en-GB" b="1" dirty="0">
              <a:solidFill>
                <a:schemeClr val="bg1"/>
              </a:solidFill>
            </a:endParaRPr>
          </a:p>
        </p:txBody>
      </p:sp>
      <p:sp>
        <p:nvSpPr>
          <p:cNvPr id="25607" name="Text Box 7"/>
          <p:cNvSpPr txBox="1">
            <a:spLocks noChangeArrowheads="1"/>
          </p:cNvSpPr>
          <p:nvPr/>
        </p:nvSpPr>
        <p:spPr bwMode="auto">
          <a:xfrm>
            <a:off x="87240" y="1595309"/>
            <a:ext cx="9066777" cy="3970318"/>
          </a:xfrm>
          <a:prstGeom prst="rect">
            <a:avLst/>
          </a:prstGeom>
          <a:noFill/>
          <a:ln w="9525">
            <a:noFill/>
            <a:miter lim="800000"/>
            <a:headEnd/>
            <a:tailEnd/>
          </a:ln>
        </p:spPr>
        <p:txBody>
          <a:bodyPr wrap="none">
            <a:spAutoFit/>
          </a:bodyPr>
          <a:lstStyle/>
          <a:p>
            <a:r>
              <a:rPr lang="lv-LV" sz="2800" b="1" dirty="0" err="1"/>
              <a:t>You</a:t>
            </a:r>
            <a:r>
              <a:rPr lang="lv-LV" sz="2800" b="1" dirty="0"/>
              <a:t> </a:t>
            </a:r>
            <a:r>
              <a:rPr lang="lv-LV" sz="2800" b="1" dirty="0" err="1"/>
              <a:t>all</a:t>
            </a:r>
            <a:r>
              <a:rPr lang="lv-LV" sz="2800" b="1" dirty="0"/>
              <a:t> </a:t>
            </a:r>
            <a:r>
              <a:rPr lang="lv-LV" sz="2800" b="1" dirty="0" err="1"/>
              <a:t>expect</a:t>
            </a:r>
            <a:r>
              <a:rPr lang="lv-LV" sz="2800" b="1" dirty="0"/>
              <a:t> to </a:t>
            </a:r>
            <a:r>
              <a:rPr lang="fi-FI" sz="2800" b="1" dirty="0">
                <a:solidFill>
                  <a:srgbClr val="FF0000"/>
                </a:solidFill>
              </a:rPr>
              <a:t>LEARN</a:t>
            </a:r>
            <a:r>
              <a:rPr lang="lv-LV" sz="2800" b="1" dirty="0"/>
              <a:t> </a:t>
            </a:r>
            <a:r>
              <a:rPr lang="lv-LV" sz="2800" b="1" dirty="0" err="1"/>
              <a:t>something</a:t>
            </a:r>
            <a:r>
              <a:rPr lang="lv-LV" sz="2800" b="1" dirty="0"/>
              <a:t> </a:t>
            </a:r>
            <a:r>
              <a:rPr lang="lv-LV" sz="2800" b="1" dirty="0" err="1"/>
              <a:t>from</a:t>
            </a:r>
            <a:r>
              <a:rPr lang="lv-LV" sz="2800" b="1" dirty="0"/>
              <a:t> </a:t>
            </a:r>
            <a:r>
              <a:rPr lang="lv-LV" sz="2800" b="1" dirty="0" err="1"/>
              <a:t>this</a:t>
            </a:r>
            <a:r>
              <a:rPr lang="lv-LV" sz="2800" b="1" dirty="0"/>
              <a:t> </a:t>
            </a:r>
            <a:r>
              <a:rPr lang="lv-LV" sz="2800" b="1" dirty="0" err="1"/>
              <a:t>seminar</a:t>
            </a:r>
            <a:r>
              <a:rPr lang="lv-LV" sz="2800" b="1" dirty="0"/>
              <a:t>.</a:t>
            </a:r>
            <a:endParaRPr lang="fi-FI" sz="2800" b="1" dirty="0">
              <a:solidFill>
                <a:srgbClr val="FFFF00"/>
              </a:solidFill>
            </a:endParaRPr>
          </a:p>
          <a:p>
            <a:endParaRPr lang="fi-FI" sz="2800" b="1" dirty="0"/>
          </a:p>
          <a:p>
            <a:r>
              <a:rPr lang="fi-FI" sz="2800" b="1" dirty="0"/>
              <a:t>Learning requires your </a:t>
            </a:r>
            <a:r>
              <a:rPr lang="fi-FI" sz="2800" b="1" u="sng" dirty="0">
                <a:solidFill>
                  <a:srgbClr val="FF0000"/>
                </a:solidFill>
              </a:rPr>
              <a:t>active</a:t>
            </a:r>
            <a:r>
              <a:rPr lang="fi-FI" sz="2800" b="1" dirty="0">
                <a:solidFill>
                  <a:srgbClr val="FFFF00"/>
                </a:solidFill>
              </a:rPr>
              <a:t> </a:t>
            </a:r>
            <a:r>
              <a:rPr lang="fi-FI" sz="2800" b="1" dirty="0"/>
              <a:t>engagement with the subject.</a:t>
            </a:r>
          </a:p>
          <a:p>
            <a:endParaRPr lang="fi-FI" sz="2800" b="1" dirty="0"/>
          </a:p>
          <a:p>
            <a:r>
              <a:rPr lang="fi-FI" sz="2800" b="1" dirty="0"/>
              <a:t>My role is</a:t>
            </a:r>
            <a:r>
              <a:rPr lang="lv-LV" sz="2800" b="1" dirty="0"/>
              <a:t> to</a:t>
            </a:r>
            <a:r>
              <a:rPr lang="fi-FI" sz="2800" b="1" dirty="0"/>
              <a:t> </a:t>
            </a:r>
            <a:r>
              <a:rPr lang="lv-LV" sz="2800" b="1" u="sng" dirty="0" err="1">
                <a:solidFill>
                  <a:srgbClr val="FF0000"/>
                </a:solidFill>
              </a:rPr>
              <a:t>guide</a:t>
            </a:r>
            <a:r>
              <a:rPr lang="lv-LV" sz="2800" b="1" u="sng" dirty="0">
                <a:solidFill>
                  <a:srgbClr val="FF0000"/>
                </a:solidFill>
              </a:rPr>
              <a:t> </a:t>
            </a:r>
            <a:r>
              <a:rPr lang="lv-LV" sz="2800" b="1" u="sng" dirty="0" err="1">
                <a:solidFill>
                  <a:srgbClr val="FF0000"/>
                </a:solidFill>
              </a:rPr>
              <a:t>You</a:t>
            </a:r>
            <a:r>
              <a:rPr lang="lv-LV" sz="2800" b="1" dirty="0">
                <a:solidFill>
                  <a:srgbClr val="FF0000"/>
                </a:solidFill>
              </a:rPr>
              <a:t> </a:t>
            </a:r>
            <a:r>
              <a:rPr lang="lv-LV" sz="2800" b="1" dirty="0" err="1"/>
              <a:t>through</a:t>
            </a:r>
            <a:r>
              <a:rPr lang="lv-LV" sz="2800" b="1" dirty="0"/>
              <a:t> </a:t>
            </a:r>
            <a:r>
              <a:rPr lang="lv-LV" sz="2800" b="1" dirty="0" err="1"/>
              <a:t>the</a:t>
            </a:r>
            <a:r>
              <a:rPr lang="lv-LV" sz="2800" b="1" dirty="0"/>
              <a:t> </a:t>
            </a:r>
            <a:r>
              <a:rPr lang="lv-LV" sz="2800" b="1" dirty="0" err="1"/>
              <a:t>learning</a:t>
            </a:r>
            <a:r>
              <a:rPr lang="lv-LV" sz="2800" b="1" dirty="0"/>
              <a:t> process</a:t>
            </a:r>
            <a:r>
              <a:rPr lang="fi-FI" sz="2800" b="1" dirty="0"/>
              <a:t>.</a:t>
            </a:r>
            <a:r>
              <a:rPr lang="lv-LV" sz="2800" b="1" dirty="0"/>
              <a:t> </a:t>
            </a:r>
          </a:p>
          <a:p>
            <a:endParaRPr lang="lv-LV" sz="2800" b="1" dirty="0"/>
          </a:p>
          <a:p>
            <a:r>
              <a:rPr lang="lv-LV" sz="2800" b="1" dirty="0"/>
              <a:t>I </a:t>
            </a:r>
            <a:r>
              <a:rPr lang="lv-LV" sz="2800" b="1" dirty="0" err="1"/>
              <a:t>do</a:t>
            </a:r>
            <a:r>
              <a:rPr lang="lv-LV" sz="2800" b="1" dirty="0"/>
              <a:t> </a:t>
            </a:r>
            <a:r>
              <a:rPr lang="lv-LV" sz="2800" b="1" dirty="0" err="1"/>
              <a:t>not</a:t>
            </a:r>
            <a:r>
              <a:rPr lang="lv-LV" sz="2800" b="1" dirty="0"/>
              <a:t> </a:t>
            </a:r>
            <a:r>
              <a:rPr lang="lv-LV" sz="2800" b="1" dirty="0" err="1"/>
              <a:t>know</a:t>
            </a:r>
            <a:r>
              <a:rPr lang="lv-LV" sz="2800" b="1" dirty="0"/>
              <a:t> </a:t>
            </a:r>
            <a:r>
              <a:rPr lang="lv-LV" sz="2800" b="1" dirty="0" err="1"/>
              <a:t>everything</a:t>
            </a:r>
            <a:r>
              <a:rPr lang="lv-LV" sz="2800" b="1" dirty="0"/>
              <a:t> </a:t>
            </a:r>
            <a:r>
              <a:rPr lang="lv-LV" sz="2800" b="1" dirty="0" err="1"/>
              <a:t>and</a:t>
            </a:r>
            <a:r>
              <a:rPr lang="lv-LV" sz="2800" b="1" dirty="0"/>
              <a:t> </a:t>
            </a:r>
            <a:r>
              <a:rPr lang="lv-LV" sz="2800" b="1" dirty="0" err="1"/>
              <a:t>expect</a:t>
            </a:r>
            <a:r>
              <a:rPr lang="lv-LV" sz="2800" b="1" dirty="0"/>
              <a:t> to </a:t>
            </a:r>
            <a:r>
              <a:rPr lang="lv-LV" sz="2800" b="1" u="sng" dirty="0" err="1">
                <a:solidFill>
                  <a:srgbClr val="FF0000"/>
                </a:solidFill>
              </a:rPr>
              <a:t>learn</a:t>
            </a:r>
            <a:r>
              <a:rPr lang="lv-LV" sz="2800" b="1" u="sng" dirty="0">
                <a:solidFill>
                  <a:srgbClr val="FF0000"/>
                </a:solidFill>
              </a:rPr>
              <a:t> </a:t>
            </a:r>
            <a:r>
              <a:rPr lang="lv-LV" sz="2800" b="1" u="sng" dirty="0" err="1">
                <a:solidFill>
                  <a:srgbClr val="FF0000"/>
                </a:solidFill>
              </a:rPr>
              <a:t>from</a:t>
            </a:r>
            <a:r>
              <a:rPr lang="lv-LV" sz="2800" b="1" u="sng" dirty="0">
                <a:solidFill>
                  <a:srgbClr val="FF0000"/>
                </a:solidFill>
              </a:rPr>
              <a:t> </a:t>
            </a:r>
            <a:r>
              <a:rPr lang="lv-LV" sz="2800" b="1" u="sng" dirty="0" err="1">
                <a:solidFill>
                  <a:srgbClr val="FF0000"/>
                </a:solidFill>
              </a:rPr>
              <a:t>You</a:t>
            </a:r>
            <a:r>
              <a:rPr lang="lv-LV" sz="2800" b="1" u="sng" dirty="0">
                <a:solidFill>
                  <a:srgbClr val="FF0000"/>
                </a:solidFill>
              </a:rPr>
              <a:t> </a:t>
            </a:r>
            <a:r>
              <a:rPr lang="lv-LV" sz="2800" b="1" u="sng" dirty="0" err="1">
                <a:solidFill>
                  <a:srgbClr val="FF0000"/>
                </a:solidFill>
              </a:rPr>
              <a:t>too</a:t>
            </a:r>
            <a:r>
              <a:rPr lang="lv-LV" sz="2800" b="1" u="sng" dirty="0">
                <a:solidFill>
                  <a:srgbClr val="FF0000"/>
                </a:solidFill>
              </a:rPr>
              <a:t>!</a:t>
            </a:r>
            <a:endParaRPr lang="fi-FI" sz="2800" b="1" dirty="0"/>
          </a:p>
          <a:p>
            <a:endParaRPr lang="fi-FI" sz="2800" b="1" dirty="0">
              <a:solidFill>
                <a:srgbClr val="FFFF00"/>
              </a:solidFill>
            </a:endParaRPr>
          </a:p>
          <a:p>
            <a:r>
              <a:rPr lang="fi-FI" sz="2800" b="1" dirty="0"/>
              <a:t>Learning is the activity of learners = </a:t>
            </a:r>
            <a:r>
              <a:rPr lang="fi-FI" sz="2800" b="1" u="sng" dirty="0">
                <a:solidFill>
                  <a:srgbClr val="FF0000"/>
                </a:solidFill>
              </a:rPr>
              <a:t>your own responsibility</a:t>
            </a:r>
            <a:endParaRPr lang="en-US" sz="2800" b="1" u="sng" dirty="0">
              <a:solidFill>
                <a:srgbClr val="FF0000"/>
              </a:solidFill>
            </a:endParaRPr>
          </a:p>
        </p:txBody>
      </p:sp>
      <p:sp>
        <p:nvSpPr>
          <p:cNvPr id="2" name="Taisnstūris 1"/>
          <p:cNvSpPr/>
          <p:nvPr/>
        </p:nvSpPr>
        <p:spPr>
          <a:xfrm>
            <a:off x="1547664" y="519028"/>
            <a:ext cx="6574813" cy="630942"/>
          </a:xfrm>
          <a:prstGeom prst="rect">
            <a:avLst/>
          </a:prstGeom>
        </p:spPr>
        <p:txBody>
          <a:bodyPr wrap="none">
            <a:spAutoFit/>
          </a:bodyPr>
          <a:lstStyle/>
          <a:p>
            <a:r>
              <a:rPr lang="lv-LV" altLang="lv-LV" sz="3500" i="1" dirty="0" err="1">
                <a:solidFill>
                  <a:srgbClr val="FF0000"/>
                </a:solidFill>
              </a:rPr>
              <a:t>What</a:t>
            </a:r>
            <a:r>
              <a:rPr lang="lv-LV" altLang="lv-LV" sz="3500" i="1" dirty="0">
                <a:solidFill>
                  <a:srgbClr val="FF0000"/>
                </a:solidFill>
              </a:rPr>
              <a:t> </a:t>
            </a:r>
            <a:r>
              <a:rPr lang="lv-LV" altLang="lv-LV" sz="3500" i="1" dirty="0" err="1">
                <a:solidFill>
                  <a:srgbClr val="FF0000"/>
                </a:solidFill>
              </a:rPr>
              <a:t>is</a:t>
            </a:r>
            <a:r>
              <a:rPr lang="lv-LV" altLang="lv-LV" sz="3500" i="1" dirty="0">
                <a:solidFill>
                  <a:srgbClr val="FF0000"/>
                </a:solidFill>
              </a:rPr>
              <a:t> student </a:t>
            </a:r>
            <a:r>
              <a:rPr lang="lv-LV" altLang="lv-LV" sz="3500" i="1" dirty="0" err="1">
                <a:solidFill>
                  <a:srgbClr val="FF0000"/>
                </a:solidFill>
              </a:rPr>
              <a:t>centered</a:t>
            </a:r>
            <a:r>
              <a:rPr lang="lv-LV" altLang="lv-LV" sz="3500" i="1" dirty="0">
                <a:solidFill>
                  <a:srgbClr val="FF0000"/>
                </a:solidFill>
              </a:rPr>
              <a:t> </a:t>
            </a:r>
            <a:r>
              <a:rPr lang="lv-LV" altLang="lv-LV" sz="3500" i="1" dirty="0" err="1">
                <a:solidFill>
                  <a:srgbClr val="FF0000"/>
                </a:solidFill>
              </a:rPr>
              <a:t>learning</a:t>
            </a:r>
            <a:r>
              <a:rPr lang="lv-LV" altLang="lv-LV" sz="3500" i="1" dirty="0">
                <a:solidFill>
                  <a:srgbClr val="FF0000"/>
                </a:solidFill>
              </a:rPr>
              <a:t>?</a:t>
            </a:r>
            <a:endParaRPr lang="lv-LV" sz="3500" i="1" dirty="0"/>
          </a:p>
        </p:txBody>
      </p:sp>
      <p:sp>
        <p:nvSpPr>
          <p:cNvPr id="3" name="Taisnstūris 2"/>
          <p:cNvSpPr/>
          <p:nvPr/>
        </p:nvSpPr>
        <p:spPr>
          <a:xfrm>
            <a:off x="3216472" y="6197590"/>
            <a:ext cx="2808312" cy="477054"/>
          </a:xfrm>
          <a:prstGeom prst="rect">
            <a:avLst/>
          </a:prstGeom>
        </p:spPr>
        <p:txBody>
          <a:bodyPr wrap="square">
            <a:spAutoFit/>
          </a:bodyPr>
          <a:lstStyle/>
          <a:p>
            <a:r>
              <a:rPr lang="lv-LV" altLang="lv-LV" sz="2500" i="1" dirty="0" err="1">
                <a:solidFill>
                  <a:srgbClr val="FF0000"/>
                </a:solidFill>
              </a:rPr>
              <a:t>Who</a:t>
            </a:r>
            <a:r>
              <a:rPr lang="lv-LV" altLang="lv-LV" sz="2500" i="1" dirty="0">
                <a:solidFill>
                  <a:srgbClr val="FF0000"/>
                </a:solidFill>
              </a:rPr>
              <a:t> </a:t>
            </a:r>
            <a:r>
              <a:rPr lang="lv-LV" altLang="lv-LV" sz="2500" i="1" dirty="0" err="1">
                <a:solidFill>
                  <a:srgbClr val="FF0000"/>
                </a:solidFill>
              </a:rPr>
              <a:t>is</a:t>
            </a:r>
            <a:r>
              <a:rPr lang="lv-LV" altLang="lv-LV" sz="2500" i="1" dirty="0">
                <a:solidFill>
                  <a:srgbClr val="FF0000"/>
                </a:solidFill>
              </a:rPr>
              <a:t> </a:t>
            </a:r>
            <a:r>
              <a:rPr lang="lv-LV" altLang="lv-LV" sz="2500" i="1" dirty="0" err="1">
                <a:solidFill>
                  <a:srgbClr val="FF0000"/>
                </a:solidFill>
              </a:rPr>
              <a:t>our</a:t>
            </a:r>
            <a:r>
              <a:rPr lang="lv-LV" altLang="lv-LV" sz="2500" i="1" dirty="0">
                <a:solidFill>
                  <a:srgbClr val="FF0000"/>
                </a:solidFill>
              </a:rPr>
              <a:t> student? </a:t>
            </a:r>
            <a:endParaRPr lang="lv-LV" sz="2500" i="1" dirty="0"/>
          </a:p>
        </p:txBody>
      </p:sp>
      <p:sp>
        <p:nvSpPr>
          <p:cNvPr id="4" name="Taisnstūris 3"/>
          <p:cNvSpPr/>
          <p:nvPr/>
        </p:nvSpPr>
        <p:spPr>
          <a:xfrm>
            <a:off x="4283968" y="5696942"/>
            <a:ext cx="4601581" cy="369332"/>
          </a:xfrm>
          <a:prstGeom prst="rect">
            <a:avLst/>
          </a:prstGeom>
        </p:spPr>
        <p:txBody>
          <a:bodyPr wrap="none">
            <a:spAutoFit/>
          </a:bodyPr>
          <a:lstStyle/>
          <a:p>
            <a:r>
              <a:rPr lang="lv-LV" dirty="0" err="1"/>
              <a:t>responsibility</a:t>
            </a:r>
            <a:r>
              <a:rPr lang="lv-LV" dirty="0"/>
              <a:t> </a:t>
            </a:r>
            <a:r>
              <a:rPr lang="lv-LV" dirty="0" err="1"/>
              <a:t>on</a:t>
            </a:r>
            <a:r>
              <a:rPr lang="lv-LV" dirty="0"/>
              <a:t> </a:t>
            </a:r>
            <a:r>
              <a:rPr lang="lv-LV" dirty="0" err="1"/>
              <a:t>quality</a:t>
            </a:r>
            <a:r>
              <a:rPr lang="lv-LV" dirty="0"/>
              <a:t> </a:t>
            </a:r>
            <a:r>
              <a:rPr lang="lv-LV" dirty="0" err="1"/>
              <a:t>of</a:t>
            </a:r>
            <a:r>
              <a:rPr lang="lv-LV" dirty="0"/>
              <a:t> </a:t>
            </a:r>
            <a:r>
              <a:rPr lang="lv-LV" dirty="0" err="1"/>
              <a:t>learning</a:t>
            </a:r>
            <a:r>
              <a:rPr lang="lv-LV" dirty="0"/>
              <a:t> </a:t>
            </a:r>
            <a:r>
              <a:rPr lang="lv-LV" dirty="0" err="1"/>
              <a:t>is</a:t>
            </a:r>
            <a:r>
              <a:rPr lang="lv-LV" dirty="0"/>
              <a:t> </a:t>
            </a:r>
            <a:r>
              <a:rPr lang="lv-LV" dirty="0" err="1"/>
              <a:t>divided</a:t>
            </a:r>
            <a:r>
              <a:rPr lang="lv-LV" dirty="0"/>
              <a:t>!</a:t>
            </a:r>
          </a:p>
        </p:txBody>
      </p:sp>
    </p:spTree>
    <p:extLst>
      <p:ext uri="{BB962C8B-B14F-4D97-AF65-F5344CB8AC3E}">
        <p14:creationId xmlns:p14="http://schemas.microsoft.com/office/powerpoint/2010/main" val="70212174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aisnstūris 3"/>
          <p:cNvSpPr/>
          <p:nvPr/>
        </p:nvSpPr>
        <p:spPr>
          <a:xfrm>
            <a:off x="1197602" y="1628800"/>
            <a:ext cx="6660798" cy="2246769"/>
          </a:xfrm>
          <a:prstGeom prst="rect">
            <a:avLst/>
          </a:prstGeom>
        </p:spPr>
        <p:txBody>
          <a:bodyPr wrap="none">
            <a:spAutoFit/>
          </a:bodyPr>
          <a:lstStyle/>
          <a:p>
            <a:pPr algn="ctr"/>
            <a:r>
              <a:rPr lang="lv-LV" altLang="lv-LV" sz="3500" i="1" dirty="0" err="1">
                <a:solidFill>
                  <a:srgbClr val="FF0000"/>
                </a:solidFill>
              </a:rPr>
              <a:t>What</a:t>
            </a:r>
            <a:r>
              <a:rPr lang="lv-LV" altLang="lv-LV" sz="3500" i="1" dirty="0">
                <a:solidFill>
                  <a:srgbClr val="FF0000"/>
                </a:solidFill>
              </a:rPr>
              <a:t> </a:t>
            </a:r>
            <a:r>
              <a:rPr lang="lv-LV" altLang="lv-LV" sz="3500" i="1" dirty="0" err="1">
                <a:solidFill>
                  <a:srgbClr val="FF0000"/>
                </a:solidFill>
              </a:rPr>
              <a:t>could</a:t>
            </a:r>
            <a:r>
              <a:rPr lang="lv-LV" altLang="lv-LV" sz="3500" i="1" dirty="0">
                <a:solidFill>
                  <a:srgbClr val="FF0000"/>
                </a:solidFill>
              </a:rPr>
              <a:t> I do, </a:t>
            </a:r>
          </a:p>
          <a:p>
            <a:pPr algn="ctr"/>
            <a:r>
              <a:rPr lang="lv-LV" altLang="lv-LV" sz="3500" i="1" dirty="0">
                <a:solidFill>
                  <a:srgbClr val="FF0000"/>
                </a:solidFill>
              </a:rPr>
              <a:t>to </a:t>
            </a:r>
            <a:r>
              <a:rPr lang="lv-LV" altLang="lv-LV" sz="3500" i="1" dirty="0" err="1">
                <a:solidFill>
                  <a:srgbClr val="FF0000"/>
                </a:solidFill>
              </a:rPr>
              <a:t>ensure</a:t>
            </a:r>
            <a:r>
              <a:rPr lang="lv-LV" altLang="lv-LV" sz="3500" i="1" dirty="0">
                <a:solidFill>
                  <a:srgbClr val="FF0000"/>
                </a:solidFill>
              </a:rPr>
              <a:t> </a:t>
            </a:r>
            <a:r>
              <a:rPr lang="lv-LV" altLang="lv-LV" sz="3500" i="1" dirty="0" err="1">
                <a:solidFill>
                  <a:srgbClr val="FF0000"/>
                </a:solidFill>
              </a:rPr>
              <a:t>that</a:t>
            </a:r>
            <a:r>
              <a:rPr lang="lv-LV" altLang="lv-LV" sz="3500" i="1" dirty="0">
                <a:solidFill>
                  <a:srgbClr val="FF0000"/>
                </a:solidFill>
              </a:rPr>
              <a:t> </a:t>
            </a:r>
            <a:r>
              <a:rPr lang="lv-LV" altLang="lv-LV" sz="3500" i="1" dirty="0" err="1">
                <a:solidFill>
                  <a:srgbClr val="FF0000"/>
                </a:solidFill>
              </a:rPr>
              <a:t>this</a:t>
            </a:r>
            <a:r>
              <a:rPr lang="lv-LV" altLang="lv-LV" sz="3500" i="1" dirty="0">
                <a:solidFill>
                  <a:srgbClr val="FF0000"/>
                </a:solidFill>
              </a:rPr>
              <a:t> </a:t>
            </a:r>
            <a:r>
              <a:rPr lang="lv-LV" altLang="lv-LV" sz="3500" i="1" dirty="0" err="1">
                <a:solidFill>
                  <a:srgbClr val="FF0000"/>
                </a:solidFill>
              </a:rPr>
              <a:t>my</a:t>
            </a:r>
            <a:r>
              <a:rPr lang="lv-LV" altLang="lv-LV" sz="3500" i="1" dirty="0">
                <a:solidFill>
                  <a:srgbClr val="FF0000"/>
                </a:solidFill>
              </a:rPr>
              <a:t> </a:t>
            </a:r>
            <a:r>
              <a:rPr lang="lv-LV" altLang="lv-LV" sz="3500" i="1" dirty="0" err="1">
                <a:solidFill>
                  <a:srgbClr val="FF0000"/>
                </a:solidFill>
              </a:rPr>
              <a:t>presentation</a:t>
            </a:r>
            <a:r>
              <a:rPr lang="lv-LV" altLang="lv-LV" sz="3500" i="1" dirty="0">
                <a:solidFill>
                  <a:srgbClr val="FF0000"/>
                </a:solidFill>
              </a:rPr>
              <a:t> </a:t>
            </a:r>
          </a:p>
          <a:p>
            <a:pPr algn="ctr"/>
            <a:r>
              <a:rPr lang="lv-LV" altLang="lv-LV" sz="3500" i="1" dirty="0" err="1">
                <a:solidFill>
                  <a:srgbClr val="FF0000"/>
                </a:solidFill>
              </a:rPr>
              <a:t>is</a:t>
            </a:r>
            <a:r>
              <a:rPr lang="lv-LV" altLang="lv-LV" sz="3500" i="1" dirty="0">
                <a:solidFill>
                  <a:srgbClr val="FF0000"/>
                </a:solidFill>
              </a:rPr>
              <a:t> «student </a:t>
            </a:r>
            <a:r>
              <a:rPr lang="lv-LV" altLang="lv-LV" sz="3500" i="1" dirty="0" err="1">
                <a:solidFill>
                  <a:srgbClr val="FF0000"/>
                </a:solidFill>
              </a:rPr>
              <a:t>centered</a:t>
            </a:r>
            <a:r>
              <a:rPr lang="lv-LV" altLang="lv-LV" sz="3500" i="1" dirty="0">
                <a:solidFill>
                  <a:srgbClr val="FF0000"/>
                </a:solidFill>
              </a:rPr>
              <a:t>» - </a:t>
            </a:r>
          </a:p>
          <a:p>
            <a:pPr algn="ctr"/>
            <a:r>
              <a:rPr lang="lv-LV" altLang="lv-LV" sz="3500" i="1" dirty="0" err="1">
                <a:solidFill>
                  <a:srgbClr val="FF0000"/>
                </a:solidFill>
              </a:rPr>
              <a:t>e.g</a:t>
            </a:r>
            <a:r>
              <a:rPr lang="lv-LV" altLang="lv-LV" sz="3500" i="1" dirty="0">
                <a:solidFill>
                  <a:srgbClr val="FF0000"/>
                </a:solidFill>
              </a:rPr>
              <a:t>. </a:t>
            </a:r>
            <a:r>
              <a:rPr lang="lv-LV" altLang="lv-LV" sz="3500" i="1" dirty="0" err="1">
                <a:solidFill>
                  <a:srgbClr val="FF0000"/>
                </a:solidFill>
              </a:rPr>
              <a:t>complies</a:t>
            </a:r>
            <a:r>
              <a:rPr lang="lv-LV" altLang="lv-LV" sz="3500" i="1" dirty="0">
                <a:solidFill>
                  <a:srgbClr val="FF0000"/>
                </a:solidFill>
              </a:rPr>
              <a:t> </a:t>
            </a:r>
            <a:r>
              <a:rPr lang="lv-LV" altLang="lv-LV" sz="3500" i="1" dirty="0" err="1">
                <a:solidFill>
                  <a:srgbClr val="FF0000"/>
                </a:solidFill>
              </a:rPr>
              <a:t>with</a:t>
            </a:r>
            <a:r>
              <a:rPr lang="lv-LV" altLang="lv-LV" sz="3500" i="1" dirty="0">
                <a:solidFill>
                  <a:srgbClr val="FF0000"/>
                </a:solidFill>
              </a:rPr>
              <a:t> </a:t>
            </a:r>
            <a:r>
              <a:rPr lang="lv-LV" altLang="lv-LV" sz="3500" i="1" dirty="0" err="1">
                <a:solidFill>
                  <a:srgbClr val="FF0000"/>
                </a:solidFill>
              </a:rPr>
              <a:t>your</a:t>
            </a:r>
            <a:r>
              <a:rPr lang="lv-LV" altLang="lv-LV" sz="3500" i="1" dirty="0">
                <a:solidFill>
                  <a:srgbClr val="FF0000"/>
                </a:solidFill>
              </a:rPr>
              <a:t> </a:t>
            </a:r>
            <a:r>
              <a:rPr lang="lv-LV" altLang="lv-LV" sz="3500" i="1" dirty="0" err="1">
                <a:solidFill>
                  <a:srgbClr val="FF0000"/>
                </a:solidFill>
              </a:rPr>
              <a:t>needs</a:t>
            </a:r>
            <a:r>
              <a:rPr lang="lv-LV" altLang="lv-LV" sz="3500" i="1" dirty="0">
                <a:solidFill>
                  <a:srgbClr val="FF0000"/>
                </a:solidFill>
              </a:rPr>
              <a:t>?</a:t>
            </a:r>
            <a:endParaRPr lang="lv-LV" sz="3500" i="1" dirty="0"/>
          </a:p>
        </p:txBody>
      </p:sp>
    </p:spTree>
    <p:extLst>
      <p:ext uri="{BB962C8B-B14F-4D97-AF65-F5344CB8AC3E}">
        <p14:creationId xmlns:p14="http://schemas.microsoft.com/office/powerpoint/2010/main" val="257304834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cstate="print"/>
          <a:srcRect/>
          <a:stretch>
            <a:fillRect/>
          </a:stretch>
        </p:blipFill>
        <p:spPr bwMode="auto">
          <a:xfrm>
            <a:off x="971600" y="539588"/>
            <a:ext cx="2570560" cy="1944216"/>
          </a:xfrm>
          <a:prstGeom prst="rect">
            <a:avLst/>
          </a:prstGeom>
          <a:noFill/>
          <a:ln w="9525">
            <a:noFill/>
            <a:round/>
            <a:headEnd/>
            <a:tailEnd/>
          </a:ln>
        </p:spPr>
      </p:pic>
      <p:pic>
        <p:nvPicPr>
          <p:cNvPr id="5" name="Picture 6">
            <a:hlinkClick r:id="rId3"/>
          </p:cNvPr>
          <p:cNvPicPr>
            <a:picLocks noChangeAspect="1" noChangeArrowheads="1"/>
          </p:cNvPicPr>
          <p:nvPr/>
        </p:nvPicPr>
        <p:blipFill>
          <a:blip r:embed="rId4" cstate="print"/>
          <a:srcRect/>
          <a:stretch>
            <a:fillRect/>
          </a:stretch>
        </p:blipFill>
        <p:spPr bwMode="auto">
          <a:xfrm>
            <a:off x="4572000" y="548680"/>
            <a:ext cx="2249352" cy="2143140"/>
          </a:xfrm>
          <a:prstGeom prst="rect">
            <a:avLst/>
          </a:prstGeom>
          <a:noFill/>
          <a:ln w="9525">
            <a:noFill/>
            <a:round/>
            <a:headEnd/>
            <a:tailEnd/>
          </a:ln>
        </p:spPr>
      </p:pic>
      <p:pic>
        <p:nvPicPr>
          <p:cNvPr id="6" name="Picture 8"/>
          <p:cNvPicPr>
            <a:picLocks noChangeAspect="1" noChangeArrowheads="1"/>
          </p:cNvPicPr>
          <p:nvPr/>
        </p:nvPicPr>
        <p:blipFill>
          <a:blip r:embed="rId5" cstate="print"/>
          <a:srcRect/>
          <a:stretch>
            <a:fillRect/>
          </a:stretch>
        </p:blipFill>
        <p:spPr bwMode="auto">
          <a:xfrm>
            <a:off x="332786" y="2996952"/>
            <a:ext cx="3395334" cy="2143140"/>
          </a:xfrm>
          <a:prstGeom prst="rect">
            <a:avLst/>
          </a:prstGeom>
          <a:noFill/>
          <a:ln w="9525">
            <a:noFill/>
            <a:round/>
            <a:headEnd/>
            <a:tailEnd/>
          </a:ln>
        </p:spPr>
      </p:pic>
      <p:sp>
        <p:nvSpPr>
          <p:cNvPr id="7" name="Taisnstūris 6"/>
          <p:cNvSpPr/>
          <p:nvPr/>
        </p:nvSpPr>
        <p:spPr>
          <a:xfrm>
            <a:off x="4118662" y="3429000"/>
            <a:ext cx="4824926" cy="2862322"/>
          </a:xfrm>
          <a:prstGeom prst="rect">
            <a:avLst/>
          </a:prstGeom>
        </p:spPr>
        <p:txBody>
          <a:bodyPr wrap="square">
            <a:spAutoFit/>
          </a:bodyPr>
          <a:lstStyle/>
          <a:p>
            <a:pPr marL="285750" indent="-285750">
              <a:buFontTx/>
              <a:buChar char="-"/>
            </a:pPr>
            <a:r>
              <a:rPr lang="lv-LV" dirty="0"/>
              <a:t>student </a:t>
            </a:r>
            <a:r>
              <a:rPr lang="lv-LV" dirty="0" err="1"/>
              <a:t>body</a:t>
            </a:r>
            <a:r>
              <a:rPr lang="lv-LV" dirty="0"/>
              <a:t> </a:t>
            </a:r>
            <a:r>
              <a:rPr lang="lv-LV" dirty="0" err="1"/>
              <a:t>nowadays</a:t>
            </a:r>
            <a:r>
              <a:rPr lang="lv-LV" dirty="0"/>
              <a:t> </a:t>
            </a:r>
            <a:r>
              <a:rPr lang="lv-LV" dirty="0" err="1"/>
              <a:t>becomes</a:t>
            </a:r>
            <a:r>
              <a:rPr lang="lv-LV" dirty="0"/>
              <a:t> </a:t>
            </a:r>
            <a:r>
              <a:rPr lang="lv-LV" dirty="0" err="1"/>
              <a:t>more</a:t>
            </a:r>
            <a:r>
              <a:rPr lang="lv-LV" dirty="0"/>
              <a:t> </a:t>
            </a:r>
            <a:r>
              <a:rPr lang="lv-LV" dirty="0" err="1"/>
              <a:t>and</a:t>
            </a:r>
            <a:r>
              <a:rPr lang="lv-LV" dirty="0"/>
              <a:t> </a:t>
            </a:r>
            <a:r>
              <a:rPr lang="lv-LV" dirty="0" err="1"/>
              <a:t>more</a:t>
            </a:r>
            <a:r>
              <a:rPr lang="lv-LV" dirty="0"/>
              <a:t> </a:t>
            </a:r>
            <a:r>
              <a:rPr lang="lv-LV" dirty="0" err="1"/>
              <a:t>diverse</a:t>
            </a:r>
            <a:r>
              <a:rPr lang="lv-LV" dirty="0"/>
              <a:t> (</a:t>
            </a:r>
            <a:r>
              <a:rPr lang="lv-LV" dirty="0" err="1"/>
              <a:t>life</a:t>
            </a:r>
            <a:r>
              <a:rPr lang="lv-LV" dirty="0"/>
              <a:t> </a:t>
            </a:r>
            <a:r>
              <a:rPr lang="lv-LV" dirty="0" err="1"/>
              <a:t>long</a:t>
            </a:r>
            <a:r>
              <a:rPr lang="lv-LV" dirty="0"/>
              <a:t> </a:t>
            </a:r>
            <a:r>
              <a:rPr lang="lv-LV" dirty="0" err="1"/>
              <a:t>learning</a:t>
            </a:r>
            <a:r>
              <a:rPr lang="lv-LV" dirty="0"/>
              <a:t>, </a:t>
            </a:r>
            <a:r>
              <a:rPr lang="lv-LV" dirty="0" err="1"/>
              <a:t>mobility</a:t>
            </a:r>
            <a:r>
              <a:rPr lang="lv-LV" dirty="0"/>
              <a:t>, </a:t>
            </a:r>
            <a:r>
              <a:rPr lang="lv-LV" dirty="0" err="1"/>
              <a:t>access</a:t>
            </a:r>
            <a:r>
              <a:rPr lang="lv-LV" dirty="0"/>
              <a:t> to </a:t>
            </a:r>
            <a:r>
              <a:rPr lang="lv-LV" dirty="0" err="1"/>
              <a:t>information</a:t>
            </a:r>
            <a:r>
              <a:rPr lang="lv-LV" dirty="0"/>
              <a:t>);</a:t>
            </a:r>
          </a:p>
          <a:p>
            <a:endParaRPr lang="lv-LV" dirty="0"/>
          </a:p>
          <a:p>
            <a:pPr marL="285750" indent="-285750">
              <a:buFontTx/>
              <a:buChar char="-"/>
            </a:pPr>
            <a:r>
              <a:rPr lang="lv-LV" dirty="0" err="1"/>
              <a:t>dynamic</a:t>
            </a:r>
            <a:r>
              <a:rPr lang="lv-LV" dirty="0"/>
              <a:t> </a:t>
            </a:r>
            <a:r>
              <a:rPr lang="lv-LV" dirty="0" err="1"/>
              <a:t>and</a:t>
            </a:r>
            <a:r>
              <a:rPr lang="lv-LV" dirty="0"/>
              <a:t> </a:t>
            </a:r>
            <a:r>
              <a:rPr lang="lv-LV" dirty="0" err="1"/>
              <a:t>global</a:t>
            </a:r>
            <a:r>
              <a:rPr lang="lv-LV" dirty="0"/>
              <a:t> </a:t>
            </a:r>
            <a:r>
              <a:rPr lang="lv-LV" dirty="0" err="1"/>
              <a:t>labour</a:t>
            </a:r>
            <a:r>
              <a:rPr lang="lv-LV" dirty="0"/>
              <a:t> </a:t>
            </a:r>
            <a:r>
              <a:rPr lang="lv-LV" dirty="0" err="1"/>
              <a:t>market</a:t>
            </a:r>
            <a:r>
              <a:rPr lang="lv-LV" dirty="0"/>
              <a:t>: </a:t>
            </a:r>
            <a:r>
              <a:rPr lang="lv-LV" dirty="0" err="1"/>
              <a:t>employers</a:t>
            </a:r>
            <a:r>
              <a:rPr lang="lv-LV" dirty="0"/>
              <a:t> </a:t>
            </a:r>
            <a:r>
              <a:rPr lang="lv-LV" dirty="0" err="1"/>
              <a:t>look</a:t>
            </a:r>
            <a:r>
              <a:rPr lang="lv-LV" dirty="0"/>
              <a:t> </a:t>
            </a:r>
            <a:r>
              <a:rPr lang="lv-LV" dirty="0" err="1"/>
              <a:t>rather</a:t>
            </a:r>
            <a:r>
              <a:rPr lang="lv-LV" dirty="0"/>
              <a:t> </a:t>
            </a:r>
            <a:r>
              <a:rPr lang="lv-LV" dirty="0" err="1"/>
              <a:t>for</a:t>
            </a:r>
            <a:r>
              <a:rPr lang="lv-LV" dirty="0"/>
              <a:t> </a:t>
            </a:r>
            <a:r>
              <a:rPr lang="lv-LV" dirty="0" err="1"/>
              <a:t>adaptation</a:t>
            </a:r>
            <a:r>
              <a:rPr lang="lv-LV" dirty="0"/>
              <a:t> </a:t>
            </a:r>
            <a:r>
              <a:rPr lang="lv-LV" dirty="0" err="1"/>
              <a:t>skills</a:t>
            </a:r>
            <a:r>
              <a:rPr lang="lv-LV" dirty="0"/>
              <a:t> </a:t>
            </a:r>
            <a:r>
              <a:rPr lang="lv-LV" dirty="0" err="1"/>
              <a:t>than</a:t>
            </a:r>
            <a:r>
              <a:rPr lang="lv-LV" dirty="0"/>
              <a:t> </a:t>
            </a:r>
            <a:r>
              <a:rPr lang="lv-LV" dirty="0" err="1"/>
              <a:t>for</a:t>
            </a:r>
            <a:r>
              <a:rPr lang="lv-LV" dirty="0"/>
              <a:t> </a:t>
            </a:r>
            <a:r>
              <a:rPr lang="lv-LV" dirty="0" err="1"/>
              <a:t>fundamental</a:t>
            </a:r>
            <a:r>
              <a:rPr lang="lv-LV" dirty="0"/>
              <a:t> </a:t>
            </a:r>
            <a:r>
              <a:rPr lang="lv-LV" dirty="0" err="1"/>
              <a:t>knowledge</a:t>
            </a:r>
            <a:r>
              <a:rPr lang="lv-LV" dirty="0"/>
              <a:t>;</a:t>
            </a:r>
          </a:p>
          <a:p>
            <a:endParaRPr lang="lv-LV" dirty="0"/>
          </a:p>
          <a:p>
            <a:pPr marL="285750" indent="-285750">
              <a:buFontTx/>
              <a:buChar char="-"/>
            </a:pPr>
            <a:r>
              <a:rPr lang="lv-LV" dirty="0" err="1"/>
              <a:t>interrelation</a:t>
            </a:r>
            <a:r>
              <a:rPr lang="lv-LV" dirty="0"/>
              <a:t> </a:t>
            </a:r>
            <a:r>
              <a:rPr lang="lv-LV" dirty="0" err="1"/>
              <a:t>and</a:t>
            </a:r>
            <a:r>
              <a:rPr lang="lv-LV" dirty="0"/>
              <a:t> </a:t>
            </a:r>
            <a:r>
              <a:rPr lang="lv-LV" dirty="0" err="1"/>
              <a:t>interdependency</a:t>
            </a:r>
            <a:r>
              <a:rPr lang="lv-LV" dirty="0"/>
              <a:t> </a:t>
            </a:r>
            <a:r>
              <a:rPr lang="lv-LV" dirty="0" err="1"/>
              <a:t>creates</a:t>
            </a:r>
            <a:r>
              <a:rPr lang="lv-LV" dirty="0"/>
              <a:t> </a:t>
            </a:r>
            <a:r>
              <a:rPr lang="lv-LV" dirty="0" err="1"/>
              <a:t>pressure</a:t>
            </a:r>
            <a:r>
              <a:rPr lang="lv-LV" dirty="0"/>
              <a:t> </a:t>
            </a:r>
            <a:r>
              <a:rPr lang="lv-LV" dirty="0" err="1"/>
              <a:t>for</a:t>
            </a:r>
            <a:r>
              <a:rPr lang="lv-LV" dirty="0"/>
              <a:t> </a:t>
            </a:r>
            <a:r>
              <a:rPr lang="lv-LV" dirty="0" err="1"/>
              <a:t>accountability</a:t>
            </a:r>
            <a:r>
              <a:rPr lang="lv-LV" dirty="0"/>
              <a:t>;</a:t>
            </a:r>
          </a:p>
        </p:txBody>
      </p:sp>
      <p:sp>
        <p:nvSpPr>
          <p:cNvPr id="2" name="Taisnstūris 1"/>
          <p:cNvSpPr/>
          <p:nvPr/>
        </p:nvSpPr>
        <p:spPr>
          <a:xfrm>
            <a:off x="4095876" y="3244334"/>
            <a:ext cx="952248" cy="369332"/>
          </a:xfrm>
          <a:prstGeom prst="rect">
            <a:avLst/>
          </a:prstGeom>
        </p:spPr>
        <p:txBody>
          <a:bodyPr wrap="none">
            <a:spAutoFit/>
          </a:bodyPr>
          <a:lstStyle/>
          <a:p>
            <a:r>
              <a:rPr lang="lv-LV" altLang="lv-LV" i="1" dirty="0" err="1"/>
              <a:t>strategy</a:t>
            </a:r>
            <a:endParaRPr lang="lv-LV" dirty="0"/>
          </a:p>
        </p:txBody>
      </p:sp>
    </p:spTree>
    <p:extLst>
      <p:ext uri="{BB962C8B-B14F-4D97-AF65-F5344CB8AC3E}">
        <p14:creationId xmlns:p14="http://schemas.microsoft.com/office/powerpoint/2010/main" val="359116835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aisnstūris 3"/>
          <p:cNvSpPr/>
          <p:nvPr/>
        </p:nvSpPr>
        <p:spPr>
          <a:xfrm>
            <a:off x="1197601" y="476672"/>
            <a:ext cx="6660798" cy="2246769"/>
          </a:xfrm>
          <a:prstGeom prst="rect">
            <a:avLst/>
          </a:prstGeom>
        </p:spPr>
        <p:txBody>
          <a:bodyPr wrap="none">
            <a:spAutoFit/>
          </a:bodyPr>
          <a:lstStyle/>
          <a:p>
            <a:pPr algn="ctr"/>
            <a:r>
              <a:rPr lang="lv-LV" altLang="lv-LV" sz="3500" i="1" dirty="0" err="1">
                <a:solidFill>
                  <a:srgbClr val="FF0000"/>
                </a:solidFill>
              </a:rPr>
              <a:t>What</a:t>
            </a:r>
            <a:r>
              <a:rPr lang="lv-LV" altLang="lv-LV" sz="3500" i="1" dirty="0">
                <a:solidFill>
                  <a:srgbClr val="FF0000"/>
                </a:solidFill>
              </a:rPr>
              <a:t> </a:t>
            </a:r>
            <a:r>
              <a:rPr lang="lv-LV" altLang="lv-LV" sz="3500" i="1" dirty="0" err="1">
                <a:solidFill>
                  <a:srgbClr val="FF0000"/>
                </a:solidFill>
              </a:rPr>
              <a:t>could</a:t>
            </a:r>
            <a:r>
              <a:rPr lang="lv-LV" altLang="lv-LV" sz="3500" i="1" dirty="0">
                <a:solidFill>
                  <a:srgbClr val="FF0000"/>
                </a:solidFill>
              </a:rPr>
              <a:t> I do, </a:t>
            </a:r>
          </a:p>
          <a:p>
            <a:pPr algn="ctr"/>
            <a:r>
              <a:rPr lang="lv-LV" altLang="lv-LV" sz="3500" i="1" dirty="0">
                <a:solidFill>
                  <a:srgbClr val="FF0000"/>
                </a:solidFill>
              </a:rPr>
              <a:t>to </a:t>
            </a:r>
            <a:r>
              <a:rPr lang="lv-LV" altLang="lv-LV" sz="3500" i="1" dirty="0" err="1">
                <a:solidFill>
                  <a:srgbClr val="FF0000"/>
                </a:solidFill>
              </a:rPr>
              <a:t>ensure</a:t>
            </a:r>
            <a:r>
              <a:rPr lang="lv-LV" altLang="lv-LV" sz="3500" i="1" dirty="0">
                <a:solidFill>
                  <a:srgbClr val="FF0000"/>
                </a:solidFill>
              </a:rPr>
              <a:t> </a:t>
            </a:r>
            <a:r>
              <a:rPr lang="lv-LV" altLang="lv-LV" sz="3500" i="1" dirty="0" err="1">
                <a:solidFill>
                  <a:srgbClr val="FF0000"/>
                </a:solidFill>
              </a:rPr>
              <a:t>that</a:t>
            </a:r>
            <a:r>
              <a:rPr lang="lv-LV" altLang="lv-LV" sz="3500" i="1" dirty="0">
                <a:solidFill>
                  <a:srgbClr val="FF0000"/>
                </a:solidFill>
              </a:rPr>
              <a:t> </a:t>
            </a:r>
            <a:r>
              <a:rPr lang="lv-LV" altLang="lv-LV" sz="3500" i="1" dirty="0" err="1">
                <a:solidFill>
                  <a:srgbClr val="FF0000"/>
                </a:solidFill>
              </a:rPr>
              <a:t>this</a:t>
            </a:r>
            <a:r>
              <a:rPr lang="lv-LV" altLang="lv-LV" sz="3500" i="1" dirty="0">
                <a:solidFill>
                  <a:srgbClr val="FF0000"/>
                </a:solidFill>
              </a:rPr>
              <a:t> </a:t>
            </a:r>
            <a:r>
              <a:rPr lang="lv-LV" altLang="lv-LV" sz="3500" i="1" dirty="0" err="1">
                <a:solidFill>
                  <a:srgbClr val="FF0000"/>
                </a:solidFill>
              </a:rPr>
              <a:t>my</a:t>
            </a:r>
            <a:r>
              <a:rPr lang="lv-LV" altLang="lv-LV" sz="3500" i="1" dirty="0">
                <a:solidFill>
                  <a:srgbClr val="FF0000"/>
                </a:solidFill>
              </a:rPr>
              <a:t> </a:t>
            </a:r>
            <a:r>
              <a:rPr lang="lv-LV" altLang="lv-LV" sz="3500" i="1" dirty="0" err="1">
                <a:solidFill>
                  <a:srgbClr val="FF0000"/>
                </a:solidFill>
              </a:rPr>
              <a:t>presentation</a:t>
            </a:r>
            <a:r>
              <a:rPr lang="lv-LV" altLang="lv-LV" sz="3500" i="1" dirty="0">
                <a:solidFill>
                  <a:srgbClr val="FF0000"/>
                </a:solidFill>
              </a:rPr>
              <a:t> </a:t>
            </a:r>
          </a:p>
          <a:p>
            <a:pPr algn="ctr"/>
            <a:r>
              <a:rPr lang="lv-LV" altLang="lv-LV" sz="3500" i="1" dirty="0" err="1">
                <a:solidFill>
                  <a:srgbClr val="FF0000"/>
                </a:solidFill>
              </a:rPr>
              <a:t>is</a:t>
            </a:r>
            <a:r>
              <a:rPr lang="lv-LV" altLang="lv-LV" sz="3500" i="1" dirty="0">
                <a:solidFill>
                  <a:srgbClr val="FF0000"/>
                </a:solidFill>
              </a:rPr>
              <a:t> «student </a:t>
            </a:r>
            <a:r>
              <a:rPr lang="lv-LV" altLang="lv-LV" sz="3500" i="1" dirty="0" err="1">
                <a:solidFill>
                  <a:srgbClr val="FF0000"/>
                </a:solidFill>
              </a:rPr>
              <a:t>centered</a:t>
            </a:r>
            <a:r>
              <a:rPr lang="lv-LV" altLang="lv-LV" sz="3500" i="1" dirty="0">
                <a:solidFill>
                  <a:srgbClr val="FF0000"/>
                </a:solidFill>
              </a:rPr>
              <a:t>» - </a:t>
            </a:r>
          </a:p>
          <a:p>
            <a:pPr algn="ctr"/>
            <a:r>
              <a:rPr lang="lv-LV" altLang="lv-LV" sz="3500" i="1" dirty="0" err="1">
                <a:solidFill>
                  <a:srgbClr val="FF0000"/>
                </a:solidFill>
              </a:rPr>
              <a:t>e.g</a:t>
            </a:r>
            <a:r>
              <a:rPr lang="lv-LV" altLang="lv-LV" sz="3500" i="1" dirty="0">
                <a:solidFill>
                  <a:srgbClr val="FF0000"/>
                </a:solidFill>
              </a:rPr>
              <a:t>. </a:t>
            </a:r>
            <a:r>
              <a:rPr lang="lv-LV" altLang="lv-LV" sz="3500" i="1" dirty="0" err="1">
                <a:solidFill>
                  <a:srgbClr val="FF0000"/>
                </a:solidFill>
              </a:rPr>
              <a:t>complies</a:t>
            </a:r>
            <a:r>
              <a:rPr lang="lv-LV" altLang="lv-LV" sz="3500" i="1" dirty="0">
                <a:solidFill>
                  <a:srgbClr val="FF0000"/>
                </a:solidFill>
              </a:rPr>
              <a:t> </a:t>
            </a:r>
            <a:r>
              <a:rPr lang="lv-LV" altLang="lv-LV" sz="3500" i="1" dirty="0" err="1">
                <a:solidFill>
                  <a:srgbClr val="FF0000"/>
                </a:solidFill>
              </a:rPr>
              <a:t>with</a:t>
            </a:r>
            <a:r>
              <a:rPr lang="lv-LV" altLang="lv-LV" sz="3500" i="1" dirty="0">
                <a:solidFill>
                  <a:srgbClr val="FF0000"/>
                </a:solidFill>
              </a:rPr>
              <a:t> </a:t>
            </a:r>
            <a:r>
              <a:rPr lang="lv-LV" altLang="lv-LV" sz="3500" i="1" dirty="0" err="1">
                <a:solidFill>
                  <a:srgbClr val="FF0000"/>
                </a:solidFill>
              </a:rPr>
              <a:t>your</a:t>
            </a:r>
            <a:r>
              <a:rPr lang="lv-LV" altLang="lv-LV" sz="3500" i="1" dirty="0">
                <a:solidFill>
                  <a:srgbClr val="FF0000"/>
                </a:solidFill>
              </a:rPr>
              <a:t> </a:t>
            </a:r>
            <a:r>
              <a:rPr lang="lv-LV" altLang="lv-LV" sz="3500" i="1" dirty="0" err="1">
                <a:solidFill>
                  <a:srgbClr val="FF0000"/>
                </a:solidFill>
              </a:rPr>
              <a:t>needs</a:t>
            </a:r>
            <a:r>
              <a:rPr lang="lv-LV" altLang="lv-LV" sz="3500" i="1" dirty="0">
                <a:solidFill>
                  <a:srgbClr val="FF0000"/>
                </a:solidFill>
              </a:rPr>
              <a:t>?</a:t>
            </a:r>
            <a:endParaRPr lang="lv-LV" sz="3500" i="1" dirty="0"/>
          </a:p>
        </p:txBody>
      </p:sp>
      <p:sp>
        <p:nvSpPr>
          <p:cNvPr id="2" name="Taisnstūris 1"/>
          <p:cNvSpPr/>
          <p:nvPr/>
        </p:nvSpPr>
        <p:spPr>
          <a:xfrm>
            <a:off x="2007149" y="2924944"/>
            <a:ext cx="5041701" cy="861774"/>
          </a:xfrm>
          <a:prstGeom prst="rect">
            <a:avLst/>
          </a:prstGeom>
        </p:spPr>
        <p:txBody>
          <a:bodyPr wrap="none">
            <a:spAutoFit/>
          </a:bodyPr>
          <a:lstStyle/>
          <a:p>
            <a:r>
              <a:rPr lang="lv-LV" sz="5000" b="1" dirty="0" err="1"/>
              <a:t>feedback</a:t>
            </a:r>
            <a:r>
              <a:rPr lang="lv-LV" sz="5000" b="1" dirty="0"/>
              <a:t> </a:t>
            </a:r>
            <a:r>
              <a:rPr lang="lv-LV" sz="5000" b="1" dirty="0" err="1"/>
              <a:t>is</a:t>
            </a:r>
            <a:r>
              <a:rPr lang="lv-LV" sz="5000" b="1" dirty="0"/>
              <a:t> </a:t>
            </a:r>
            <a:r>
              <a:rPr lang="lv-LV" sz="5000" b="1" dirty="0" err="1"/>
              <a:t>crucial</a:t>
            </a:r>
            <a:endParaRPr lang="lv-LV" sz="5000" dirty="0"/>
          </a:p>
        </p:txBody>
      </p:sp>
      <p:sp>
        <p:nvSpPr>
          <p:cNvPr id="3" name="Taisnstūris 2"/>
          <p:cNvSpPr/>
          <p:nvPr/>
        </p:nvSpPr>
        <p:spPr>
          <a:xfrm>
            <a:off x="675571" y="3988221"/>
            <a:ext cx="7704856" cy="1246495"/>
          </a:xfrm>
          <a:prstGeom prst="rect">
            <a:avLst/>
          </a:prstGeom>
        </p:spPr>
        <p:txBody>
          <a:bodyPr wrap="square">
            <a:spAutoFit/>
          </a:bodyPr>
          <a:lstStyle/>
          <a:p>
            <a:pPr algn="ctr"/>
            <a:r>
              <a:rPr lang="lv-LV" sz="2500" dirty="0"/>
              <a:t>I </a:t>
            </a:r>
            <a:r>
              <a:rPr lang="lv-LV" sz="2500" dirty="0" err="1"/>
              <a:t>am</a:t>
            </a:r>
            <a:r>
              <a:rPr lang="lv-LV" sz="2500" dirty="0"/>
              <a:t> </a:t>
            </a:r>
            <a:r>
              <a:rPr lang="lv-LV" sz="2500" dirty="0" err="1"/>
              <a:t>not</a:t>
            </a:r>
            <a:r>
              <a:rPr lang="lv-LV" sz="2500" dirty="0"/>
              <a:t> a </a:t>
            </a:r>
            <a:r>
              <a:rPr lang="lv-LV" sz="2500" dirty="0" err="1"/>
              <a:t>lecturer</a:t>
            </a:r>
            <a:r>
              <a:rPr lang="lv-LV" sz="2500" dirty="0"/>
              <a:t>, </a:t>
            </a:r>
            <a:r>
              <a:rPr lang="lv-LV" sz="2500" dirty="0" err="1"/>
              <a:t>but</a:t>
            </a:r>
            <a:r>
              <a:rPr lang="lv-LV" sz="2500" dirty="0"/>
              <a:t> a </a:t>
            </a:r>
            <a:r>
              <a:rPr lang="lv-LV" sz="2500" dirty="0" err="1"/>
              <a:t>mere</a:t>
            </a:r>
            <a:r>
              <a:rPr lang="lv-LV" sz="2500" dirty="0"/>
              <a:t> </a:t>
            </a:r>
            <a:r>
              <a:rPr lang="lv-LV" sz="2500" dirty="0" err="1"/>
              <a:t>team</a:t>
            </a:r>
            <a:r>
              <a:rPr lang="lv-LV" sz="2500" dirty="0"/>
              <a:t> </a:t>
            </a:r>
            <a:r>
              <a:rPr lang="lv-LV" sz="2500" dirty="0" err="1"/>
              <a:t>member</a:t>
            </a:r>
            <a:r>
              <a:rPr lang="lv-LV" sz="2500" dirty="0"/>
              <a:t>, </a:t>
            </a:r>
          </a:p>
          <a:p>
            <a:pPr algn="ctr"/>
            <a:r>
              <a:rPr lang="lv-LV" sz="2500" dirty="0" err="1"/>
              <a:t>that</a:t>
            </a:r>
            <a:r>
              <a:rPr lang="lv-LV" sz="2500" dirty="0"/>
              <a:t> </a:t>
            </a:r>
            <a:r>
              <a:rPr lang="lv-LV" sz="2500" dirty="0" err="1"/>
              <a:t>facilitates</a:t>
            </a:r>
            <a:r>
              <a:rPr lang="lv-LV" sz="2500" dirty="0"/>
              <a:t> </a:t>
            </a:r>
            <a:r>
              <a:rPr lang="lv-LV" sz="2500" dirty="0" err="1"/>
              <a:t>reaching</a:t>
            </a:r>
            <a:r>
              <a:rPr lang="lv-LV" sz="2500" dirty="0"/>
              <a:t> </a:t>
            </a:r>
            <a:r>
              <a:rPr lang="lv-LV" sz="2500" dirty="0" err="1"/>
              <a:t>the</a:t>
            </a:r>
            <a:r>
              <a:rPr lang="lv-LV" sz="2500" dirty="0"/>
              <a:t> </a:t>
            </a:r>
            <a:r>
              <a:rPr lang="lv-LV" sz="2500" dirty="0" err="1"/>
              <a:t>goal</a:t>
            </a:r>
            <a:r>
              <a:rPr lang="lv-LV" sz="2500" dirty="0"/>
              <a:t>- </a:t>
            </a:r>
          </a:p>
          <a:p>
            <a:pPr algn="ctr"/>
            <a:r>
              <a:rPr lang="lv-LV" sz="2500" dirty="0" err="1"/>
              <a:t>understanding</a:t>
            </a:r>
            <a:r>
              <a:rPr lang="lv-LV" sz="2500" dirty="0"/>
              <a:t> </a:t>
            </a:r>
            <a:r>
              <a:rPr lang="lv-LV" sz="2500" dirty="0" err="1"/>
              <a:t>Learning</a:t>
            </a:r>
            <a:r>
              <a:rPr lang="lv-LV" sz="2500" dirty="0"/>
              <a:t> </a:t>
            </a:r>
            <a:r>
              <a:rPr lang="lv-LV" sz="2500" dirty="0" err="1"/>
              <a:t>Outcomes</a:t>
            </a:r>
            <a:r>
              <a:rPr lang="lv-LV" sz="2500" dirty="0"/>
              <a:t> </a:t>
            </a:r>
            <a:r>
              <a:rPr lang="lv-LV" sz="2500" dirty="0" err="1"/>
              <a:t>concept</a:t>
            </a:r>
            <a:endParaRPr lang="lv-LV" sz="2500" dirty="0"/>
          </a:p>
        </p:txBody>
      </p:sp>
      <p:sp>
        <p:nvSpPr>
          <p:cNvPr id="5" name="Taisnstūris 4"/>
          <p:cNvSpPr/>
          <p:nvPr/>
        </p:nvSpPr>
        <p:spPr>
          <a:xfrm>
            <a:off x="2331755" y="5637722"/>
            <a:ext cx="4392488" cy="861774"/>
          </a:xfrm>
          <a:prstGeom prst="rect">
            <a:avLst/>
          </a:prstGeom>
        </p:spPr>
        <p:txBody>
          <a:bodyPr wrap="square">
            <a:spAutoFit/>
          </a:bodyPr>
          <a:lstStyle/>
          <a:p>
            <a:pPr algn="ctr"/>
            <a:r>
              <a:rPr lang="lv-LV" altLang="lv-LV" sz="2500" i="1" dirty="0" err="1">
                <a:solidFill>
                  <a:srgbClr val="FF0000"/>
                </a:solidFill>
              </a:rPr>
              <a:t>Therefore</a:t>
            </a:r>
            <a:r>
              <a:rPr lang="lv-LV" altLang="lv-LV" sz="2500" i="1" dirty="0">
                <a:solidFill>
                  <a:srgbClr val="FF0000"/>
                </a:solidFill>
              </a:rPr>
              <a:t> </a:t>
            </a:r>
            <a:r>
              <a:rPr lang="lv-LV" altLang="lv-LV" sz="2500" i="1" dirty="0" err="1">
                <a:solidFill>
                  <a:srgbClr val="FF0000"/>
                </a:solidFill>
              </a:rPr>
              <a:t>the</a:t>
            </a:r>
            <a:r>
              <a:rPr lang="lv-LV" altLang="lv-LV" sz="2500" i="1" dirty="0">
                <a:solidFill>
                  <a:srgbClr val="FF0000"/>
                </a:solidFill>
              </a:rPr>
              <a:t> </a:t>
            </a:r>
            <a:r>
              <a:rPr lang="lv-LV" altLang="lv-LV" sz="2500" i="1" dirty="0" err="1">
                <a:solidFill>
                  <a:srgbClr val="FF0000"/>
                </a:solidFill>
              </a:rPr>
              <a:t>question</a:t>
            </a:r>
            <a:r>
              <a:rPr lang="lv-LV" altLang="lv-LV" sz="2500" i="1" dirty="0">
                <a:solidFill>
                  <a:srgbClr val="FF0000"/>
                </a:solidFill>
              </a:rPr>
              <a:t> -</a:t>
            </a:r>
            <a:r>
              <a:rPr lang="lv-LV" altLang="lv-LV" sz="2500" i="1" dirty="0" err="1">
                <a:solidFill>
                  <a:srgbClr val="FF0000"/>
                </a:solidFill>
              </a:rPr>
              <a:t>who</a:t>
            </a:r>
            <a:r>
              <a:rPr lang="lv-LV" altLang="lv-LV" sz="2500" i="1" dirty="0">
                <a:solidFill>
                  <a:srgbClr val="FF0000"/>
                </a:solidFill>
              </a:rPr>
              <a:t> </a:t>
            </a:r>
            <a:r>
              <a:rPr lang="lv-LV" altLang="lv-LV" sz="2500" i="1" dirty="0" err="1">
                <a:solidFill>
                  <a:srgbClr val="FF0000"/>
                </a:solidFill>
              </a:rPr>
              <a:t>is</a:t>
            </a:r>
            <a:r>
              <a:rPr lang="lv-LV" altLang="lv-LV" sz="2500" i="1" dirty="0">
                <a:solidFill>
                  <a:srgbClr val="FF0000"/>
                </a:solidFill>
              </a:rPr>
              <a:t> </a:t>
            </a:r>
            <a:r>
              <a:rPr lang="lv-LV" altLang="lv-LV" sz="2500" i="1" dirty="0" err="1">
                <a:solidFill>
                  <a:srgbClr val="FF0000"/>
                </a:solidFill>
              </a:rPr>
              <a:t>our</a:t>
            </a:r>
            <a:r>
              <a:rPr lang="lv-LV" altLang="lv-LV" sz="2500" i="1" dirty="0">
                <a:solidFill>
                  <a:srgbClr val="FF0000"/>
                </a:solidFill>
              </a:rPr>
              <a:t> student? </a:t>
            </a:r>
            <a:endParaRPr lang="lv-LV" sz="2500" i="1" dirty="0"/>
          </a:p>
        </p:txBody>
      </p:sp>
      <p:pic>
        <p:nvPicPr>
          <p:cNvPr id="7" name="Picture 6">
            <a:hlinkClick r:id="rId2"/>
          </p:cNvPr>
          <p:cNvPicPr>
            <a:picLocks noChangeAspect="1" noChangeArrowheads="1"/>
          </p:cNvPicPr>
          <p:nvPr/>
        </p:nvPicPr>
        <p:blipFill>
          <a:blip r:embed="rId3" cstate="print"/>
          <a:srcRect/>
          <a:stretch>
            <a:fillRect/>
          </a:stretch>
        </p:blipFill>
        <p:spPr bwMode="auto">
          <a:xfrm>
            <a:off x="7668344" y="4157368"/>
            <a:ext cx="953208" cy="908199"/>
          </a:xfrm>
          <a:prstGeom prst="rect">
            <a:avLst/>
          </a:prstGeom>
          <a:noFill/>
          <a:ln w="9525">
            <a:noFill/>
            <a:round/>
            <a:headEnd/>
            <a:tailEnd/>
          </a:ln>
        </p:spPr>
      </p:pic>
      <p:sp>
        <p:nvSpPr>
          <p:cNvPr id="8" name="Taisnstūris 7"/>
          <p:cNvSpPr/>
          <p:nvPr/>
        </p:nvSpPr>
        <p:spPr>
          <a:xfrm>
            <a:off x="4964591" y="5283907"/>
            <a:ext cx="3319307" cy="369332"/>
          </a:xfrm>
          <a:prstGeom prst="rect">
            <a:avLst/>
          </a:prstGeom>
        </p:spPr>
        <p:txBody>
          <a:bodyPr wrap="none">
            <a:spAutoFit/>
          </a:bodyPr>
          <a:lstStyle/>
          <a:p>
            <a:r>
              <a:rPr lang="lv-LV" dirty="0"/>
              <a:t>no </a:t>
            </a:r>
            <a:r>
              <a:rPr lang="lv-LV" dirty="0" err="1"/>
              <a:t>hierarchy</a:t>
            </a:r>
            <a:r>
              <a:rPr lang="lv-LV" dirty="0"/>
              <a:t> </a:t>
            </a:r>
            <a:r>
              <a:rPr lang="lv-LV" dirty="0" err="1"/>
              <a:t>of</a:t>
            </a:r>
            <a:r>
              <a:rPr lang="lv-LV" dirty="0"/>
              <a:t> </a:t>
            </a:r>
            <a:r>
              <a:rPr lang="lv-LV" dirty="0" err="1"/>
              <a:t>knowledge</a:t>
            </a:r>
            <a:r>
              <a:rPr lang="lv-LV" dirty="0"/>
              <a:t> </a:t>
            </a:r>
            <a:r>
              <a:rPr lang="lv-LV" dirty="0" err="1"/>
              <a:t>visible</a:t>
            </a:r>
            <a:endParaRPr lang="lv-LV" dirty="0"/>
          </a:p>
        </p:txBody>
      </p:sp>
    </p:spTree>
    <p:extLst>
      <p:ext uri="{BB962C8B-B14F-4D97-AF65-F5344CB8AC3E}">
        <p14:creationId xmlns:p14="http://schemas.microsoft.com/office/powerpoint/2010/main" val="25496599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v-LV" dirty="0" err="1"/>
              <a:t>Millenials</a:t>
            </a:r>
            <a:r>
              <a:rPr lang="lv-LV" dirty="0"/>
              <a:t> </a:t>
            </a:r>
            <a:r>
              <a:rPr lang="lv-LV" dirty="0" err="1"/>
              <a:t>and</a:t>
            </a:r>
            <a:r>
              <a:rPr lang="lv-LV" dirty="0"/>
              <a:t> </a:t>
            </a:r>
            <a:r>
              <a:rPr lang="lv-LV" dirty="0" err="1"/>
              <a:t>Generation</a:t>
            </a:r>
            <a:r>
              <a:rPr lang="lv-LV" dirty="0"/>
              <a:t> Z </a:t>
            </a:r>
            <a:r>
              <a:rPr lang="lv-LV" dirty="0" err="1"/>
              <a:t>at</a:t>
            </a:r>
            <a:r>
              <a:rPr lang="lv-LV" dirty="0"/>
              <a:t> </a:t>
            </a:r>
            <a:r>
              <a:rPr lang="lv-LV" dirty="0" err="1"/>
              <a:t>learning</a:t>
            </a:r>
            <a:endParaRPr lang="lv-LV" dirty="0"/>
          </a:p>
        </p:txBody>
      </p:sp>
      <p:sp>
        <p:nvSpPr>
          <p:cNvPr id="7" name="Rectangle 6"/>
          <p:cNvSpPr/>
          <p:nvPr/>
        </p:nvSpPr>
        <p:spPr>
          <a:xfrm>
            <a:off x="179512" y="1196752"/>
            <a:ext cx="8640960" cy="1815882"/>
          </a:xfrm>
          <a:prstGeom prst="rect">
            <a:avLst/>
          </a:prstGeom>
        </p:spPr>
        <p:txBody>
          <a:bodyPr wrap="square">
            <a:spAutoFit/>
          </a:bodyPr>
          <a:lstStyle/>
          <a:p>
            <a:r>
              <a:rPr lang="en-US" sz="1600" b="1" dirty="0"/>
              <a:t>Millennial</a:t>
            </a:r>
            <a:r>
              <a:rPr lang="en-US" sz="1600" dirty="0"/>
              <a:t> characteristics vary by region, depending on social and economic conditions. There's a marked increase in use and familiarity with communication, media, and digital technologies. In most parts of the world its upbringing was marked by an increase in a neoliberal approach to politics and economics.</a:t>
            </a:r>
            <a:endParaRPr lang="lv-LV" sz="1600" dirty="0"/>
          </a:p>
          <a:p>
            <a:r>
              <a:rPr lang="lv-LV" sz="1600" b="1" dirty="0" err="1"/>
              <a:t>Generation</a:t>
            </a:r>
            <a:r>
              <a:rPr lang="lv-LV" sz="1600" b="1" dirty="0"/>
              <a:t> Z </a:t>
            </a:r>
            <a:r>
              <a:rPr lang="lv-LV" sz="1600" dirty="0" err="1"/>
              <a:t>is</a:t>
            </a:r>
            <a:r>
              <a:rPr lang="lv-LV" sz="1600" dirty="0"/>
              <a:t> </a:t>
            </a:r>
            <a:r>
              <a:rPr lang="en-US" sz="1600" dirty="0"/>
              <a:t>highly connected, having had lifelong use of communication and media technology like the World Wide Web, instant messaging, text messaging, MP3 players</a:t>
            </a:r>
            <a:r>
              <a:rPr lang="lv-LV" sz="1600" dirty="0"/>
              <a:t>,</a:t>
            </a:r>
            <a:r>
              <a:rPr lang="en-US" sz="1600" dirty="0"/>
              <a:t> and mobile phones,</a:t>
            </a:r>
            <a:r>
              <a:rPr lang="en-US" sz="1600" baseline="30000" dirty="0"/>
              <a:t> </a:t>
            </a:r>
            <a:r>
              <a:rPr lang="en-US" sz="1600" dirty="0"/>
              <a:t>earning them the nickname "digital natives".</a:t>
            </a:r>
            <a:endParaRPr lang="lv-LV" sz="1600" dirty="0"/>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988000"/>
            <a:ext cx="4572000" cy="387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679400" y="4319219"/>
            <a:ext cx="2071702" cy="923330"/>
          </a:xfrm>
          <a:prstGeom prst="rect">
            <a:avLst/>
          </a:prstGeom>
          <a:noFill/>
        </p:spPr>
        <p:txBody>
          <a:bodyPr wrap="square" rtlCol="0">
            <a:spAutoFit/>
          </a:bodyPr>
          <a:lstStyle/>
          <a:p>
            <a:pPr algn="ctr"/>
            <a:r>
              <a:rPr lang="lv-LV" dirty="0" err="1"/>
              <a:t>what</a:t>
            </a:r>
            <a:r>
              <a:rPr lang="lv-LV" dirty="0"/>
              <a:t> </a:t>
            </a:r>
            <a:r>
              <a:rPr lang="lv-LV" dirty="0" err="1"/>
              <a:t>we</a:t>
            </a:r>
            <a:r>
              <a:rPr lang="lv-LV" dirty="0"/>
              <a:t> </a:t>
            </a:r>
            <a:r>
              <a:rPr lang="lv-LV" dirty="0" err="1"/>
              <a:t>learn</a:t>
            </a:r>
            <a:r>
              <a:rPr lang="lv-LV" dirty="0"/>
              <a:t> </a:t>
            </a:r>
            <a:r>
              <a:rPr lang="lv-LV" dirty="0" err="1"/>
              <a:t>and</a:t>
            </a:r>
            <a:r>
              <a:rPr lang="lv-LV" dirty="0"/>
              <a:t> </a:t>
            </a:r>
            <a:r>
              <a:rPr lang="lv-LV" dirty="0" err="1"/>
              <a:t>remember</a:t>
            </a:r>
            <a:r>
              <a:rPr lang="lv-LV" dirty="0"/>
              <a:t> 2 </a:t>
            </a:r>
            <a:r>
              <a:rPr lang="lv-LV" dirty="0" err="1"/>
              <a:t>weeks</a:t>
            </a:r>
            <a:r>
              <a:rPr lang="lv-LV" dirty="0"/>
              <a:t> </a:t>
            </a:r>
            <a:r>
              <a:rPr lang="lv-LV" dirty="0" err="1"/>
              <a:t>later</a:t>
            </a:r>
            <a:endParaRPr lang="lv-LV" dirty="0"/>
          </a:p>
        </p:txBody>
      </p:sp>
      <p:sp>
        <p:nvSpPr>
          <p:cNvPr id="8" name="Taisnstūris 7"/>
          <p:cNvSpPr/>
          <p:nvPr/>
        </p:nvSpPr>
        <p:spPr>
          <a:xfrm>
            <a:off x="5423841" y="3237698"/>
            <a:ext cx="2808312" cy="477054"/>
          </a:xfrm>
          <a:prstGeom prst="rect">
            <a:avLst/>
          </a:prstGeom>
        </p:spPr>
        <p:txBody>
          <a:bodyPr wrap="square">
            <a:spAutoFit/>
          </a:bodyPr>
          <a:lstStyle/>
          <a:p>
            <a:r>
              <a:rPr lang="lv-LV" altLang="lv-LV" sz="2500" i="1" dirty="0" err="1">
                <a:solidFill>
                  <a:srgbClr val="FF0000"/>
                </a:solidFill>
              </a:rPr>
              <a:t>Who</a:t>
            </a:r>
            <a:r>
              <a:rPr lang="lv-LV" altLang="lv-LV" sz="2500" i="1" dirty="0">
                <a:solidFill>
                  <a:srgbClr val="FF0000"/>
                </a:solidFill>
              </a:rPr>
              <a:t> </a:t>
            </a:r>
            <a:r>
              <a:rPr lang="lv-LV" altLang="lv-LV" sz="2500" i="1" dirty="0" err="1">
                <a:solidFill>
                  <a:srgbClr val="FF0000"/>
                </a:solidFill>
              </a:rPr>
              <a:t>is</a:t>
            </a:r>
            <a:r>
              <a:rPr lang="lv-LV" altLang="lv-LV" sz="2500" i="1" dirty="0">
                <a:solidFill>
                  <a:srgbClr val="FF0000"/>
                </a:solidFill>
              </a:rPr>
              <a:t> </a:t>
            </a:r>
            <a:r>
              <a:rPr lang="lv-LV" altLang="lv-LV" sz="2500" i="1" dirty="0" err="1">
                <a:solidFill>
                  <a:srgbClr val="FF0000"/>
                </a:solidFill>
              </a:rPr>
              <a:t>our</a:t>
            </a:r>
            <a:r>
              <a:rPr lang="lv-LV" altLang="lv-LV" sz="2500" i="1" dirty="0">
                <a:solidFill>
                  <a:srgbClr val="FF0000"/>
                </a:solidFill>
              </a:rPr>
              <a:t> student? </a:t>
            </a:r>
            <a:endParaRPr lang="lv-LV" sz="2500" i="1" dirty="0"/>
          </a:p>
        </p:txBody>
      </p:sp>
      <p:sp>
        <p:nvSpPr>
          <p:cNvPr id="9" name="Taisnstūris 8"/>
          <p:cNvSpPr/>
          <p:nvPr/>
        </p:nvSpPr>
        <p:spPr>
          <a:xfrm>
            <a:off x="6383186" y="5462296"/>
            <a:ext cx="2437286" cy="861774"/>
          </a:xfrm>
          <a:prstGeom prst="rect">
            <a:avLst/>
          </a:prstGeom>
        </p:spPr>
        <p:txBody>
          <a:bodyPr wrap="square">
            <a:spAutoFit/>
          </a:bodyPr>
          <a:lstStyle/>
          <a:p>
            <a:r>
              <a:rPr lang="lv-LV" altLang="lv-LV" sz="2500" i="1" dirty="0" err="1">
                <a:solidFill>
                  <a:srgbClr val="FF0000"/>
                </a:solidFill>
              </a:rPr>
              <a:t>How</a:t>
            </a:r>
            <a:r>
              <a:rPr lang="lv-LV" altLang="lv-LV" sz="2500" i="1" dirty="0">
                <a:solidFill>
                  <a:srgbClr val="FF0000"/>
                </a:solidFill>
              </a:rPr>
              <a:t> </a:t>
            </a:r>
            <a:r>
              <a:rPr lang="lv-LV" altLang="lv-LV" sz="2500" i="1" dirty="0" err="1">
                <a:solidFill>
                  <a:srgbClr val="FF0000"/>
                </a:solidFill>
              </a:rPr>
              <a:t>does</a:t>
            </a:r>
            <a:r>
              <a:rPr lang="lv-LV" altLang="lv-LV" sz="2500" i="1" dirty="0">
                <a:solidFill>
                  <a:srgbClr val="FF0000"/>
                </a:solidFill>
              </a:rPr>
              <a:t> </a:t>
            </a:r>
          </a:p>
          <a:p>
            <a:r>
              <a:rPr lang="lv-LV" altLang="lv-LV" sz="2500" i="1" dirty="0">
                <a:solidFill>
                  <a:srgbClr val="FF0000"/>
                </a:solidFill>
              </a:rPr>
              <a:t>student </a:t>
            </a:r>
            <a:r>
              <a:rPr lang="lv-LV" altLang="lv-LV" sz="2500" i="1" dirty="0" err="1">
                <a:solidFill>
                  <a:srgbClr val="FF0000"/>
                </a:solidFill>
              </a:rPr>
              <a:t>learn</a:t>
            </a:r>
            <a:r>
              <a:rPr lang="lv-LV" altLang="lv-LV" sz="2500" i="1" dirty="0">
                <a:solidFill>
                  <a:srgbClr val="FF0000"/>
                </a:solidFill>
              </a:rPr>
              <a:t>? </a:t>
            </a:r>
            <a:endParaRPr lang="lv-LV" sz="2500" i="1" dirty="0"/>
          </a:p>
        </p:txBody>
      </p:sp>
      <p:cxnSp>
        <p:nvCxnSpPr>
          <p:cNvPr id="4" name="Taisns bultveida savienotājs 3"/>
          <p:cNvCxnSpPr>
            <a:stCxn id="6" idx="0"/>
          </p:cNvCxnSpPr>
          <p:nvPr/>
        </p:nvCxnSpPr>
        <p:spPr>
          <a:xfrm flipH="1" flipV="1">
            <a:off x="4679400" y="3237698"/>
            <a:ext cx="1035851" cy="10815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Taisns bultveida savienotājs 10"/>
          <p:cNvCxnSpPr>
            <a:stCxn id="6" idx="2"/>
          </p:cNvCxnSpPr>
          <p:nvPr/>
        </p:nvCxnSpPr>
        <p:spPr>
          <a:xfrm flipH="1">
            <a:off x="4679400" y="5242549"/>
            <a:ext cx="1035851" cy="12827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aisnstūris 11"/>
          <p:cNvSpPr/>
          <p:nvPr/>
        </p:nvSpPr>
        <p:spPr>
          <a:xfrm>
            <a:off x="2987824" y="6409928"/>
            <a:ext cx="460382" cy="230832"/>
          </a:xfrm>
          <a:prstGeom prst="rect">
            <a:avLst/>
          </a:prstGeom>
        </p:spPr>
        <p:txBody>
          <a:bodyPr wrap="none">
            <a:spAutoFit/>
          </a:bodyPr>
          <a:lstStyle/>
          <a:p>
            <a:r>
              <a:rPr lang="lv-LV" sz="900" dirty="0"/>
              <a:t>1960s</a:t>
            </a:r>
          </a:p>
        </p:txBody>
      </p:sp>
    </p:spTree>
    <p:extLst>
      <p:ext uri="{BB962C8B-B14F-4D97-AF65-F5344CB8AC3E}">
        <p14:creationId xmlns:p14="http://schemas.microsoft.com/office/powerpoint/2010/main" val="43953526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aisnstūris 3"/>
          <p:cNvSpPr/>
          <p:nvPr/>
        </p:nvSpPr>
        <p:spPr>
          <a:xfrm>
            <a:off x="539552" y="2348880"/>
            <a:ext cx="8249438" cy="1169551"/>
          </a:xfrm>
          <a:prstGeom prst="rect">
            <a:avLst/>
          </a:prstGeom>
        </p:spPr>
        <p:txBody>
          <a:bodyPr wrap="none">
            <a:spAutoFit/>
          </a:bodyPr>
          <a:lstStyle/>
          <a:p>
            <a:pPr algn="ctr"/>
            <a:r>
              <a:rPr lang="lv-LV" altLang="lv-LV" sz="3500" i="1" dirty="0" err="1">
                <a:solidFill>
                  <a:srgbClr val="FF0000"/>
                </a:solidFill>
              </a:rPr>
              <a:t>What</a:t>
            </a:r>
            <a:r>
              <a:rPr lang="lv-LV" altLang="lv-LV" sz="3500" i="1" dirty="0">
                <a:solidFill>
                  <a:srgbClr val="FF0000"/>
                </a:solidFill>
              </a:rPr>
              <a:t> </a:t>
            </a:r>
            <a:r>
              <a:rPr lang="lv-LV" altLang="lv-LV" sz="3500" i="1" dirty="0" err="1">
                <a:solidFill>
                  <a:srgbClr val="FF0000"/>
                </a:solidFill>
              </a:rPr>
              <a:t>is</a:t>
            </a:r>
            <a:r>
              <a:rPr lang="lv-LV" altLang="lv-LV" sz="3500" i="1" dirty="0">
                <a:solidFill>
                  <a:srgbClr val="FF0000"/>
                </a:solidFill>
              </a:rPr>
              <a:t> </a:t>
            </a:r>
            <a:r>
              <a:rPr lang="lv-LV" altLang="lv-LV" sz="3500" i="1" dirty="0" err="1">
                <a:solidFill>
                  <a:srgbClr val="FF0000"/>
                </a:solidFill>
              </a:rPr>
              <a:t>the</a:t>
            </a:r>
            <a:r>
              <a:rPr lang="lv-LV" altLang="lv-LV" sz="3500" i="1" dirty="0">
                <a:solidFill>
                  <a:srgbClr val="FF0000"/>
                </a:solidFill>
              </a:rPr>
              <a:t> </a:t>
            </a:r>
            <a:r>
              <a:rPr lang="lv-LV" altLang="lv-LV" sz="3500" i="1" dirty="0" err="1">
                <a:solidFill>
                  <a:srgbClr val="FF0000"/>
                </a:solidFill>
              </a:rPr>
              <a:t>relation</a:t>
            </a:r>
            <a:r>
              <a:rPr lang="lv-LV" altLang="lv-LV" sz="3500" i="1" dirty="0">
                <a:solidFill>
                  <a:srgbClr val="FF0000"/>
                </a:solidFill>
              </a:rPr>
              <a:t> </a:t>
            </a:r>
            <a:r>
              <a:rPr lang="lv-LV" altLang="lv-LV" sz="3500" i="1" dirty="0" err="1">
                <a:solidFill>
                  <a:srgbClr val="FF0000"/>
                </a:solidFill>
              </a:rPr>
              <a:t>between</a:t>
            </a:r>
            <a:r>
              <a:rPr lang="lv-LV" altLang="lv-LV" sz="3500" i="1" dirty="0">
                <a:solidFill>
                  <a:srgbClr val="FF0000"/>
                </a:solidFill>
              </a:rPr>
              <a:t> </a:t>
            </a:r>
          </a:p>
          <a:p>
            <a:pPr algn="ctr"/>
            <a:r>
              <a:rPr lang="lv-LV" altLang="lv-LV" sz="3500" i="1" dirty="0" err="1">
                <a:solidFill>
                  <a:srgbClr val="FF0000"/>
                </a:solidFill>
              </a:rPr>
              <a:t>Bloom</a:t>
            </a:r>
            <a:r>
              <a:rPr lang="lv-LV" altLang="lv-LV" sz="3500" i="1" dirty="0">
                <a:solidFill>
                  <a:srgbClr val="FF0000"/>
                </a:solidFill>
              </a:rPr>
              <a:t>’ s </a:t>
            </a:r>
            <a:r>
              <a:rPr lang="lv-LV" altLang="lv-LV" sz="3500" i="1" dirty="0" err="1">
                <a:solidFill>
                  <a:srgbClr val="FF0000"/>
                </a:solidFill>
              </a:rPr>
              <a:t>taxonomy</a:t>
            </a:r>
            <a:r>
              <a:rPr lang="lv-LV" altLang="lv-LV" sz="3500" i="1" dirty="0">
                <a:solidFill>
                  <a:srgbClr val="FF0000"/>
                </a:solidFill>
              </a:rPr>
              <a:t> </a:t>
            </a:r>
            <a:r>
              <a:rPr lang="lv-LV" altLang="lv-LV" sz="3500" i="1" dirty="0" err="1">
                <a:solidFill>
                  <a:srgbClr val="FF0000"/>
                </a:solidFill>
              </a:rPr>
              <a:t>and</a:t>
            </a:r>
            <a:r>
              <a:rPr lang="lv-LV" altLang="lv-LV" sz="3500" i="1" dirty="0">
                <a:solidFill>
                  <a:srgbClr val="FF0000"/>
                </a:solidFill>
              </a:rPr>
              <a:t> </a:t>
            </a:r>
            <a:r>
              <a:rPr lang="lv-LV" altLang="lv-LV" sz="3500" i="1" dirty="0" err="1">
                <a:solidFill>
                  <a:srgbClr val="FF0000"/>
                </a:solidFill>
              </a:rPr>
              <a:t>Learning</a:t>
            </a:r>
            <a:r>
              <a:rPr lang="lv-LV" altLang="lv-LV" sz="3500" i="1" dirty="0">
                <a:solidFill>
                  <a:srgbClr val="FF0000"/>
                </a:solidFill>
              </a:rPr>
              <a:t> </a:t>
            </a:r>
            <a:r>
              <a:rPr lang="lv-LV" altLang="lv-LV" sz="3500" i="1" dirty="0" err="1">
                <a:solidFill>
                  <a:srgbClr val="FF0000"/>
                </a:solidFill>
              </a:rPr>
              <a:t>Outcomes</a:t>
            </a:r>
            <a:r>
              <a:rPr lang="lv-LV" altLang="lv-LV" sz="3500" i="1" dirty="0">
                <a:solidFill>
                  <a:srgbClr val="FF0000"/>
                </a:solidFill>
              </a:rPr>
              <a:t>?</a:t>
            </a:r>
            <a:endParaRPr lang="lv-LV" sz="3500" dirty="0"/>
          </a:p>
        </p:txBody>
      </p:sp>
      <p:pic>
        <p:nvPicPr>
          <p:cNvPr id="5" name="Picture 2" descr="Attēlu rezultāti vaicājumam “belij pushistij”"/>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216" y="3842237"/>
            <a:ext cx="1886670" cy="181592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juliaec.files.wordpress.com/2011/04/blooms_taxonomy.jpg"/>
          <p:cNvPicPr>
            <a:picLocks noChangeAspect="1" noChangeArrowheads="1"/>
          </p:cNvPicPr>
          <p:nvPr/>
        </p:nvPicPr>
        <p:blipFill>
          <a:blip r:embed="rId3" cstate="print"/>
          <a:srcRect/>
          <a:stretch>
            <a:fillRect/>
          </a:stretch>
        </p:blipFill>
        <p:spPr bwMode="auto">
          <a:xfrm>
            <a:off x="1932856" y="3798761"/>
            <a:ext cx="2808312" cy="1902873"/>
          </a:xfrm>
          <a:prstGeom prst="rect">
            <a:avLst/>
          </a:prstGeom>
          <a:noFill/>
        </p:spPr>
      </p:pic>
      <p:pic>
        <p:nvPicPr>
          <p:cNvPr id="2050" name="Picture 2" descr="Attēlu rezultāti vaicājumam “curta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672" y="3942095"/>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3" name="Bultiņa: kreisā-labā 2"/>
          <p:cNvSpPr/>
          <p:nvPr/>
        </p:nvSpPr>
        <p:spPr>
          <a:xfrm>
            <a:off x="5180248" y="4433748"/>
            <a:ext cx="864096" cy="551011"/>
          </a:xfrm>
          <a:prstGeom prst="leftRightArrow">
            <a:avLst/>
          </a:prstGeom>
          <a:solidFill>
            <a:schemeClr val="tx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7" name="Taisnstūris 6"/>
          <p:cNvSpPr/>
          <p:nvPr/>
        </p:nvSpPr>
        <p:spPr>
          <a:xfrm>
            <a:off x="5359662" y="3480430"/>
            <a:ext cx="580490" cy="1092607"/>
          </a:xfrm>
          <a:prstGeom prst="rect">
            <a:avLst/>
          </a:prstGeom>
          <a:noFill/>
        </p:spPr>
        <p:txBody>
          <a:bodyPr wrap="square" lIns="91440" tIns="45720" rIns="91440" bIns="45720">
            <a:spAutoFit/>
          </a:bodyPr>
          <a:lstStyle/>
          <a:p>
            <a:pPr algn="ctr"/>
            <a:r>
              <a:rPr lang="lv-LV" sz="65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a:t>
            </a:r>
          </a:p>
        </p:txBody>
      </p:sp>
    </p:spTree>
    <p:extLst>
      <p:ext uri="{BB962C8B-B14F-4D97-AF65-F5344CB8AC3E}">
        <p14:creationId xmlns:p14="http://schemas.microsoft.com/office/powerpoint/2010/main" val="386219489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lv-LV" dirty="0"/>
          </a:p>
        </p:txBody>
      </p:sp>
      <p:pic>
        <p:nvPicPr>
          <p:cNvPr id="4098" name="Picture 2" descr="http://juliaec.files.wordpress.com/2011/04/blooms_taxonomy.jpg"/>
          <p:cNvPicPr>
            <a:picLocks noChangeAspect="1" noChangeArrowheads="1"/>
          </p:cNvPicPr>
          <p:nvPr/>
        </p:nvPicPr>
        <p:blipFill>
          <a:blip r:embed="rId2" cstate="print"/>
          <a:srcRect/>
          <a:stretch>
            <a:fillRect/>
          </a:stretch>
        </p:blipFill>
        <p:spPr bwMode="auto">
          <a:xfrm>
            <a:off x="1" y="357166"/>
            <a:ext cx="9143999" cy="6195847"/>
          </a:xfrm>
          <a:prstGeom prst="rect">
            <a:avLst/>
          </a:prstGeom>
          <a:noFill/>
        </p:spPr>
      </p:pic>
    </p:spTree>
    <p:extLst>
      <p:ext uri="{BB962C8B-B14F-4D97-AF65-F5344CB8AC3E}">
        <p14:creationId xmlns:p14="http://schemas.microsoft.com/office/powerpoint/2010/main" val="124939233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v-LV" dirty="0" err="1"/>
              <a:t>Bachelor</a:t>
            </a:r>
            <a:r>
              <a:rPr lang="lv-LV" dirty="0"/>
              <a:t> </a:t>
            </a:r>
            <a:r>
              <a:rPr lang="lv-LV" dirty="0" err="1"/>
              <a:t>vs</a:t>
            </a:r>
            <a:r>
              <a:rPr lang="lv-LV" dirty="0"/>
              <a:t>. </a:t>
            </a:r>
            <a:r>
              <a:rPr lang="lv-LV" dirty="0" err="1"/>
              <a:t>Master</a:t>
            </a:r>
            <a:r>
              <a:rPr lang="lv-LV" dirty="0"/>
              <a:t> </a:t>
            </a:r>
            <a:r>
              <a:rPr lang="lv-LV" dirty="0" err="1"/>
              <a:t>vs</a:t>
            </a:r>
            <a:r>
              <a:rPr lang="lv-LV" dirty="0"/>
              <a:t>. </a:t>
            </a:r>
            <a:r>
              <a:rPr lang="lv-LV" dirty="0" err="1"/>
              <a:t>Doctoral</a:t>
            </a:r>
            <a:r>
              <a:rPr lang="lv-LV" dirty="0"/>
              <a:t> </a:t>
            </a:r>
            <a:r>
              <a:rPr lang="lv-LV" dirty="0" err="1"/>
              <a:t>level</a:t>
            </a:r>
            <a:endParaRPr lang="lv-LV" dirty="0"/>
          </a:p>
        </p:txBody>
      </p:sp>
      <p:pic>
        <p:nvPicPr>
          <p:cNvPr id="4" name="Picture 2"/>
          <p:cNvPicPr>
            <a:picLocks noChangeAspect="1" noChangeArrowheads="1"/>
          </p:cNvPicPr>
          <p:nvPr/>
        </p:nvPicPr>
        <p:blipFill>
          <a:blip r:embed="rId2" cstate="print"/>
          <a:srcRect/>
          <a:stretch>
            <a:fillRect/>
          </a:stretch>
        </p:blipFill>
        <p:spPr bwMode="auto">
          <a:xfrm>
            <a:off x="-22200" y="1643050"/>
            <a:ext cx="9166200" cy="3214686"/>
          </a:xfrm>
          <a:prstGeom prst="rect">
            <a:avLst/>
          </a:prstGeom>
          <a:noFill/>
          <a:ln w="9525">
            <a:noFill/>
            <a:miter lim="800000"/>
            <a:headEnd/>
            <a:tailEnd/>
          </a:ln>
        </p:spPr>
      </p:pic>
    </p:spTree>
    <p:extLst>
      <p:ext uri="{BB962C8B-B14F-4D97-AF65-F5344CB8AC3E}">
        <p14:creationId xmlns:p14="http://schemas.microsoft.com/office/powerpoint/2010/main" val="383186972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03" y="376708"/>
            <a:ext cx="4392488" cy="5940088"/>
          </a:xfrm>
          <a:prstGeom prst="rect">
            <a:avLst/>
          </a:prstGeom>
        </p:spPr>
        <p:txBody>
          <a:bodyPr wrap="square">
            <a:spAutoFit/>
          </a:bodyPr>
          <a:lstStyle/>
          <a:p>
            <a:r>
              <a:rPr lang="fi-FI" sz="2000" b="1" dirty="0">
                <a:solidFill>
                  <a:srgbClr val="FF0000"/>
                </a:solidFill>
              </a:rPr>
              <a:t>Knowledge</a:t>
            </a:r>
            <a:r>
              <a:rPr lang="fi-FI" sz="2000" dirty="0"/>
              <a:t> of the ’resources’ of the firm;</a:t>
            </a:r>
          </a:p>
          <a:p>
            <a:endParaRPr lang="lv-LV" sz="2000" b="1" dirty="0">
              <a:solidFill>
                <a:srgbClr val="FF0000"/>
              </a:solidFill>
            </a:endParaRPr>
          </a:p>
          <a:p>
            <a:r>
              <a:rPr lang="fi-FI" sz="2000" b="1" dirty="0">
                <a:solidFill>
                  <a:srgbClr val="FF0000"/>
                </a:solidFill>
              </a:rPr>
              <a:t>Understanding</a:t>
            </a:r>
            <a:r>
              <a:rPr lang="fi-FI" sz="2000" dirty="0"/>
              <a:t> which services these resources can render;</a:t>
            </a:r>
          </a:p>
          <a:p>
            <a:endParaRPr lang="fi-FI" sz="2000" dirty="0"/>
          </a:p>
          <a:p>
            <a:r>
              <a:rPr lang="fi-FI" sz="2000" b="1" dirty="0">
                <a:solidFill>
                  <a:srgbClr val="FF0000"/>
                </a:solidFill>
              </a:rPr>
              <a:t>Analytical</a:t>
            </a:r>
            <a:r>
              <a:rPr lang="fi-FI" sz="2000" dirty="0"/>
              <a:t> skill to figure out what is happening in the firm’s task environment;</a:t>
            </a:r>
          </a:p>
          <a:p>
            <a:endParaRPr lang="lv-LV" sz="2000" b="1" dirty="0">
              <a:solidFill>
                <a:srgbClr val="FF0000"/>
              </a:solidFill>
            </a:endParaRPr>
          </a:p>
          <a:p>
            <a:r>
              <a:rPr lang="fi-FI" sz="2000" b="1" dirty="0">
                <a:solidFill>
                  <a:srgbClr val="FF0000"/>
                </a:solidFill>
              </a:rPr>
              <a:t>Application</a:t>
            </a:r>
            <a:r>
              <a:rPr lang="fi-FI" sz="2000" dirty="0"/>
              <a:t> of all above to organise one’s mindset to ’create’ own industry;</a:t>
            </a:r>
          </a:p>
          <a:p>
            <a:endParaRPr lang="fi-FI" sz="2000" dirty="0"/>
          </a:p>
          <a:p>
            <a:r>
              <a:rPr lang="fi-FI" sz="2000" dirty="0"/>
              <a:t>Use of all above to </a:t>
            </a:r>
            <a:r>
              <a:rPr lang="fi-FI" sz="2000" b="1" dirty="0">
                <a:solidFill>
                  <a:srgbClr val="FF0000"/>
                </a:solidFill>
              </a:rPr>
              <a:t>evaluate</a:t>
            </a:r>
            <a:r>
              <a:rPr lang="fi-FI" sz="2000" dirty="0"/>
              <a:t> environmental &amp; extra-environmental opportunities;</a:t>
            </a:r>
          </a:p>
          <a:p>
            <a:endParaRPr lang="lv-LV" sz="2000" b="1" dirty="0">
              <a:solidFill>
                <a:srgbClr val="FF0000"/>
              </a:solidFill>
            </a:endParaRPr>
          </a:p>
          <a:p>
            <a:r>
              <a:rPr lang="fi-FI" sz="2000" b="1" dirty="0">
                <a:solidFill>
                  <a:srgbClr val="FF0000"/>
                </a:solidFill>
              </a:rPr>
              <a:t>Synthesis</a:t>
            </a:r>
            <a:r>
              <a:rPr lang="fi-FI" sz="2000" dirty="0"/>
              <a:t> of all above to </a:t>
            </a:r>
            <a:r>
              <a:rPr lang="fi-FI" sz="2000" u="sng" dirty="0"/>
              <a:t>generate value creating strategies</a:t>
            </a:r>
            <a:r>
              <a:rPr lang="fi-FI" sz="2000" dirty="0"/>
              <a:t>.</a:t>
            </a:r>
          </a:p>
        </p:txBody>
      </p:sp>
      <p:sp>
        <p:nvSpPr>
          <p:cNvPr id="5" name="Rectangle 3"/>
          <p:cNvSpPr/>
          <p:nvPr/>
        </p:nvSpPr>
        <p:spPr>
          <a:xfrm>
            <a:off x="4355976" y="376708"/>
            <a:ext cx="4680520" cy="5940088"/>
          </a:xfrm>
          <a:prstGeom prst="rect">
            <a:avLst/>
          </a:prstGeom>
        </p:spPr>
        <p:txBody>
          <a:bodyPr wrap="square">
            <a:spAutoFit/>
          </a:bodyPr>
          <a:lstStyle/>
          <a:p>
            <a:r>
              <a:rPr lang="fi-FI" sz="2000" b="1" dirty="0">
                <a:solidFill>
                  <a:srgbClr val="FF0000"/>
                </a:solidFill>
              </a:rPr>
              <a:t>Knowledge</a:t>
            </a:r>
            <a:r>
              <a:rPr lang="lv-LV" sz="2000" b="1" dirty="0">
                <a:solidFill>
                  <a:srgbClr val="FF0000"/>
                </a:solidFill>
              </a:rPr>
              <a:t> </a:t>
            </a:r>
            <a:r>
              <a:rPr lang="lv-LV" sz="2000" dirty="0" err="1"/>
              <a:t>bread</a:t>
            </a:r>
            <a:r>
              <a:rPr lang="lv-LV" sz="2000" dirty="0"/>
              <a:t> </a:t>
            </a:r>
            <a:r>
              <a:rPr lang="lv-LV" sz="2000" dirty="0" err="1"/>
              <a:t>consists</a:t>
            </a:r>
            <a:r>
              <a:rPr lang="lv-LV" sz="2000" dirty="0"/>
              <a:t> </a:t>
            </a:r>
            <a:r>
              <a:rPr lang="lv-LV" sz="2000" dirty="0" err="1"/>
              <a:t>of</a:t>
            </a:r>
            <a:r>
              <a:rPr lang="lv-LV" sz="2000" dirty="0"/>
              <a:t> </a:t>
            </a:r>
            <a:r>
              <a:rPr lang="lv-LV" sz="2000" dirty="0" err="1"/>
              <a:t>water</a:t>
            </a:r>
            <a:r>
              <a:rPr lang="lv-LV" sz="2000" dirty="0"/>
              <a:t> </a:t>
            </a:r>
            <a:r>
              <a:rPr lang="lv-LV" sz="2000" dirty="0" err="1"/>
              <a:t>and</a:t>
            </a:r>
            <a:r>
              <a:rPr lang="lv-LV" sz="2000" dirty="0"/>
              <a:t> </a:t>
            </a:r>
            <a:r>
              <a:rPr lang="lv-LV" sz="2000" dirty="0" err="1"/>
              <a:t>flour</a:t>
            </a:r>
            <a:r>
              <a:rPr lang="fi-FI" sz="2000" dirty="0"/>
              <a:t>;</a:t>
            </a:r>
          </a:p>
          <a:p>
            <a:endParaRPr lang="lv-LV" sz="2000" b="1" dirty="0">
              <a:solidFill>
                <a:srgbClr val="FF0000"/>
              </a:solidFill>
            </a:endParaRPr>
          </a:p>
          <a:p>
            <a:r>
              <a:rPr lang="fi-FI" sz="2000" b="1" dirty="0">
                <a:solidFill>
                  <a:srgbClr val="FF0000"/>
                </a:solidFill>
              </a:rPr>
              <a:t>Understanding</a:t>
            </a:r>
            <a:r>
              <a:rPr lang="fi-FI" sz="2000" dirty="0"/>
              <a:t> </a:t>
            </a:r>
            <a:r>
              <a:rPr lang="lv-LV" sz="2000" dirty="0" err="1"/>
              <a:t>bread</a:t>
            </a:r>
            <a:r>
              <a:rPr lang="lv-LV" sz="2000" dirty="0"/>
              <a:t> </a:t>
            </a:r>
            <a:r>
              <a:rPr lang="lv-LV" sz="2000" dirty="0" err="1"/>
              <a:t>is</a:t>
            </a:r>
            <a:r>
              <a:rPr lang="lv-LV" sz="2000" dirty="0"/>
              <a:t> </a:t>
            </a:r>
            <a:r>
              <a:rPr lang="lv-LV" sz="2000" dirty="0" err="1"/>
              <a:t>quite</a:t>
            </a:r>
            <a:r>
              <a:rPr lang="lv-LV" sz="2000" dirty="0"/>
              <a:t> </a:t>
            </a:r>
            <a:r>
              <a:rPr lang="lv-LV" sz="2000" dirty="0" err="1"/>
              <a:t>nutritional</a:t>
            </a:r>
            <a:r>
              <a:rPr lang="fi-FI" sz="2000" dirty="0"/>
              <a:t>;</a:t>
            </a:r>
          </a:p>
          <a:p>
            <a:endParaRPr lang="fi-FI" sz="2000" dirty="0"/>
          </a:p>
          <a:p>
            <a:endParaRPr lang="lv-LV" sz="2000" b="1" dirty="0">
              <a:solidFill>
                <a:srgbClr val="FF0000"/>
              </a:solidFill>
            </a:endParaRPr>
          </a:p>
          <a:p>
            <a:r>
              <a:rPr lang="fi-FI" sz="2000" b="1" dirty="0">
                <a:solidFill>
                  <a:srgbClr val="FF0000"/>
                </a:solidFill>
              </a:rPr>
              <a:t>Analytical</a:t>
            </a:r>
            <a:r>
              <a:rPr lang="fi-FI" sz="2000" dirty="0"/>
              <a:t> skill to figure out </a:t>
            </a:r>
            <a:r>
              <a:rPr lang="lv-LV" sz="2000" dirty="0" err="1"/>
              <a:t>that</a:t>
            </a:r>
            <a:r>
              <a:rPr lang="lv-LV" sz="2000" dirty="0"/>
              <a:t> </a:t>
            </a:r>
            <a:r>
              <a:rPr lang="lv-LV" sz="2000" dirty="0" err="1"/>
              <a:t>there</a:t>
            </a:r>
            <a:r>
              <a:rPr lang="lv-LV" sz="2000" dirty="0"/>
              <a:t> </a:t>
            </a:r>
            <a:r>
              <a:rPr lang="lv-LV" sz="2000" dirty="0" err="1"/>
              <a:t>are</a:t>
            </a:r>
            <a:r>
              <a:rPr lang="lv-LV" sz="2000" dirty="0"/>
              <a:t> </a:t>
            </a:r>
            <a:r>
              <a:rPr lang="lv-LV" sz="2000" dirty="0" err="1"/>
              <a:t>people</a:t>
            </a:r>
            <a:r>
              <a:rPr lang="lv-LV" sz="2000" dirty="0"/>
              <a:t> </a:t>
            </a:r>
            <a:r>
              <a:rPr lang="lv-LV" sz="2000" dirty="0" err="1"/>
              <a:t>that</a:t>
            </a:r>
            <a:r>
              <a:rPr lang="lv-LV" sz="2000" dirty="0"/>
              <a:t> </a:t>
            </a:r>
            <a:r>
              <a:rPr lang="lv-LV" sz="2000" dirty="0" err="1"/>
              <a:t>would</a:t>
            </a:r>
            <a:r>
              <a:rPr lang="lv-LV" sz="2000" dirty="0"/>
              <a:t> </a:t>
            </a:r>
            <a:r>
              <a:rPr lang="lv-LV" sz="2000" dirty="0" err="1"/>
              <a:t>like</a:t>
            </a:r>
            <a:r>
              <a:rPr lang="lv-LV" sz="2000" dirty="0"/>
              <a:t> to </a:t>
            </a:r>
            <a:r>
              <a:rPr lang="lv-LV" sz="2000" dirty="0" err="1"/>
              <a:t>eat</a:t>
            </a:r>
            <a:r>
              <a:rPr lang="lv-LV" sz="2000" dirty="0"/>
              <a:t> less, </a:t>
            </a:r>
            <a:r>
              <a:rPr lang="lv-LV" sz="2000" dirty="0" err="1"/>
              <a:t>but</a:t>
            </a:r>
            <a:r>
              <a:rPr lang="lv-LV" sz="2000" dirty="0"/>
              <a:t> </a:t>
            </a:r>
            <a:r>
              <a:rPr lang="lv-LV" sz="2000" dirty="0" err="1"/>
              <a:t>providing</a:t>
            </a:r>
            <a:r>
              <a:rPr lang="lv-LV" sz="2000" dirty="0"/>
              <a:t> </a:t>
            </a:r>
            <a:r>
              <a:rPr lang="lv-LV" sz="2000" dirty="0" err="1"/>
              <a:t>more</a:t>
            </a:r>
            <a:r>
              <a:rPr lang="lv-LV" sz="2000" dirty="0"/>
              <a:t> </a:t>
            </a:r>
            <a:r>
              <a:rPr lang="lv-LV" sz="2000" dirty="0" err="1"/>
              <a:t>energy</a:t>
            </a:r>
            <a:r>
              <a:rPr lang="fi-FI" sz="2000" dirty="0"/>
              <a:t>;</a:t>
            </a:r>
          </a:p>
          <a:p>
            <a:endParaRPr lang="lv-LV" sz="2000" b="1" dirty="0">
              <a:solidFill>
                <a:srgbClr val="FF0000"/>
              </a:solidFill>
            </a:endParaRPr>
          </a:p>
          <a:p>
            <a:r>
              <a:rPr lang="fi-FI" sz="2000" b="1" dirty="0">
                <a:solidFill>
                  <a:srgbClr val="FF0000"/>
                </a:solidFill>
              </a:rPr>
              <a:t>Application</a:t>
            </a:r>
            <a:r>
              <a:rPr lang="fi-FI" sz="2000" dirty="0"/>
              <a:t> of all above to</a:t>
            </a:r>
            <a:r>
              <a:rPr lang="lv-LV" sz="2000" dirty="0"/>
              <a:t> start </a:t>
            </a:r>
            <a:r>
              <a:rPr lang="lv-LV" sz="2000" dirty="0" err="1"/>
              <a:t>baking</a:t>
            </a:r>
            <a:r>
              <a:rPr lang="lv-LV" sz="2000" dirty="0"/>
              <a:t> </a:t>
            </a:r>
            <a:r>
              <a:rPr lang="lv-LV" sz="2000" dirty="0" err="1"/>
              <a:t>pastries</a:t>
            </a:r>
            <a:r>
              <a:rPr lang="fi-FI" sz="2000" dirty="0"/>
              <a:t>;</a:t>
            </a:r>
          </a:p>
          <a:p>
            <a:endParaRPr lang="fi-FI" sz="2000" dirty="0"/>
          </a:p>
          <a:p>
            <a:r>
              <a:rPr lang="fi-FI" sz="2000" dirty="0"/>
              <a:t>Use of all above to </a:t>
            </a:r>
            <a:r>
              <a:rPr lang="fi-FI" sz="2000" b="1" dirty="0">
                <a:solidFill>
                  <a:srgbClr val="FF0000"/>
                </a:solidFill>
              </a:rPr>
              <a:t>evaluate</a:t>
            </a:r>
            <a:r>
              <a:rPr lang="fi-FI" sz="2000" dirty="0"/>
              <a:t> </a:t>
            </a:r>
            <a:r>
              <a:rPr lang="lv-LV" sz="2000" dirty="0" err="1"/>
              <a:t>the</a:t>
            </a:r>
            <a:r>
              <a:rPr lang="lv-LV" sz="2000" dirty="0"/>
              <a:t> </a:t>
            </a:r>
            <a:r>
              <a:rPr lang="lv-LV" sz="2000" dirty="0" err="1"/>
              <a:t>number</a:t>
            </a:r>
            <a:r>
              <a:rPr lang="lv-LV" sz="2000" dirty="0"/>
              <a:t> </a:t>
            </a:r>
            <a:r>
              <a:rPr lang="lv-LV" sz="2000" dirty="0" err="1"/>
              <a:t>of</a:t>
            </a:r>
            <a:r>
              <a:rPr lang="lv-LV" sz="2000" dirty="0"/>
              <a:t> </a:t>
            </a:r>
            <a:r>
              <a:rPr lang="lv-LV" sz="2000" dirty="0" err="1"/>
              <a:t>people</a:t>
            </a:r>
            <a:r>
              <a:rPr lang="lv-LV" sz="2000" dirty="0"/>
              <a:t> </a:t>
            </a:r>
            <a:r>
              <a:rPr lang="lv-LV" sz="2000" dirty="0" err="1"/>
              <a:t>buying</a:t>
            </a:r>
            <a:r>
              <a:rPr lang="lv-LV" sz="2000" dirty="0"/>
              <a:t> </a:t>
            </a:r>
            <a:r>
              <a:rPr lang="lv-LV" sz="2000" dirty="0" err="1"/>
              <a:t>bread</a:t>
            </a:r>
            <a:r>
              <a:rPr lang="lv-LV" sz="2000" dirty="0"/>
              <a:t> </a:t>
            </a:r>
            <a:r>
              <a:rPr lang="lv-LV" sz="2000" dirty="0" err="1"/>
              <a:t>and</a:t>
            </a:r>
            <a:r>
              <a:rPr lang="lv-LV" sz="2000" dirty="0"/>
              <a:t> </a:t>
            </a:r>
            <a:r>
              <a:rPr lang="lv-LV" sz="2000" dirty="0" err="1"/>
              <a:t>pastries</a:t>
            </a:r>
            <a:r>
              <a:rPr lang="lv-LV" sz="2000" dirty="0"/>
              <a:t> </a:t>
            </a:r>
            <a:r>
              <a:rPr lang="lv-LV" sz="2000" dirty="0" err="1"/>
              <a:t>and</a:t>
            </a:r>
            <a:r>
              <a:rPr lang="lv-LV" sz="2000" dirty="0"/>
              <a:t> </a:t>
            </a:r>
            <a:r>
              <a:rPr lang="lv-LV" sz="2000" dirty="0" err="1"/>
              <a:t>the</a:t>
            </a:r>
            <a:r>
              <a:rPr lang="lv-LV" sz="2000" dirty="0"/>
              <a:t> </a:t>
            </a:r>
            <a:r>
              <a:rPr lang="lv-LV" sz="2000" dirty="0" err="1"/>
              <a:t>related</a:t>
            </a:r>
            <a:r>
              <a:rPr lang="lv-LV" sz="2000" dirty="0"/>
              <a:t> </a:t>
            </a:r>
            <a:r>
              <a:rPr lang="lv-LV" sz="2000" dirty="0" err="1"/>
              <a:t>business</a:t>
            </a:r>
            <a:r>
              <a:rPr lang="lv-LV" sz="2000" dirty="0"/>
              <a:t> </a:t>
            </a:r>
            <a:r>
              <a:rPr lang="lv-LV" sz="2000" dirty="0" err="1"/>
              <a:t>costs</a:t>
            </a:r>
            <a:r>
              <a:rPr lang="fi-FI" sz="2000" dirty="0"/>
              <a:t>;</a:t>
            </a:r>
          </a:p>
          <a:p>
            <a:endParaRPr lang="lv-LV" sz="2000" b="1" dirty="0">
              <a:solidFill>
                <a:srgbClr val="FF0000"/>
              </a:solidFill>
            </a:endParaRPr>
          </a:p>
          <a:p>
            <a:r>
              <a:rPr lang="fi-FI" sz="2000" b="1" dirty="0">
                <a:solidFill>
                  <a:srgbClr val="FF0000"/>
                </a:solidFill>
              </a:rPr>
              <a:t>Synthesis</a:t>
            </a:r>
            <a:r>
              <a:rPr lang="fi-FI" sz="2000" dirty="0"/>
              <a:t> of all above to </a:t>
            </a:r>
            <a:r>
              <a:rPr lang="lv-LV" sz="2000" u="sng" dirty="0" err="1"/>
              <a:t>switch</a:t>
            </a:r>
            <a:r>
              <a:rPr lang="lv-LV" sz="2000" u="sng" dirty="0"/>
              <a:t> to </a:t>
            </a:r>
            <a:r>
              <a:rPr lang="lv-LV" sz="2000" u="sng" dirty="0" err="1"/>
              <a:t>baking</a:t>
            </a:r>
            <a:r>
              <a:rPr lang="lv-LV" sz="2000" u="sng" dirty="0"/>
              <a:t> </a:t>
            </a:r>
            <a:r>
              <a:rPr lang="lv-LV" sz="2000" u="sng" dirty="0" err="1"/>
              <a:t>pastries</a:t>
            </a:r>
            <a:r>
              <a:rPr lang="lv-LV" sz="2000" u="sng" dirty="0"/>
              <a:t> </a:t>
            </a:r>
            <a:r>
              <a:rPr lang="lv-LV" sz="2000" u="sng" dirty="0" err="1"/>
              <a:t>only</a:t>
            </a:r>
            <a:r>
              <a:rPr lang="fi-FI" sz="2000" dirty="0"/>
              <a:t>.</a:t>
            </a:r>
          </a:p>
        </p:txBody>
      </p:sp>
      <p:sp>
        <p:nvSpPr>
          <p:cNvPr id="3" name="Taisnstūris 2"/>
          <p:cNvSpPr/>
          <p:nvPr/>
        </p:nvSpPr>
        <p:spPr>
          <a:xfrm>
            <a:off x="1134485" y="6368306"/>
            <a:ext cx="2338525" cy="369332"/>
          </a:xfrm>
          <a:prstGeom prst="rect">
            <a:avLst/>
          </a:prstGeom>
        </p:spPr>
        <p:txBody>
          <a:bodyPr wrap="none">
            <a:spAutoFit/>
          </a:bodyPr>
          <a:lstStyle/>
          <a:p>
            <a:r>
              <a:rPr lang="lv-LV" b="1" dirty="0"/>
              <a:t>LEARNING OUTCOMES</a:t>
            </a:r>
          </a:p>
        </p:txBody>
      </p:sp>
      <p:sp>
        <p:nvSpPr>
          <p:cNvPr id="6" name="Taisnstūris 5"/>
          <p:cNvSpPr/>
          <p:nvPr/>
        </p:nvSpPr>
        <p:spPr>
          <a:xfrm>
            <a:off x="6097610" y="6368306"/>
            <a:ext cx="1450397" cy="369332"/>
          </a:xfrm>
          <a:prstGeom prst="rect">
            <a:avLst/>
          </a:prstGeom>
        </p:spPr>
        <p:txBody>
          <a:bodyPr wrap="none">
            <a:spAutoFit/>
          </a:bodyPr>
          <a:lstStyle/>
          <a:p>
            <a:r>
              <a:rPr lang="lv-LV" b="1" dirty="0"/>
              <a:t>ASSESSMENT</a:t>
            </a:r>
          </a:p>
        </p:txBody>
      </p:sp>
      <p:sp>
        <p:nvSpPr>
          <p:cNvPr id="7" name="Taisnstūris 6"/>
          <p:cNvSpPr/>
          <p:nvPr/>
        </p:nvSpPr>
        <p:spPr>
          <a:xfrm>
            <a:off x="1962148" y="85281"/>
            <a:ext cx="683200" cy="369332"/>
          </a:xfrm>
          <a:prstGeom prst="rect">
            <a:avLst/>
          </a:prstGeom>
        </p:spPr>
        <p:txBody>
          <a:bodyPr wrap="none">
            <a:spAutoFit/>
          </a:bodyPr>
          <a:lstStyle/>
          <a:p>
            <a:r>
              <a:rPr lang="lv-LV" b="1" dirty="0"/>
              <a:t>FIRM</a:t>
            </a:r>
          </a:p>
        </p:txBody>
      </p:sp>
      <p:sp>
        <p:nvSpPr>
          <p:cNvPr id="8" name="Taisnstūris 7"/>
          <p:cNvSpPr/>
          <p:nvPr/>
        </p:nvSpPr>
        <p:spPr>
          <a:xfrm>
            <a:off x="6354636" y="85281"/>
            <a:ext cx="936347" cy="369332"/>
          </a:xfrm>
          <a:prstGeom prst="rect">
            <a:avLst/>
          </a:prstGeom>
        </p:spPr>
        <p:txBody>
          <a:bodyPr wrap="none">
            <a:spAutoFit/>
          </a:bodyPr>
          <a:lstStyle/>
          <a:p>
            <a:r>
              <a:rPr lang="lv-LV" b="1" dirty="0"/>
              <a:t>BAKERY</a:t>
            </a:r>
          </a:p>
        </p:txBody>
      </p:sp>
    </p:spTree>
    <p:extLst>
      <p:ext uri="{BB962C8B-B14F-4D97-AF65-F5344CB8AC3E}">
        <p14:creationId xmlns:p14="http://schemas.microsoft.com/office/powerpoint/2010/main" val="3760825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err="1"/>
              <a:t>What</a:t>
            </a:r>
            <a:r>
              <a:rPr lang="lv-LV" b="1" dirty="0"/>
              <a:t> </a:t>
            </a:r>
            <a:r>
              <a:rPr lang="lv-LV" b="1" dirty="0" err="1"/>
              <a:t>is</a:t>
            </a:r>
            <a:r>
              <a:rPr lang="lv-LV" b="1" dirty="0"/>
              <a:t> </a:t>
            </a:r>
            <a:r>
              <a:rPr lang="lv-LV" b="1" dirty="0" err="1"/>
              <a:t>Quality</a:t>
            </a:r>
            <a:r>
              <a:rPr lang="lv-LV" b="1" dirty="0"/>
              <a:t>?</a:t>
            </a:r>
            <a:endParaRPr lang="en-US" b="1" dirty="0"/>
          </a:p>
        </p:txBody>
      </p:sp>
      <p:sp>
        <p:nvSpPr>
          <p:cNvPr id="3" name="Content Placeholder 2"/>
          <p:cNvSpPr>
            <a:spLocks noGrp="1"/>
          </p:cNvSpPr>
          <p:nvPr>
            <p:ph idx="1"/>
          </p:nvPr>
        </p:nvSpPr>
        <p:spPr/>
        <p:txBody>
          <a:bodyPr>
            <a:normAutofit/>
          </a:bodyPr>
          <a:lstStyle/>
          <a:p>
            <a:r>
              <a:rPr lang="lv-LV" sz="4400" dirty="0"/>
              <a:t>Fitness </a:t>
            </a:r>
            <a:r>
              <a:rPr lang="lv-LV" sz="4400" dirty="0" err="1"/>
              <a:t>for</a:t>
            </a:r>
            <a:r>
              <a:rPr lang="lv-LV" sz="4400" dirty="0"/>
              <a:t> </a:t>
            </a:r>
            <a:r>
              <a:rPr lang="lv-LV" sz="4400" dirty="0" err="1"/>
              <a:t>purpose</a:t>
            </a:r>
            <a:r>
              <a:rPr lang="lv-LV" sz="4400" dirty="0"/>
              <a:t> (</a:t>
            </a:r>
            <a:r>
              <a:rPr lang="lv-LV" sz="4400" dirty="0" err="1"/>
              <a:t>for</a:t>
            </a:r>
            <a:r>
              <a:rPr lang="lv-LV" sz="4400" dirty="0"/>
              <a:t> </a:t>
            </a:r>
            <a:r>
              <a:rPr lang="lv-LV" sz="4400" dirty="0" err="1"/>
              <a:t>product</a:t>
            </a:r>
            <a:r>
              <a:rPr lang="lv-LV" sz="4400" dirty="0"/>
              <a:t>)</a:t>
            </a:r>
          </a:p>
          <a:p>
            <a:r>
              <a:rPr lang="lv-LV" sz="4400" dirty="0" err="1"/>
              <a:t>Meeting</a:t>
            </a:r>
            <a:r>
              <a:rPr lang="lv-LV" sz="4400" dirty="0"/>
              <a:t> </a:t>
            </a:r>
            <a:r>
              <a:rPr lang="lv-LV" sz="4400" dirty="0" err="1"/>
              <a:t>the</a:t>
            </a:r>
            <a:r>
              <a:rPr lang="lv-LV" sz="4400" dirty="0"/>
              <a:t> </a:t>
            </a:r>
            <a:r>
              <a:rPr lang="lv-LV" sz="4400" dirty="0" err="1"/>
              <a:t>needs</a:t>
            </a:r>
            <a:r>
              <a:rPr lang="lv-LV" sz="4400" dirty="0"/>
              <a:t>/</a:t>
            </a:r>
            <a:r>
              <a:rPr lang="lv-LV" sz="4400" dirty="0" err="1"/>
              <a:t>requirements</a:t>
            </a:r>
            <a:r>
              <a:rPr lang="lv-LV" sz="4400" dirty="0"/>
              <a:t> </a:t>
            </a:r>
            <a:r>
              <a:rPr lang="lv-LV" sz="4400" dirty="0" err="1"/>
              <a:t>of</a:t>
            </a:r>
            <a:r>
              <a:rPr lang="lv-LV" sz="4400" dirty="0"/>
              <a:t> </a:t>
            </a:r>
            <a:r>
              <a:rPr lang="lv-LV" sz="4400" dirty="0" err="1"/>
              <a:t>client</a:t>
            </a:r>
            <a:r>
              <a:rPr lang="lv-LV" sz="4400" dirty="0"/>
              <a:t> (</a:t>
            </a:r>
            <a:r>
              <a:rPr lang="lv-LV" sz="4400" dirty="0" err="1"/>
              <a:t>for</a:t>
            </a:r>
            <a:r>
              <a:rPr lang="lv-LV" sz="4400" dirty="0"/>
              <a:t> </a:t>
            </a:r>
            <a:r>
              <a:rPr lang="lv-LV" sz="4400" dirty="0" err="1"/>
              <a:t>services</a:t>
            </a:r>
            <a:r>
              <a:rPr lang="lv-LV" sz="4400" dirty="0"/>
              <a:t>)</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14"/>
            <a:ext cx="8229600" cy="989034"/>
          </a:xfrm>
        </p:spPr>
        <p:txBody>
          <a:bodyPr>
            <a:normAutofit/>
          </a:bodyPr>
          <a:lstStyle/>
          <a:p>
            <a:r>
              <a:rPr lang="lv-LV" sz="2500" dirty="0" err="1"/>
              <a:t>Achievement</a:t>
            </a:r>
            <a:r>
              <a:rPr lang="lv-LV" sz="2500" dirty="0"/>
              <a:t> </a:t>
            </a:r>
            <a:r>
              <a:rPr lang="lv-LV" sz="2500" dirty="0" err="1"/>
              <a:t>of</a:t>
            </a:r>
            <a:r>
              <a:rPr lang="lv-LV" sz="2500" dirty="0"/>
              <a:t> </a:t>
            </a:r>
            <a:r>
              <a:rPr lang="lv-LV" sz="2500" dirty="0" err="1"/>
              <a:t>learning</a:t>
            </a:r>
            <a:r>
              <a:rPr lang="lv-LV" sz="2500" dirty="0"/>
              <a:t> </a:t>
            </a:r>
            <a:r>
              <a:rPr lang="lv-LV" sz="2500" dirty="0" err="1"/>
              <a:t>outcomes</a:t>
            </a:r>
            <a:r>
              <a:rPr lang="lv-LV" sz="2500" dirty="0"/>
              <a:t> </a:t>
            </a:r>
            <a:r>
              <a:rPr lang="lv-LV" sz="2500" dirty="0" err="1"/>
              <a:t>should</a:t>
            </a:r>
            <a:r>
              <a:rPr lang="lv-LV" sz="2500" dirty="0"/>
              <a:t> </a:t>
            </a:r>
            <a:r>
              <a:rPr lang="lv-LV" sz="2500" dirty="0" err="1"/>
              <a:t>be</a:t>
            </a:r>
            <a:r>
              <a:rPr lang="lv-LV" sz="2500" dirty="0"/>
              <a:t> </a:t>
            </a:r>
            <a:r>
              <a:rPr lang="lv-LV" sz="2500" dirty="0" err="1"/>
              <a:t>evidence</a:t>
            </a:r>
            <a:r>
              <a:rPr lang="lv-LV" sz="2500" dirty="0"/>
              <a:t> </a:t>
            </a:r>
            <a:r>
              <a:rPr lang="lv-LV" sz="2500" dirty="0" err="1"/>
              <a:t>based</a:t>
            </a:r>
            <a:endParaRPr lang="lv-LV" sz="2500" dirty="0"/>
          </a:p>
        </p:txBody>
      </p:sp>
      <p:graphicFrame>
        <p:nvGraphicFramePr>
          <p:cNvPr id="4" name="Table 3"/>
          <p:cNvGraphicFramePr>
            <a:graphicFrameLocks noGrp="1"/>
          </p:cNvGraphicFramePr>
          <p:nvPr>
            <p:extLst>
              <p:ext uri="{D42A27DB-BD31-4B8C-83A1-F6EECF244321}">
                <p14:modId xmlns:p14="http://schemas.microsoft.com/office/powerpoint/2010/main" val="1213363779"/>
              </p:ext>
            </p:extLst>
          </p:nvPr>
        </p:nvGraphicFramePr>
        <p:xfrm>
          <a:off x="5357818" y="1000108"/>
          <a:ext cx="3571900" cy="5345458"/>
        </p:xfrm>
        <a:graphic>
          <a:graphicData uri="http://schemas.openxmlformats.org/drawingml/2006/table">
            <a:tbl>
              <a:tblPr firstRow="1" bandRow="1">
                <a:tableStyleId>{F5AB1C69-6EDB-4FF4-983F-18BD219EF322}</a:tableStyleId>
              </a:tblPr>
              <a:tblGrid>
                <a:gridCol w="3571900">
                  <a:extLst>
                    <a:ext uri="{9D8B030D-6E8A-4147-A177-3AD203B41FA5}">
                      <a16:colId xmlns:a16="http://schemas.microsoft.com/office/drawing/2014/main" val="20000"/>
                    </a:ext>
                  </a:extLst>
                </a:gridCol>
              </a:tblGrid>
              <a:tr h="391398">
                <a:tc>
                  <a:txBody>
                    <a:bodyPr/>
                    <a:lstStyle/>
                    <a:p>
                      <a:r>
                        <a:rPr lang="lv-LV" dirty="0"/>
                        <a:t>OBJECTIVE/</a:t>
                      </a:r>
                      <a:r>
                        <a:rPr lang="lv-LV" dirty="0" err="1"/>
                        <a:t>learning</a:t>
                      </a:r>
                      <a:r>
                        <a:rPr lang="lv-LV" dirty="0"/>
                        <a:t> </a:t>
                      </a:r>
                      <a:r>
                        <a:rPr lang="lv-LV" dirty="0" err="1"/>
                        <a:t>outcome</a:t>
                      </a:r>
                      <a:endParaRPr lang="lv-LV" dirty="0"/>
                    </a:p>
                  </a:txBody>
                  <a:tcPr/>
                </a:tc>
                <a:extLst>
                  <a:ext uri="{0D108BD9-81ED-4DB2-BD59-A6C34878D82A}">
                    <a16:rowId xmlns:a16="http://schemas.microsoft.com/office/drawing/2014/main" val="10000"/>
                  </a:ext>
                </a:extLst>
              </a:tr>
              <a:tr h="391398">
                <a:tc>
                  <a:txBody>
                    <a:bodyPr/>
                    <a:lstStyle/>
                    <a:p>
                      <a:r>
                        <a:rPr lang="lv-LV" dirty="0" err="1"/>
                        <a:t>scientific</a:t>
                      </a:r>
                      <a:r>
                        <a:rPr lang="lv-LV" dirty="0"/>
                        <a:t> </a:t>
                      </a:r>
                      <a:r>
                        <a:rPr lang="lv-LV" dirty="0" err="1"/>
                        <a:t>polemics</a:t>
                      </a:r>
                      <a:r>
                        <a:rPr lang="lv-LV" dirty="0"/>
                        <a:t> </a:t>
                      </a:r>
                    </a:p>
                  </a:txBody>
                  <a:tcPr/>
                </a:tc>
                <a:extLst>
                  <a:ext uri="{0D108BD9-81ED-4DB2-BD59-A6C34878D82A}">
                    <a16:rowId xmlns:a16="http://schemas.microsoft.com/office/drawing/2014/main" val="10001"/>
                  </a:ext>
                </a:extLst>
              </a:tr>
              <a:tr h="675563">
                <a:tc>
                  <a:txBody>
                    <a:bodyPr/>
                    <a:lstStyle/>
                    <a:p>
                      <a:r>
                        <a:rPr lang="lv-LV" dirty="0" err="1"/>
                        <a:t>managerial</a:t>
                      </a:r>
                      <a:r>
                        <a:rPr lang="lv-LV" dirty="0"/>
                        <a:t> </a:t>
                      </a:r>
                      <a:r>
                        <a:rPr lang="lv-LV" dirty="0" err="1"/>
                        <a:t>skills</a:t>
                      </a:r>
                      <a:r>
                        <a:rPr lang="lv-LV" dirty="0"/>
                        <a:t> </a:t>
                      </a:r>
                    </a:p>
                  </a:txBody>
                  <a:tcPr/>
                </a:tc>
                <a:extLst>
                  <a:ext uri="{0D108BD9-81ED-4DB2-BD59-A6C34878D82A}">
                    <a16:rowId xmlns:a16="http://schemas.microsoft.com/office/drawing/2014/main" val="10002"/>
                  </a:ext>
                </a:extLst>
              </a:tr>
              <a:tr h="675563">
                <a:tc>
                  <a:txBody>
                    <a:bodyPr/>
                    <a:lstStyle/>
                    <a:p>
                      <a:r>
                        <a:rPr lang="lv-LV" dirty="0"/>
                        <a:t>e</a:t>
                      </a:r>
                      <a:r>
                        <a:rPr lang="en-US" dirty="0" err="1"/>
                        <a:t>xplain</a:t>
                      </a:r>
                      <a:r>
                        <a:rPr lang="en-US" dirty="0"/>
                        <a:t> and justify own viewpoint in a written form</a:t>
                      </a:r>
                      <a:r>
                        <a:rPr lang="lv-LV" dirty="0"/>
                        <a:t> </a:t>
                      </a:r>
                    </a:p>
                  </a:txBody>
                  <a:tcPr/>
                </a:tc>
                <a:extLst>
                  <a:ext uri="{0D108BD9-81ED-4DB2-BD59-A6C34878D82A}">
                    <a16:rowId xmlns:a16="http://schemas.microsoft.com/office/drawing/2014/main" val="10003"/>
                  </a:ext>
                </a:extLst>
              </a:tr>
              <a:tr h="509284">
                <a:tc>
                  <a:txBody>
                    <a:bodyPr/>
                    <a:lstStyle/>
                    <a:p>
                      <a:r>
                        <a:rPr lang="lv-LV" dirty="0" err="1"/>
                        <a:t>pedagogic</a:t>
                      </a:r>
                      <a:r>
                        <a:rPr lang="lv-LV" dirty="0"/>
                        <a:t> </a:t>
                      </a:r>
                      <a:r>
                        <a:rPr lang="lv-LV" dirty="0" err="1"/>
                        <a:t>skills</a:t>
                      </a:r>
                      <a:r>
                        <a:rPr lang="lv-LV" dirty="0"/>
                        <a:t> </a:t>
                      </a:r>
                    </a:p>
                  </a:txBody>
                  <a:tcPr/>
                </a:tc>
                <a:extLst>
                  <a:ext uri="{0D108BD9-81ED-4DB2-BD59-A6C34878D82A}">
                    <a16:rowId xmlns:a16="http://schemas.microsoft.com/office/drawing/2014/main" val="10004"/>
                  </a:ext>
                </a:extLst>
              </a:tr>
              <a:tr h="675563">
                <a:tc>
                  <a:txBody>
                    <a:bodyPr/>
                    <a:lstStyle/>
                    <a:p>
                      <a:r>
                        <a:rPr lang="lv-LV" dirty="0" err="1"/>
                        <a:t>idea</a:t>
                      </a:r>
                      <a:r>
                        <a:rPr lang="lv-LV" dirty="0"/>
                        <a:t> </a:t>
                      </a:r>
                      <a:r>
                        <a:rPr lang="lv-LV" dirty="0" err="1"/>
                        <a:t>generation</a:t>
                      </a:r>
                      <a:r>
                        <a:rPr lang="lv-LV" dirty="0"/>
                        <a:t> </a:t>
                      </a:r>
                      <a:r>
                        <a:rPr lang="lv-LV" dirty="0" err="1"/>
                        <a:t>skills</a:t>
                      </a:r>
                      <a:r>
                        <a:rPr lang="lv-LV" dirty="0"/>
                        <a:t> </a:t>
                      </a:r>
                    </a:p>
                  </a:txBody>
                  <a:tcPr/>
                </a:tc>
                <a:extLst>
                  <a:ext uri="{0D108BD9-81ED-4DB2-BD59-A6C34878D82A}">
                    <a16:rowId xmlns:a16="http://schemas.microsoft.com/office/drawing/2014/main" val="10005"/>
                  </a:ext>
                </a:extLst>
              </a:tr>
              <a:tr h="675563">
                <a:tc>
                  <a:txBody>
                    <a:bodyPr/>
                    <a:lstStyle/>
                    <a:p>
                      <a:r>
                        <a:rPr lang="lv-LV" dirty="0"/>
                        <a:t>e</a:t>
                      </a:r>
                      <a:r>
                        <a:rPr lang="en-US" dirty="0" err="1"/>
                        <a:t>xplain</a:t>
                      </a:r>
                      <a:r>
                        <a:rPr lang="en-US" dirty="0"/>
                        <a:t> </a:t>
                      </a:r>
                      <a:r>
                        <a:rPr lang="lv-LV" dirty="0" err="1"/>
                        <a:t>professional</a:t>
                      </a:r>
                      <a:r>
                        <a:rPr lang="lv-LV" dirty="0"/>
                        <a:t> </a:t>
                      </a:r>
                      <a:r>
                        <a:rPr lang="lv-LV" dirty="0" err="1"/>
                        <a:t>issues</a:t>
                      </a:r>
                      <a:r>
                        <a:rPr lang="lv-LV" dirty="0"/>
                        <a:t> </a:t>
                      </a:r>
                      <a:r>
                        <a:rPr lang="en-US" dirty="0"/>
                        <a:t>both to specialists and non-specialists </a:t>
                      </a:r>
                      <a:endParaRPr lang="lv-LV" dirty="0"/>
                    </a:p>
                  </a:txBody>
                  <a:tcPr/>
                </a:tc>
                <a:extLst>
                  <a:ext uri="{0D108BD9-81ED-4DB2-BD59-A6C34878D82A}">
                    <a16:rowId xmlns:a16="http://schemas.microsoft.com/office/drawing/2014/main" val="10006"/>
                  </a:ext>
                </a:extLst>
              </a:tr>
              <a:tr h="675563">
                <a:tc>
                  <a:txBody>
                    <a:bodyPr/>
                    <a:lstStyle/>
                    <a:p>
                      <a:r>
                        <a:rPr lang="lv-LV" dirty="0" err="1"/>
                        <a:t>understand</a:t>
                      </a:r>
                      <a:r>
                        <a:rPr lang="lv-LV" dirty="0"/>
                        <a:t> </a:t>
                      </a:r>
                      <a:r>
                        <a:rPr lang="lv-LV" dirty="0" err="1"/>
                        <a:t>the</a:t>
                      </a:r>
                      <a:r>
                        <a:rPr lang="lv-LV" dirty="0"/>
                        <a:t> </a:t>
                      </a:r>
                      <a:r>
                        <a:rPr lang="lv-LV" dirty="0" err="1"/>
                        <a:t>essentials</a:t>
                      </a:r>
                      <a:r>
                        <a:rPr lang="lv-LV" dirty="0"/>
                        <a:t> </a:t>
                      </a:r>
                    </a:p>
                  </a:txBody>
                  <a:tcPr/>
                </a:tc>
                <a:extLst>
                  <a:ext uri="{0D108BD9-81ED-4DB2-BD59-A6C34878D82A}">
                    <a16:rowId xmlns:a16="http://schemas.microsoft.com/office/drawing/2014/main" val="10007"/>
                  </a:ext>
                </a:extLst>
              </a:tr>
              <a:tr h="675563">
                <a:tc>
                  <a:txBody>
                    <a:bodyPr/>
                    <a:lstStyle/>
                    <a:p>
                      <a:r>
                        <a:rPr lang="lv-LV" dirty="0"/>
                        <a:t>e</a:t>
                      </a:r>
                      <a:r>
                        <a:rPr lang="en-US" dirty="0"/>
                        <a:t>valuate the trustworthiness of the information source</a:t>
                      </a:r>
                      <a:r>
                        <a:rPr lang="lv-LV" dirty="0"/>
                        <a:t> </a:t>
                      </a:r>
                    </a:p>
                  </a:txBody>
                  <a:tcPr/>
                </a:tc>
                <a:extLst>
                  <a:ext uri="{0D108BD9-81ED-4DB2-BD59-A6C34878D82A}">
                    <a16:rowId xmlns:a16="http://schemas.microsoft.com/office/drawing/2014/main" val="10008"/>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871712101"/>
              </p:ext>
            </p:extLst>
          </p:nvPr>
        </p:nvGraphicFramePr>
        <p:xfrm>
          <a:off x="214282" y="1012500"/>
          <a:ext cx="5072098" cy="5345458"/>
        </p:xfrm>
        <a:graphic>
          <a:graphicData uri="http://schemas.openxmlformats.org/drawingml/2006/table">
            <a:tbl>
              <a:tblPr firstRow="1" bandRow="1">
                <a:tableStyleId>{F5AB1C69-6EDB-4FF4-983F-18BD219EF322}</a:tableStyleId>
              </a:tblPr>
              <a:tblGrid>
                <a:gridCol w="5072098">
                  <a:extLst>
                    <a:ext uri="{9D8B030D-6E8A-4147-A177-3AD203B41FA5}">
                      <a16:colId xmlns:a16="http://schemas.microsoft.com/office/drawing/2014/main" val="20000"/>
                    </a:ext>
                  </a:extLst>
                </a:gridCol>
              </a:tblGrid>
              <a:tr h="391398">
                <a:tc>
                  <a:txBody>
                    <a:bodyPr/>
                    <a:lstStyle/>
                    <a:p>
                      <a:r>
                        <a:rPr lang="lv-LV" dirty="0"/>
                        <a:t>ASSIGNMENT/</a:t>
                      </a:r>
                      <a:r>
                        <a:rPr lang="lv-LV" dirty="0" err="1"/>
                        <a:t>assessment</a:t>
                      </a:r>
                      <a:endParaRPr lang="lv-LV" dirty="0"/>
                    </a:p>
                  </a:txBody>
                  <a:tcPr/>
                </a:tc>
                <a:extLst>
                  <a:ext uri="{0D108BD9-81ED-4DB2-BD59-A6C34878D82A}">
                    <a16:rowId xmlns:a16="http://schemas.microsoft.com/office/drawing/2014/main" val="10000"/>
                  </a:ext>
                </a:extLst>
              </a:tr>
              <a:tr h="391398">
                <a:tc>
                  <a:txBody>
                    <a:bodyPr/>
                    <a:lstStyle/>
                    <a:p>
                      <a:r>
                        <a:rPr lang="lv-LV" dirty="0" err="1"/>
                        <a:t>sell</a:t>
                      </a:r>
                      <a:r>
                        <a:rPr lang="lv-LV" dirty="0"/>
                        <a:t> a </a:t>
                      </a:r>
                      <a:r>
                        <a:rPr lang="lv-LV" dirty="0" err="1"/>
                        <a:t>clearly</a:t>
                      </a:r>
                      <a:r>
                        <a:rPr lang="lv-LV" dirty="0"/>
                        <a:t> </a:t>
                      </a:r>
                      <a:r>
                        <a:rPr lang="lv-LV" dirty="0" err="1"/>
                        <a:t>wrong</a:t>
                      </a:r>
                      <a:r>
                        <a:rPr lang="lv-LV" dirty="0"/>
                        <a:t> </a:t>
                      </a:r>
                      <a:r>
                        <a:rPr lang="lv-LV" dirty="0" err="1"/>
                        <a:t>idea</a:t>
                      </a:r>
                      <a:r>
                        <a:rPr lang="lv-LV" dirty="0"/>
                        <a:t> to </a:t>
                      </a:r>
                      <a:r>
                        <a:rPr lang="lv-LV" dirty="0" err="1"/>
                        <a:t>fellow</a:t>
                      </a:r>
                      <a:r>
                        <a:rPr lang="lv-LV" dirty="0"/>
                        <a:t> students</a:t>
                      </a:r>
                    </a:p>
                  </a:txBody>
                  <a:tcPr/>
                </a:tc>
                <a:extLst>
                  <a:ext uri="{0D108BD9-81ED-4DB2-BD59-A6C34878D82A}">
                    <a16:rowId xmlns:a16="http://schemas.microsoft.com/office/drawing/2014/main" val="10001"/>
                  </a:ext>
                </a:extLst>
              </a:tr>
              <a:tr h="675563">
                <a:tc>
                  <a:txBody>
                    <a:bodyPr/>
                    <a:lstStyle/>
                    <a:p>
                      <a:r>
                        <a:rPr lang="en-US" dirty="0"/>
                        <a:t>find solution to the problem by providing a list of possible actions</a:t>
                      </a:r>
                      <a:endParaRPr lang="lv-LV" dirty="0"/>
                    </a:p>
                  </a:txBody>
                  <a:tcPr/>
                </a:tc>
                <a:extLst>
                  <a:ext uri="{0D108BD9-81ED-4DB2-BD59-A6C34878D82A}">
                    <a16:rowId xmlns:a16="http://schemas.microsoft.com/office/drawing/2014/main" val="10002"/>
                  </a:ext>
                </a:extLst>
              </a:tr>
              <a:tr h="675563">
                <a:tc>
                  <a:txBody>
                    <a:bodyPr/>
                    <a:lstStyle/>
                    <a:p>
                      <a:r>
                        <a:rPr lang="lv-LV" dirty="0" err="1"/>
                        <a:t>write</a:t>
                      </a:r>
                      <a:r>
                        <a:rPr lang="lv-LV" dirty="0"/>
                        <a:t> </a:t>
                      </a:r>
                      <a:r>
                        <a:rPr lang="lv-LV" dirty="0" err="1"/>
                        <a:t>critical</a:t>
                      </a:r>
                      <a:r>
                        <a:rPr lang="lv-LV" dirty="0"/>
                        <a:t> </a:t>
                      </a:r>
                      <a:r>
                        <a:rPr lang="lv-LV" dirty="0" err="1"/>
                        <a:t>review</a:t>
                      </a:r>
                      <a:r>
                        <a:rPr lang="lv-LV" dirty="0"/>
                        <a:t>, </a:t>
                      </a:r>
                      <a:r>
                        <a:rPr lang="lv-LV" dirty="0" err="1"/>
                        <a:t>using</a:t>
                      </a:r>
                      <a:r>
                        <a:rPr lang="lv-LV" dirty="0"/>
                        <a:t> references to </a:t>
                      </a:r>
                      <a:r>
                        <a:rPr lang="lv-LV" dirty="0" err="1"/>
                        <a:t>theory</a:t>
                      </a:r>
                      <a:endParaRPr lang="lv-LV" dirty="0"/>
                    </a:p>
                  </a:txBody>
                  <a:tcPr/>
                </a:tc>
                <a:extLst>
                  <a:ext uri="{0D108BD9-81ED-4DB2-BD59-A6C34878D82A}">
                    <a16:rowId xmlns:a16="http://schemas.microsoft.com/office/drawing/2014/main" val="10003"/>
                  </a:ext>
                </a:extLst>
              </a:tr>
              <a:tr h="509284">
                <a:tc>
                  <a:txBody>
                    <a:bodyPr/>
                    <a:lstStyle/>
                    <a:p>
                      <a:r>
                        <a:rPr lang="lv-LV" dirty="0" err="1"/>
                        <a:t>teach</a:t>
                      </a:r>
                      <a:r>
                        <a:rPr lang="lv-LV" dirty="0"/>
                        <a:t> </a:t>
                      </a:r>
                      <a:r>
                        <a:rPr lang="lv-LV" dirty="0" err="1"/>
                        <a:t>your</a:t>
                      </a:r>
                      <a:r>
                        <a:rPr lang="lv-LV" dirty="0"/>
                        <a:t> </a:t>
                      </a:r>
                      <a:r>
                        <a:rPr lang="lv-LV" dirty="0" err="1"/>
                        <a:t>colleague</a:t>
                      </a:r>
                      <a:r>
                        <a:rPr lang="lv-LV" dirty="0"/>
                        <a:t> student a </a:t>
                      </a:r>
                      <a:r>
                        <a:rPr lang="lv-LV" dirty="0" err="1"/>
                        <a:t>chapter</a:t>
                      </a:r>
                      <a:r>
                        <a:rPr lang="lv-LV" dirty="0"/>
                        <a:t> </a:t>
                      </a:r>
                      <a:r>
                        <a:rPr lang="lv-LV" dirty="0" err="1"/>
                        <a:t>of</a:t>
                      </a:r>
                      <a:r>
                        <a:rPr lang="lv-LV" dirty="0"/>
                        <a:t> </a:t>
                      </a:r>
                      <a:r>
                        <a:rPr lang="lv-LV" dirty="0" err="1"/>
                        <a:t>theory</a:t>
                      </a:r>
                      <a:endParaRPr lang="lv-LV" dirty="0"/>
                    </a:p>
                  </a:txBody>
                  <a:tcPr/>
                </a:tc>
                <a:extLst>
                  <a:ext uri="{0D108BD9-81ED-4DB2-BD59-A6C34878D82A}">
                    <a16:rowId xmlns:a16="http://schemas.microsoft.com/office/drawing/2014/main" val="10004"/>
                  </a:ext>
                </a:extLst>
              </a:tr>
              <a:tr h="675563">
                <a:tc>
                  <a:txBody>
                    <a:bodyPr/>
                    <a:lstStyle/>
                    <a:p>
                      <a:r>
                        <a:rPr lang="lv-LV" dirty="0" err="1"/>
                        <a:t>read</a:t>
                      </a:r>
                      <a:r>
                        <a:rPr lang="lv-LV" dirty="0"/>
                        <a:t> </a:t>
                      </a:r>
                      <a:r>
                        <a:rPr lang="lv-LV" dirty="0" err="1"/>
                        <a:t>titles</a:t>
                      </a:r>
                      <a:r>
                        <a:rPr lang="lv-LV" dirty="0"/>
                        <a:t> </a:t>
                      </a:r>
                      <a:r>
                        <a:rPr lang="lv-LV" dirty="0" err="1"/>
                        <a:t>of</a:t>
                      </a:r>
                      <a:r>
                        <a:rPr lang="lv-LV" dirty="0"/>
                        <a:t> </a:t>
                      </a:r>
                      <a:r>
                        <a:rPr lang="lv-LV" dirty="0" err="1"/>
                        <a:t>newspaper</a:t>
                      </a:r>
                      <a:r>
                        <a:rPr lang="lv-LV" dirty="0"/>
                        <a:t> </a:t>
                      </a:r>
                      <a:r>
                        <a:rPr lang="lv-LV" dirty="0" err="1"/>
                        <a:t>articles</a:t>
                      </a:r>
                      <a:r>
                        <a:rPr lang="lv-LV" dirty="0"/>
                        <a:t> </a:t>
                      </a:r>
                      <a:r>
                        <a:rPr lang="lv-LV" dirty="0" err="1"/>
                        <a:t>and</a:t>
                      </a:r>
                      <a:r>
                        <a:rPr lang="lv-LV" dirty="0"/>
                        <a:t> </a:t>
                      </a:r>
                      <a:r>
                        <a:rPr lang="lv-LV" dirty="0" err="1"/>
                        <a:t>consider</a:t>
                      </a:r>
                      <a:r>
                        <a:rPr lang="lv-LV" dirty="0"/>
                        <a:t> </a:t>
                      </a:r>
                      <a:r>
                        <a:rPr lang="lv-LV" dirty="0" err="1"/>
                        <a:t>future</a:t>
                      </a:r>
                      <a:r>
                        <a:rPr lang="lv-LV" dirty="0"/>
                        <a:t> </a:t>
                      </a:r>
                      <a:r>
                        <a:rPr lang="lv-LV" dirty="0" err="1"/>
                        <a:t>business</a:t>
                      </a:r>
                      <a:r>
                        <a:rPr lang="lv-LV" dirty="0"/>
                        <a:t> </a:t>
                      </a:r>
                      <a:r>
                        <a:rPr lang="lv-LV" dirty="0" err="1"/>
                        <a:t>opportunities</a:t>
                      </a:r>
                      <a:r>
                        <a:rPr lang="lv-LV" dirty="0"/>
                        <a:t> </a:t>
                      </a:r>
                    </a:p>
                  </a:txBody>
                  <a:tcPr/>
                </a:tc>
                <a:extLst>
                  <a:ext uri="{0D108BD9-81ED-4DB2-BD59-A6C34878D82A}">
                    <a16:rowId xmlns:a16="http://schemas.microsoft.com/office/drawing/2014/main" val="10005"/>
                  </a:ext>
                </a:extLst>
              </a:tr>
              <a:tr h="675563">
                <a:tc>
                  <a:txBody>
                    <a:bodyPr/>
                    <a:lstStyle/>
                    <a:p>
                      <a:r>
                        <a:rPr lang="lv-LV" dirty="0" err="1"/>
                        <a:t>on</a:t>
                      </a:r>
                      <a:r>
                        <a:rPr lang="lv-LV" dirty="0"/>
                        <a:t> </a:t>
                      </a:r>
                      <a:r>
                        <a:rPr lang="lv-LV" dirty="0" err="1"/>
                        <a:t>basis</a:t>
                      </a:r>
                      <a:r>
                        <a:rPr lang="lv-LV" dirty="0"/>
                        <a:t> </a:t>
                      </a:r>
                      <a:r>
                        <a:rPr lang="lv-LV" dirty="0" err="1"/>
                        <a:t>of</a:t>
                      </a:r>
                      <a:r>
                        <a:rPr lang="lv-LV" dirty="0"/>
                        <a:t> </a:t>
                      </a:r>
                      <a:r>
                        <a:rPr lang="lv-LV" dirty="0" err="1"/>
                        <a:t>some</a:t>
                      </a:r>
                      <a:r>
                        <a:rPr lang="lv-LV" dirty="0"/>
                        <a:t> </a:t>
                      </a:r>
                      <a:r>
                        <a:rPr lang="lv-LV" dirty="0" err="1"/>
                        <a:t>article</a:t>
                      </a:r>
                      <a:r>
                        <a:rPr lang="lv-LV" dirty="0"/>
                        <a:t> </a:t>
                      </a:r>
                      <a:r>
                        <a:rPr lang="lv-LV" dirty="0" err="1"/>
                        <a:t>prepare</a:t>
                      </a:r>
                      <a:r>
                        <a:rPr lang="lv-LV" dirty="0"/>
                        <a:t> </a:t>
                      </a:r>
                      <a:r>
                        <a:rPr lang="lv-LV" dirty="0" err="1"/>
                        <a:t>reports</a:t>
                      </a:r>
                      <a:r>
                        <a:rPr lang="lv-LV" dirty="0"/>
                        <a:t> </a:t>
                      </a:r>
                      <a:r>
                        <a:rPr lang="lv-LV" dirty="0" err="1"/>
                        <a:t>for</a:t>
                      </a:r>
                      <a:r>
                        <a:rPr lang="lv-LV" dirty="0"/>
                        <a:t> 2 </a:t>
                      </a:r>
                      <a:r>
                        <a:rPr lang="lv-LV" dirty="0" err="1"/>
                        <a:t>different</a:t>
                      </a:r>
                      <a:r>
                        <a:rPr lang="lv-LV" dirty="0"/>
                        <a:t> </a:t>
                      </a:r>
                      <a:r>
                        <a:rPr lang="lv-LV" dirty="0" err="1"/>
                        <a:t>target</a:t>
                      </a:r>
                      <a:r>
                        <a:rPr lang="lv-LV" dirty="0"/>
                        <a:t> </a:t>
                      </a:r>
                      <a:r>
                        <a:rPr lang="lv-LV" dirty="0" err="1"/>
                        <a:t>auditoriums</a:t>
                      </a:r>
                      <a:endParaRPr lang="lv-LV" dirty="0"/>
                    </a:p>
                  </a:txBody>
                  <a:tcPr/>
                </a:tc>
                <a:extLst>
                  <a:ext uri="{0D108BD9-81ED-4DB2-BD59-A6C34878D82A}">
                    <a16:rowId xmlns:a16="http://schemas.microsoft.com/office/drawing/2014/main" val="10006"/>
                  </a:ext>
                </a:extLst>
              </a:tr>
              <a:tr h="675563">
                <a:tc>
                  <a:txBody>
                    <a:bodyPr/>
                    <a:lstStyle/>
                    <a:p>
                      <a:r>
                        <a:rPr lang="lv-LV" dirty="0" err="1"/>
                        <a:t>read</a:t>
                      </a:r>
                      <a:r>
                        <a:rPr lang="lv-LV" dirty="0"/>
                        <a:t> </a:t>
                      </a:r>
                      <a:r>
                        <a:rPr lang="lv-LV" dirty="0" err="1"/>
                        <a:t>scientific</a:t>
                      </a:r>
                      <a:r>
                        <a:rPr lang="lv-LV" dirty="0"/>
                        <a:t> </a:t>
                      </a:r>
                      <a:r>
                        <a:rPr lang="lv-LV" dirty="0" err="1"/>
                        <a:t>article</a:t>
                      </a:r>
                      <a:r>
                        <a:rPr lang="lv-LV" dirty="0"/>
                        <a:t> </a:t>
                      </a:r>
                      <a:r>
                        <a:rPr lang="lv-LV" dirty="0" err="1"/>
                        <a:t>and</a:t>
                      </a:r>
                      <a:r>
                        <a:rPr lang="lv-LV" dirty="0"/>
                        <a:t> </a:t>
                      </a:r>
                      <a:r>
                        <a:rPr lang="lv-LV" dirty="0" err="1"/>
                        <a:t>guess</a:t>
                      </a:r>
                      <a:r>
                        <a:rPr lang="lv-LV" dirty="0"/>
                        <a:t> 5 </a:t>
                      </a:r>
                      <a:r>
                        <a:rPr lang="lv-LV" dirty="0" err="1"/>
                        <a:t>keywords</a:t>
                      </a:r>
                      <a:r>
                        <a:rPr lang="lv-LV" dirty="0"/>
                        <a:t>, </a:t>
                      </a:r>
                      <a:r>
                        <a:rPr lang="en-US" dirty="0"/>
                        <a:t>create a title</a:t>
                      </a:r>
                      <a:r>
                        <a:rPr lang="lv-LV" dirty="0"/>
                        <a:t>, </a:t>
                      </a:r>
                      <a:r>
                        <a:rPr lang="en-US" dirty="0"/>
                        <a:t>annotation to an article</a:t>
                      </a:r>
                      <a:r>
                        <a:rPr lang="lv-LV" dirty="0"/>
                        <a:t>, </a:t>
                      </a:r>
                      <a:r>
                        <a:rPr lang="lv-LV" dirty="0" err="1"/>
                        <a:t>twitter</a:t>
                      </a:r>
                      <a:r>
                        <a:rPr lang="lv-LV" dirty="0"/>
                        <a:t> </a:t>
                      </a:r>
                      <a:r>
                        <a:rPr lang="lv-LV" dirty="0" err="1"/>
                        <a:t>the</a:t>
                      </a:r>
                      <a:r>
                        <a:rPr lang="lv-LV" dirty="0"/>
                        <a:t> </a:t>
                      </a:r>
                      <a:r>
                        <a:rPr lang="lv-LV" dirty="0" err="1"/>
                        <a:t>article</a:t>
                      </a:r>
                      <a:endParaRPr lang="lv-LV" dirty="0"/>
                    </a:p>
                  </a:txBody>
                  <a:tcPr/>
                </a:tc>
                <a:extLst>
                  <a:ext uri="{0D108BD9-81ED-4DB2-BD59-A6C34878D82A}">
                    <a16:rowId xmlns:a16="http://schemas.microsoft.com/office/drawing/2014/main" val="10007"/>
                  </a:ext>
                </a:extLst>
              </a:tr>
              <a:tr h="675563">
                <a:tc>
                  <a:txBody>
                    <a:bodyPr/>
                    <a:lstStyle/>
                    <a:p>
                      <a:r>
                        <a:rPr lang="lv-LV" dirty="0" err="1"/>
                        <a:t>case</a:t>
                      </a:r>
                      <a:r>
                        <a:rPr lang="lv-LV" dirty="0"/>
                        <a:t> </a:t>
                      </a:r>
                      <a:r>
                        <a:rPr lang="lv-LV" dirty="0" err="1"/>
                        <a:t>study</a:t>
                      </a:r>
                      <a:endParaRPr lang="lv-LV" dirty="0"/>
                    </a:p>
                  </a:txBody>
                  <a:tcPr/>
                </a:tc>
                <a:extLst>
                  <a:ext uri="{0D108BD9-81ED-4DB2-BD59-A6C34878D82A}">
                    <a16:rowId xmlns:a16="http://schemas.microsoft.com/office/drawing/2014/main" val="10008"/>
                  </a:ext>
                </a:extLst>
              </a:tr>
            </a:tbl>
          </a:graphicData>
        </a:graphic>
      </p:graphicFrame>
      <p:sp>
        <p:nvSpPr>
          <p:cNvPr id="6" name="Taisnstūris 5"/>
          <p:cNvSpPr/>
          <p:nvPr/>
        </p:nvSpPr>
        <p:spPr>
          <a:xfrm>
            <a:off x="1115616" y="6345566"/>
            <a:ext cx="7358681" cy="369332"/>
          </a:xfrm>
          <a:prstGeom prst="rect">
            <a:avLst/>
          </a:prstGeom>
        </p:spPr>
        <p:txBody>
          <a:bodyPr wrap="none">
            <a:spAutoFit/>
          </a:bodyPr>
          <a:lstStyle/>
          <a:p>
            <a:r>
              <a:rPr lang="lv-LV" altLang="lv-LV" i="1" dirty="0" err="1">
                <a:solidFill>
                  <a:srgbClr val="FF0000"/>
                </a:solidFill>
              </a:rPr>
              <a:t>Please</a:t>
            </a:r>
            <a:r>
              <a:rPr lang="lv-LV" altLang="lv-LV" i="1" dirty="0">
                <a:solidFill>
                  <a:srgbClr val="FF0000"/>
                </a:solidFill>
              </a:rPr>
              <a:t> </a:t>
            </a:r>
            <a:r>
              <a:rPr lang="lv-LV" altLang="lv-LV" i="1" dirty="0" err="1">
                <a:solidFill>
                  <a:srgbClr val="FF0000"/>
                </a:solidFill>
              </a:rPr>
              <a:t>create</a:t>
            </a:r>
            <a:r>
              <a:rPr lang="lv-LV" altLang="lv-LV" i="1" dirty="0">
                <a:solidFill>
                  <a:srgbClr val="FF0000"/>
                </a:solidFill>
              </a:rPr>
              <a:t> a sentence </a:t>
            </a:r>
            <a:r>
              <a:rPr lang="lv-LV" altLang="lv-LV" i="1" dirty="0" err="1">
                <a:solidFill>
                  <a:srgbClr val="FF0000"/>
                </a:solidFill>
              </a:rPr>
              <a:t>using</a:t>
            </a:r>
            <a:r>
              <a:rPr lang="lv-LV" altLang="lv-LV" i="1" dirty="0">
                <a:solidFill>
                  <a:srgbClr val="FF0000"/>
                </a:solidFill>
              </a:rPr>
              <a:t> terms: «</a:t>
            </a:r>
            <a:r>
              <a:rPr lang="lv-LV" altLang="lv-LV" i="1" dirty="0" err="1">
                <a:solidFill>
                  <a:srgbClr val="FF0000"/>
                </a:solidFill>
              </a:rPr>
              <a:t>learning</a:t>
            </a:r>
            <a:r>
              <a:rPr lang="lv-LV" altLang="lv-LV" i="1" dirty="0">
                <a:solidFill>
                  <a:srgbClr val="FF0000"/>
                </a:solidFill>
              </a:rPr>
              <a:t> </a:t>
            </a:r>
            <a:r>
              <a:rPr lang="lv-LV" altLang="lv-LV" i="1" dirty="0" err="1">
                <a:solidFill>
                  <a:srgbClr val="FF0000"/>
                </a:solidFill>
              </a:rPr>
              <a:t>outcomes</a:t>
            </a:r>
            <a:r>
              <a:rPr lang="lv-LV" altLang="lv-LV" i="1" dirty="0">
                <a:solidFill>
                  <a:srgbClr val="FF0000"/>
                </a:solidFill>
              </a:rPr>
              <a:t>», «</a:t>
            </a:r>
            <a:r>
              <a:rPr lang="lv-LV" altLang="lv-LV" i="1" dirty="0" err="1">
                <a:solidFill>
                  <a:srgbClr val="FF0000"/>
                </a:solidFill>
              </a:rPr>
              <a:t>accountability</a:t>
            </a:r>
            <a:r>
              <a:rPr lang="lv-LV" altLang="lv-LV" i="1" dirty="0">
                <a:solidFill>
                  <a:srgbClr val="FF0000"/>
                </a:solidFill>
              </a:rPr>
              <a:t>»</a:t>
            </a:r>
            <a:endParaRPr lang="lv-LV" dirty="0"/>
          </a:p>
        </p:txBody>
      </p:sp>
    </p:spTree>
    <p:extLst>
      <p:ext uri="{BB962C8B-B14F-4D97-AF65-F5344CB8AC3E}">
        <p14:creationId xmlns:p14="http://schemas.microsoft.com/office/powerpoint/2010/main" val="206951899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68313" y="260350"/>
            <a:ext cx="8218487" cy="1069975"/>
          </a:xfrm>
        </p:spPr>
        <p:txBody>
          <a:bodyPr/>
          <a:lstStyle/>
          <a:p>
            <a:r>
              <a:rPr lang="lv-LV" altLang="lv-LV" b="1"/>
              <a:t>Learning outcomes = quality tool</a:t>
            </a:r>
            <a:endParaRPr lang="lv-LV" altLang="lv-LV"/>
          </a:p>
        </p:txBody>
      </p:sp>
      <p:sp>
        <p:nvSpPr>
          <p:cNvPr id="11267" name="Text Box 3"/>
          <p:cNvSpPr txBox="1">
            <a:spLocks noChangeArrowheads="1"/>
          </p:cNvSpPr>
          <p:nvPr/>
        </p:nvSpPr>
        <p:spPr bwMode="auto">
          <a:xfrm>
            <a:off x="250825" y="1284288"/>
            <a:ext cx="8642350" cy="1062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50000"/>
              </a:spcBef>
              <a:buFontTx/>
              <a:buNone/>
            </a:pPr>
            <a:r>
              <a:rPr lang="lv-LV" altLang="lv-LV" sz="1800" dirty="0">
                <a:solidFill>
                  <a:srgbClr val="FF0000"/>
                </a:solidFill>
              </a:rPr>
              <a:t>T______</a:t>
            </a:r>
            <a:r>
              <a:rPr lang="lv-LV" altLang="lv-LV" sz="1800" dirty="0" err="1">
                <a:solidFill>
                  <a:srgbClr val="FF0000"/>
                </a:solidFill>
              </a:rPr>
              <a:t>rent</a:t>
            </a:r>
            <a:r>
              <a:rPr lang="lv-LV" altLang="lv-LV" sz="1800" dirty="0">
                <a:solidFill>
                  <a:srgbClr val="FF0000"/>
                </a:solidFill>
              </a:rPr>
              <a:t>, </a:t>
            </a:r>
            <a:r>
              <a:rPr lang="lv-LV" altLang="lv-LV" sz="1800" dirty="0" err="1">
                <a:solidFill>
                  <a:srgbClr val="FF0000"/>
                </a:solidFill>
              </a:rPr>
              <a:t>clearly</a:t>
            </a:r>
            <a:r>
              <a:rPr lang="lv-LV" altLang="lv-LV" sz="1800" dirty="0">
                <a:solidFill>
                  <a:srgbClr val="FF0000"/>
                </a:solidFill>
              </a:rPr>
              <a:t> set </a:t>
            </a:r>
            <a:r>
              <a:rPr lang="lv-LV" altLang="lv-LV" sz="1800" dirty="0" err="1">
                <a:solidFill>
                  <a:srgbClr val="FF0000"/>
                </a:solidFill>
              </a:rPr>
              <a:t>resp</a:t>
            </a:r>
            <a:r>
              <a:rPr lang="lv-LV" altLang="lv-LV" sz="1800" dirty="0">
                <a:solidFill>
                  <a:srgbClr val="FF0000"/>
                </a:solidFill>
              </a:rPr>
              <a:t>_____</a:t>
            </a:r>
            <a:r>
              <a:rPr lang="lv-LV" altLang="lv-LV" sz="1800" dirty="0" err="1">
                <a:solidFill>
                  <a:srgbClr val="FF0000"/>
                </a:solidFill>
              </a:rPr>
              <a:t>ility</a:t>
            </a:r>
            <a:r>
              <a:rPr lang="lv-LV" altLang="lv-LV" sz="1800" dirty="0">
                <a:solidFill>
                  <a:srgbClr val="FF0000"/>
                </a:solidFill>
              </a:rPr>
              <a:t>, __</a:t>
            </a:r>
            <a:r>
              <a:rPr lang="lv-LV" altLang="lv-LV" sz="1800" dirty="0" err="1">
                <a:solidFill>
                  <a:srgbClr val="FF0000"/>
                </a:solidFill>
              </a:rPr>
              <a:t>rget-orie</a:t>
            </a:r>
            <a:r>
              <a:rPr lang="lv-LV" altLang="lv-LV" sz="1800" dirty="0">
                <a:solidFill>
                  <a:srgbClr val="FF0000"/>
                </a:solidFill>
              </a:rPr>
              <a:t>____d, student cent____, </a:t>
            </a:r>
            <a:r>
              <a:rPr lang="lv-LV" altLang="lv-LV" sz="1800" dirty="0" err="1">
                <a:solidFill>
                  <a:srgbClr val="FF0000"/>
                </a:solidFill>
              </a:rPr>
              <a:t>stru</a:t>
            </a:r>
            <a:r>
              <a:rPr lang="lv-LV" altLang="lv-LV" sz="1800" dirty="0">
                <a:solidFill>
                  <a:srgbClr val="FF0000"/>
                </a:solidFill>
              </a:rPr>
              <a:t>___</a:t>
            </a:r>
            <a:r>
              <a:rPr lang="lv-LV" altLang="lv-LV" sz="1800" dirty="0" err="1">
                <a:solidFill>
                  <a:srgbClr val="FF0000"/>
                </a:solidFill>
              </a:rPr>
              <a:t>red</a:t>
            </a:r>
            <a:r>
              <a:rPr lang="lv-LV" altLang="lv-LV" sz="1800" dirty="0">
                <a:solidFill>
                  <a:srgbClr val="FF0000"/>
                </a:solidFill>
              </a:rPr>
              <a:t>, </a:t>
            </a:r>
            <a:r>
              <a:rPr lang="lv-LV" altLang="lv-LV" sz="1800" dirty="0" err="1">
                <a:solidFill>
                  <a:srgbClr val="FF0000"/>
                </a:solidFill>
              </a:rPr>
              <a:t>r_____es</a:t>
            </a:r>
            <a:r>
              <a:rPr lang="lv-LV" altLang="lv-LV" sz="1800" dirty="0">
                <a:solidFill>
                  <a:srgbClr val="FF0000"/>
                </a:solidFill>
              </a:rPr>
              <a:t> [</a:t>
            </a:r>
            <a:r>
              <a:rPr lang="lv-LV" altLang="lv-LV" sz="1800" i="1" dirty="0" err="1">
                <a:solidFill>
                  <a:srgbClr val="FF0000"/>
                </a:solidFill>
              </a:rPr>
              <a:t>time</a:t>
            </a:r>
            <a:r>
              <a:rPr lang="lv-LV" altLang="lv-LV" sz="1800" i="1" dirty="0">
                <a:solidFill>
                  <a:srgbClr val="FF0000"/>
                </a:solidFill>
              </a:rPr>
              <a:t>, student </a:t>
            </a:r>
            <a:r>
              <a:rPr lang="lv-LV" altLang="lv-LV" sz="1800" i="1" dirty="0" err="1">
                <a:solidFill>
                  <a:srgbClr val="FF0000"/>
                </a:solidFill>
              </a:rPr>
              <a:t>and</a:t>
            </a:r>
            <a:r>
              <a:rPr lang="lv-LV" altLang="lv-LV" sz="1800" i="1" dirty="0">
                <a:solidFill>
                  <a:srgbClr val="FF0000"/>
                </a:solidFill>
              </a:rPr>
              <a:t> </a:t>
            </a:r>
            <a:r>
              <a:rPr lang="lv-LV" altLang="lv-LV" sz="1800" i="1" dirty="0" err="1">
                <a:solidFill>
                  <a:srgbClr val="FF0000"/>
                </a:solidFill>
              </a:rPr>
              <a:t>lecturer</a:t>
            </a:r>
            <a:r>
              <a:rPr lang="lv-LV" altLang="lv-LV" sz="1800" i="1" dirty="0">
                <a:solidFill>
                  <a:srgbClr val="FF0000"/>
                </a:solidFill>
              </a:rPr>
              <a:t> </a:t>
            </a:r>
            <a:r>
              <a:rPr lang="lv-LV" altLang="lv-LV" sz="1800" i="1" dirty="0" err="1">
                <a:solidFill>
                  <a:srgbClr val="FF0000"/>
                </a:solidFill>
              </a:rPr>
              <a:t>workload</a:t>
            </a:r>
            <a:r>
              <a:rPr lang="lv-LV" altLang="lv-LV" sz="1800" dirty="0">
                <a:solidFill>
                  <a:srgbClr val="FF0000"/>
                </a:solidFill>
              </a:rPr>
              <a:t>]-</a:t>
            </a:r>
            <a:r>
              <a:rPr lang="lv-LV" altLang="lv-LV" sz="1800" dirty="0" err="1">
                <a:solidFill>
                  <a:srgbClr val="FF0000"/>
                </a:solidFill>
              </a:rPr>
              <a:t>saving</a:t>
            </a:r>
            <a:endParaRPr lang="lv-LV" altLang="lv-LV" sz="1800" dirty="0">
              <a:solidFill>
                <a:srgbClr val="FF0000"/>
              </a:solidFill>
            </a:endParaRPr>
          </a:p>
          <a:p>
            <a:pPr algn="ctr" eaLnBrk="1" hangingPunct="1">
              <a:spcBef>
                <a:spcPct val="50000"/>
              </a:spcBef>
              <a:buFontTx/>
              <a:buNone/>
            </a:pPr>
            <a:r>
              <a:rPr lang="lv-LV" altLang="lv-LV" sz="1800" dirty="0">
                <a:solidFill>
                  <a:srgbClr val="FF0000"/>
                </a:solidFill>
              </a:rPr>
              <a:t>-&gt; </a:t>
            </a:r>
            <a:r>
              <a:rPr lang="lv-LV" altLang="lv-LV" sz="1800" dirty="0" err="1">
                <a:solidFill>
                  <a:srgbClr val="FF0000"/>
                </a:solidFill>
              </a:rPr>
              <a:t>q_____y</a:t>
            </a:r>
            <a:endParaRPr lang="lv-LV" altLang="lv-LV" sz="1800" dirty="0">
              <a:solidFill>
                <a:srgbClr val="FF0000"/>
              </a:solidFill>
            </a:endParaRPr>
          </a:p>
        </p:txBody>
      </p:sp>
      <p:grpSp>
        <p:nvGrpSpPr>
          <p:cNvPr id="11268" name="Group 4"/>
          <p:cNvGrpSpPr>
            <a:grpSpLocks/>
          </p:cNvGrpSpPr>
          <p:nvPr/>
        </p:nvGrpSpPr>
        <p:grpSpPr bwMode="auto">
          <a:xfrm>
            <a:off x="0" y="2373313"/>
            <a:ext cx="5003800" cy="3108325"/>
            <a:chOff x="1156" y="799"/>
            <a:chExt cx="3584" cy="2404"/>
          </a:xfrm>
        </p:grpSpPr>
        <p:sp>
          <p:nvSpPr>
            <p:cNvPr id="11280" name="Oval 5"/>
            <p:cNvSpPr>
              <a:spLocks noChangeArrowheads="1"/>
            </p:cNvSpPr>
            <p:nvPr/>
          </p:nvSpPr>
          <p:spPr bwMode="auto">
            <a:xfrm>
              <a:off x="1156" y="799"/>
              <a:ext cx="3584" cy="240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endParaRPr lang="lv-LV" altLang="lv-LV" sz="1800"/>
            </a:p>
          </p:txBody>
        </p:sp>
        <p:sp>
          <p:nvSpPr>
            <p:cNvPr id="11281" name="Oval 6"/>
            <p:cNvSpPr>
              <a:spLocks noChangeArrowheads="1"/>
            </p:cNvSpPr>
            <p:nvPr/>
          </p:nvSpPr>
          <p:spPr bwMode="auto">
            <a:xfrm>
              <a:off x="1656" y="1117"/>
              <a:ext cx="2630" cy="181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FontTx/>
                <a:buNone/>
              </a:pPr>
              <a:endParaRPr lang="lv-LV" altLang="lv-LV" sz="1800"/>
            </a:p>
          </p:txBody>
        </p:sp>
        <p:sp>
          <p:nvSpPr>
            <p:cNvPr id="11282" name="Oval 7"/>
            <p:cNvSpPr>
              <a:spLocks noChangeArrowheads="1"/>
            </p:cNvSpPr>
            <p:nvPr/>
          </p:nvSpPr>
          <p:spPr bwMode="auto">
            <a:xfrm>
              <a:off x="2336" y="1525"/>
              <a:ext cx="1224" cy="1179"/>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FontTx/>
                <a:buNone/>
              </a:pPr>
              <a:r>
                <a:rPr lang="lv-LV" altLang="lv-LV" sz="2000" b="1"/>
                <a:t>CORE</a:t>
              </a:r>
            </a:p>
            <a:p>
              <a:pPr algn="ctr" eaLnBrk="1" hangingPunct="1">
                <a:spcBef>
                  <a:spcPct val="0"/>
                </a:spcBef>
                <a:buFontTx/>
                <a:buNone/>
              </a:pPr>
              <a:r>
                <a:rPr lang="lv-LV" altLang="lv-LV" sz="2000" b="1"/>
                <a:t>Learning </a:t>
              </a:r>
            </a:p>
            <a:p>
              <a:pPr algn="ctr" eaLnBrk="1" hangingPunct="1">
                <a:spcBef>
                  <a:spcPct val="0"/>
                </a:spcBef>
                <a:buFontTx/>
                <a:buNone/>
              </a:pPr>
              <a:r>
                <a:rPr lang="lv-LV" altLang="lv-LV" sz="2000" b="1"/>
                <a:t>outcomes</a:t>
              </a:r>
            </a:p>
          </p:txBody>
        </p:sp>
        <p:sp>
          <p:nvSpPr>
            <p:cNvPr id="11283" name="Text Box 8"/>
            <p:cNvSpPr txBox="1">
              <a:spLocks noChangeArrowheads="1"/>
            </p:cNvSpPr>
            <p:nvPr/>
          </p:nvSpPr>
          <p:spPr bwMode="auto">
            <a:xfrm>
              <a:off x="2261" y="1299"/>
              <a:ext cx="1664" cy="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50000"/>
                </a:spcBef>
                <a:buFontTx/>
                <a:buNone/>
              </a:pPr>
              <a:r>
                <a:rPr lang="lv-LV" altLang="lv-LV" sz="1400" b="1"/>
                <a:t>PERIPHERAL sciences</a:t>
              </a:r>
              <a:endParaRPr lang="lv-LV" altLang="lv-LV" sz="1400"/>
            </a:p>
          </p:txBody>
        </p:sp>
        <p:sp>
          <p:nvSpPr>
            <p:cNvPr id="11284" name="Text Box 9"/>
            <p:cNvSpPr txBox="1">
              <a:spLocks noChangeArrowheads="1"/>
            </p:cNvSpPr>
            <p:nvPr/>
          </p:nvSpPr>
          <p:spPr bwMode="auto">
            <a:xfrm>
              <a:off x="2336" y="884"/>
              <a:ext cx="2002" cy="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50000"/>
                </a:spcBef>
                <a:buFontTx/>
                <a:buNone/>
              </a:pPr>
              <a:r>
                <a:rPr lang="lv-LV" altLang="lv-LV" sz="1400" b="1"/>
                <a:t>ILLUSTRATIVE info</a:t>
              </a:r>
              <a:endParaRPr lang="lv-LV" altLang="lv-LV" sz="1400"/>
            </a:p>
          </p:txBody>
        </p:sp>
      </p:grpSp>
      <p:grpSp>
        <p:nvGrpSpPr>
          <p:cNvPr id="11269" name="Group 10"/>
          <p:cNvGrpSpPr>
            <a:grpSpLocks/>
          </p:cNvGrpSpPr>
          <p:nvPr/>
        </p:nvGrpSpPr>
        <p:grpSpPr bwMode="auto">
          <a:xfrm>
            <a:off x="5889625" y="3070225"/>
            <a:ext cx="2449513" cy="1728788"/>
            <a:chOff x="1156" y="981"/>
            <a:chExt cx="3584" cy="2404"/>
          </a:xfrm>
        </p:grpSpPr>
        <p:grpSp>
          <p:nvGrpSpPr>
            <p:cNvPr id="11273" name="Group 11"/>
            <p:cNvGrpSpPr>
              <a:grpSpLocks/>
            </p:cNvGrpSpPr>
            <p:nvPr/>
          </p:nvGrpSpPr>
          <p:grpSpPr bwMode="auto">
            <a:xfrm>
              <a:off x="1156" y="981"/>
              <a:ext cx="3584" cy="2404"/>
              <a:chOff x="1156" y="981"/>
              <a:chExt cx="3584" cy="2404"/>
            </a:xfrm>
          </p:grpSpPr>
          <p:sp>
            <p:nvSpPr>
              <p:cNvPr id="11277" name="Oval 12"/>
              <p:cNvSpPr>
                <a:spLocks noChangeArrowheads="1"/>
              </p:cNvSpPr>
              <p:nvPr/>
            </p:nvSpPr>
            <p:spPr bwMode="auto">
              <a:xfrm>
                <a:off x="1156" y="981"/>
                <a:ext cx="3584" cy="240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endParaRPr lang="lv-LV" altLang="lv-LV" sz="1800"/>
              </a:p>
            </p:txBody>
          </p:sp>
          <p:sp>
            <p:nvSpPr>
              <p:cNvPr id="11278" name="Oval 13"/>
              <p:cNvSpPr>
                <a:spLocks noChangeArrowheads="1"/>
              </p:cNvSpPr>
              <p:nvPr/>
            </p:nvSpPr>
            <p:spPr bwMode="auto">
              <a:xfrm>
                <a:off x="1202" y="1570"/>
                <a:ext cx="2450" cy="1452"/>
              </a:xfrm>
              <a:prstGeom prst="ellipse">
                <a:avLst/>
              </a:prstGeom>
              <a:gradFill rotWithShape="1">
                <a:gsLst>
                  <a:gs pos="0">
                    <a:srgbClr val="475E76"/>
                  </a:gs>
                  <a:gs pos="100000">
                    <a:srgbClr val="99CCFF"/>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endParaRPr lang="lv-LV" altLang="lv-LV" sz="1800"/>
              </a:p>
            </p:txBody>
          </p:sp>
          <p:sp>
            <p:nvSpPr>
              <p:cNvPr id="11279" name="Oval 14"/>
              <p:cNvSpPr>
                <a:spLocks noChangeArrowheads="1"/>
              </p:cNvSpPr>
              <p:nvPr/>
            </p:nvSpPr>
            <p:spPr bwMode="auto">
              <a:xfrm rot="-2707132">
                <a:off x="2126" y="1385"/>
                <a:ext cx="2054" cy="1361"/>
              </a:xfrm>
              <a:prstGeom prst="ellipse">
                <a:avLst/>
              </a:prstGeom>
              <a:gradFill rotWithShape="1">
                <a:gsLst>
                  <a:gs pos="0">
                    <a:srgbClr val="475E76"/>
                  </a:gs>
                  <a:gs pos="100000">
                    <a:srgbClr val="99CCFF"/>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endParaRPr lang="lv-LV" altLang="lv-LV" sz="1800"/>
              </a:p>
            </p:txBody>
          </p:sp>
        </p:grpSp>
        <p:grpSp>
          <p:nvGrpSpPr>
            <p:cNvPr id="11274" name="Group 15"/>
            <p:cNvGrpSpPr>
              <a:grpSpLocks/>
            </p:cNvGrpSpPr>
            <p:nvPr/>
          </p:nvGrpSpPr>
          <p:grpSpPr bwMode="auto">
            <a:xfrm>
              <a:off x="1656" y="1299"/>
              <a:ext cx="2630" cy="1814"/>
              <a:chOff x="1656" y="1299"/>
              <a:chExt cx="2630" cy="1814"/>
            </a:xfrm>
          </p:grpSpPr>
          <p:sp>
            <p:nvSpPr>
              <p:cNvPr id="11275" name="Oval 16"/>
              <p:cNvSpPr>
                <a:spLocks noChangeArrowheads="1"/>
              </p:cNvSpPr>
              <p:nvPr/>
            </p:nvSpPr>
            <p:spPr bwMode="auto">
              <a:xfrm>
                <a:off x="2336" y="1707"/>
                <a:ext cx="1224" cy="1179"/>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FontTx/>
                  <a:buNone/>
                </a:pPr>
                <a:endParaRPr lang="lv-LV" altLang="lv-LV" sz="1800"/>
              </a:p>
            </p:txBody>
          </p:sp>
          <p:sp>
            <p:nvSpPr>
              <p:cNvPr id="11276" name="Oval 17"/>
              <p:cNvSpPr>
                <a:spLocks noChangeArrowheads="1"/>
              </p:cNvSpPr>
              <p:nvPr/>
            </p:nvSpPr>
            <p:spPr bwMode="auto">
              <a:xfrm>
                <a:off x="1656" y="1299"/>
                <a:ext cx="2630" cy="1814"/>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FontTx/>
                  <a:buNone/>
                </a:pPr>
                <a:endParaRPr lang="lv-LV" altLang="lv-LV" sz="1800"/>
              </a:p>
            </p:txBody>
          </p:sp>
        </p:grpSp>
      </p:grpSp>
      <p:sp>
        <p:nvSpPr>
          <p:cNvPr id="11270" name="Rectangle 18"/>
          <p:cNvSpPr>
            <a:spLocks noChangeArrowheads="1"/>
          </p:cNvSpPr>
          <p:nvPr/>
        </p:nvSpPr>
        <p:spPr bwMode="auto">
          <a:xfrm>
            <a:off x="5730875" y="4778375"/>
            <a:ext cx="304482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lv-LV" altLang="lv-LV"/>
              <a:t>the lecturer might change, </a:t>
            </a:r>
          </a:p>
          <a:p>
            <a:pPr algn="ctr" eaLnBrk="1" hangingPunct="1"/>
            <a:r>
              <a:rPr lang="lv-LV" altLang="lv-LV"/>
              <a:t>but the core knowledge </a:t>
            </a:r>
          </a:p>
          <a:p>
            <a:pPr algn="ctr" eaLnBrk="1" hangingPunct="1"/>
            <a:r>
              <a:rPr lang="lv-LV" altLang="lv-LV"/>
              <a:t>that the students get taught </a:t>
            </a:r>
          </a:p>
          <a:p>
            <a:pPr algn="ctr" eaLnBrk="1" hangingPunct="1"/>
            <a:r>
              <a:rPr lang="lv-LV" altLang="lv-LV"/>
              <a:t>within the course</a:t>
            </a:r>
          </a:p>
          <a:p>
            <a:pPr algn="ctr" eaLnBrk="1" hangingPunct="1"/>
            <a:r>
              <a:rPr lang="lv-LV" altLang="lv-LV"/>
              <a:t>stay the same</a:t>
            </a:r>
          </a:p>
        </p:txBody>
      </p:sp>
      <p:sp>
        <p:nvSpPr>
          <p:cNvPr id="11271" name="Rectangle 19"/>
          <p:cNvSpPr>
            <a:spLocks noChangeArrowheads="1"/>
          </p:cNvSpPr>
          <p:nvPr/>
        </p:nvSpPr>
        <p:spPr bwMode="auto">
          <a:xfrm>
            <a:off x="5921375" y="2051050"/>
            <a:ext cx="263683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lv-LV" altLang="lv-LV" sz="1500" i="1"/>
              <a:t>Bologna process requires to </a:t>
            </a:r>
          </a:p>
          <a:p>
            <a:pPr algn="ctr" eaLnBrk="1" hangingPunct="1"/>
            <a:r>
              <a:rPr lang="lv-LV" altLang="lv-LV" sz="1500" i="1"/>
              <a:t>decrease study period!</a:t>
            </a:r>
          </a:p>
        </p:txBody>
      </p:sp>
      <p:cxnSp>
        <p:nvCxnSpPr>
          <p:cNvPr id="21" name="Straight Arrow Connector 20"/>
          <p:cNvCxnSpPr/>
          <p:nvPr/>
        </p:nvCxnSpPr>
        <p:spPr>
          <a:xfrm flipH="1" flipV="1">
            <a:off x="5292725" y="1919288"/>
            <a:ext cx="642938" cy="26352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2799176"/>
      </p:ext>
    </p:extLst>
  </p:cSld>
  <p:clrMapOvr>
    <a:masterClrMapping/>
  </p:clrMapOvr>
  <p:transition>
    <p:fad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539750" y="260350"/>
            <a:ext cx="8064500" cy="1296988"/>
          </a:xfrm>
        </p:spPr>
        <p:txBody>
          <a:bodyPr/>
          <a:lstStyle/>
          <a:p>
            <a:pPr eaLnBrk="1" hangingPunct="1"/>
            <a:r>
              <a:rPr lang="lv-LV" altLang="lv-LV" sz="3200"/>
              <a:t>Administrative support</a:t>
            </a:r>
            <a:endParaRPr lang="lv-LV" altLang="lv-LV" sz="3500"/>
          </a:p>
        </p:txBody>
      </p:sp>
      <p:sp>
        <p:nvSpPr>
          <p:cNvPr id="5123" name="Subtitle 2"/>
          <p:cNvSpPr>
            <a:spLocks noGrp="1"/>
          </p:cNvSpPr>
          <p:nvPr>
            <p:ph type="subTitle" idx="1"/>
          </p:nvPr>
        </p:nvSpPr>
        <p:spPr>
          <a:xfrm>
            <a:off x="539750" y="1557338"/>
            <a:ext cx="8064500" cy="2824162"/>
          </a:xfrm>
        </p:spPr>
        <p:txBody>
          <a:bodyPr>
            <a:normAutofit fontScale="92500" lnSpcReduction="10000"/>
          </a:bodyPr>
          <a:lstStyle/>
          <a:p>
            <a:pPr marL="285750" indent="-285750" algn="l">
              <a:buFont typeface="Arial" panose="020B0604020202020204" pitchFamily="34" charset="0"/>
              <a:buChar char="•"/>
              <a:defRPr/>
            </a:pPr>
            <a:r>
              <a:rPr lang="lv-LV" sz="2350" dirty="0" err="1">
                <a:solidFill>
                  <a:srgbClr val="00539B"/>
                </a:solidFill>
              </a:rPr>
              <a:t>Workshops</a:t>
            </a:r>
            <a:r>
              <a:rPr lang="lv-LV" sz="2350" dirty="0">
                <a:solidFill>
                  <a:srgbClr val="00539B"/>
                </a:solidFill>
              </a:rPr>
              <a:t>/</a:t>
            </a:r>
            <a:r>
              <a:rPr lang="lv-LV" sz="2350" dirty="0" err="1">
                <a:solidFill>
                  <a:srgbClr val="00539B"/>
                </a:solidFill>
              </a:rPr>
              <a:t>seminars</a:t>
            </a:r>
            <a:r>
              <a:rPr lang="lv-LV" sz="2350" dirty="0">
                <a:solidFill>
                  <a:srgbClr val="00539B"/>
                </a:solidFill>
              </a:rPr>
              <a:t> </a:t>
            </a:r>
            <a:r>
              <a:rPr lang="lv-LV" sz="2350" dirty="0" err="1">
                <a:solidFill>
                  <a:srgbClr val="00539B"/>
                </a:solidFill>
              </a:rPr>
              <a:t>on</a:t>
            </a:r>
            <a:r>
              <a:rPr lang="lv-LV" sz="2350" dirty="0">
                <a:solidFill>
                  <a:srgbClr val="00539B"/>
                </a:solidFill>
              </a:rPr>
              <a:t> </a:t>
            </a:r>
            <a:r>
              <a:rPr lang="lv-LV" sz="2350" dirty="0" err="1">
                <a:solidFill>
                  <a:srgbClr val="00539B"/>
                </a:solidFill>
              </a:rPr>
              <a:t>learning</a:t>
            </a:r>
            <a:r>
              <a:rPr lang="lv-LV" sz="2350" dirty="0">
                <a:solidFill>
                  <a:srgbClr val="00539B"/>
                </a:solidFill>
              </a:rPr>
              <a:t> outcomes </a:t>
            </a:r>
            <a:r>
              <a:rPr lang="lv-LV" sz="2350" dirty="0" err="1">
                <a:solidFill>
                  <a:srgbClr val="00539B"/>
                </a:solidFill>
              </a:rPr>
              <a:t>concept</a:t>
            </a:r>
            <a:endParaRPr lang="lv-LV" sz="2350" dirty="0">
              <a:solidFill>
                <a:srgbClr val="00539B"/>
              </a:solidFill>
            </a:endParaRPr>
          </a:p>
          <a:p>
            <a:pPr marL="285750" indent="-285750" algn="l">
              <a:buFont typeface="Arial" panose="020B0604020202020204" pitchFamily="34" charset="0"/>
              <a:buChar char="•"/>
              <a:defRPr/>
            </a:pPr>
            <a:r>
              <a:rPr lang="lv-LV" sz="2350" dirty="0" err="1">
                <a:solidFill>
                  <a:srgbClr val="00539B"/>
                </a:solidFill>
              </a:rPr>
              <a:t>Concept</a:t>
            </a:r>
            <a:r>
              <a:rPr lang="lv-LV" sz="2350" dirty="0">
                <a:solidFill>
                  <a:srgbClr val="00539B"/>
                </a:solidFill>
              </a:rPr>
              <a:t> </a:t>
            </a:r>
            <a:r>
              <a:rPr lang="lv-LV" sz="2350" dirty="0" err="1">
                <a:solidFill>
                  <a:srgbClr val="00539B"/>
                </a:solidFill>
              </a:rPr>
              <a:t>introduced</a:t>
            </a:r>
            <a:r>
              <a:rPr lang="lv-LV" sz="2350" dirty="0">
                <a:solidFill>
                  <a:srgbClr val="00539B"/>
                </a:solidFill>
              </a:rPr>
              <a:t> </a:t>
            </a:r>
            <a:r>
              <a:rPr lang="lv-LV" sz="2350" dirty="0" err="1">
                <a:solidFill>
                  <a:srgbClr val="00539B"/>
                </a:solidFill>
              </a:rPr>
              <a:t>in</a:t>
            </a:r>
            <a:r>
              <a:rPr lang="lv-LV" sz="2350" dirty="0">
                <a:solidFill>
                  <a:srgbClr val="00539B"/>
                </a:solidFill>
              </a:rPr>
              <a:t> </a:t>
            </a:r>
            <a:r>
              <a:rPr lang="lv-LV" sz="2350" dirty="0" err="1">
                <a:solidFill>
                  <a:srgbClr val="00539B"/>
                </a:solidFill>
              </a:rPr>
              <a:t>internal</a:t>
            </a:r>
            <a:r>
              <a:rPr lang="lv-LV" sz="2350" dirty="0">
                <a:solidFill>
                  <a:srgbClr val="00539B"/>
                </a:solidFill>
              </a:rPr>
              <a:t> </a:t>
            </a:r>
            <a:r>
              <a:rPr lang="lv-LV" sz="2350" dirty="0" err="1">
                <a:solidFill>
                  <a:srgbClr val="00539B"/>
                </a:solidFill>
              </a:rPr>
              <a:t>normative</a:t>
            </a:r>
            <a:r>
              <a:rPr lang="lv-LV" sz="2350" dirty="0">
                <a:solidFill>
                  <a:srgbClr val="00539B"/>
                </a:solidFill>
              </a:rPr>
              <a:t> </a:t>
            </a:r>
            <a:r>
              <a:rPr lang="lv-LV" sz="2350" dirty="0" err="1">
                <a:solidFill>
                  <a:srgbClr val="00539B"/>
                </a:solidFill>
              </a:rPr>
              <a:t>acts</a:t>
            </a:r>
            <a:r>
              <a:rPr lang="lv-LV" sz="2350" dirty="0">
                <a:solidFill>
                  <a:srgbClr val="00539B"/>
                </a:solidFill>
              </a:rPr>
              <a:t> (</a:t>
            </a:r>
            <a:r>
              <a:rPr lang="lv-LV" sz="2350" dirty="0" err="1">
                <a:solidFill>
                  <a:srgbClr val="00539B"/>
                </a:solidFill>
              </a:rPr>
              <a:t>e.g</a:t>
            </a:r>
            <a:r>
              <a:rPr lang="lv-LV" sz="2350" dirty="0">
                <a:solidFill>
                  <a:srgbClr val="00539B"/>
                </a:solidFill>
              </a:rPr>
              <a:t>. </a:t>
            </a:r>
            <a:r>
              <a:rPr lang="lv-LV" sz="2350" dirty="0" err="1">
                <a:solidFill>
                  <a:srgbClr val="00539B"/>
                </a:solidFill>
                <a:hlinkClick r:id="rId3"/>
              </a:rPr>
              <a:t>procedure</a:t>
            </a:r>
            <a:r>
              <a:rPr lang="lv-LV" sz="2350" dirty="0">
                <a:solidFill>
                  <a:srgbClr val="00539B"/>
                </a:solidFill>
                <a:hlinkClick r:id="rId3"/>
              </a:rPr>
              <a:t> </a:t>
            </a:r>
            <a:r>
              <a:rPr lang="lv-LV" sz="2350" dirty="0" err="1">
                <a:solidFill>
                  <a:srgbClr val="00539B"/>
                </a:solidFill>
                <a:hlinkClick r:id="rId3"/>
              </a:rPr>
              <a:t>of</a:t>
            </a:r>
            <a:r>
              <a:rPr lang="lv-LV" sz="2350" dirty="0">
                <a:solidFill>
                  <a:srgbClr val="00539B"/>
                </a:solidFill>
                <a:hlinkClick r:id="rId3"/>
              </a:rPr>
              <a:t> </a:t>
            </a:r>
            <a:r>
              <a:rPr lang="lv-LV" sz="2350" dirty="0" err="1">
                <a:solidFill>
                  <a:srgbClr val="00539B"/>
                </a:solidFill>
                <a:hlinkClick r:id="rId3"/>
              </a:rPr>
              <a:t>course</a:t>
            </a:r>
            <a:r>
              <a:rPr lang="lv-LV" sz="2350" dirty="0">
                <a:solidFill>
                  <a:srgbClr val="00539B"/>
                </a:solidFill>
                <a:hlinkClick r:id="rId3"/>
              </a:rPr>
              <a:t> </a:t>
            </a:r>
            <a:r>
              <a:rPr lang="lv-LV" sz="2350" dirty="0" err="1">
                <a:solidFill>
                  <a:srgbClr val="00539B"/>
                </a:solidFill>
                <a:hlinkClick r:id="rId3"/>
              </a:rPr>
              <a:t>assessment</a:t>
            </a:r>
            <a:r>
              <a:rPr lang="lv-LV" sz="2350" dirty="0">
                <a:solidFill>
                  <a:srgbClr val="00539B"/>
                </a:solidFill>
              </a:rPr>
              <a:t>; </a:t>
            </a:r>
            <a:r>
              <a:rPr lang="lv-LV" sz="2350" dirty="0" err="1">
                <a:solidFill>
                  <a:srgbClr val="00539B"/>
                </a:solidFill>
                <a:hlinkClick r:id="rId4"/>
              </a:rPr>
              <a:t>statute</a:t>
            </a:r>
            <a:r>
              <a:rPr lang="lv-LV" sz="2350" dirty="0">
                <a:solidFill>
                  <a:srgbClr val="00539B"/>
                </a:solidFill>
                <a:hlinkClick r:id="rId4"/>
              </a:rPr>
              <a:t> </a:t>
            </a:r>
            <a:r>
              <a:rPr lang="lv-LV" sz="2350" dirty="0" err="1">
                <a:solidFill>
                  <a:srgbClr val="00539B"/>
                </a:solidFill>
                <a:hlinkClick r:id="rId4"/>
              </a:rPr>
              <a:t>of</a:t>
            </a:r>
            <a:r>
              <a:rPr lang="lv-LV" sz="2350" dirty="0">
                <a:solidFill>
                  <a:srgbClr val="00539B"/>
                </a:solidFill>
                <a:hlinkClick r:id="rId4"/>
              </a:rPr>
              <a:t> </a:t>
            </a:r>
            <a:r>
              <a:rPr lang="lv-LV" sz="2350" dirty="0" err="1">
                <a:solidFill>
                  <a:srgbClr val="00539B"/>
                </a:solidFill>
                <a:hlinkClick r:id="rId4"/>
              </a:rPr>
              <a:t>the</a:t>
            </a:r>
            <a:r>
              <a:rPr lang="lv-LV" sz="2350" dirty="0">
                <a:solidFill>
                  <a:srgbClr val="00539B"/>
                </a:solidFill>
                <a:hlinkClick r:id="rId4"/>
              </a:rPr>
              <a:t> </a:t>
            </a:r>
            <a:r>
              <a:rPr lang="lv-LV" sz="2350" dirty="0" err="1">
                <a:solidFill>
                  <a:srgbClr val="00539B"/>
                </a:solidFill>
                <a:hlinkClick r:id="rId4"/>
              </a:rPr>
              <a:t>programs</a:t>
            </a:r>
            <a:r>
              <a:rPr lang="lv-LV" sz="2350" dirty="0">
                <a:solidFill>
                  <a:srgbClr val="00539B"/>
                </a:solidFill>
              </a:rPr>
              <a:t>; </a:t>
            </a:r>
            <a:r>
              <a:rPr lang="lv-LV" sz="2350" dirty="0" err="1">
                <a:solidFill>
                  <a:srgbClr val="00539B"/>
                </a:solidFill>
                <a:hlinkClick r:id="rId5"/>
              </a:rPr>
              <a:t>recognition</a:t>
            </a:r>
            <a:r>
              <a:rPr lang="lv-LV" sz="2350" dirty="0">
                <a:solidFill>
                  <a:srgbClr val="00539B"/>
                </a:solidFill>
                <a:hlinkClick r:id="rId5"/>
              </a:rPr>
              <a:t> </a:t>
            </a:r>
            <a:r>
              <a:rPr lang="lv-LV" sz="2350" dirty="0" err="1">
                <a:solidFill>
                  <a:srgbClr val="00539B"/>
                </a:solidFill>
                <a:hlinkClick r:id="rId5"/>
              </a:rPr>
              <a:t>of</a:t>
            </a:r>
            <a:r>
              <a:rPr lang="lv-LV" sz="2350" dirty="0">
                <a:solidFill>
                  <a:srgbClr val="00539B"/>
                </a:solidFill>
                <a:hlinkClick r:id="rId5"/>
              </a:rPr>
              <a:t> </a:t>
            </a:r>
            <a:r>
              <a:rPr lang="lv-LV" sz="2350" dirty="0" err="1">
                <a:solidFill>
                  <a:srgbClr val="00539B"/>
                </a:solidFill>
                <a:hlinkClick r:id="rId5"/>
              </a:rPr>
              <a:t>prior</a:t>
            </a:r>
            <a:r>
              <a:rPr lang="lv-LV" sz="2350" dirty="0">
                <a:solidFill>
                  <a:srgbClr val="00539B"/>
                </a:solidFill>
                <a:hlinkClick r:id="rId5"/>
              </a:rPr>
              <a:t> </a:t>
            </a:r>
            <a:r>
              <a:rPr lang="lv-LV" sz="2350" dirty="0" err="1">
                <a:solidFill>
                  <a:srgbClr val="00539B"/>
                </a:solidFill>
                <a:hlinkClick r:id="rId5"/>
              </a:rPr>
              <a:t>learning</a:t>
            </a:r>
            <a:r>
              <a:rPr lang="lv-LV" sz="2350" dirty="0">
                <a:solidFill>
                  <a:srgbClr val="00539B"/>
                </a:solidFill>
                <a:hlinkClick r:id="rId5"/>
              </a:rPr>
              <a:t> </a:t>
            </a:r>
            <a:r>
              <a:rPr lang="lv-LV" sz="2350" dirty="0" err="1">
                <a:solidFill>
                  <a:srgbClr val="00539B"/>
                </a:solidFill>
                <a:hlinkClick r:id="rId5"/>
              </a:rPr>
              <a:t>based</a:t>
            </a:r>
            <a:r>
              <a:rPr lang="lv-LV" sz="2350" dirty="0">
                <a:solidFill>
                  <a:srgbClr val="00539B"/>
                </a:solidFill>
                <a:hlinkClick r:id="rId5"/>
              </a:rPr>
              <a:t> </a:t>
            </a:r>
            <a:r>
              <a:rPr lang="lv-LV" sz="2350" dirty="0" err="1">
                <a:solidFill>
                  <a:srgbClr val="00539B"/>
                </a:solidFill>
                <a:hlinkClick r:id="rId5"/>
              </a:rPr>
              <a:t>on</a:t>
            </a:r>
            <a:r>
              <a:rPr lang="lv-LV" sz="2350" dirty="0">
                <a:solidFill>
                  <a:srgbClr val="00539B"/>
                </a:solidFill>
                <a:hlinkClick r:id="rId5"/>
              </a:rPr>
              <a:t> </a:t>
            </a:r>
            <a:r>
              <a:rPr lang="lv-LV" sz="2350" dirty="0" err="1">
                <a:solidFill>
                  <a:srgbClr val="00539B"/>
                </a:solidFill>
                <a:hlinkClick r:id="rId5"/>
              </a:rPr>
              <a:t>learning</a:t>
            </a:r>
            <a:r>
              <a:rPr lang="lv-LV" sz="2350" dirty="0">
                <a:solidFill>
                  <a:srgbClr val="00539B"/>
                </a:solidFill>
                <a:hlinkClick r:id="rId5"/>
              </a:rPr>
              <a:t> outcomes</a:t>
            </a:r>
            <a:r>
              <a:rPr lang="lv-LV" sz="2350" dirty="0">
                <a:solidFill>
                  <a:srgbClr val="00539B"/>
                </a:solidFill>
              </a:rPr>
              <a:t>)</a:t>
            </a:r>
          </a:p>
          <a:p>
            <a:pPr marL="285750" indent="-285750" algn="l">
              <a:buFont typeface="Arial" panose="020B0604020202020204" pitchFamily="34" charset="0"/>
              <a:buChar char="•"/>
              <a:defRPr/>
            </a:pPr>
            <a:r>
              <a:rPr lang="lv-LV" sz="2350" dirty="0">
                <a:solidFill>
                  <a:srgbClr val="00539B"/>
                </a:solidFill>
              </a:rPr>
              <a:t>Program </a:t>
            </a:r>
            <a:r>
              <a:rPr lang="lv-LV" sz="2350" dirty="0" err="1">
                <a:solidFill>
                  <a:srgbClr val="00539B"/>
                </a:solidFill>
              </a:rPr>
              <a:t>and</a:t>
            </a:r>
            <a:r>
              <a:rPr lang="lv-LV" sz="2350" dirty="0">
                <a:solidFill>
                  <a:srgbClr val="00539B"/>
                </a:solidFill>
              </a:rPr>
              <a:t> </a:t>
            </a:r>
            <a:r>
              <a:rPr lang="lv-LV" sz="2350" dirty="0" err="1">
                <a:solidFill>
                  <a:srgbClr val="00539B"/>
                </a:solidFill>
              </a:rPr>
              <a:t>course</a:t>
            </a:r>
            <a:r>
              <a:rPr lang="lv-LV" sz="2350" dirty="0">
                <a:solidFill>
                  <a:srgbClr val="00539B"/>
                </a:solidFill>
              </a:rPr>
              <a:t> </a:t>
            </a:r>
            <a:r>
              <a:rPr lang="lv-LV" sz="2350" dirty="0" err="1">
                <a:solidFill>
                  <a:srgbClr val="00539B"/>
                </a:solidFill>
              </a:rPr>
              <a:t>description</a:t>
            </a:r>
            <a:r>
              <a:rPr lang="lv-LV" sz="2350" dirty="0">
                <a:solidFill>
                  <a:srgbClr val="00539B"/>
                </a:solidFill>
              </a:rPr>
              <a:t> </a:t>
            </a:r>
            <a:r>
              <a:rPr lang="lv-LV" sz="2350" dirty="0" err="1">
                <a:solidFill>
                  <a:srgbClr val="00539B"/>
                </a:solidFill>
              </a:rPr>
              <a:t>amended</a:t>
            </a:r>
            <a:r>
              <a:rPr lang="lv-LV" sz="2350" dirty="0">
                <a:solidFill>
                  <a:srgbClr val="00539B"/>
                </a:solidFill>
              </a:rPr>
              <a:t> </a:t>
            </a:r>
            <a:r>
              <a:rPr lang="lv-LV" sz="2350" dirty="0" err="1">
                <a:solidFill>
                  <a:srgbClr val="00539B"/>
                </a:solidFill>
              </a:rPr>
              <a:t>accordingly</a:t>
            </a:r>
            <a:r>
              <a:rPr lang="lv-LV" sz="2350" dirty="0">
                <a:solidFill>
                  <a:srgbClr val="00539B"/>
                </a:solidFill>
              </a:rPr>
              <a:t> </a:t>
            </a:r>
            <a:r>
              <a:rPr lang="lv-LV" sz="2350" dirty="0" err="1">
                <a:solidFill>
                  <a:srgbClr val="00539B"/>
                </a:solidFill>
              </a:rPr>
              <a:t>in</a:t>
            </a:r>
            <a:r>
              <a:rPr lang="lv-LV" sz="2350" dirty="0">
                <a:solidFill>
                  <a:srgbClr val="00539B"/>
                </a:solidFill>
              </a:rPr>
              <a:t> LUIS; </a:t>
            </a:r>
            <a:r>
              <a:rPr lang="lv-LV" sz="2350" dirty="0" err="1">
                <a:solidFill>
                  <a:srgbClr val="00539B"/>
                </a:solidFill>
              </a:rPr>
              <a:t>descriptions</a:t>
            </a:r>
            <a:r>
              <a:rPr lang="lv-LV" sz="2350" dirty="0">
                <a:solidFill>
                  <a:srgbClr val="00539B"/>
                </a:solidFill>
              </a:rPr>
              <a:t> </a:t>
            </a:r>
            <a:r>
              <a:rPr lang="lv-LV" sz="2350" dirty="0" err="1">
                <a:solidFill>
                  <a:srgbClr val="00539B"/>
                </a:solidFill>
              </a:rPr>
              <a:t>undergo</a:t>
            </a:r>
            <a:r>
              <a:rPr lang="lv-LV" sz="2350" dirty="0">
                <a:solidFill>
                  <a:srgbClr val="00539B"/>
                </a:solidFill>
              </a:rPr>
              <a:t> </a:t>
            </a:r>
            <a:r>
              <a:rPr lang="lv-LV" sz="2350" dirty="0" err="1">
                <a:solidFill>
                  <a:srgbClr val="00539B"/>
                </a:solidFill>
              </a:rPr>
              <a:t>quality</a:t>
            </a:r>
            <a:r>
              <a:rPr lang="lv-LV" sz="2350" dirty="0">
                <a:solidFill>
                  <a:srgbClr val="00539B"/>
                </a:solidFill>
              </a:rPr>
              <a:t> </a:t>
            </a:r>
            <a:r>
              <a:rPr lang="lv-LV" sz="2350" dirty="0" err="1">
                <a:solidFill>
                  <a:srgbClr val="00539B"/>
                </a:solidFill>
              </a:rPr>
              <a:t>check</a:t>
            </a:r>
            <a:r>
              <a:rPr lang="lv-LV" sz="2350" dirty="0">
                <a:solidFill>
                  <a:srgbClr val="00539B"/>
                </a:solidFill>
              </a:rPr>
              <a:t> </a:t>
            </a:r>
          </a:p>
          <a:p>
            <a:pPr marL="285750" indent="-285750" algn="l">
              <a:buFont typeface="Arial" panose="020B0604020202020204" pitchFamily="34" charset="0"/>
              <a:buChar char="•"/>
              <a:defRPr/>
            </a:pPr>
            <a:r>
              <a:rPr lang="lv-LV" sz="2350" dirty="0" err="1">
                <a:solidFill>
                  <a:srgbClr val="00539B"/>
                </a:solidFill>
              </a:rPr>
              <a:t>Infrastructure</a:t>
            </a:r>
            <a:r>
              <a:rPr lang="lv-LV" sz="2350" dirty="0">
                <a:solidFill>
                  <a:srgbClr val="00539B"/>
                </a:solidFill>
              </a:rPr>
              <a:t> </a:t>
            </a:r>
            <a:r>
              <a:rPr lang="lv-LV" sz="2350" dirty="0" err="1">
                <a:solidFill>
                  <a:srgbClr val="00539B"/>
                </a:solidFill>
              </a:rPr>
              <a:t>and</a:t>
            </a:r>
            <a:r>
              <a:rPr lang="lv-LV" sz="2350" dirty="0">
                <a:solidFill>
                  <a:srgbClr val="00539B"/>
                </a:solidFill>
              </a:rPr>
              <a:t> </a:t>
            </a:r>
            <a:r>
              <a:rPr lang="lv-LV" sz="2350" dirty="0" err="1">
                <a:solidFill>
                  <a:srgbClr val="00539B"/>
                </a:solidFill>
              </a:rPr>
              <a:t>tools</a:t>
            </a:r>
            <a:r>
              <a:rPr lang="lv-LV" sz="2350" dirty="0">
                <a:solidFill>
                  <a:srgbClr val="00539B"/>
                </a:solidFill>
              </a:rPr>
              <a:t> (</a:t>
            </a:r>
            <a:r>
              <a:rPr lang="lv-LV" sz="2350" dirty="0" err="1">
                <a:solidFill>
                  <a:srgbClr val="00539B"/>
                </a:solidFill>
              </a:rPr>
              <a:t>e.g</a:t>
            </a:r>
            <a:r>
              <a:rPr lang="lv-LV" sz="2350" dirty="0">
                <a:solidFill>
                  <a:srgbClr val="00539B"/>
                </a:solidFill>
              </a:rPr>
              <a:t>. </a:t>
            </a:r>
            <a:r>
              <a:rPr lang="lv-LV" sz="2350" dirty="0">
                <a:solidFill>
                  <a:srgbClr val="00539B"/>
                </a:solidFill>
                <a:hlinkClick r:id="rId6"/>
              </a:rPr>
              <a:t>e-</a:t>
            </a:r>
            <a:r>
              <a:rPr lang="lv-LV" sz="2350" dirty="0" err="1">
                <a:solidFill>
                  <a:srgbClr val="00539B"/>
                </a:solidFill>
                <a:hlinkClick r:id="rId6"/>
              </a:rPr>
              <a:t>Studies</a:t>
            </a:r>
            <a:r>
              <a:rPr lang="lv-LV" sz="2350" dirty="0">
                <a:solidFill>
                  <a:srgbClr val="00539B"/>
                </a:solidFill>
              </a:rPr>
              <a:t>) </a:t>
            </a:r>
            <a:r>
              <a:rPr lang="lv-LV" sz="2350" dirty="0" err="1">
                <a:solidFill>
                  <a:srgbClr val="00539B"/>
                </a:solidFill>
              </a:rPr>
              <a:t>for</a:t>
            </a:r>
            <a:r>
              <a:rPr lang="lv-LV" sz="2350" dirty="0">
                <a:solidFill>
                  <a:srgbClr val="00539B"/>
                </a:solidFill>
              </a:rPr>
              <a:t> </a:t>
            </a:r>
            <a:r>
              <a:rPr lang="lv-LV" sz="2350" dirty="0" err="1">
                <a:solidFill>
                  <a:srgbClr val="00539B"/>
                </a:solidFill>
              </a:rPr>
              <a:t>promoting</a:t>
            </a:r>
            <a:r>
              <a:rPr lang="lv-LV" sz="2350" dirty="0">
                <a:solidFill>
                  <a:srgbClr val="00539B"/>
                </a:solidFill>
              </a:rPr>
              <a:t> </a:t>
            </a:r>
            <a:r>
              <a:rPr lang="lv-LV" sz="2350" dirty="0" err="1">
                <a:solidFill>
                  <a:srgbClr val="00539B"/>
                </a:solidFill>
              </a:rPr>
              <a:t>feedback</a:t>
            </a:r>
            <a:r>
              <a:rPr lang="lv-LV" sz="2350" dirty="0">
                <a:solidFill>
                  <a:srgbClr val="00539B"/>
                </a:solidFill>
              </a:rPr>
              <a:t> to students (</a:t>
            </a:r>
            <a:r>
              <a:rPr lang="lv-LV" sz="2350" dirty="0" err="1">
                <a:solidFill>
                  <a:srgbClr val="00539B"/>
                </a:solidFill>
              </a:rPr>
              <a:t>formative</a:t>
            </a:r>
            <a:r>
              <a:rPr lang="lv-LV" sz="2350" dirty="0">
                <a:solidFill>
                  <a:srgbClr val="00539B"/>
                </a:solidFill>
              </a:rPr>
              <a:t> </a:t>
            </a:r>
            <a:r>
              <a:rPr lang="lv-LV" sz="2350" dirty="0" err="1">
                <a:solidFill>
                  <a:srgbClr val="00539B"/>
                </a:solidFill>
              </a:rPr>
              <a:t>and</a:t>
            </a:r>
            <a:r>
              <a:rPr lang="lv-LV" sz="2350" dirty="0">
                <a:solidFill>
                  <a:srgbClr val="00539B"/>
                </a:solidFill>
              </a:rPr>
              <a:t> </a:t>
            </a:r>
            <a:r>
              <a:rPr lang="lv-LV" sz="2350" dirty="0" err="1">
                <a:solidFill>
                  <a:srgbClr val="00539B"/>
                </a:solidFill>
              </a:rPr>
              <a:t>summative</a:t>
            </a:r>
            <a:r>
              <a:rPr lang="lv-LV" sz="2350" dirty="0">
                <a:solidFill>
                  <a:srgbClr val="00539B"/>
                </a:solidFill>
              </a:rPr>
              <a:t> </a:t>
            </a:r>
            <a:r>
              <a:rPr lang="lv-LV" sz="2350" dirty="0" err="1">
                <a:solidFill>
                  <a:srgbClr val="00539B"/>
                </a:solidFill>
              </a:rPr>
              <a:t>learning</a:t>
            </a:r>
            <a:r>
              <a:rPr lang="lv-LV" sz="2350" dirty="0">
                <a:solidFill>
                  <a:srgbClr val="00539B"/>
                </a:solidFill>
              </a:rPr>
              <a:t>)</a:t>
            </a:r>
          </a:p>
        </p:txBody>
      </p:sp>
    </p:spTree>
    <p:extLst>
      <p:ext uri="{BB962C8B-B14F-4D97-AF65-F5344CB8AC3E}">
        <p14:creationId xmlns:p14="http://schemas.microsoft.com/office/powerpoint/2010/main" val="3986066660"/>
      </p:ext>
    </p:extLst>
  </p:cSld>
  <p:clrMapOvr>
    <a:masterClrMapping/>
  </p:clrMapOvr>
  <p:transition>
    <p:fad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68313" y="188913"/>
            <a:ext cx="8218487" cy="1069975"/>
          </a:xfrm>
        </p:spPr>
        <p:txBody>
          <a:bodyPr/>
          <a:lstStyle/>
          <a:p>
            <a:r>
              <a:rPr lang="lv-LV" altLang="lv-LV" u="sng"/>
              <a:t>Program</a:t>
            </a:r>
            <a:r>
              <a:rPr lang="lv-LV" altLang="lv-LV"/>
              <a:t> outcomes</a:t>
            </a:r>
          </a:p>
        </p:txBody>
      </p:sp>
      <p:sp>
        <p:nvSpPr>
          <p:cNvPr id="7171" name="Content Placeholder 2"/>
          <p:cNvSpPr>
            <a:spLocks noGrp="1"/>
          </p:cNvSpPr>
          <p:nvPr>
            <p:ph idx="1"/>
          </p:nvPr>
        </p:nvSpPr>
        <p:spPr>
          <a:xfrm>
            <a:off x="900113" y="1258888"/>
            <a:ext cx="7764462" cy="3776662"/>
          </a:xfrm>
        </p:spPr>
        <p:txBody>
          <a:bodyPr>
            <a:normAutofit lnSpcReduction="10000"/>
          </a:bodyPr>
          <a:lstStyle/>
          <a:p>
            <a:pPr eaLnBrk="1" hangingPunct="1">
              <a:lnSpc>
                <a:spcPct val="80000"/>
              </a:lnSpc>
              <a:buFontTx/>
              <a:buNone/>
            </a:pPr>
            <a:r>
              <a:rPr lang="lv-LV" altLang="lv-LV" sz="2600" b="1">
                <a:solidFill>
                  <a:srgbClr val="FF0000"/>
                </a:solidFill>
              </a:rPr>
              <a:t>vision</a:t>
            </a:r>
            <a:endParaRPr lang="lv-LV" altLang="lv-LV" sz="2600"/>
          </a:p>
          <a:p>
            <a:pPr eaLnBrk="1" hangingPunct="1">
              <a:lnSpc>
                <a:spcPct val="80000"/>
              </a:lnSpc>
              <a:buFontTx/>
              <a:buNone/>
            </a:pPr>
            <a:r>
              <a:rPr lang="lv-LV" altLang="lv-LV" sz="2600">
                <a:solidFill>
                  <a:srgbClr val="00539B"/>
                </a:solidFill>
              </a:rPr>
              <a:t>on the program’s </a:t>
            </a:r>
          </a:p>
          <a:p>
            <a:pPr eaLnBrk="1" hangingPunct="1">
              <a:lnSpc>
                <a:spcPct val="80000"/>
              </a:lnSpc>
              <a:buFontTx/>
              <a:buNone/>
            </a:pPr>
            <a:r>
              <a:rPr lang="lv-LV" altLang="lv-LV" sz="2600">
                <a:solidFill>
                  <a:srgbClr val="00539B"/>
                </a:solidFill>
              </a:rPr>
              <a:t>graduates skills, </a:t>
            </a:r>
          </a:p>
          <a:p>
            <a:pPr eaLnBrk="1" hangingPunct="1">
              <a:lnSpc>
                <a:spcPct val="80000"/>
              </a:lnSpc>
              <a:buFontTx/>
              <a:buNone/>
            </a:pPr>
            <a:r>
              <a:rPr lang="lv-LV" altLang="lv-LV" sz="2600">
                <a:solidFill>
                  <a:srgbClr val="00539B"/>
                </a:solidFill>
              </a:rPr>
              <a:t>competencies, attitudes</a:t>
            </a:r>
          </a:p>
          <a:p>
            <a:pPr algn="ctr" eaLnBrk="1" hangingPunct="1">
              <a:lnSpc>
                <a:spcPct val="80000"/>
              </a:lnSpc>
              <a:buFontTx/>
              <a:buNone/>
            </a:pPr>
            <a:endParaRPr lang="lv-LV" altLang="lv-LV" sz="2600"/>
          </a:p>
          <a:p>
            <a:pPr eaLnBrk="1" hangingPunct="1">
              <a:lnSpc>
                <a:spcPct val="80000"/>
              </a:lnSpc>
              <a:buFontTx/>
              <a:buNone/>
            </a:pPr>
            <a:r>
              <a:rPr lang="lv-LV" altLang="lv-LV" sz="2600">
                <a:solidFill>
                  <a:srgbClr val="00539B"/>
                </a:solidFill>
              </a:rPr>
              <a:t>This vision is fulfilled by</a:t>
            </a:r>
          </a:p>
          <a:p>
            <a:pPr eaLnBrk="1" hangingPunct="1">
              <a:lnSpc>
                <a:spcPct val="80000"/>
              </a:lnSpc>
              <a:buFontTx/>
              <a:buNone/>
            </a:pPr>
            <a:r>
              <a:rPr lang="lv-LV" altLang="lv-LV" sz="2600" b="1">
                <a:solidFill>
                  <a:srgbClr val="FF0000"/>
                </a:solidFill>
              </a:rPr>
              <a:t>targeted actions</a:t>
            </a:r>
          </a:p>
          <a:p>
            <a:pPr eaLnBrk="1" hangingPunct="1">
              <a:lnSpc>
                <a:spcPct val="80000"/>
              </a:lnSpc>
              <a:buFontTx/>
              <a:buNone/>
            </a:pPr>
            <a:r>
              <a:rPr lang="lv-LV" altLang="lv-LV" sz="2600">
                <a:solidFill>
                  <a:srgbClr val="00539B"/>
                </a:solidFill>
              </a:rPr>
              <a:t>towards learning </a:t>
            </a:r>
          </a:p>
          <a:p>
            <a:pPr eaLnBrk="1" hangingPunct="1">
              <a:lnSpc>
                <a:spcPct val="80000"/>
              </a:lnSpc>
              <a:buFontTx/>
              <a:buNone/>
            </a:pPr>
            <a:r>
              <a:rPr lang="lv-LV" altLang="lv-LV" sz="2600">
                <a:solidFill>
                  <a:srgbClr val="00539B"/>
                </a:solidFill>
              </a:rPr>
              <a:t>outcomes of individual </a:t>
            </a:r>
          </a:p>
          <a:p>
            <a:pPr eaLnBrk="1" hangingPunct="1">
              <a:lnSpc>
                <a:spcPct val="80000"/>
              </a:lnSpc>
              <a:buFontTx/>
              <a:buNone/>
            </a:pPr>
            <a:r>
              <a:rPr lang="lv-LV" altLang="lv-LV" sz="2600">
                <a:solidFill>
                  <a:srgbClr val="00539B"/>
                </a:solidFill>
              </a:rPr>
              <a:t>courses </a:t>
            </a:r>
          </a:p>
          <a:p>
            <a:endParaRPr lang="lv-LV" altLang="lv-LV" sz="2800"/>
          </a:p>
        </p:txBody>
      </p:sp>
      <p:sp>
        <p:nvSpPr>
          <p:cNvPr id="7172" name="Rectangle 5"/>
          <p:cNvSpPr>
            <a:spLocks noChangeArrowheads="1"/>
          </p:cNvSpPr>
          <p:nvPr/>
        </p:nvSpPr>
        <p:spPr bwMode="auto">
          <a:xfrm>
            <a:off x="5364163" y="1258888"/>
            <a:ext cx="3059112" cy="4246562"/>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lv-LV" altLang="lv-LV" i="1">
                <a:solidFill>
                  <a:srgbClr val="00539B"/>
                </a:solidFill>
              </a:rPr>
              <a:t>…</a:t>
            </a:r>
          </a:p>
          <a:p>
            <a:pPr algn="ctr"/>
            <a:r>
              <a:rPr lang="en-US" altLang="lv-LV" i="1">
                <a:solidFill>
                  <a:srgbClr val="00539B"/>
                </a:solidFill>
              </a:rPr>
              <a:t>to prepare highly qualified specialists who work in state, private and international institutions</a:t>
            </a:r>
            <a:r>
              <a:rPr lang="lv-LV" altLang="lv-LV" i="1">
                <a:solidFill>
                  <a:srgbClr val="00539B"/>
                </a:solidFill>
              </a:rPr>
              <a:t>,</a:t>
            </a:r>
            <a:r>
              <a:rPr lang="en-US" altLang="lv-LV" i="1">
                <a:solidFill>
                  <a:srgbClr val="00539B"/>
                </a:solidFill>
              </a:rPr>
              <a:t> </a:t>
            </a:r>
            <a:r>
              <a:rPr lang="lv-LV" altLang="lv-LV" i="1">
                <a:solidFill>
                  <a:srgbClr val="00539B"/>
                </a:solidFill>
              </a:rPr>
              <a:t>comprehend </a:t>
            </a:r>
            <a:r>
              <a:rPr lang="en-US" altLang="lv-LV" i="1">
                <a:solidFill>
                  <a:srgbClr val="00539B"/>
                </a:solidFill>
              </a:rPr>
              <a:t>issues of international economy and commercial diplomacy</a:t>
            </a:r>
            <a:r>
              <a:rPr lang="lv-LV" altLang="lv-LV" i="1">
                <a:solidFill>
                  <a:srgbClr val="00539B"/>
                </a:solidFill>
              </a:rPr>
              <a:t>, are </a:t>
            </a:r>
            <a:r>
              <a:rPr lang="en-US" altLang="lv-LV" i="1">
                <a:solidFill>
                  <a:srgbClr val="00539B"/>
                </a:solidFill>
              </a:rPr>
              <a:t>able to take independent decisions, handle everyday tasks and cooperate with Latvian and foreign organizations, offices and enterprises</a:t>
            </a:r>
            <a:endParaRPr lang="lv-LV" altLang="lv-LV" i="1">
              <a:solidFill>
                <a:srgbClr val="00539B"/>
              </a:solidFill>
            </a:endParaRPr>
          </a:p>
          <a:p>
            <a:pPr algn="ctr"/>
            <a:r>
              <a:rPr lang="lv-LV" altLang="lv-LV" i="1">
                <a:solidFill>
                  <a:srgbClr val="00539B"/>
                </a:solidFill>
              </a:rPr>
              <a:t>…</a:t>
            </a:r>
          </a:p>
        </p:txBody>
      </p:sp>
    </p:spTree>
    <p:extLst>
      <p:ext uri="{BB962C8B-B14F-4D97-AF65-F5344CB8AC3E}">
        <p14:creationId xmlns:p14="http://schemas.microsoft.com/office/powerpoint/2010/main" val="3679605468"/>
      </p:ext>
    </p:extLst>
  </p:cSld>
  <p:clrMapOvr>
    <a:masterClrMapping/>
  </p:clrMapOvr>
  <p:transition>
    <p:fad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68313" y="260350"/>
            <a:ext cx="8218487" cy="1069975"/>
          </a:xfrm>
        </p:spPr>
        <p:txBody>
          <a:bodyPr>
            <a:normAutofit/>
          </a:bodyPr>
          <a:lstStyle/>
          <a:p>
            <a:r>
              <a:rPr lang="lv-LV" altLang="lv-LV" dirty="0" err="1"/>
              <a:t>Learning</a:t>
            </a:r>
            <a:r>
              <a:rPr lang="lv-LV" altLang="lv-LV" dirty="0"/>
              <a:t> </a:t>
            </a:r>
            <a:r>
              <a:rPr lang="lv-LV" altLang="lv-LV" dirty="0" err="1"/>
              <a:t>outcomes</a:t>
            </a:r>
            <a:r>
              <a:rPr lang="lv-LV" altLang="lv-LV" dirty="0"/>
              <a:t> </a:t>
            </a:r>
            <a:r>
              <a:rPr lang="lv-LV" altLang="lv-LV" dirty="0" err="1"/>
              <a:t>of</a:t>
            </a:r>
            <a:r>
              <a:rPr lang="lv-LV" altLang="lv-LV" dirty="0"/>
              <a:t> </a:t>
            </a:r>
            <a:r>
              <a:rPr lang="lv-LV" altLang="lv-LV" dirty="0" err="1"/>
              <a:t>the</a:t>
            </a:r>
            <a:r>
              <a:rPr lang="lv-LV" altLang="lv-LV" dirty="0"/>
              <a:t> SP</a:t>
            </a:r>
          </a:p>
        </p:txBody>
      </p:sp>
      <p:sp>
        <p:nvSpPr>
          <p:cNvPr id="8195" name="Content Placeholder 2"/>
          <p:cNvSpPr>
            <a:spLocks noGrp="1"/>
          </p:cNvSpPr>
          <p:nvPr>
            <p:ph idx="1"/>
          </p:nvPr>
        </p:nvSpPr>
        <p:spPr>
          <a:xfrm>
            <a:off x="468313" y="1330325"/>
            <a:ext cx="8229600" cy="3776663"/>
          </a:xfrm>
        </p:spPr>
        <p:txBody>
          <a:bodyPr/>
          <a:lstStyle/>
          <a:p>
            <a:pPr eaLnBrk="1" hangingPunct="1">
              <a:lnSpc>
                <a:spcPct val="90000"/>
              </a:lnSpc>
              <a:buFont typeface="Wingdings" panose="05000000000000000000" pitchFamily="2" charset="2"/>
              <a:buChar char="ü"/>
            </a:pPr>
            <a:r>
              <a:rPr lang="lv-LV" altLang="lv-LV" sz="2000" i="1" dirty="0" err="1">
                <a:solidFill>
                  <a:srgbClr val="00539B"/>
                </a:solidFill>
              </a:rPr>
              <a:t>Cycle</a:t>
            </a:r>
            <a:r>
              <a:rPr lang="lv-LV" altLang="lv-LV" sz="2000" i="1" dirty="0">
                <a:solidFill>
                  <a:srgbClr val="00539B"/>
                </a:solidFill>
              </a:rPr>
              <a:t> </a:t>
            </a:r>
            <a:r>
              <a:rPr lang="lv-LV" altLang="lv-LV" sz="2000" i="1" dirty="0" err="1">
                <a:solidFill>
                  <a:srgbClr val="00539B"/>
                </a:solidFill>
              </a:rPr>
              <a:t>descriptors</a:t>
            </a:r>
            <a:r>
              <a:rPr lang="lv-LV" altLang="lv-LV" sz="2000" i="1" dirty="0">
                <a:solidFill>
                  <a:srgbClr val="00539B"/>
                </a:solidFill>
              </a:rPr>
              <a:t>, </a:t>
            </a:r>
            <a:r>
              <a:rPr lang="lv-LV" altLang="lv-LV" sz="2000" i="1" dirty="0" err="1">
                <a:solidFill>
                  <a:srgbClr val="00539B"/>
                </a:solidFill>
              </a:rPr>
              <a:t>qualification</a:t>
            </a:r>
            <a:r>
              <a:rPr lang="lv-LV" altLang="lv-LV" sz="2000" i="1" dirty="0">
                <a:solidFill>
                  <a:srgbClr val="00539B"/>
                </a:solidFill>
              </a:rPr>
              <a:t> </a:t>
            </a:r>
            <a:r>
              <a:rPr lang="lv-LV" altLang="lv-LV" sz="2000" i="1" dirty="0" err="1">
                <a:solidFill>
                  <a:srgbClr val="00539B"/>
                </a:solidFill>
              </a:rPr>
              <a:t>descriptors</a:t>
            </a:r>
            <a:r>
              <a:rPr lang="lv-LV" altLang="lv-LV" sz="2000" i="1" dirty="0">
                <a:solidFill>
                  <a:srgbClr val="00539B"/>
                </a:solidFill>
              </a:rPr>
              <a:t> (</a:t>
            </a:r>
            <a:r>
              <a:rPr lang="lv-LV" altLang="lv-LV" sz="2000" i="1" dirty="0" err="1">
                <a:solidFill>
                  <a:srgbClr val="00539B"/>
                </a:solidFill>
              </a:rPr>
              <a:t>Occupational</a:t>
            </a:r>
            <a:r>
              <a:rPr lang="lv-LV" altLang="lv-LV" sz="2000" i="1" dirty="0">
                <a:solidFill>
                  <a:srgbClr val="00539B"/>
                </a:solidFill>
              </a:rPr>
              <a:t> </a:t>
            </a:r>
            <a:r>
              <a:rPr lang="lv-LV" altLang="lv-LV" sz="2000" i="1" dirty="0" err="1">
                <a:solidFill>
                  <a:srgbClr val="00539B"/>
                </a:solidFill>
              </a:rPr>
              <a:t>Standards</a:t>
            </a:r>
            <a:r>
              <a:rPr lang="lv-LV" altLang="lv-LV" sz="2000" i="1" dirty="0">
                <a:solidFill>
                  <a:srgbClr val="00539B"/>
                </a:solidFill>
              </a:rPr>
              <a:t>)</a:t>
            </a:r>
          </a:p>
          <a:p>
            <a:pPr eaLnBrk="1" hangingPunct="1">
              <a:lnSpc>
                <a:spcPct val="90000"/>
              </a:lnSpc>
              <a:buFont typeface="Wingdings" panose="05000000000000000000" pitchFamily="2" charset="2"/>
              <a:buChar char="ü"/>
            </a:pPr>
            <a:r>
              <a:rPr lang="lv-LV" altLang="lv-LV" sz="2000" i="1" dirty="0" err="1">
                <a:solidFill>
                  <a:srgbClr val="00539B"/>
                </a:solidFill>
              </a:rPr>
              <a:t>Choice</a:t>
            </a:r>
            <a:r>
              <a:rPr lang="lv-LV" altLang="lv-LV" sz="2000" i="1" dirty="0">
                <a:solidFill>
                  <a:srgbClr val="00539B"/>
                </a:solidFill>
              </a:rPr>
              <a:t> </a:t>
            </a:r>
            <a:r>
              <a:rPr lang="lv-LV" altLang="lv-LV" sz="2000" i="1" dirty="0" err="1">
                <a:solidFill>
                  <a:srgbClr val="00539B"/>
                </a:solidFill>
              </a:rPr>
              <a:t>of</a:t>
            </a:r>
            <a:r>
              <a:rPr lang="lv-LV" altLang="lv-LV" sz="2000" i="1" dirty="0">
                <a:solidFill>
                  <a:srgbClr val="00539B"/>
                </a:solidFill>
              </a:rPr>
              <a:t> </a:t>
            </a:r>
            <a:r>
              <a:rPr lang="lv-LV" altLang="lv-LV" sz="2000" i="1" dirty="0" err="1">
                <a:solidFill>
                  <a:srgbClr val="00539B"/>
                </a:solidFill>
              </a:rPr>
              <a:t>taxonomy</a:t>
            </a:r>
            <a:r>
              <a:rPr lang="lv-LV" altLang="lv-LV" sz="2000" i="1" dirty="0">
                <a:solidFill>
                  <a:srgbClr val="00539B"/>
                </a:solidFill>
              </a:rPr>
              <a:t> - Benjamin </a:t>
            </a:r>
            <a:r>
              <a:rPr lang="lv-LV" altLang="lv-LV" sz="2000" i="1" dirty="0" err="1">
                <a:solidFill>
                  <a:srgbClr val="00539B"/>
                </a:solidFill>
              </a:rPr>
              <a:t>Bloom’s</a:t>
            </a:r>
            <a:r>
              <a:rPr lang="lv-LV" altLang="lv-LV" sz="2000" i="1" dirty="0">
                <a:solidFill>
                  <a:srgbClr val="00539B"/>
                </a:solidFill>
              </a:rPr>
              <a:t> </a:t>
            </a:r>
            <a:r>
              <a:rPr lang="lv-LV" altLang="lv-LV" sz="2000" i="1" dirty="0" err="1">
                <a:solidFill>
                  <a:srgbClr val="00539B"/>
                </a:solidFill>
              </a:rPr>
              <a:t>taxonomy</a:t>
            </a:r>
            <a:r>
              <a:rPr lang="lv-LV" altLang="lv-LV" sz="2000" i="1" dirty="0">
                <a:solidFill>
                  <a:srgbClr val="00539B"/>
                </a:solidFill>
              </a:rPr>
              <a:t>, SOLO (</a:t>
            </a:r>
            <a:r>
              <a:rPr lang="lv-LV" altLang="lv-LV" sz="2000" i="1" dirty="0" err="1">
                <a:solidFill>
                  <a:srgbClr val="00539B"/>
                </a:solidFill>
              </a:rPr>
              <a:t>John</a:t>
            </a:r>
            <a:r>
              <a:rPr lang="lv-LV" altLang="lv-LV" sz="2000" i="1" dirty="0">
                <a:solidFill>
                  <a:srgbClr val="00539B"/>
                </a:solidFill>
              </a:rPr>
              <a:t> </a:t>
            </a:r>
            <a:r>
              <a:rPr lang="lv-LV" altLang="lv-LV" sz="2000" i="1" dirty="0" err="1">
                <a:solidFill>
                  <a:srgbClr val="00539B"/>
                </a:solidFill>
              </a:rPr>
              <a:t>Biggs</a:t>
            </a:r>
            <a:r>
              <a:rPr lang="lv-LV" altLang="lv-LV" sz="2000" i="1" dirty="0">
                <a:solidFill>
                  <a:srgbClr val="00539B"/>
                </a:solidFill>
              </a:rPr>
              <a:t>), </a:t>
            </a:r>
            <a:r>
              <a:rPr lang="lv-LV" altLang="lv-LV" sz="2000" i="1" dirty="0" err="1">
                <a:solidFill>
                  <a:srgbClr val="00539B"/>
                </a:solidFill>
              </a:rPr>
              <a:t>taxonomy</a:t>
            </a:r>
            <a:r>
              <a:rPr lang="lv-LV" altLang="lv-LV" sz="2000" i="1" dirty="0">
                <a:solidFill>
                  <a:srgbClr val="00539B"/>
                </a:solidFill>
              </a:rPr>
              <a:t> </a:t>
            </a:r>
            <a:r>
              <a:rPr lang="lv-LV" altLang="lv-LV" sz="2000" i="1" dirty="0" err="1">
                <a:solidFill>
                  <a:srgbClr val="00539B"/>
                </a:solidFill>
              </a:rPr>
              <a:t>in</a:t>
            </a:r>
            <a:r>
              <a:rPr lang="lv-LV" altLang="lv-LV" sz="2000" i="1" dirty="0">
                <a:solidFill>
                  <a:srgbClr val="00539B"/>
                </a:solidFill>
              </a:rPr>
              <a:t> </a:t>
            </a:r>
            <a:r>
              <a:rPr lang="lv-LV" altLang="lv-LV" sz="2000" i="1" dirty="0" err="1">
                <a:solidFill>
                  <a:srgbClr val="00539B"/>
                </a:solidFill>
              </a:rPr>
              <a:t>psychomotorous</a:t>
            </a:r>
            <a:r>
              <a:rPr lang="lv-LV" altLang="lv-LV" sz="2000" i="1" dirty="0">
                <a:solidFill>
                  <a:srgbClr val="00539B"/>
                </a:solidFill>
              </a:rPr>
              <a:t> </a:t>
            </a:r>
            <a:r>
              <a:rPr lang="lv-LV" altLang="lv-LV" sz="2000" i="1" dirty="0" err="1">
                <a:solidFill>
                  <a:srgbClr val="00539B"/>
                </a:solidFill>
              </a:rPr>
              <a:t>domain</a:t>
            </a:r>
            <a:r>
              <a:rPr lang="lv-LV" altLang="lv-LV" sz="2000" i="1" dirty="0">
                <a:solidFill>
                  <a:srgbClr val="00539B"/>
                </a:solidFill>
              </a:rPr>
              <a:t> (</a:t>
            </a:r>
            <a:r>
              <a:rPr lang="lv-LV" altLang="lv-LV" sz="2000" i="1" dirty="0" err="1">
                <a:solidFill>
                  <a:srgbClr val="00539B"/>
                </a:solidFill>
              </a:rPr>
              <a:t>Dave</a:t>
            </a:r>
            <a:r>
              <a:rPr lang="lv-LV" altLang="lv-LV" sz="2000" i="1" dirty="0">
                <a:solidFill>
                  <a:srgbClr val="00539B"/>
                </a:solidFill>
              </a:rPr>
              <a:t>)</a:t>
            </a:r>
          </a:p>
          <a:p>
            <a:pPr eaLnBrk="1" hangingPunct="1">
              <a:lnSpc>
                <a:spcPct val="90000"/>
              </a:lnSpc>
              <a:buFont typeface="Wingdings" panose="05000000000000000000" pitchFamily="2" charset="2"/>
              <a:buChar char="ü"/>
            </a:pPr>
            <a:r>
              <a:rPr lang="lv-LV" altLang="lv-LV" sz="2000" i="1" dirty="0" err="1">
                <a:solidFill>
                  <a:srgbClr val="00539B"/>
                </a:solidFill>
              </a:rPr>
              <a:t>Tuning</a:t>
            </a:r>
            <a:r>
              <a:rPr lang="lv-LV" altLang="lv-LV" sz="2000" i="1" dirty="0">
                <a:solidFill>
                  <a:srgbClr val="00539B"/>
                </a:solidFill>
              </a:rPr>
              <a:t> </a:t>
            </a:r>
            <a:r>
              <a:rPr lang="lv-LV" altLang="lv-LV" sz="2000" i="1" dirty="0" err="1">
                <a:solidFill>
                  <a:srgbClr val="00539B"/>
                </a:solidFill>
              </a:rPr>
              <a:t>project</a:t>
            </a:r>
            <a:r>
              <a:rPr lang="lv-LV" altLang="lv-LV" sz="2000" i="1" dirty="0">
                <a:solidFill>
                  <a:srgbClr val="00539B"/>
                </a:solidFill>
              </a:rPr>
              <a:t> </a:t>
            </a:r>
            <a:r>
              <a:rPr lang="lv-LV" altLang="lv-LV" sz="2000" i="1" dirty="0" err="1">
                <a:solidFill>
                  <a:srgbClr val="00539B"/>
                </a:solidFill>
              </a:rPr>
              <a:t>results</a:t>
            </a:r>
            <a:r>
              <a:rPr lang="lv-LV" altLang="lv-LV" sz="2000" dirty="0">
                <a:solidFill>
                  <a:srgbClr val="00539B"/>
                </a:solidFill>
              </a:rPr>
              <a:t> </a:t>
            </a:r>
          </a:p>
          <a:p>
            <a:pPr eaLnBrk="1" hangingPunct="1">
              <a:lnSpc>
                <a:spcPct val="90000"/>
              </a:lnSpc>
              <a:buFont typeface="Wingdings" panose="05000000000000000000" pitchFamily="2" charset="2"/>
              <a:buChar char="ü"/>
            </a:pPr>
            <a:endParaRPr lang="lv-LV" altLang="lv-LV" sz="2000" dirty="0">
              <a:solidFill>
                <a:srgbClr val="00539B"/>
              </a:solidFill>
            </a:endParaRPr>
          </a:p>
          <a:p>
            <a:pPr eaLnBrk="1" hangingPunct="1">
              <a:lnSpc>
                <a:spcPct val="90000"/>
              </a:lnSpc>
              <a:buFont typeface="Wingdings" panose="05000000000000000000" pitchFamily="2" charset="2"/>
              <a:buChar char="ü"/>
            </a:pPr>
            <a:r>
              <a:rPr lang="lv-LV" altLang="lv-LV" sz="2000" dirty="0">
                <a:solidFill>
                  <a:srgbClr val="00539B"/>
                </a:solidFill>
              </a:rPr>
              <a:t>Top </a:t>
            </a:r>
            <a:r>
              <a:rPr lang="lv-LV" altLang="lv-LV" sz="2000" dirty="0" err="1">
                <a:solidFill>
                  <a:srgbClr val="00539B"/>
                </a:solidFill>
              </a:rPr>
              <a:t>down</a:t>
            </a:r>
            <a:r>
              <a:rPr lang="lv-LV" altLang="lv-LV" sz="2000" dirty="0">
                <a:solidFill>
                  <a:srgbClr val="00539B"/>
                </a:solidFill>
              </a:rPr>
              <a:t> </a:t>
            </a:r>
            <a:r>
              <a:rPr lang="lv-LV" altLang="lv-LV" sz="2000" dirty="0" err="1">
                <a:solidFill>
                  <a:srgbClr val="00539B"/>
                </a:solidFill>
              </a:rPr>
              <a:t>approach</a:t>
            </a:r>
            <a:r>
              <a:rPr lang="lv-LV" altLang="lv-LV" sz="2000" dirty="0">
                <a:solidFill>
                  <a:srgbClr val="00539B"/>
                </a:solidFill>
              </a:rPr>
              <a:t> (a </a:t>
            </a:r>
            <a:r>
              <a:rPr lang="lv-LV" altLang="lv-LV" sz="2000" dirty="0" err="1">
                <a:solidFill>
                  <a:srgbClr val="00539B"/>
                </a:solidFill>
              </a:rPr>
              <a:t>brand</a:t>
            </a:r>
            <a:r>
              <a:rPr lang="lv-LV" altLang="lv-LV" sz="2000" dirty="0">
                <a:solidFill>
                  <a:srgbClr val="00539B"/>
                </a:solidFill>
              </a:rPr>
              <a:t> </a:t>
            </a:r>
            <a:r>
              <a:rPr lang="lv-LV" altLang="lv-LV" sz="2000" dirty="0" err="1">
                <a:solidFill>
                  <a:srgbClr val="00539B"/>
                </a:solidFill>
              </a:rPr>
              <a:t>new</a:t>
            </a:r>
            <a:r>
              <a:rPr lang="lv-LV" altLang="lv-LV" sz="2000" dirty="0">
                <a:solidFill>
                  <a:srgbClr val="00539B"/>
                </a:solidFill>
              </a:rPr>
              <a:t> </a:t>
            </a:r>
            <a:r>
              <a:rPr lang="lv-LV" altLang="lv-LV" sz="2000" dirty="0" err="1">
                <a:solidFill>
                  <a:srgbClr val="00539B"/>
                </a:solidFill>
              </a:rPr>
              <a:t>program</a:t>
            </a:r>
            <a:r>
              <a:rPr lang="lv-LV" altLang="lv-LV" sz="2000" dirty="0">
                <a:solidFill>
                  <a:srgbClr val="00539B"/>
                </a:solidFill>
              </a:rPr>
              <a:t> </a:t>
            </a:r>
            <a:r>
              <a:rPr lang="lv-LV" altLang="lv-LV" sz="2000" dirty="0" err="1">
                <a:solidFill>
                  <a:srgbClr val="00539B"/>
                </a:solidFill>
              </a:rPr>
              <a:t>created</a:t>
            </a:r>
            <a:r>
              <a:rPr lang="lv-LV" altLang="lv-LV" sz="2000" dirty="0">
                <a:solidFill>
                  <a:srgbClr val="00539B"/>
                </a:solidFill>
              </a:rPr>
              <a:t>)</a:t>
            </a:r>
          </a:p>
          <a:p>
            <a:pPr eaLnBrk="1" hangingPunct="1">
              <a:lnSpc>
                <a:spcPct val="90000"/>
              </a:lnSpc>
              <a:buFont typeface="Wingdings" panose="05000000000000000000" pitchFamily="2" charset="2"/>
              <a:buChar char="ü"/>
            </a:pPr>
            <a:r>
              <a:rPr lang="lv-LV" altLang="lv-LV" sz="2000" dirty="0" err="1">
                <a:solidFill>
                  <a:srgbClr val="00539B"/>
                </a:solidFill>
              </a:rPr>
              <a:t>Holistic</a:t>
            </a:r>
            <a:r>
              <a:rPr lang="lv-LV" altLang="lv-LV" sz="2000" dirty="0">
                <a:solidFill>
                  <a:srgbClr val="00539B"/>
                </a:solidFill>
              </a:rPr>
              <a:t> </a:t>
            </a:r>
            <a:r>
              <a:rPr lang="lv-LV" altLang="lv-LV" sz="2000" dirty="0" err="1">
                <a:solidFill>
                  <a:srgbClr val="00539B"/>
                </a:solidFill>
              </a:rPr>
              <a:t>approach</a:t>
            </a:r>
            <a:r>
              <a:rPr lang="lv-LV" altLang="lv-LV" sz="2000" dirty="0">
                <a:solidFill>
                  <a:srgbClr val="00539B"/>
                </a:solidFill>
              </a:rPr>
              <a:t> (</a:t>
            </a:r>
            <a:r>
              <a:rPr lang="lv-LV" altLang="lv-LV" sz="2000" dirty="0" err="1">
                <a:solidFill>
                  <a:srgbClr val="00539B"/>
                </a:solidFill>
              </a:rPr>
              <a:t>program</a:t>
            </a:r>
            <a:r>
              <a:rPr lang="lv-LV" altLang="lv-LV" sz="2000" dirty="0">
                <a:solidFill>
                  <a:srgbClr val="00539B"/>
                </a:solidFill>
              </a:rPr>
              <a:t> </a:t>
            </a:r>
            <a:r>
              <a:rPr lang="lv-LV" altLang="lv-LV" sz="2000" dirty="0" err="1">
                <a:solidFill>
                  <a:srgbClr val="00539B"/>
                </a:solidFill>
              </a:rPr>
              <a:t>outcomes</a:t>
            </a:r>
            <a:r>
              <a:rPr lang="lv-LV" altLang="lv-LV" sz="2000" dirty="0">
                <a:solidFill>
                  <a:srgbClr val="00539B"/>
                </a:solidFill>
              </a:rPr>
              <a:t> </a:t>
            </a:r>
            <a:r>
              <a:rPr lang="lv-LV" altLang="lv-LV" sz="2000" dirty="0" err="1">
                <a:solidFill>
                  <a:srgbClr val="00539B"/>
                </a:solidFill>
              </a:rPr>
              <a:t>determine</a:t>
            </a:r>
            <a:r>
              <a:rPr lang="lv-LV" altLang="lv-LV" sz="2000" dirty="0">
                <a:solidFill>
                  <a:srgbClr val="00539B"/>
                </a:solidFill>
              </a:rPr>
              <a:t> </a:t>
            </a:r>
            <a:r>
              <a:rPr lang="lv-LV" altLang="lv-LV" sz="2000" dirty="0" err="1">
                <a:solidFill>
                  <a:srgbClr val="00539B"/>
                </a:solidFill>
              </a:rPr>
              <a:t>the</a:t>
            </a:r>
            <a:r>
              <a:rPr lang="lv-LV" altLang="lv-LV" sz="2000" dirty="0">
                <a:solidFill>
                  <a:srgbClr val="00539B"/>
                </a:solidFill>
              </a:rPr>
              <a:t> </a:t>
            </a:r>
            <a:r>
              <a:rPr lang="lv-LV" altLang="lv-LV" sz="2000" dirty="0" err="1">
                <a:solidFill>
                  <a:srgbClr val="00539B"/>
                </a:solidFill>
              </a:rPr>
              <a:t>content</a:t>
            </a:r>
            <a:r>
              <a:rPr lang="lv-LV" altLang="lv-LV" sz="2000" dirty="0">
                <a:solidFill>
                  <a:srgbClr val="00539B"/>
                </a:solidFill>
              </a:rPr>
              <a:t> </a:t>
            </a:r>
            <a:r>
              <a:rPr lang="lv-LV" altLang="lv-LV" sz="2000" dirty="0" err="1">
                <a:solidFill>
                  <a:srgbClr val="00539B"/>
                </a:solidFill>
              </a:rPr>
              <a:t>and</a:t>
            </a:r>
            <a:r>
              <a:rPr lang="lv-LV" altLang="lv-LV" sz="2000" dirty="0">
                <a:solidFill>
                  <a:srgbClr val="00539B"/>
                </a:solidFill>
              </a:rPr>
              <a:t> NOT vica </a:t>
            </a:r>
            <a:r>
              <a:rPr lang="lv-LV" altLang="lv-LV" sz="2000" dirty="0" err="1">
                <a:solidFill>
                  <a:srgbClr val="00539B"/>
                </a:solidFill>
              </a:rPr>
              <a:t>versa</a:t>
            </a:r>
            <a:r>
              <a:rPr lang="lv-LV" altLang="lv-LV" sz="2000" dirty="0">
                <a:solidFill>
                  <a:srgbClr val="00539B"/>
                </a:solidFill>
              </a:rPr>
              <a:t>)</a:t>
            </a:r>
          </a:p>
          <a:p>
            <a:pPr eaLnBrk="1" hangingPunct="1">
              <a:lnSpc>
                <a:spcPct val="90000"/>
              </a:lnSpc>
              <a:buFont typeface="Wingdings" panose="05000000000000000000" pitchFamily="2" charset="2"/>
              <a:buChar char="ü"/>
            </a:pPr>
            <a:r>
              <a:rPr lang="lv-LV" altLang="lv-LV" sz="2000" dirty="0" err="1">
                <a:solidFill>
                  <a:srgbClr val="00539B"/>
                </a:solidFill>
              </a:rPr>
              <a:t>Quality</a:t>
            </a:r>
            <a:r>
              <a:rPr lang="lv-LV" altLang="lv-LV" sz="2000" dirty="0">
                <a:solidFill>
                  <a:srgbClr val="00539B"/>
                </a:solidFill>
              </a:rPr>
              <a:t> </a:t>
            </a:r>
            <a:r>
              <a:rPr lang="lv-LV" altLang="lv-LV" sz="2000" dirty="0" err="1">
                <a:solidFill>
                  <a:srgbClr val="00539B"/>
                </a:solidFill>
              </a:rPr>
              <a:t>tool</a:t>
            </a:r>
            <a:r>
              <a:rPr lang="lv-LV" altLang="lv-LV" sz="2000" dirty="0">
                <a:solidFill>
                  <a:srgbClr val="00539B"/>
                </a:solidFill>
              </a:rPr>
              <a:t>- </a:t>
            </a:r>
            <a:r>
              <a:rPr lang="lv-LV" altLang="lv-LV" sz="2000" dirty="0" err="1">
                <a:solidFill>
                  <a:srgbClr val="00539B"/>
                </a:solidFill>
              </a:rPr>
              <a:t>all</a:t>
            </a:r>
            <a:r>
              <a:rPr lang="lv-LV" altLang="lv-LV" sz="2000" dirty="0">
                <a:solidFill>
                  <a:srgbClr val="00539B"/>
                </a:solidFill>
              </a:rPr>
              <a:t> </a:t>
            </a:r>
            <a:r>
              <a:rPr lang="lv-LV" altLang="lv-LV" sz="2000" dirty="0" err="1">
                <a:solidFill>
                  <a:srgbClr val="00539B"/>
                </a:solidFill>
              </a:rPr>
              <a:t>lecturers</a:t>
            </a:r>
            <a:r>
              <a:rPr lang="lv-LV" altLang="lv-LV" sz="2000" dirty="0">
                <a:solidFill>
                  <a:srgbClr val="00539B"/>
                </a:solidFill>
              </a:rPr>
              <a:t> </a:t>
            </a:r>
            <a:r>
              <a:rPr lang="lv-LV" altLang="lv-LV" sz="2000" dirty="0" err="1">
                <a:solidFill>
                  <a:srgbClr val="00539B"/>
                </a:solidFill>
              </a:rPr>
              <a:t>involved</a:t>
            </a:r>
            <a:r>
              <a:rPr lang="lv-LV" altLang="lv-LV" sz="2000" dirty="0">
                <a:solidFill>
                  <a:srgbClr val="00539B"/>
                </a:solidFill>
              </a:rPr>
              <a:t> </a:t>
            </a:r>
            <a:r>
              <a:rPr lang="lv-LV" altLang="lv-LV" sz="2000" dirty="0" err="1">
                <a:solidFill>
                  <a:srgbClr val="00539B"/>
                </a:solidFill>
              </a:rPr>
              <a:t>in</a:t>
            </a:r>
            <a:r>
              <a:rPr lang="lv-LV" altLang="lv-LV" sz="2000" dirty="0">
                <a:solidFill>
                  <a:srgbClr val="00539B"/>
                </a:solidFill>
              </a:rPr>
              <a:t> </a:t>
            </a:r>
            <a:r>
              <a:rPr lang="lv-LV" altLang="lv-LV" sz="2000" dirty="0" err="1">
                <a:solidFill>
                  <a:srgbClr val="00539B"/>
                </a:solidFill>
              </a:rPr>
              <a:t>formulating</a:t>
            </a:r>
            <a:r>
              <a:rPr lang="lv-LV" altLang="lv-LV" sz="2000" dirty="0">
                <a:solidFill>
                  <a:srgbClr val="00539B"/>
                </a:solidFill>
              </a:rPr>
              <a:t> </a:t>
            </a:r>
            <a:r>
              <a:rPr lang="lv-LV" altLang="lv-LV" sz="2000" dirty="0" err="1">
                <a:solidFill>
                  <a:srgbClr val="00539B"/>
                </a:solidFill>
              </a:rPr>
              <a:t>the</a:t>
            </a:r>
            <a:r>
              <a:rPr lang="lv-LV" altLang="lv-LV" sz="2000" dirty="0">
                <a:solidFill>
                  <a:srgbClr val="00539B"/>
                </a:solidFill>
              </a:rPr>
              <a:t> </a:t>
            </a:r>
            <a:r>
              <a:rPr lang="lv-LV" altLang="lv-LV" sz="2000" dirty="0" err="1">
                <a:solidFill>
                  <a:srgbClr val="00539B"/>
                </a:solidFill>
              </a:rPr>
              <a:t>learning</a:t>
            </a:r>
            <a:r>
              <a:rPr lang="lv-LV" altLang="lv-LV" sz="2000" dirty="0">
                <a:solidFill>
                  <a:srgbClr val="00539B"/>
                </a:solidFill>
              </a:rPr>
              <a:t> </a:t>
            </a:r>
            <a:r>
              <a:rPr lang="lv-LV" altLang="lv-LV" sz="2000" dirty="0" err="1">
                <a:solidFill>
                  <a:srgbClr val="00539B"/>
                </a:solidFill>
              </a:rPr>
              <a:t>outcomes</a:t>
            </a:r>
            <a:endParaRPr lang="lv-LV" altLang="lv-LV" sz="2000" dirty="0">
              <a:solidFill>
                <a:srgbClr val="00539B"/>
              </a:solidFill>
            </a:endParaRPr>
          </a:p>
          <a:p>
            <a:pPr eaLnBrk="1" hangingPunct="1">
              <a:lnSpc>
                <a:spcPct val="90000"/>
              </a:lnSpc>
              <a:buFont typeface="Wingdings" panose="05000000000000000000" pitchFamily="2" charset="2"/>
              <a:buChar char="ü"/>
            </a:pPr>
            <a:r>
              <a:rPr lang="lv-LV" altLang="lv-LV" sz="2000" dirty="0" err="1">
                <a:solidFill>
                  <a:srgbClr val="00539B"/>
                </a:solidFill>
              </a:rPr>
              <a:t>Stakeholders</a:t>
            </a:r>
            <a:r>
              <a:rPr lang="lv-LV" altLang="lv-LV" sz="2000" dirty="0">
                <a:solidFill>
                  <a:srgbClr val="00539B"/>
                </a:solidFill>
              </a:rPr>
              <a:t>: </a:t>
            </a:r>
            <a:r>
              <a:rPr lang="lv-LV" altLang="lv-LV" sz="2000" dirty="0" err="1">
                <a:solidFill>
                  <a:srgbClr val="00539B"/>
                </a:solidFill>
              </a:rPr>
              <a:t>employers</a:t>
            </a:r>
            <a:r>
              <a:rPr lang="lv-LV" altLang="lv-LV" sz="2000" dirty="0">
                <a:solidFill>
                  <a:srgbClr val="00539B"/>
                </a:solidFill>
              </a:rPr>
              <a:t> </a:t>
            </a:r>
            <a:r>
              <a:rPr lang="lv-LV" altLang="lv-LV" sz="2000" dirty="0" err="1">
                <a:solidFill>
                  <a:srgbClr val="00539B"/>
                </a:solidFill>
              </a:rPr>
              <a:t>involved</a:t>
            </a:r>
            <a:r>
              <a:rPr lang="lv-LV" altLang="lv-LV" sz="2000" dirty="0">
                <a:solidFill>
                  <a:srgbClr val="00539B"/>
                </a:solidFill>
              </a:rPr>
              <a:t> </a:t>
            </a:r>
            <a:r>
              <a:rPr lang="lv-LV" altLang="lv-LV" sz="2000" dirty="0" err="1">
                <a:solidFill>
                  <a:srgbClr val="00539B"/>
                </a:solidFill>
              </a:rPr>
              <a:t>in</a:t>
            </a:r>
            <a:r>
              <a:rPr lang="lv-LV" altLang="lv-LV" sz="2000" dirty="0">
                <a:solidFill>
                  <a:srgbClr val="00539B"/>
                </a:solidFill>
              </a:rPr>
              <a:t> </a:t>
            </a:r>
            <a:r>
              <a:rPr lang="lv-LV" altLang="lv-LV" sz="2000" dirty="0" err="1">
                <a:solidFill>
                  <a:srgbClr val="00539B"/>
                </a:solidFill>
              </a:rPr>
              <a:t>formulating</a:t>
            </a:r>
            <a:r>
              <a:rPr lang="lv-LV" altLang="lv-LV" sz="2000" dirty="0">
                <a:solidFill>
                  <a:srgbClr val="00539B"/>
                </a:solidFill>
              </a:rPr>
              <a:t> </a:t>
            </a:r>
            <a:r>
              <a:rPr lang="lv-LV" altLang="lv-LV" sz="2000" dirty="0" err="1">
                <a:solidFill>
                  <a:srgbClr val="00539B"/>
                </a:solidFill>
              </a:rPr>
              <a:t>the</a:t>
            </a:r>
            <a:r>
              <a:rPr lang="lv-LV" altLang="lv-LV" sz="2000" dirty="0">
                <a:solidFill>
                  <a:srgbClr val="00539B"/>
                </a:solidFill>
              </a:rPr>
              <a:t> </a:t>
            </a:r>
            <a:r>
              <a:rPr lang="lv-LV" altLang="lv-LV" sz="2000" dirty="0" err="1">
                <a:solidFill>
                  <a:srgbClr val="00539B"/>
                </a:solidFill>
              </a:rPr>
              <a:t>learning</a:t>
            </a:r>
            <a:r>
              <a:rPr lang="lv-LV" altLang="lv-LV" sz="2000" dirty="0">
                <a:solidFill>
                  <a:srgbClr val="00539B"/>
                </a:solidFill>
              </a:rPr>
              <a:t> </a:t>
            </a:r>
            <a:r>
              <a:rPr lang="lv-LV" altLang="lv-LV" sz="2000" dirty="0" err="1">
                <a:solidFill>
                  <a:srgbClr val="00539B"/>
                </a:solidFill>
              </a:rPr>
              <a:t>outcomes</a:t>
            </a:r>
            <a:r>
              <a:rPr lang="lv-LV" altLang="lv-LV" sz="2000" dirty="0">
                <a:solidFill>
                  <a:srgbClr val="00539B"/>
                </a:solidFill>
              </a:rPr>
              <a:t> </a:t>
            </a:r>
            <a:r>
              <a:rPr lang="lv-LV" altLang="lv-LV" sz="2000" dirty="0" err="1">
                <a:solidFill>
                  <a:srgbClr val="00539B"/>
                </a:solidFill>
              </a:rPr>
              <a:t>and</a:t>
            </a:r>
            <a:r>
              <a:rPr lang="lv-LV" altLang="lv-LV" sz="2000" dirty="0">
                <a:solidFill>
                  <a:srgbClr val="00539B"/>
                </a:solidFill>
              </a:rPr>
              <a:t> students </a:t>
            </a:r>
            <a:r>
              <a:rPr lang="lv-LV" altLang="lv-LV" sz="2000" dirty="0" err="1">
                <a:solidFill>
                  <a:srgbClr val="00539B"/>
                </a:solidFill>
              </a:rPr>
              <a:t>consulted</a:t>
            </a:r>
            <a:endParaRPr lang="lv-LV" altLang="lv-LV" sz="2000" dirty="0">
              <a:solidFill>
                <a:srgbClr val="00539B"/>
              </a:solidFill>
            </a:endParaRPr>
          </a:p>
        </p:txBody>
      </p:sp>
    </p:spTree>
    <p:extLst>
      <p:ext uri="{BB962C8B-B14F-4D97-AF65-F5344CB8AC3E}">
        <p14:creationId xmlns:p14="http://schemas.microsoft.com/office/powerpoint/2010/main" val="718205686"/>
      </p:ext>
    </p:extLst>
  </p:cSld>
  <p:clrMapOvr>
    <a:masterClrMapping/>
  </p:clrMapOvr>
  <p:transition>
    <p:fad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2"/>
          <p:cNvGraphicFramePr>
            <a:graphicFrameLocks/>
          </p:cNvGraphicFramePr>
          <p:nvPr>
            <p:extLst>
              <p:ext uri="{D42A27DB-BD31-4B8C-83A1-F6EECF244321}">
                <p14:modId xmlns:p14="http://schemas.microsoft.com/office/powerpoint/2010/main" val="3483788545"/>
              </p:ext>
            </p:extLst>
          </p:nvPr>
        </p:nvGraphicFramePr>
        <p:xfrm>
          <a:off x="250825" y="44450"/>
          <a:ext cx="8642350" cy="6686551"/>
        </p:xfrm>
        <a:graphic>
          <a:graphicData uri="http://schemas.openxmlformats.org/drawingml/2006/table">
            <a:tbl>
              <a:tblPr/>
              <a:tblGrid>
                <a:gridCol w="1152823">
                  <a:extLst>
                    <a:ext uri="{9D8B030D-6E8A-4147-A177-3AD203B41FA5}">
                      <a16:colId xmlns:a16="http://schemas.microsoft.com/office/drawing/2014/main" val="20000"/>
                    </a:ext>
                  </a:extLst>
                </a:gridCol>
                <a:gridCol w="3384376">
                  <a:extLst>
                    <a:ext uri="{9D8B030D-6E8A-4147-A177-3AD203B41FA5}">
                      <a16:colId xmlns:a16="http://schemas.microsoft.com/office/drawing/2014/main" val="20001"/>
                    </a:ext>
                  </a:extLst>
                </a:gridCol>
                <a:gridCol w="4105151">
                  <a:extLst>
                    <a:ext uri="{9D8B030D-6E8A-4147-A177-3AD203B41FA5}">
                      <a16:colId xmlns:a16="http://schemas.microsoft.com/office/drawing/2014/main" val="20002"/>
                    </a:ext>
                  </a:extLst>
                </a:gridCol>
              </a:tblGrid>
              <a:tr h="914525">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lv-LV" altLang="lv-LV" sz="1200" b="0" i="0" u="none" strike="noStrike" cap="none" normalizeH="0" baseline="0" noProof="0" dirty="0" err="1">
                          <a:ln>
                            <a:noFill/>
                          </a:ln>
                          <a:solidFill>
                            <a:srgbClr val="00539B"/>
                          </a:solidFill>
                          <a:effectLst/>
                          <a:latin typeface="+mj-lt"/>
                        </a:rPr>
                        <a:t>Competences</a:t>
                      </a:r>
                      <a:r>
                        <a:rPr kumimoji="0" lang="lv-LV" altLang="lv-LV" sz="1200" b="0" i="0" u="none" strike="noStrike" cap="none" normalizeH="0" baseline="0" noProof="0" dirty="0">
                          <a:ln>
                            <a:noFill/>
                          </a:ln>
                          <a:solidFill>
                            <a:srgbClr val="00539B"/>
                          </a:solidFill>
                          <a:effectLst/>
                          <a:latin typeface="+mj-lt"/>
                        </a:rPr>
                        <a:t>, </a:t>
                      </a:r>
                      <a:r>
                        <a:rPr kumimoji="0" lang="lv-LV" altLang="lv-LV" sz="1200" b="0" i="0" u="none" strike="noStrike" cap="none" normalizeH="0" baseline="0" noProof="0" dirty="0" err="1">
                          <a:ln>
                            <a:noFill/>
                          </a:ln>
                          <a:solidFill>
                            <a:srgbClr val="00539B"/>
                          </a:solidFill>
                          <a:effectLst/>
                          <a:latin typeface="+mj-lt"/>
                        </a:rPr>
                        <a:t>skills</a:t>
                      </a:r>
                      <a:r>
                        <a:rPr kumimoji="0" lang="lv-LV" altLang="lv-LV" sz="1200" b="0" i="0" u="none" strike="noStrike" cap="none" normalizeH="0" baseline="0" noProof="0" dirty="0">
                          <a:ln>
                            <a:noFill/>
                          </a:ln>
                          <a:solidFill>
                            <a:srgbClr val="00539B"/>
                          </a:solidFill>
                          <a:effectLst/>
                          <a:latin typeface="+mj-lt"/>
                        </a:rPr>
                        <a:t>, </a:t>
                      </a:r>
                      <a:r>
                        <a:rPr kumimoji="0" lang="lv-LV" altLang="lv-LV" sz="1200" b="0" i="0" u="none" strike="noStrike" cap="none" normalizeH="0" baseline="0" noProof="0" dirty="0" err="1">
                          <a:ln>
                            <a:noFill/>
                          </a:ln>
                          <a:solidFill>
                            <a:srgbClr val="00539B"/>
                          </a:solidFill>
                          <a:effectLst/>
                          <a:latin typeface="+mj-lt"/>
                        </a:rPr>
                        <a:t>attitudes</a:t>
                      </a:r>
                      <a:endParaRPr kumimoji="0" lang="en-US" altLang="lv-LV" sz="1200" b="0" i="0" u="none" strike="noStrike" cap="none" normalizeH="0" baseline="0" noProof="0" dirty="0">
                        <a:ln>
                          <a:noFill/>
                        </a:ln>
                        <a:solidFill>
                          <a:srgbClr val="00539B"/>
                        </a:solidFill>
                        <a:effectLst/>
                        <a:latin typeface="+mj-lt"/>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lv-LV" altLang="lv-LV" sz="1800" b="0" i="0" u="none" strike="noStrike" cap="none" normalizeH="0" baseline="0" noProof="0" dirty="0" err="1">
                          <a:ln>
                            <a:noFill/>
                          </a:ln>
                          <a:solidFill>
                            <a:srgbClr val="00539B"/>
                          </a:solidFill>
                          <a:effectLst/>
                          <a:latin typeface="+mj-lt"/>
                          <a:ea typeface="Arial Unicode MS" panose="020B0604020202020204" pitchFamily="34" charset="-128"/>
                          <a:cs typeface="Arial Unicode MS" panose="020B0604020202020204" pitchFamily="34" charset="-128"/>
                        </a:rPr>
                        <a:t>Cycle</a:t>
                      </a:r>
                      <a:r>
                        <a:rPr kumimoji="0" lang="lv-LV" altLang="lv-LV" sz="1800" b="0" i="0" u="none" strike="noStrike" cap="none" normalizeH="0" baseline="0" noProof="0" dirty="0">
                          <a:ln>
                            <a:noFill/>
                          </a:ln>
                          <a:solidFill>
                            <a:srgbClr val="00539B"/>
                          </a:solidFill>
                          <a:effectLst/>
                          <a:latin typeface="+mj-lt"/>
                          <a:ea typeface="Arial Unicode MS" panose="020B0604020202020204" pitchFamily="34" charset="-128"/>
                          <a:cs typeface="Arial Unicode MS" panose="020B0604020202020204" pitchFamily="34" charset="-128"/>
                        </a:rPr>
                        <a:t> </a:t>
                      </a:r>
                      <a:r>
                        <a:rPr kumimoji="0" lang="lv-LV" altLang="lv-LV" sz="1800" b="0" i="0" u="none" strike="noStrike" cap="none" normalizeH="0" baseline="0" noProof="0" dirty="0" err="1">
                          <a:ln>
                            <a:noFill/>
                          </a:ln>
                          <a:solidFill>
                            <a:srgbClr val="00539B"/>
                          </a:solidFill>
                          <a:effectLst/>
                          <a:latin typeface="+mj-lt"/>
                          <a:ea typeface="Arial Unicode MS" panose="020B0604020202020204" pitchFamily="34" charset="-128"/>
                          <a:cs typeface="Arial Unicode MS" panose="020B0604020202020204" pitchFamily="34" charset="-128"/>
                        </a:rPr>
                        <a:t>descriptors</a:t>
                      </a:r>
                      <a:r>
                        <a:rPr kumimoji="0" lang="lv-LV" altLang="lv-LV" sz="1800" b="0" i="0" u="none" strike="noStrike" cap="none" normalizeH="0" baseline="0" noProof="0" dirty="0">
                          <a:ln>
                            <a:noFill/>
                          </a:ln>
                          <a:solidFill>
                            <a:srgbClr val="00539B"/>
                          </a:solidFill>
                          <a:effectLst/>
                          <a:latin typeface="+mj-lt"/>
                          <a:ea typeface="Arial Unicode MS" panose="020B0604020202020204" pitchFamily="34" charset="-128"/>
                          <a:cs typeface="Arial Unicode MS" panose="020B0604020202020204" pitchFamily="34" charset="-128"/>
                        </a:rPr>
                        <a:t> </a:t>
                      </a:r>
                      <a:r>
                        <a:rPr kumimoji="0" lang="lv-LV" altLang="lv-LV" sz="1800" b="0" i="0" u="none" strike="noStrike" cap="none" normalizeH="0" baseline="0" noProof="0" dirty="0" err="1">
                          <a:ln>
                            <a:noFill/>
                          </a:ln>
                          <a:solidFill>
                            <a:srgbClr val="00539B"/>
                          </a:solidFill>
                          <a:effectLst/>
                          <a:latin typeface="+mj-lt"/>
                          <a:ea typeface="Arial Unicode MS" panose="020B0604020202020204" pitchFamily="34" charset="-128"/>
                          <a:cs typeface="Arial Unicode MS" panose="020B0604020202020204" pitchFamily="34" charset="-128"/>
                        </a:rPr>
                        <a:t>of</a:t>
                      </a:r>
                      <a:r>
                        <a:rPr kumimoji="0" lang="lv-LV" altLang="lv-LV" sz="1800" b="0" i="0" u="none" strike="noStrike" cap="none" normalizeH="0" baseline="0" noProof="0" dirty="0">
                          <a:ln>
                            <a:noFill/>
                          </a:ln>
                          <a:solidFill>
                            <a:srgbClr val="00539B"/>
                          </a:solidFill>
                          <a:effectLst/>
                          <a:latin typeface="+mj-lt"/>
                          <a:ea typeface="Arial Unicode MS" panose="020B0604020202020204" pitchFamily="34" charset="-128"/>
                          <a:cs typeface="Arial Unicode MS" panose="020B0604020202020204" pitchFamily="34" charset="-128"/>
                        </a:rPr>
                        <a:t> </a:t>
                      </a:r>
                      <a:r>
                        <a:rPr kumimoji="0" lang="lv-LV" altLang="lv-LV" sz="1800" b="0" i="0" u="sng" strike="noStrike" cap="none" normalizeH="0" baseline="0" noProof="0" dirty="0">
                          <a:ln>
                            <a:noFill/>
                          </a:ln>
                          <a:solidFill>
                            <a:srgbClr val="00539B"/>
                          </a:solidFill>
                          <a:effectLst/>
                          <a:latin typeface="+mj-lt"/>
                          <a:ea typeface="Arial Unicode MS" panose="020B0604020202020204" pitchFamily="34" charset="-128"/>
                          <a:cs typeface="Arial Unicode MS" panose="020B0604020202020204" pitchFamily="34" charset="-128"/>
                        </a:rPr>
                        <a:t>NQF</a:t>
                      </a:r>
                      <a:r>
                        <a:rPr kumimoji="0" lang="lv-LV" altLang="lv-LV" sz="1800" b="0" i="0" u="none" strike="noStrike" cap="none" normalizeH="0" baseline="0" noProof="0" dirty="0">
                          <a:ln>
                            <a:noFill/>
                          </a:ln>
                          <a:solidFill>
                            <a:srgbClr val="00539B"/>
                          </a:solidFill>
                          <a:effectLst/>
                          <a:latin typeface="+mj-lt"/>
                          <a:ea typeface="Arial Unicode MS" panose="020B0604020202020204" pitchFamily="34" charset="-128"/>
                          <a:cs typeface="Arial Unicode MS" panose="020B0604020202020204" pitchFamily="34" charset="-128"/>
                        </a:rPr>
                        <a:t>: </a:t>
                      </a:r>
                      <a:r>
                        <a:rPr kumimoji="0" lang="lv-LV" altLang="lv-LV" sz="1800" b="0" i="0" u="none" strike="noStrike" cap="none" normalizeH="0" baseline="0" noProof="0" dirty="0" err="1">
                          <a:ln>
                            <a:noFill/>
                          </a:ln>
                          <a:solidFill>
                            <a:srgbClr val="00539B"/>
                          </a:solidFill>
                          <a:effectLst/>
                          <a:latin typeface="+mj-lt"/>
                          <a:ea typeface="Arial Unicode MS" panose="020B0604020202020204" pitchFamily="34" charset="-128"/>
                          <a:cs typeface="Arial Unicode MS" panose="020B0604020202020204" pitchFamily="34" charset="-128"/>
                        </a:rPr>
                        <a:t>Bachelor</a:t>
                      </a:r>
                      <a:r>
                        <a:rPr kumimoji="0" lang="lv-LV" altLang="lv-LV" sz="1800" b="0" i="0" u="none" strike="noStrike" cap="none" normalizeH="0" baseline="0" noProof="0" dirty="0">
                          <a:ln>
                            <a:noFill/>
                          </a:ln>
                          <a:solidFill>
                            <a:srgbClr val="00539B"/>
                          </a:solidFill>
                          <a:effectLst/>
                          <a:latin typeface="+mj-lt"/>
                          <a:ea typeface="Arial Unicode MS" panose="020B0604020202020204" pitchFamily="34" charset="-128"/>
                          <a:cs typeface="Arial Unicode MS" panose="020B0604020202020204" pitchFamily="34" charset="-128"/>
                        </a:rPr>
                        <a:t> </a:t>
                      </a:r>
                      <a:r>
                        <a:rPr kumimoji="0" lang="lv-LV" altLang="lv-LV" sz="1800" b="0" i="0" u="none" strike="noStrike" cap="none" normalizeH="0" baseline="0" noProof="0" dirty="0" err="1">
                          <a:ln>
                            <a:noFill/>
                          </a:ln>
                          <a:solidFill>
                            <a:srgbClr val="00539B"/>
                          </a:solidFill>
                          <a:effectLst/>
                          <a:latin typeface="+mj-lt"/>
                          <a:ea typeface="Arial Unicode MS" panose="020B0604020202020204" pitchFamily="34" charset="-128"/>
                          <a:cs typeface="Arial Unicode MS" panose="020B0604020202020204" pitchFamily="34" charset="-128"/>
                        </a:rPr>
                        <a:t>programs</a:t>
                      </a:r>
                      <a:endParaRPr kumimoji="0" lang="en-US" altLang="lv-LV" sz="1800" b="0" i="0" u="none" strike="noStrike" cap="none" normalizeH="0" baseline="0" noProof="0" dirty="0">
                        <a:ln>
                          <a:noFill/>
                        </a:ln>
                        <a:solidFill>
                          <a:srgbClr val="00539B"/>
                        </a:solidFill>
                        <a:effectLst/>
                        <a:latin typeface="+mj-lt"/>
                        <a:ea typeface="Arial Unicode MS" panose="020B0604020202020204" pitchFamily="34" charset="-128"/>
                        <a:cs typeface="Arial Unicode MS" panose="020B0604020202020204" pitchFamily="34" charset="-128"/>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ts val="0"/>
                        </a:spcBef>
                        <a:spcAft>
                          <a:spcPts val="0"/>
                        </a:spcAft>
                        <a:buClrTx/>
                        <a:buSzTx/>
                        <a:buFont typeface="Times New Roman" panose="02020603050405020304" pitchFamily="18" charset="0"/>
                        <a:buNone/>
                        <a:tabLst>
                          <a:tab pos="457200" algn="l"/>
                        </a:tabLst>
                      </a:pPr>
                      <a:endParaRPr kumimoji="0" lang="lv-LV" altLang="lv-LV" sz="1800" b="0" i="0" u="sng" strike="noStrike" cap="none" normalizeH="0" baseline="0" noProof="0" dirty="0">
                        <a:ln>
                          <a:noFill/>
                        </a:ln>
                        <a:solidFill>
                          <a:srgbClr val="00539B"/>
                        </a:solidFill>
                        <a:effectLst/>
                        <a:latin typeface="+mj-lt"/>
                        <a:ea typeface="Arial Unicode MS" panose="020B0604020202020204" pitchFamily="34" charset="-128"/>
                        <a:cs typeface="Arial Unicode MS" panose="020B0604020202020204" pitchFamily="34" charset="-128"/>
                      </a:endParaRPr>
                    </a:p>
                    <a:p>
                      <a:pPr marL="0" marR="0" lvl="0" indent="0" algn="ctr" defTabSz="914400" rtl="0" eaLnBrk="1" fontAlgn="base" latinLnBrk="0" hangingPunct="1">
                        <a:lnSpc>
                          <a:spcPct val="100000"/>
                        </a:lnSpc>
                        <a:spcBef>
                          <a:spcPts val="0"/>
                        </a:spcBef>
                        <a:spcAft>
                          <a:spcPts val="0"/>
                        </a:spcAft>
                        <a:buClrTx/>
                        <a:buSzTx/>
                        <a:buFont typeface="Times New Roman" panose="02020603050405020304" pitchFamily="18" charset="0"/>
                        <a:buNone/>
                        <a:tabLst>
                          <a:tab pos="457200" algn="l"/>
                        </a:tabLst>
                      </a:pPr>
                      <a:r>
                        <a:rPr kumimoji="0" lang="lv-LV" altLang="lv-LV" sz="1800" b="0" i="0" u="none" strike="noStrike" cap="none" normalizeH="0" baseline="0" noProof="0" dirty="0" err="1">
                          <a:ln>
                            <a:noFill/>
                          </a:ln>
                          <a:solidFill>
                            <a:srgbClr val="00539B"/>
                          </a:solidFill>
                          <a:effectLst/>
                          <a:latin typeface="+mj-lt"/>
                          <a:ea typeface="Arial Unicode MS" panose="020B0604020202020204" pitchFamily="34" charset="-128"/>
                          <a:cs typeface="Arial Unicode MS" panose="020B0604020202020204" pitchFamily="34" charset="-128"/>
                        </a:rPr>
                        <a:t>Learning</a:t>
                      </a:r>
                      <a:r>
                        <a:rPr kumimoji="0" lang="lv-LV" altLang="lv-LV" sz="1800" b="0" i="0" u="none" strike="noStrike" cap="none" normalizeH="0" baseline="0" noProof="0" dirty="0">
                          <a:ln>
                            <a:noFill/>
                          </a:ln>
                          <a:solidFill>
                            <a:srgbClr val="00539B"/>
                          </a:solidFill>
                          <a:effectLst/>
                          <a:latin typeface="+mj-lt"/>
                          <a:ea typeface="Arial Unicode MS" panose="020B0604020202020204" pitchFamily="34" charset="-128"/>
                          <a:cs typeface="Arial Unicode MS" panose="020B0604020202020204" pitchFamily="34" charset="-128"/>
                        </a:rPr>
                        <a:t> </a:t>
                      </a:r>
                      <a:r>
                        <a:rPr kumimoji="0" lang="lv-LV" altLang="lv-LV" sz="1800" b="0" i="0" u="none" strike="noStrike" cap="none" normalizeH="0" baseline="0" noProof="0" dirty="0" err="1">
                          <a:ln>
                            <a:noFill/>
                          </a:ln>
                          <a:solidFill>
                            <a:srgbClr val="00539B"/>
                          </a:solidFill>
                          <a:effectLst/>
                          <a:latin typeface="+mj-lt"/>
                          <a:ea typeface="Arial Unicode MS" panose="020B0604020202020204" pitchFamily="34" charset="-128"/>
                          <a:cs typeface="Arial Unicode MS" panose="020B0604020202020204" pitchFamily="34" charset="-128"/>
                        </a:rPr>
                        <a:t>outcomes</a:t>
                      </a:r>
                      <a:r>
                        <a:rPr kumimoji="0" lang="lv-LV" altLang="lv-LV" sz="1800" b="0" i="0" u="none" strike="noStrike" cap="none" normalizeH="0" baseline="0" noProof="0" dirty="0">
                          <a:ln>
                            <a:noFill/>
                          </a:ln>
                          <a:solidFill>
                            <a:srgbClr val="00539B"/>
                          </a:solidFill>
                          <a:effectLst/>
                          <a:latin typeface="+mj-lt"/>
                          <a:ea typeface="Arial Unicode MS" panose="020B0604020202020204" pitchFamily="34" charset="-128"/>
                          <a:cs typeface="Arial Unicode MS" panose="020B0604020202020204" pitchFamily="34" charset="-128"/>
                        </a:rPr>
                        <a:t> </a:t>
                      </a:r>
                      <a:r>
                        <a:rPr kumimoji="0" lang="lv-LV" altLang="lv-LV" sz="1800" b="0" i="0" u="none" strike="noStrike" cap="none" normalizeH="0" baseline="0" noProof="0" dirty="0" err="1">
                          <a:ln>
                            <a:noFill/>
                          </a:ln>
                          <a:solidFill>
                            <a:srgbClr val="00539B"/>
                          </a:solidFill>
                          <a:effectLst/>
                          <a:latin typeface="+mj-lt"/>
                          <a:ea typeface="Arial Unicode MS" panose="020B0604020202020204" pitchFamily="34" charset="-128"/>
                          <a:cs typeface="Arial Unicode MS" panose="020B0604020202020204" pitchFamily="34" charset="-128"/>
                        </a:rPr>
                        <a:t>of</a:t>
                      </a:r>
                      <a:r>
                        <a:rPr kumimoji="0" lang="lv-LV" altLang="lv-LV" sz="1800" b="0" i="0" u="none" strike="noStrike" cap="none" normalizeH="0" baseline="0" noProof="0" dirty="0">
                          <a:ln>
                            <a:noFill/>
                          </a:ln>
                          <a:solidFill>
                            <a:srgbClr val="00539B"/>
                          </a:solidFill>
                          <a:effectLst/>
                          <a:latin typeface="+mj-lt"/>
                          <a:ea typeface="Arial Unicode MS" panose="020B0604020202020204" pitchFamily="34" charset="-128"/>
                          <a:cs typeface="Arial Unicode MS" panose="020B0604020202020204" pitchFamily="34" charset="-128"/>
                        </a:rPr>
                        <a:t> </a:t>
                      </a:r>
                      <a:r>
                        <a:rPr kumimoji="0" lang="lv-LV" altLang="lv-LV" sz="1800" b="0" i="0" u="none" strike="noStrike" cap="none" normalizeH="0" baseline="0" noProof="0" dirty="0" err="1">
                          <a:ln>
                            <a:noFill/>
                          </a:ln>
                          <a:solidFill>
                            <a:srgbClr val="00539B"/>
                          </a:solidFill>
                          <a:effectLst/>
                          <a:latin typeface="+mj-lt"/>
                          <a:ea typeface="Arial Unicode MS" panose="020B0604020202020204" pitchFamily="34" charset="-128"/>
                          <a:cs typeface="Arial Unicode MS" panose="020B0604020202020204" pitchFamily="34" charset="-128"/>
                        </a:rPr>
                        <a:t>the</a:t>
                      </a:r>
                      <a:r>
                        <a:rPr kumimoji="0" lang="lv-LV" altLang="lv-LV" sz="1800" b="0" i="0" u="none" strike="noStrike" cap="none" normalizeH="0" baseline="0" noProof="0" dirty="0">
                          <a:ln>
                            <a:noFill/>
                          </a:ln>
                          <a:solidFill>
                            <a:srgbClr val="00539B"/>
                          </a:solidFill>
                          <a:effectLst/>
                          <a:latin typeface="+mj-lt"/>
                          <a:ea typeface="Arial Unicode MS" panose="020B0604020202020204" pitchFamily="34" charset="-128"/>
                          <a:cs typeface="Arial Unicode MS" panose="020B0604020202020204" pitchFamily="34" charset="-128"/>
                        </a:rPr>
                        <a:t> </a:t>
                      </a:r>
                      <a:r>
                        <a:rPr kumimoji="0" lang="lv-LV" altLang="lv-LV" sz="1800" b="0" i="0" u="sng" strike="noStrike" cap="none" normalizeH="0" baseline="0" noProof="0" dirty="0" err="1">
                          <a:ln>
                            <a:noFill/>
                          </a:ln>
                          <a:solidFill>
                            <a:srgbClr val="00539B"/>
                          </a:solidFill>
                          <a:effectLst/>
                          <a:latin typeface="+mj-lt"/>
                          <a:ea typeface="Arial Unicode MS" panose="020B0604020202020204" pitchFamily="34" charset="-128"/>
                          <a:cs typeface="Arial Unicode MS" panose="020B0604020202020204" pitchFamily="34" charset="-128"/>
                        </a:rPr>
                        <a:t>program</a:t>
                      </a:r>
                      <a:endParaRPr kumimoji="0" lang="en-US" altLang="lv-LV" sz="1800" b="0" i="0" u="sng" strike="noStrike" cap="none" normalizeH="0" baseline="0" noProof="0" dirty="0">
                        <a:ln>
                          <a:noFill/>
                        </a:ln>
                        <a:solidFill>
                          <a:srgbClr val="00539B"/>
                        </a:solidFill>
                        <a:effectLst/>
                        <a:latin typeface="+mj-lt"/>
                        <a:ea typeface="Arial Unicode MS" panose="020B0604020202020204" pitchFamily="34" charset="-128"/>
                        <a:cs typeface="Arial Unicode MS" panose="020B0604020202020204" pitchFamily="34" charset="-128"/>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0"/>
                  </a:ext>
                </a:extLst>
              </a:tr>
              <a:tr h="792344">
                <a:tc>
                  <a:txBody>
                    <a:bodyPr/>
                    <a:lstStyle>
                      <a:lvl1pPr>
                        <a:spcBef>
                          <a:spcPct val="20000"/>
                        </a:spcBef>
                        <a:defRPr sz="2800">
                          <a:solidFill>
                            <a:schemeClr val="tx1"/>
                          </a:solidFill>
                          <a:latin typeface="Arial" panose="020B0604020202020204" pitchFamily="34" charset="0"/>
                        </a:defRPr>
                      </a:lvl1pPr>
                      <a:lvl2pPr marL="823913" indent="-285750">
                        <a:spcBef>
                          <a:spcPct val="20000"/>
                        </a:spcBef>
                        <a:defRPr sz="2400">
                          <a:solidFill>
                            <a:schemeClr val="tx1"/>
                          </a:solidFill>
                          <a:latin typeface="Arial" panose="020B0604020202020204" pitchFamily="34" charset="0"/>
                        </a:defRPr>
                      </a:lvl2pPr>
                      <a:lvl3pPr marL="1231900" indent="-228600">
                        <a:spcBef>
                          <a:spcPct val="20000"/>
                        </a:spcBef>
                        <a:defRPr sz="2000">
                          <a:solidFill>
                            <a:schemeClr val="tx1"/>
                          </a:solidFill>
                          <a:latin typeface="Arial" panose="020B0604020202020204" pitchFamily="34" charset="0"/>
                        </a:defRPr>
                      </a:lvl3pPr>
                      <a:lvl4pPr marL="1639888"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en-US" altLang="lv-LV" sz="1100" b="0" i="1" u="none" strike="noStrike" cap="none" normalizeH="0" baseline="0" noProof="0" dirty="0">
                          <a:ln>
                            <a:noFill/>
                          </a:ln>
                          <a:solidFill>
                            <a:schemeClr val="tx1"/>
                          </a:solidFill>
                          <a:effectLst/>
                          <a:latin typeface="Arial" panose="020B0604020202020204" pitchFamily="34" charset="0"/>
                          <a:cs typeface="Times New Roman" panose="02020603050405020304" pitchFamily="18" charset="0"/>
                        </a:rPr>
                        <a:t>Knowledge and understanding</a:t>
                      </a:r>
                      <a:endParaRPr kumimoji="0" lang="en-US" altLang="lv-LV" sz="1100" b="0" i="0" u="none" strike="noStrike" cap="none" normalizeH="0" baseline="0" noProof="0" dirty="0">
                        <a:ln>
                          <a:noFill/>
                        </a:ln>
                        <a:solidFill>
                          <a:schemeClr val="tx1"/>
                        </a:solidFill>
                        <a:effectLst/>
                        <a:latin typeface="Arial" panose="020B0604020202020204" pitchFamily="34"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en-US" altLang="lv-LV" sz="1100" b="0" i="0" u="none" strike="noStrike" cap="none" normalizeH="0" baseline="0" noProof="0" dirty="0">
                          <a:ln>
                            <a:noFill/>
                          </a:ln>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demonstrate comprehensive and specialized knowledge and understanding of the facts, theory, causalities, technologies of the respective professional field</a:t>
                      </a: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rowSpan="2">
                  <a:txBody>
                    <a:bodyPr/>
                    <a:lstStyle>
                      <a:lvl1pPr marL="342900" indent="-342900">
                        <a:spcBef>
                          <a:spcPct val="20000"/>
                        </a:spcBef>
                        <a:tabLst>
                          <a:tab pos="457200" algn="l"/>
                        </a:tabLst>
                        <a:defRPr sz="2800">
                          <a:solidFill>
                            <a:schemeClr val="tx1"/>
                          </a:solidFill>
                          <a:latin typeface="Arial" panose="020B0604020202020204" pitchFamily="34" charset="0"/>
                        </a:defRPr>
                      </a:lvl1pPr>
                      <a:lvl2pPr marL="742950" indent="-285750">
                        <a:spcBef>
                          <a:spcPct val="20000"/>
                        </a:spcBef>
                        <a:tabLst>
                          <a:tab pos="457200" algn="l"/>
                        </a:tabLst>
                        <a:defRPr sz="2400">
                          <a:solidFill>
                            <a:schemeClr val="tx1"/>
                          </a:solidFill>
                          <a:latin typeface="Arial" panose="020B0604020202020204" pitchFamily="34" charset="0"/>
                        </a:defRPr>
                      </a:lvl2pPr>
                      <a:lvl3pPr marL="1143000" indent="-228600">
                        <a:spcBef>
                          <a:spcPct val="20000"/>
                        </a:spcBef>
                        <a:tabLst>
                          <a:tab pos="457200" algn="l"/>
                        </a:tabLst>
                        <a:defRPr sz="2000">
                          <a:solidFill>
                            <a:schemeClr val="tx1"/>
                          </a:solidFill>
                          <a:latin typeface="Arial" panose="020B0604020202020204" pitchFamily="34" charset="0"/>
                        </a:defRPr>
                      </a:lvl3pPr>
                      <a:lvl4pPr marL="1600200" indent="-228600">
                        <a:spcBef>
                          <a:spcPct val="20000"/>
                        </a:spcBef>
                        <a:tabLst>
                          <a:tab pos="457200" algn="l"/>
                        </a:tabLst>
                        <a:defRPr>
                          <a:solidFill>
                            <a:schemeClr val="tx1"/>
                          </a:solidFill>
                          <a:latin typeface="Arial" panose="020B0604020202020204" pitchFamily="34" charset="0"/>
                        </a:defRPr>
                      </a:lvl4pPr>
                      <a:lvl5pPr marL="2057400" indent="-228600">
                        <a:spcBef>
                          <a:spcPct val="20000"/>
                        </a:spcBef>
                        <a:tabLst>
                          <a:tab pos="457200" algn="l"/>
                        </a:tabLst>
                        <a:defRPr>
                          <a:solidFill>
                            <a:schemeClr val="tx1"/>
                          </a:solidFill>
                          <a:latin typeface="Arial" panose="020B0604020202020204" pitchFamily="34" charset="0"/>
                        </a:defRPr>
                      </a:lvl5pPr>
                      <a:lvl6pPr marL="2514600" indent="-228600" fontAlgn="base">
                        <a:spcBef>
                          <a:spcPct val="20000"/>
                        </a:spcBef>
                        <a:spcAft>
                          <a:spcPct val="0"/>
                        </a:spcAft>
                        <a:tabLst>
                          <a:tab pos="457200" algn="l"/>
                        </a:tabLst>
                        <a:defRPr>
                          <a:solidFill>
                            <a:schemeClr val="tx1"/>
                          </a:solidFill>
                          <a:latin typeface="Arial" panose="020B0604020202020204" pitchFamily="34" charset="0"/>
                        </a:defRPr>
                      </a:lvl6pPr>
                      <a:lvl7pPr marL="2971800" indent="-228600" fontAlgn="base">
                        <a:spcBef>
                          <a:spcPct val="20000"/>
                        </a:spcBef>
                        <a:spcAft>
                          <a:spcPct val="0"/>
                        </a:spcAft>
                        <a:tabLst>
                          <a:tab pos="457200" algn="l"/>
                        </a:tabLst>
                        <a:defRPr>
                          <a:solidFill>
                            <a:schemeClr val="tx1"/>
                          </a:solidFill>
                          <a:latin typeface="Arial" panose="020B0604020202020204" pitchFamily="34" charset="0"/>
                        </a:defRPr>
                      </a:lvl7pPr>
                      <a:lvl8pPr marL="3429000" indent="-228600" fontAlgn="base">
                        <a:spcBef>
                          <a:spcPct val="20000"/>
                        </a:spcBef>
                        <a:spcAft>
                          <a:spcPct val="0"/>
                        </a:spcAft>
                        <a:tabLst>
                          <a:tab pos="457200" algn="l"/>
                        </a:tabLst>
                        <a:defRPr>
                          <a:solidFill>
                            <a:schemeClr val="tx1"/>
                          </a:solidFill>
                          <a:latin typeface="Arial" panose="020B0604020202020204" pitchFamily="34" charset="0"/>
                        </a:defRPr>
                      </a:lvl8pPr>
                      <a:lvl9pPr marL="3886200" indent="-228600" fontAlgn="base">
                        <a:spcBef>
                          <a:spcPct val="20000"/>
                        </a:spcBef>
                        <a:spcAft>
                          <a:spcPct val="0"/>
                        </a:spcAft>
                        <a:tabLst>
                          <a:tab pos="457200" algn="l"/>
                        </a:tabLs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ts val="0"/>
                        </a:spcBef>
                        <a:spcAft>
                          <a:spcPts val="0"/>
                        </a:spcAft>
                        <a:buClrTx/>
                        <a:buSzTx/>
                        <a:buFont typeface="Times New Roman" panose="02020603050405020304" pitchFamily="18" charset="0"/>
                        <a:buChar char="-"/>
                        <a:tabLst>
                          <a:tab pos="457200" algn="l"/>
                        </a:tabLst>
                      </a:pPr>
                      <a:r>
                        <a:rPr kumimoji="0" lang="en-US" altLang="lv-LV" sz="1100" b="0" i="0" u="none" strike="noStrike" cap="none" normalizeH="0" baseline="0" noProof="0" dirty="0">
                          <a:ln>
                            <a:noFill/>
                          </a:ln>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Demonstrate the understanding of the actual processes in international economy, commercial diplomacy, as well as policy science, culture and law;</a:t>
                      </a: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97676">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342900" algn="l" defTabSz="914400" rtl="0" eaLnBrk="1" fontAlgn="base" latinLnBrk="0" hangingPunct="1">
                        <a:lnSpc>
                          <a:spcPct val="100000"/>
                        </a:lnSpc>
                        <a:spcBef>
                          <a:spcPts val="0"/>
                        </a:spcBef>
                        <a:spcAft>
                          <a:spcPts val="0"/>
                        </a:spcAft>
                        <a:buClrTx/>
                        <a:buSzTx/>
                        <a:buFontTx/>
                        <a:buNone/>
                        <a:tabLst/>
                      </a:pPr>
                      <a:r>
                        <a:rPr kumimoji="0" lang="en-US" altLang="lv-LV" sz="1100" b="0" i="1" u="none" strike="noStrike" cap="none" normalizeH="0" baseline="0" noProof="0" dirty="0">
                          <a:ln>
                            <a:noFill/>
                          </a:ln>
                          <a:solidFill>
                            <a:schemeClr val="tx1"/>
                          </a:solidFill>
                          <a:effectLst/>
                          <a:latin typeface="Arial" panose="020B0604020202020204" pitchFamily="34" charset="0"/>
                          <a:cs typeface="Times New Roman" panose="02020603050405020304" pitchFamily="18" charset="0"/>
                        </a:rPr>
                        <a:t>Ability to  apply knowledge</a:t>
                      </a:r>
                      <a:endParaRPr kumimoji="0" lang="en-US" altLang="lv-LV" sz="1100" b="0" i="0" u="none" strike="noStrike" cap="none" normalizeH="0" baseline="0" noProof="0" dirty="0">
                        <a:ln>
                          <a:noFill/>
                        </a:ln>
                        <a:solidFill>
                          <a:schemeClr val="tx1"/>
                        </a:solidFill>
                        <a:effectLst/>
                        <a:latin typeface="Arial" panose="020B0604020202020204" pitchFamily="34"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en-US" altLang="lv-LV" sz="1100" b="0" i="0" u="none" strike="noStrike" cap="none" normalizeH="0" baseline="0" noProof="0" dirty="0">
                          <a:ln>
                            <a:noFill/>
                          </a:ln>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based on analytical approach, perform practical tasks in the respective profession </a:t>
                      </a:r>
                    </a:p>
                    <a:p>
                      <a:pPr marL="0" marR="0" lvl="0" indent="0" algn="l" defTabSz="914400" rtl="0" eaLnBrk="1" fontAlgn="base" latinLnBrk="0" hangingPunct="1">
                        <a:lnSpc>
                          <a:spcPct val="100000"/>
                        </a:lnSpc>
                        <a:spcBef>
                          <a:spcPts val="0"/>
                        </a:spcBef>
                        <a:spcAft>
                          <a:spcPts val="0"/>
                        </a:spcAft>
                        <a:buClrTx/>
                        <a:buSzTx/>
                        <a:buFontTx/>
                        <a:buNone/>
                        <a:tabLst/>
                      </a:pPr>
                      <a:r>
                        <a:rPr kumimoji="0" lang="en-US" altLang="lv-LV" sz="1100" b="0" i="0" u="none" strike="noStrike" cap="none" normalizeH="0" baseline="0" noProof="0" dirty="0">
                          <a:ln>
                            <a:noFill/>
                          </a:ln>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demonstrate skills of creative problem solving </a:t>
                      </a: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vMerge="1">
                  <a:txBody>
                    <a:bodyPr/>
                    <a:lstStyle/>
                    <a:p>
                      <a:endParaRPr lang="lv-LV"/>
                    </a:p>
                  </a:txBody>
                  <a:tcPr/>
                </a:tc>
                <a:extLst>
                  <a:ext uri="{0D108BD9-81ED-4DB2-BD59-A6C34878D82A}">
                    <a16:rowId xmlns:a16="http://schemas.microsoft.com/office/drawing/2014/main" val="10002"/>
                  </a:ext>
                </a:extLst>
              </a:tr>
              <a:tr h="1148250">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en-US" altLang="lv-LV" sz="1100" b="0" i="1" u="none" strike="noStrike" cap="none" normalizeH="0" baseline="0" noProof="0" dirty="0">
                          <a:ln>
                            <a:noFill/>
                          </a:ln>
                          <a:solidFill>
                            <a:schemeClr val="tx1"/>
                          </a:solidFill>
                          <a:effectLst/>
                          <a:latin typeface="Arial" panose="020B0604020202020204" pitchFamily="34" charset="0"/>
                          <a:cs typeface="Times New Roman" panose="02020603050405020304" pitchFamily="18" charset="0"/>
                        </a:rPr>
                        <a:t>Analysis, synthesis, assessment</a:t>
                      </a:r>
                      <a:endParaRPr kumimoji="0" lang="en-US" altLang="lv-LV" sz="1100" b="0" i="0" u="none" strike="noStrike" cap="none" normalizeH="0" baseline="0" noProof="0" dirty="0">
                        <a:ln>
                          <a:noFill/>
                        </a:ln>
                        <a:solidFill>
                          <a:schemeClr val="tx1"/>
                        </a:solidFill>
                        <a:effectLst/>
                        <a:latin typeface="Arial" panose="020B0604020202020204" pitchFamily="34"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en-US" altLang="lv-LV" sz="1100" b="0" i="0" u="none" strike="noStrike" cap="none" normalizeH="0" baseline="0" noProof="0" dirty="0">
                          <a:ln>
                            <a:noFill/>
                          </a:ln>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independently extract, select, analyze and apply the information </a:t>
                      </a:r>
                      <a:r>
                        <a:rPr kumimoji="0" lang="lv-LV" altLang="lv-LV" sz="1100" b="0" i="0" u="none" strike="noStrike" cap="none" normalizeH="0" baseline="0" noProof="0" dirty="0">
                          <a:ln>
                            <a:noFill/>
                          </a:ln>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a:t>
                      </a:r>
                      <a:r>
                        <a:rPr kumimoji="0" lang="en-US" altLang="lv-LV" sz="1100" b="0" i="0" u="none" strike="noStrike" cap="none" normalizeH="0" baseline="0" noProof="0" dirty="0">
                          <a:ln>
                            <a:noFill/>
                          </a:ln>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take decisions and solve problems in the respective academic and professional study field</a:t>
                      </a:r>
                      <a:r>
                        <a:rPr kumimoji="0" lang="lv-LV" altLang="lv-LV" sz="1100" b="0" i="0" u="none" strike="noStrike" cap="none" normalizeH="0" baseline="0" noProof="0" dirty="0">
                          <a:ln>
                            <a:noFill/>
                          </a:ln>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a:t>
                      </a:r>
                      <a:r>
                        <a:rPr kumimoji="0" lang="en-US" altLang="lv-LV" sz="1100" b="0" i="0" u="none" strike="noStrike" cap="none" normalizeH="0" baseline="0" noProof="0" dirty="0">
                          <a:ln>
                            <a:noFill/>
                          </a:ln>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comprehend professional ethics</a:t>
                      </a:r>
                    </a:p>
                    <a:p>
                      <a:pPr marL="0" marR="0" lvl="0" indent="0" algn="l" defTabSz="914400" rtl="0" eaLnBrk="0" fontAlgn="base" latinLnBrk="0" hangingPunct="0">
                        <a:lnSpc>
                          <a:spcPct val="100000"/>
                        </a:lnSpc>
                        <a:spcBef>
                          <a:spcPts val="0"/>
                        </a:spcBef>
                        <a:spcAft>
                          <a:spcPts val="0"/>
                        </a:spcAft>
                        <a:buClrTx/>
                        <a:buSzTx/>
                        <a:buFontTx/>
                        <a:buNone/>
                        <a:tabLst/>
                      </a:pPr>
                      <a:r>
                        <a:rPr kumimoji="0" lang="en-US" altLang="lv-LV" sz="1100" b="0" i="0" u="none" strike="noStrike" cap="none" normalizeH="0" baseline="0" noProof="0" dirty="0">
                          <a:ln>
                            <a:noFill/>
                          </a:ln>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assess the impact of own professional activities upon the environment and society</a:t>
                      </a: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marL="342900" indent="-342900">
                        <a:spcBef>
                          <a:spcPct val="20000"/>
                        </a:spcBef>
                        <a:tabLst>
                          <a:tab pos="457200" algn="l"/>
                        </a:tabLst>
                        <a:defRPr sz="2800">
                          <a:solidFill>
                            <a:schemeClr val="tx1"/>
                          </a:solidFill>
                          <a:latin typeface="Arial" panose="020B0604020202020204" pitchFamily="34" charset="0"/>
                        </a:defRPr>
                      </a:lvl1pPr>
                      <a:lvl2pPr marL="742950" indent="-285750">
                        <a:spcBef>
                          <a:spcPct val="20000"/>
                        </a:spcBef>
                        <a:tabLst>
                          <a:tab pos="457200" algn="l"/>
                        </a:tabLst>
                        <a:defRPr sz="2400">
                          <a:solidFill>
                            <a:schemeClr val="tx1"/>
                          </a:solidFill>
                          <a:latin typeface="Arial" panose="020B0604020202020204" pitchFamily="34" charset="0"/>
                        </a:defRPr>
                      </a:lvl2pPr>
                      <a:lvl3pPr marL="1143000" indent="-228600">
                        <a:spcBef>
                          <a:spcPct val="20000"/>
                        </a:spcBef>
                        <a:tabLst>
                          <a:tab pos="457200" algn="l"/>
                        </a:tabLst>
                        <a:defRPr sz="2000">
                          <a:solidFill>
                            <a:schemeClr val="tx1"/>
                          </a:solidFill>
                          <a:latin typeface="Arial" panose="020B0604020202020204" pitchFamily="34" charset="0"/>
                        </a:defRPr>
                      </a:lvl3pPr>
                      <a:lvl4pPr marL="1600200" indent="-228600">
                        <a:spcBef>
                          <a:spcPct val="20000"/>
                        </a:spcBef>
                        <a:tabLst>
                          <a:tab pos="457200" algn="l"/>
                        </a:tabLst>
                        <a:defRPr>
                          <a:solidFill>
                            <a:schemeClr val="tx1"/>
                          </a:solidFill>
                          <a:latin typeface="Arial" panose="020B0604020202020204" pitchFamily="34" charset="0"/>
                        </a:defRPr>
                      </a:lvl4pPr>
                      <a:lvl5pPr marL="2057400" indent="-228600">
                        <a:spcBef>
                          <a:spcPct val="20000"/>
                        </a:spcBef>
                        <a:tabLst>
                          <a:tab pos="457200" algn="l"/>
                        </a:tabLst>
                        <a:defRPr>
                          <a:solidFill>
                            <a:schemeClr val="tx1"/>
                          </a:solidFill>
                          <a:latin typeface="Arial" panose="020B0604020202020204" pitchFamily="34" charset="0"/>
                        </a:defRPr>
                      </a:lvl5pPr>
                      <a:lvl6pPr marL="2514600" indent="-228600" fontAlgn="base">
                        <a:spcBef>
                          <a:spcPct val="20000"/>
                        </a:spcBef>
                        <a:spcAft>
                          <a:spcPct val="0"/>
                        </a:spcAft>
                        <a:tabLst>
                          <a:tab pos="457200" algn="l"/>
                        </a:tabLst>
                        <a:defRPr>
                          <a:solidFill>
                            <a:schemeClr val="tx1"/>
                          </a:solidFill>
                          <a:latin typeface="Arial" panose="020B0604020202020204" pitchFamily="34" charset="0"/>
                        </a:defRPr>
                      </a:lvl6pPr>
                      <a:lvl7pPr marL="2971800" indent="-228600" fontAlgn="base">
                        <a:spcBef>
                          <a:spcPct val="20000"/>
                        </a:spcBef>
                        <a:spcAft>
                          <a:spcPct val="0"/>
                        </a:spcAft>
                        <a:tabLst>
                          <a:tab pos="457200" algn="l"/>
                        </a:tabLst>
                        <a:defRPr>
                          <a:solidFill>
                            <a:schemeClr val="tx1"/>
                          </a:solidFill>
                          <a:latin typeface="Arial" panose="020B0604020202020204" pitchFamily="34" charset="0"/>
                        </a:defRPr>
                      </a:lvl7pPr>
                      <a:lvl8pPr marL="3429000" indent="-228600" fontAlgn="base">
                        <a:spcBef>
                          <a:spcPct val="20000"/>
                        </a:spcBef>
                        <a:spcAft>
                          <a:spcPct val="0"/>
                        </a:spcAft>
                        <a:tabLst>
                          <a:tab pos="457200" algn="l"/>
                        </a:tabLst>
                        <a:defRPr>
                          <a:solidFill>
                            <a:schemeClr val="tx1"/>
                          </a:solidFill>
                          <a:latin typeface="Arial" panose="020B0604020202020204" pitchFamily="34" charset="0"/>
                        </a:defRPr>
                      </a:lvl8pPr>
                      <a:lvl9pPr marL="3886200" indent="-228600" fontAlgn="base">
                        <a:spcBef>
                          <a:spcPct val="20000"/>
                        </a:spcBef>
                        <a:spcAft>
                          <a:spcPct val="0"/>
                        </a:spcAft>
                        <a:tabLst>
                          <a:tab pos="457200" algn="l"/>
                        </a:tabLs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ts val="0"/>
                        </a:spcBef>
                        <a:spcAft>
                          <a:spcPts val="0"/>
                        </a:spcAft>
                        <a:buClrTx/>
                        <a:buSzTx/>
                        <a:buFont typeface="Times New Roman" panose="02020603050405020304" pitchFamily="18" charset="0"/>
                        <a:buChar char="-"/>
                        <a:tabLst>
                          <a:tab pos="457200" algn="l"/>
                        </a:tabLst>
                      </a:pPr>
                      <a:r>
                        <a:rPr kumimoji="0" lang="en-US" altLang="lv-LV" sz="1100" b="0" i="0" u="none" strike="noStrike" cap="none" normalizeH="0" baseline="0" noProof="0" dirty="0" err="1">
                          <a:ln>
                            <a:noFill/>
                          </a:ln>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Analyse</a:t>
                      </a:r>
                      <a:r>
                        <a:rPr kumimoji="0" lang="en-US" altLang="lv-LV" sz="1100" b="0" i="0" u="none" strike="noStrike" cap="none" normalizeH="0" baseline="0" noProof="0" dirty="0">
                          <a:ln>
                            <a:noFill/>
                          </a:ln>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and assess these processes, by using statistical, econometric, as well as other quantitative and qualitative analytic methods and apply the results for improvement of company and institution, understanding the significance of the professional ethics in international business environment</a:t>
                      </a: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108328">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ts val="0"/>
                        </a:spcBef>
                        <a:spcAft>
                          <a:spcPts val="0"/>
                        </a:spcAft>
                        <a:buClrTx/>
                        <a:buSzTx/>
                        <a:buFontTx/>
                        <a:buNone/>
                        <a:tabLst/>
                      </a:pPr>
                      <a:r>
                        <a:rPr kumimoji="0" lang="en-US" altLang="lv-LV" sz="1100" b="0" i="1" u="none" strike="noStrike" cap="none" normalizeH="0" baseline="0" noProof="0" dirty="0">
                          <a:ln>
                            <a:noFill/>
                          </a:ln>
                          <a:solidFill>
                            <a:schemeClr val="tx1"/>
                          </a:solidFill>
                          <a:effectLst/>
                          <a:latin typeface="Arial" panose="020B0604020202020204" pitchFamily="34" charset="0"/>
                          <a:ea typeface="Calibri-BoldItalic"/>
                          <a:cs typeface="Calibri-BoldItalic"/>
                        </a:rPr>
                        <a:t>Communication</a:t>
                      </a:r>
                      <a:endParaRPr kumimoji="0" lang="en-US" altLang="lv-LV" sz="1100" b="0" i="0" u="none" strike="noStrike" cap="none" normalizeH="0" baseline="0" noProof="0" dirty="0">
                        <a:ln>
                          <a:noFill/>
                        </a:ln>
                        <a:solidFill>
                          <a:schemeClr val="tx1"/>
                        </a:solidFill>
                        <a:effectLst/>
                        <a:latin typeface="Arial" panose="020B0604020202020204" pitchFamily="34"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823913" indent="-285750">
                        <a:spcBef>
                          <a:spcPct val="20000"/>
                        </a:spcBef>
                        <a:defRPr sz="2400">
                          <a:solidFill>
                            <a:schemeClr val="tx1"/>
                          </a:solidFill>
                          <a:latin typeface="Arial" panose="020B0604020202020204" pitchFamily="34" charset="0"/>
                        </a:defRPr>
                      </a:lvl2pPr>
                      <a:lvl3pPr marL="1231900" indent="-228600">
                        <a:spcBef>
                          <a:spcPct val="20000"/>
                        </a:spcBef>
                        <a:defRPr sz="2000">
                          <a:solidFill>
                            <a:schemeClr val="tx1"/>
                          </a:solidFill>
                          <a:latin typeface="Arial" panose="020B0604020202020204" pitchFamily="34" charset="0"/>
                        </a:defRPr>
                      </a:lvl3pPr>
                      <a:lvl4pPr marL="1639888"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a:spcBef>
                          <a:spcPts val="0"/>
                        </a:spcBef>
                        <a:spcAft>
                          <a:spcPts val="0"/>
                        </a:spcAft>
                      </a:pPr>
                      <a:r>
                        <a:rPr kumimoji="0" lang="en-US" altLang="lv-LV" sz="1100" b="0" i="0" u="none" strike="noStrike" cap="none" normalizeH="0" baseline="0" noProof="0" dirty="0">
                          <a:ln>
                            <a:noFill/>
                          </a:ln>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formulate and analytically describe the information, problems and solutions in own academic and professional study field, </a:t>
                      </a:r>
                      <a:r>
                        <a:rPr lang="en-US" sz="1100" noProof="0" dirty="0">
                          <a:effectLst/>
                          <a:latin typeface="Arial Unicode MS" panose="020B0604020202020204" pitchFamily="34" charset="-128"/>
                          <a:ea typeface="Arial Unicode MS" panose="020B0604020202020204" pitchFamily="34" charset="-128"/>
                          <a:cs typeface="Arial Unicode MS" panose="020B0604020202020204" pitchFamily="34" charset="-128"/>
                        </a:rPr>
                        <a:t>to discuss and provide arguments regarding practical issues and solutions to</a:t>
                      </a:r>
                      <a:r>
                        <a:rPr lang="en-US" sz="1100" baseline="0" noProof="0" dirty="0">
                          <a:effectLst/>
                          <a:latin typeface="Arial Unicode MS" panose="020B0604020202020204" pitchFamily="34" charset="-128"/>
                          <a:ea typeface="Arial Unicode MS" panose="020B0604020202020204" pitchFamily="34" charset="-128"/>
                          <a:cs typeface="Arial Unicode MS" panose="020B0604020202020204" pitchFamily="34" charset="-128"/>
                        </a:rPr>
                        <a:t> both experts and non-experts</a:t>
                      </a:r>
                      <a:endParaRPr lang="en-US" sz="1100" noProof="0" dirty="0">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marL="342900" indent="-342900">
                        <a:spcBef>
                          <a:spcPct val="20000"/>
                        </a:spcBef>
                        <a:tabLst>
                          <a:tab pos="457200" algn="l"/>
                        </a:tabLst>
                        <a:defRPr sz="2800">
                          <a:solidFill>
                            <a:schemeClr val="tx1"/>
                          </a:solidFill>
                          <a:latin typeface="Arial" panose="020B0604020202020204" pitchFamily="34" charset="0"/>
                        </a:defRPr>
                      </a:lvl1pPr>
                      <a:lvl2pPr marL="742950" indent="-285750">
                        <a:spcBef>
                          <a:spcPct val="20000"/>
                        </a:spcBef>
                        <a:tabLst>
                          <a:tab pos="457200" algn="l"/>
                        </a:tabLst>
                        <a:defRPr sz="2400">
                          <a:solidFill>
                            <a:schemeClr val="tx1"/>
                          </a:solidFill>
                          <a:latin typeface="Arial" panose="020B0604020202020204" pitchFamily="34" charset="0"/>
                        </a:defRPr>
                      </a:lvl2pPr>
                      <a:lvl3pPr marL="1143000" indent="-228600">
                        <a:spcBef>
                          <a:spcPct val="20000"/>
                        </a:spcBef>
                        <a:tabLst>
                          <a:tab pos="457200" algn="l"/>
                        </a:tabLst>
                        <a:defRPr sz="2000">
                          <a:solidFill>
                            <a:schemeClr val="tx1"/>
                          </a:solidFill>
                          <a:latin typeface="Arial" panose="020B0604020202020204" pitchFamily="34" charset="0"/>
                        </a:defRPr>
                      </a:lvl3pPr>
                      <a:lvl4pPr marL="1600200" indent="-228600">
                        <a:spcBef>
                          <a:spcPct val="20000"/>
                        </a:spcBef>
                        <a:tabLst>
                          <a:tab pos="457200" algn="l"/>
                        </a:tabLst>
                        <a:defRPr>
                          <a:solidFill>
                            <a:schemeClr val="tx1"/>
                          </a:solidFill>
                          <a:latin typeface="Arial" panose="020B0604020202020204" pitchFamily="34" charset="0"/>
                        </a:defRPr>
                      </a:lvl4pPr>
                      <a:lvl5pPr marL="2057400" indent="-228600">
                        <a:spcBef>
                          <a:spcPct val="20000"/>
                        </a:spcBef>
                        <a:tabLst>
                          <a:tab pos="457200" algn="l"/>
                        </a:tabLst>
                        <a:defRPr>
                          <a:solidFill>
                            <a:schemeClr val="tx1"/>
                          </a:solidFill>
                          <a:latin typeface="Arial" panose="020B0604020202020204" pitchFamily="34" charset="0"/>
                        </a:defRPr>
                      </a:lvl5pPr>
                      <a:lvl6pPr marL="2514600" indent="-228600" fontAlgn="base">
                        <a:spcBef>
                          <a:spcPct val="20000"/>
                        </a:spcBef>
                        <a:spcAft>
                          <a:spcPct val="0"/>
                        </a:spcAft>
                        <a:tabLst>
                          <a:tab pos="457200" algn="l"/>
                        </a:tabLst>
                        <a:defRPr>
                          <a:solidFill>
                            <a:schemeClr val="tx1"/>
                          </a:solidFill>
                          <a:latin typeface="Arial" panose="020B0604020202020204" pitchFamily="34" charset="0"/>
                        </a:defRPr>
                      </a:lvl6pPr>
                      <a:lvl7pPr marL="2971800" indent="-228600" fontAlgn="base">
                        <a:spcBef>
                          <a:spcPct val="20000"/>
                        </a:spcBef>
                        <a:spcAft>
                          <a:spcPct val="0"/>
                        </a:spcAft>
                        <a:tabLst>
                          <a:tab pos="457200" algn="l"/>
                        </a:tabLst>
                        <a:defRPr>
                          <a:solidFill>
                            <a:schemeClr val="tx1"/>
                          </a:solidFill>
                          <a:latin typeface="Arial" panose="020B0604020202020204" pitchFamily="34" charset="0"/>
                        </a:defRPr>
                      </a:lvl7pPr>
                      <a:lvl8pPr marL="3429000" indent="-228600" fontAlgn="base">
                        <a:spcBef>
                          <a:spcPct val="20000"/>
                        </a:spcBef>
                        <a:spcAft>
                          <a:spcPct val="0"/>
                        </a:spcAft>
                        <a:tabLst>
                          <a:tab pos="457200" algn="l"/>
                        </a:tabLst>
                        <a:defRPr>
                          <a:solidFill>
                            <a:schemeClr val="tx1"/>
                          </a:solidFill>
                          <a:latin typeface="Arial" panose="020B0604020202020204" pitchFamily="34" charset="0"/>
                        </a:defRPr>
                      </a:lvl8pPr>
                      <a:lvl9pPr marL="3886200" indent="-228600" fontAlgn="base">
                        <a:spcBef>
                          <a:spcPct val="20000"/>
                        </a:spcBef>
                        <a:spcAft>
                          <a:spcPct val="0"/>
                        </a:spcAft>
                        <a:tabLst>
                          <a:tab pos="457200" algn="l"/>
                        </a:tabLs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ts val="0"/>
                        </a:spcBef>
                        <a:spcAft>
                          <a:spcPts val="0"/>
                        </a:spcAft>
                        <a:buClrTx/>
                        <a:buSzTx/>
                        <a:buFont typeface="Times New Roman" panose="02020603050405020304" pitchFamily="18" charset="0"/>
                        <a:buChar char="-"/>
                        <a:tabLst>
                          <a:tab pos="457200" algn="l"/>
                        </a:tabLst>
                      </a:pPr>
                      <a:r>
                        <a:rPr kumimoji="0" lang="en-US" altLang="lv-LV" sz="1100" b="0" i="0" u="none" strike="noStrike" cap="none" normalizeH="0" baseline="0" noProof="0" dirty="0">
                          <a:ln>
                            <a:noFill/>
                          </a:ln>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Defend national or corporative interests in international trade, finance or other economic activities, be active in different institutions of both national and international level of action, as well as in local, private, governmental and multinational companies and corporations, being fluent in several foreign languages</a:t>
                      </a: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29767">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ts val="0"/>
                        </a:spcBef>
                        <a:spcAft>
                          <a:spcPts val="0"/>
                        </a:spcAft>
                        <a:buClrTx/>
                        <a:buSzTx/>
                        <a:buFontTx/>
                        <a:buNone/>
                        <a:tabLst/>
                      </a:pPr>
                      <a:r>
                        <a:rPr kumimoji="0" lang="en-US" altLang="lv-LV" sz="1100" b="0" i="1" u="none" strike="noStrike" cap="none" normalizeH="0" baseline="0" noProof="0" dirty="0">
                          <a:ln>
                            <a:noFill/>
                          </a:ln>
                          <a:solidFill>
                            <a:schemeClr val="tx1"/>
                          </a:solidFill>
                          <a:effectLst/>
                          <a:latin typeface="Arial" panose="020B0604020202020204" pitchFamily="34" charset="0"/>
                          <a:ea typeface="Times New Roman" panose="02020603050405020304" pitchFamily="18" charset="0"/>
                          <a:cs typeface="Calibri-BoldItalic"/>
                        </a:rPr>
                        <a:t>Further learning</a:t>
                      </a:r>
                      <a:endParaRPr kumimoji="0" lang="en-US" altLang="lv-LV" sz="1100" b="0" i="0" u="none" strike="noStrike" cap="none" normalizeH="0" baseline="0" noProof="0" dirty="0">
                        <a:ln>
                          <a:noFill/>
                        </a:ln>
                        <a:solidFill>
                          <a:schemeClr val="tx1"/>
                        </a:solidFill>
                        <a:effectLst/>
                        <a:latin typeface="Arial" panose="020B0604020202020204" pitchFamily="34" charset="0"/>
                        <a:ea typeface="Times New Roman" panose="02020603050405020304" pitchFamily="18" charset="0"/>
                        <a:cs typeface="Calibri-BoldItalic"/>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a:spcBef>
                          <a:spcPts val="0"/>
                        </a:spcBef>
                        <a:spcAft>
                          <a:spcPts val="0"/>
                        </a:spcAft>
                      </a:pPr>
                      <a:r>
                        <a:rPr kumimoji="0" lang="en-US" altLang="lv-LV" sz="1100" b="0" i="0" u="none" strike="noStrike" cap="none" normalizeH="0" baseline="0" noProof="0" dirty="0">
                          <a:ln>
                            <a:noFill/>
                          </a:ln>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100" noProof="0" dirty="0">
                          <a:effectLst/>
                          <a:latin typeface="Arial Unicode MS" panose="020B0604020202020204" pitchFamily="34" charset="-128"/>
                          <a:ea typeface="Arial Unicode MS" panose="020B0604020202020204" pitchFamily="34" charset="-128"/>
                          <a:cs typeface="Arial Unicode MS" panose="020B0604020202020204" pitchFamily="34" charset="-128"/>
                        </a:rPr>
                        <a:t>with an appropriate degree of </a:t>
                      </a:r>
                    </a:p>
                    <a:p>
                      <a:pPr>
                        <a:spcBef>
                          <a:spcPts val="0"/>
                        </a:spcBef>
                        <a:spcAft>
                          <a:spcPts val="0"/>
                        </a:spcAft>
                      </a:pPr>
                      <a:r>
                        <a:rPr lang="en-US" sz="1100" noProof="0" dirty="0">
                          <a:effectLst/>
                          <a:latin typeface="Arial Unicode MS" panose="020B0604020202020204" pitchFamily="34" charset="-128"/>
                          <a:ea typeface="Arial Unicode MS" panose="020B0604020202020204" pitchFamily="34" charset="-128"/>
                          <a:cs typeface="Arial Unicode MS" panose="020B0604020202020204" pitchFamily="34" charset="-128"/>
                        </a:rPr>
                        <a:t>independence, to engage in further learning; improve one’s own actions and those of other people</a:t>
                      </a:r>
                    </a:p>
                    <a:p>
                      <a:pPr>
                        <a:spcBef>
                          <a:spcPts val="0"/>
                        </a:spcBef>
                        <a:spcAft>
                          <a:spcPts val="0"/>
                        </a:spcAft>
                      </a:pPr>
                      <a:endParaRPr lang="en-US" sz="1100" noProof="0" dirty="0">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marL="342900" indent="-342900">
                        <a:spcBef>
                          <a:spcPct val="20000"/>
                        </a:spcBef>
                        <a:tabLst>
                          <a:tab pos="457200" algn="l"/>
                        </a:tabLst>
                        <a:defRPr sz="2800">
                          <a:solidFill>
                            <a:schemeClr val="tx1"/>
                          </a:solidFill>
                          <a:latin typeface="Arial" panose="020B0604020202020204" pitchFamily="34" charset="0"/>
                        </a:defRPr>
                      </a:lvl1pPr>
                      <a:lvl2pPr marL="742950" indent="-285750">
                        <a:spcBef>
                          <a:spcPct val="20000"/>
                        </a:spcBef>
                        <a:tabLst>
                          <a:tab pos="457200" algn="l"/>
                        </a:tabLst>
                        <a:defRPr sz="2400">
                          <a:solidFill>
                            <a:schemeClr val="tx1"/>
                          </a:solidFill>
                          <a:latin typeface="Arial" panose="020B0604020202020204" pitchFamily="34" charset="0"/>
                        </a:defRPr>
                      </a:lvl2pPr>
                      <a:lvl3pPr marL="1143000" indent="-228600">
                        <a:spcBef>
                          <a:spcPct val="20000"/>
                        </a:spcBef>
                        <a:tabLst>
                          <a:tab pos="457200" algn="l"/>
                        </a:tabLst>
                        <a:defRPr sz="2000">
                          <a:solidFill>
                            <a:schemeClr val="tx1"/>
                          </a:solidFill>
                          <a:latin typeface="Arial" panose="020B0604020202020204" pitchFamily="34" charset="0"/>
                        </a:defRPr>
                      </a:lvl3pPr>
                      <a:lvl4pPr marL="1600200" indent="-228600">
                        <a:spcBef>
                          <a:spcPct val="20000"/>
                        </a:spcBef>
                        <a:tabLst>
                          <a:tab pos="457200" algn="l"/>
                        </a:tabLst>
                        <a:defRPr>
                          <a:solidFill>
                            <a:schemeClr val="tx1"/>
                          </a:solidFill>
                          <a:latin typeface="Arial" panose="020B0604020202020204" pitchFamily="34" charset="0"/>
                        </a:defRPr>
                      </a:lvl4pPr>
                      <a:lvl5pPr marL="2057400" indent="-228600">
                        <a:spcBef>
                          <a:spcPct val="20000"/>
                        </a:spcBef>
                        <a:tabLst>
                          <a:tab pos="457200" algn="l"/>
                        </a:tabLst>
                        <a:defRPr>
                          <a:solidFill>
                            <a:schemeClr val="tx1"/>
                          </a:solidFill>
                          <a:latin typeface="Arial" panose="020B0604020202020204" pitchFamily="34" charset="0"/>
                        </a:defRPr>
                      </a:lvl5pPr>
                      <a:lvl6pPr marL="2514600" indent="-228600" fontAlgn="base">
                        <a:spcBef>
                          <a:spcPct val="20000"/>
                        </a:spcBef>
                        <a:spcAft>
                          <a:spcPct val="0"/>
                        </a:spcAft>
                        <a:tabLst>
                          <a:tab pos="457200" algn="l"/>
                        </a:tabLst>
                        <a:defRPr>
                          <a:solidFill>
                            <a:schemeClr val="tx1"/>
                          </a:solidFill>
                          <a:latin typeface="Arial" panose="020B0604020202020204" pitchFamily="34" charset="0"/>
                        </a:defRPr>
                      </a:lvl6pPr>
                      <a:lvl7pPr marL="2971800" indent="-228600" fontAlgn="base">
                        <a:spcBef>
                          <a:spcPct val="20000"/>
                        </a:spcBef>
                        <a:spcAft>
                          <a:spcPct val="0"/>
                        </a:spcAft>
                        <a:tabLst>
                          <a:tab pos="457200" algn="l"/>
                        </a:tabLst>
                        <a:defRPr>
                          <a:solidFill>
                            <a:schemeClr val="tx1"/>
                          </a:solidFill>
                          <a:latin typeface="Arial" panose="020B0604020202020204" pitchFamily="34" charset="0"/>
                        </a:defRPr>
                      </a:lvl7pPr>
                      <a:lvl8pPr marL="3429000" indent="-228600" fontAlgn="base">
                        <a:spcBef>
                          <a:spcPct val="20000"/>
                        </a:spcBef>
                        <a:spcAft>
                          <a:spcPct val="0"/>
                        </a:spcAft>
                        <a:tabLst>
                          <a:tab pos="457200" algn="l"/>
                        </a:tabLst>
                        <a:defRPr>
                          <a:solidFill>
                            <a:schemeClr val="tx1"/>
                          </a:solidFill>
                          <a:latin typeface="Arial" panose="020B0604020202020204" pitchFamily="34" charset="0"/>
                        </a:defRPr>
                      </a:lvl8pPr>
                      <a:lvl9pPr marL="3886200" indent="-228600" fontAlgn="base">
                        <a:spcBef>
                          <a:spcPct val="20000"/>
                        </a:spcBef>
                        <a:spcAft>
                          <a:spcPct val="0"/>
                        </a:spcAft>
                        <a:tabLst>
                          <a:tab pos="457200" algn="l"/>
                        </a:tabLs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ts val="0"/>
                        </a:spcBef>
                        <a:spcAft>
                          <a:spcPts val="0"/>
                        </a:spcAft>
                        <a:buClrTx/>
                        <a:buSzTx/>
                        <a:buFont typeface="Times New Roman" panose="02020603050405020304" pitchFamily="18" charset="0"/>
                        <a:buChar char="-"/>
                        <a:tabLst>
                          <a:tab pos="457200" algn="l"/>
                        </a:tabLst>
                      </a:pPr>
                      <a:r>
                        <a:rPr kumimoji="0" lang="en-US" altLang="lv-LV" sz="1100" b="0" i="0" u="none" strike="noStrike" cap="none" normalizeH="0" baseline="0" noProof="0" dirty="0">
                          <a:ln>
                            <a:noFill/>
                          </a:ln>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Orientate in sources of knowledge (linked to the processes of international economy and commercial </a:t>
                      </a:r>
                      <a:r>
                        <a:rPr kumimoji="0" lang="en-US" altLang="lv-LV" sz="1100" b="0" i="0" u="none" strike="noStrike" cap="none" normalizeH="0" baseline="0" noProof="0" dirty="0" err="1">
                          <a:ln>
                            <a:noFill/>
                          </a:ln>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diplomac</a:t>
                      </a:r>
                      <a:r>
                        <a:rPr kumimoji="0" lang="en-US" altLang="lv-LV" sz="1100" b="0" i="0" u="none" strike="noStrike" cap="none" normalizeH="0" baseline="0" noProof="0" dirty="0">
                          <a:ln>
                            <a:noFill/>
                          </a:ln>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especially knowing the development trends in leading economies of the world, problems of foreign investment and export promotion</a:t>
                      </a: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1195661">
                <a:tc>
                  <a:txBody>
                    <a:bodyPr/>
                    <a:lstStyle>
                      <a:lvl1pPr>
                        <a:spcBef>
                          <a:spcPct val="20000"/>
                        </a:spcBef>
                        <a:defRPr sz="2800">
                          <a:solidFill>
                            <a:schemeClr val="tx1"/>
                          </a:solidFill>
                          <a:latin typeface="Arial" panose="020B0604020202020204" pitchFamily="34" charset="0"/>
                        </a:defRPr>
                      </a:lvl1pPr>
                      <a:lvl2pPr marL="823913" indent="-285750">
                        <a:spcBef>
                          <a:spcPct val="20000"/>
                        </a:spcBef>
                        <a:defRPr sz="2400">
                          <a:solidFill>
                            <a:schemeClr val="tx1"/>
                          </a:solidFill>
                          <a:latin typeface="Arial" panose="020B0604020202020204" pitchFamily="34" charset="0"/>
                        </a:defRPr>
                      </a:lvl2pPr>
                      <a:lvl3pPr marL="1231900" indent="-228600">
                        <a:spcBef>
                          <a:spcPct val="20000"/>
                        </a:spcBef>
                        <a:defRPr sz="2000">
                          <a:solidFill>
                            <a:schemeClr val="tx1"/>
                          </a:solidFill>
                          <a:latin typeface="Arial" panose="020B0604020202020204" pitchFamily="34" charset="0"/>
                        </a:defRPr>
                      </a:lvl3pPr>
                      <a:lvl4pPr marL="1639888"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en-US" altLang="lv-LV" sz="1100" b="0" i="1" u="none" strike="noStrike" cap="none" normalizeH="0" baseline="0" noProof="0" dirty="0">
                          <a:ln>
                            <a:noFill/>
                          </a:ln>
                          <a:solidFill>
                            <a:schemeClr val="tx1"/>
                          </a:solidFill>
                          <a:effectLst/>
                          <a:latin typeface="Arial" panose="020B0604020202020204" pitchFamily="34" charset="0"/>
                          <a:ea typeface="Calibri-BoldItalic"/>
                          <a:cs typeface="Calibri-BoldItalic"/>
                        </a:rPr>
                        <a:t>Other general skills</a:t>
                      </a:r>
                      <a:endParaRPr kumimoji="0" lang="en-US" altLang="lv-LV" sz="1100" b="0" i="0" u="none" strike="noStrike" cap="none" normalizeH="0" baseline="0" noProof="0" dirty="0">
                        <a:ln>
                          <a:noFill/>
                        </a:ln>
                        <a:solidFill>
                          <a:schemeClr val="tx1"/>
                        </a:solidFill>
                        <a:effectLst/>
                        <a:latin typeface="Arial" panose="020B0604020202020204" pitchFamily="34"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a:spcBef>
                          <a:spcPts val="0"/>
                        </a:spcBef>
                        <a:spcAft>
                          <a:spcPts val="0"/>
                        </a:spcAft>
                      </a:pPr>
                      <a:r>
                        <a:rPr kumimoji="0" lang="en-US" altLang="lv-LV" sz="1100" b="0" i="0" u="none" strike="noStrike" cap="none" normalizeH="0" baseline="0" noProof="0" dirty="0">
                          <a:ln>
                            <a:noFill/>
                          </a:ln>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100" noProof="0" dirty="0">
                          <a:effectLst/>
                          <a:latin typeface="Arial Unicode MS" panose="020B0604020202020204" pitchFamily="34" charset="-128"/>
                          <a:ea typeface="Arial Unicode MS" panose="020B0604020202020204" pitchFamily="34" charset="-128"/>
                          <a:cs typeface="Arial Unicode MS" panose="020B0604020202020204" pitchFamily="34" charset="-128"/>
                        </a:rPr>
                        <a:t>demonstrate understanding of the place of the profession in a broader social context </a:t>
                      </a:r>
                    </a:p>
                    <a:p>
                      <a:pPr>
                        <a:spcBef>
                          <a:spcPts val="0"/>
                        </a:spcBef>
                        <a:spcAft>
                          <a:spcPts val="0"/>
                        </a:spcAft>
                      </a:pPr>
                      <a:r>
                        <a:rPr kumimoji="0" lang="en-US" altLang="lv-LV" sz="1100" b="0" i="0" u="none" strike="noStrike" cap="none" normalizeH="0" baseline="0" noProof="0" dirty="0">
                          <a:ln>
                            <a:noFill/>
                          </a:ln>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100" noProof="0" dirty="0">
                          <a:effectLst/>
                          <a:latin typeface="Arial Unicode MS" panose="020B0604020202020204" pitchFamily="34" charset="-128"/>
                          <a:ea typeface="Arial Unicode MS" panose="020B0604020202020204" pitchFamily="34" charset="-128"/>
                          <a:cs typeface="Arial Unicode MS" panose="020B0604020202020204" pitchFamily="34" charset="-128"/>
                        </a:rPr>
                        <a:t>to work in co-operation with others, </a:t>
                      </a:r>
                    </a:p>
                    <a:p>
                      <a:pPr>
                        <a:spcBef>
                          <a:spcPts val="0"/>
                        </a:spcBef>
                        <a:spcAft>
                          <a:spcPts val="0"/>
                        </a:spcAft>
                      </a:pPr>
                      <a:r>
                        <a:rPr lang="en-US" sz="1100" noProof="0" dirty="0">
                          <a:effectLst/>
                          <a:latin typeface="Arial Unicode MS" panose="020B0604020202020204" pitchFamily="34" charset="-128"/>
                          <a:ea typeface="Arial Unicode MS" panose="020B0604020202020204" pitchFamily="34" charset="-128"/>
                          <a:cs typeface="Arial Unicode MS" panose="020B0604020202020204" pitchFamily="34" charset="-128"/>
                        </a:rPr>
                        <a:t>to plan and to </a:t>
                      </a:r>
                      <a:r>
                        <a:rPr lang="en-US" sz="1100" noProof="0" dirty="0" err="1">
                          <a:effectLst/>
                          <a:latin typeface="Arial Unicode MS" panose="020B0604020202020204" pitchFamily="34" charset="-128"/>
                          <a:ea typeface="Arial Unicode MS" panose="020B0604020202020204" pitchFamily="34" charset="-128"/>
                          <a:cs typeface="Arial Unicode MS" panose="020B0604020202020204" pitchFamily="34" charset="-128"/>
                        </a:rPr>
                        <a:t>organise</a:t>
                      </a:r>
                      <a:r>
                        <a:rPr lang="en-US" sz="1100" noProof="0" dirty="0">
                          <a:effectLst/>
                          <a:latin typeface="Arial Unicode MS" panose="020B0604020202020204" pitchFamily="34" charset="-128"/>
                          <a:ea typeface="Arial Unicode MS" panose="020B0604020202020204" pitchFamily="34" charset="-128"/>
                          <a:cs typeface="Arial Unicode MS" panose="020B0604020202020204" pitchFamily="34" charset="-128"/>
                        </a:rPr>
                        <a:t> work or to supervise such work activities, in which unpredictable changes are possible </a:t>
                      </a: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marL="342900" indent="-342900">
                        <a:spcBef>
                          <a:spcPct val="20000"/>
                        </a:spcBef>
                        <a:tabLst>
                          <a:tab pos="457200" algn="l"/>
                        </a:tabLst>
                        <a:defRPr sz="2800">
                          <a:solidFill>
                            <a:schemeClr val="tx1"/>
                          </a:solidFill>
                          <a:latin typeface="Arial" panose="020B0604020202020204" pitchFamily="34" charset="0"/>
                        </a:defRPr>
                      </a:lvl1pPr>
                      <a:lvl2pPr marL="742950" indent="-285750">
                        <a:spcBef>
                          <a:spcPct val="20000"/>
                        </a:spcBef>
                        <a:tabLst>
                          <a:tab pos="457200" algn="l"/>
                        </a:tabLst>
                        <a:defRPr sz="2400">
                          <a:solidFill>
                            <a:schemeClr val="tx1"/>
                          </a:solidFill>
                          <a:latin typeface="Arial" panose="020B0604020202020204" pitchFamily="34" charset="0"/>
                        </a:defRPr>
                      </a:lvl2pPr>
                      <a:lvl3pPr marL="1143000" indent="-228600">
                        <a:spcBef>
                          <a:spcPct val="20000"/>
                        </a:spcBef>
                        <a:tabLst>
                          <a:tab pos="457200" algn="l"/>
                        </a:tabLst>
                        <a:defRPr sz="2000">
                          <a:solidFill>
                            <a:schemeClr val="tx1"/>
                          </a:solidFill>
                          <a:latin typeface="Arial" panose="020B0604020202020204" pitchFamily="34" charset="0"/>
                        </a:defRPr>
                      </a:lvl3pPr>
                      <a:lvl4pPr marL="1600200" indent="-228600">
                        <a:spcBef>
                          <a:spcPct val="20000"/>
                        </a:spcBef>
                        <a:tabLst>
                          <a:tab pos="457200" algn="l"/>
                        </a:tabLst>
                        <a:defRPr>
                          <a:solidFill>
                            <a:schemeClr val="tx1"/>
                          </a:solidFill>
                          <a:latin typeface="Arial" panose="020B0604020202020204" pitchFamily="34" charset="0"/>
                        </a:defRPr>
                      </a:lvl4pPr>
                      <a:lvl5pPr marL="2057400" indent="-228600">
                        <a:spcBef>
                          <a:spcPct val="20000"/>
                        </a:spcBef>
                        <a:tabLst>
                          <a:tab pos="457200" algn="l"/>
                        </a:tabLst>
                        <a:defRPr>
                          <a:solidFill>
                            <a:schemeClr val="tx1"/>
                          </a:solidFill>
                          <a:latin typeface="Arial" panose="020B0604020202020204" pitchFamily="34" charset="0"/>
                        </a:defRPr>
                      </a:lvl5pPr>
                      <a:lvl6pPr marL="2514600" indent="-228600" fontAlgn="base">
                        <a:spcBef>
                          <a:spcPct val="20000"/>
                        </a:spcBef>
                        <a:spcAft>
                          <a:spcPct val="0"/>
                        </a:spcAft>
                        <a:tabLst>
                          <a:tab pos="457200" algn="l"/>
                        </a:tabLst>
                        <a:defRPr>
                          <a:solidFill>
                            <a:schemeClr val="tx1"/>
                          </a:solidFill>
                          <a:latin typeface="Arial" panose="020B0604020202020204" pitchFamily="34" charset="0"/>
                        </a:defRPr>
                      </a:lvl6pPr>
                      <a:lvl7pPr marL="2971800" indent="-228600" fontAlgn="base">
                        <a:spcBef>
                          <a:spcPct val="20000"/>
                        </a:spcBef>
                        <a:spcAft>
                          <a:spcPct val="0"/>
                        </a:spcAft>
                        <a:tabLst>
                          <a:tab pos="457200" algn="l"/>
                        </a:tabLst>
                        <a:defRPr>
                          <a:solidFill>
                            <a:schemeClr val="tx1"/>
                          </a:solidFill>
                          <a:latin typeface="Arial" panose="020B0604020202020204" pitchFamily="34" charset="0"/>
                        </a:defRPr>
                      </a:lvl7pPr>
                      <a:lvl8pPr marL="3429000" indent="-228600" fontAlgn="base">
                        <a:spcBef>
                          <a:spcPct val="20000"/>
                        </a:spcBef>
                        <a:spcAft>
                          <a:spcPct val="0"/>
                        </a:spcAft>
                        <a:tabLst>
                          <a:tab pos="457200" algn="l"/>
                        </a:tabLst>
                        <a:defRPr>
                          <a:solidFill>
                            <a:schemeClr val="tx1"/>
                          </a:solidFill>
                          <a:latin typeface="Arial" panose="020B0604020202020204" pitchFamily="34" charset="0"/>
                        </a:defRPr>
                      </a:lvl8pPr>
                      <a:lvl9pPr marL="3886200" indent="-228600" fontAlgn="base">
                        <a:spcBef>
                          <a:spcPct val="20000"/>
                        </a:spcBef>
                        <a:spcAft>
                          <a:spcPct val="0"/>
                        </a:spcAft>
                        <a:tabLst>
                          <a:tab pos="457200" algn="l"/>
                        </a:tabLs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ts val="0"/>
                        </a:spcBef>
                        <a:spcAft>
                          <a:spcPts val="0"/>
                        </a:spcAft>
                        <a:buClrTx/>
                        <a:buSzTx/>
                        <a:buFont typeface="Times New Roman" panose="02020603050405020304" pitchFamily="18" charset="0"/>
                        <a:buChar char="-"/>
                        <a:tabLst>
                          <a:tab pos="457200" algn="l"/>
                        </a:tabLst>
                      </a:pPr>
                      <a:r>
                        <a:rPr kumimoji="0" lang="en-US" altLang="lv-LV" sz="1100" b="0" i="0" u="none" strike="noStrike" cap="none" normalizeH="0" baseline="0" noProof="0" dirty="0">
                          <a:ln>
                            <a:noFill/>
                          </a:ln>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Apply the presentation skills and scientific polemics, team working skills, be able to apply theory of the study field in both hypothetical and real situations</a:t>
                      </a: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412881912"/>
      </p:ext>
    </p:extLst>
  </p:cSld>
  <p:clrMapOvr>
    <a:masterClrMapping/>
  </p:clrMapOvr>
  <p:transition>
    <p:fad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68313" y="157163"/>
            <a:ext cx="8218487" cy="1069975"/>
          </a:xfrm>
        </p:spPr>
        <p:txBody>
          <a:bodyPr/>
          <a:lstStyle/>
          <a:p>
            <a:r>
              <a:rPr lang="lv-LV" altLang="lv-LV" b="1" dirty="0" err="1"/>
              <a:t>Learning</a:t>
            </a:r>
            <a:r>
              <a:rPr lang="lv-LV" altLang="lv-LV" b="1" dirty="0"/>
              <a:t> </a:t>
            </a:r>
            <a:r>
              <a:rPr lang="lv-LV" altLang="lv-LV" b="1" dirty="0" err="1"/>
              <a:t>outcomes</a:t>
            </a:r>
            <a:r>
              <a:rPr lang="lv-LV" altLang="lv-LV" b="1" dirty="0"/>
              <a:t> </a:t>
            </a:r>
            <a:r>
              <a:rPr lang="lv-LV" altLang="lv-LV" b="1" dirty="0" err="1"/>
              <a:t>of</a:t>
            </a:r>
            <a:r>
              <a:rPr lang="lv-LV" altLang="lv-LV" b="1" dirty="0"/>
              <a:t> </a:t>
            </a:r>
            <a:r>
              <a:rPr lang="lv-LV" altLang="lv-LV" b="1" u="sng" dirty="0" err="1"/>
              <a:t>courses</a:t>
            </a:r>
            <a:r>
              <a:rPr lang="lv-LV" altLang="lv-LV" b="1" u="sng" dirty="0"/>
              <a:t> </a:t>
            </a:r>
            <a:endParaRPr lang="lv-LV" altLang="lv-LV" dirty="0"/>
          </a:p>
        </p:txBody>
      </p:sp>
      <p:sp>
        <p:nvSpPr>
          <p:cNvPr id="10243" name="Content Placeholder 2"/>
          <p:cNvSpPr>
            <a:spLocks noGrp="1"/>
          </p:cNvSpPr>
          <p:nvPr>
            <p:ph idx="1"/>
          </p:nvPr>
        </p:nvSpPr>
        <p:spPr>
          <a:xfrm>
            <a:off x="457200" y="1227138"/>
            <a:ext cx="8229600" cy="3776662"/>
          </a:xfrm>
        </p:spPr>
        <p:txBody>
          <a:bodyPr>
            <a:normAutofit lnSpcReduction="10000"/>
          </a:bodyPr>
          <a:lstStyle/>
          <a:p>
            <a:pPr eaLnBrk="1" hangingPunct="1">
              <a:buFont typeface="Wingdings" panose="05000000000000000000" pitchFamily="2" charset="2"/>
              <a:buChar char="ü"/>
            </a:pPr>
            <a:r>
              <a:rPr lang="lv-LV" altLang="lv-LV" sz="2800" b="1" dirty="0" err="1">
                <a:solidFill>
                  <a:srgbClr val="00539B"/>
                </a:solidFill>
              </a:rPr>
              <a:t>Derived</a:t>
            </a:r>
            <a:r>
              <a:rPr lang="lv-LV" altLang="lv-LV" sz="2800" dirty="0">
                <a:solidFill>
                  <a:srgbClr val="00539B"/>
                </a:solidFill>
              </a:rPr>
              <a:t> </a:t>
            </a:r>
            <a:r>
              <a:rPr lang="lv-LV" altLang="lv-LV" sz="2800" dirty="0" err="1">
                <a:solidFill>
                  <a:srgbClr val="00539B"/>
                </a:solidFill>
              </a:rPr>
              <a:t>from</a:t>
            </a:r>
            <a:r>
              <a:rPr lang="lv-LV" altLang="lv-LV" sz="2800" dirty="0">
                <a:solidFill>
                  <a:srgbClr val="00539B"/>
                </a:solidFill>
              </a:rPr>
              <a:t> </a:t>
            </a:r>
            <a:r>
              <a:rPr lang="lv-LV" altLang="lv-LV" sz="2800" dirty="0" err="1">
                <a:solidFill>
                  <a:srgbClr val="00539B"/>
                </a:solidFill>
              </a:rPr>
              <a:t>the</a:t>
            </a:r>
            <a:r>
              <a:rPr lang="lv-LV" altLang="lv-LV" sz="2800" dirty="0">
                <a:solidFill>
                  <a:srgbClr val="00539B"/>
                </a:solidFill>
              </a:rPr>
              <a:t> </a:t>
            </a:r>
            <a:r>
              <a:rPr lang="lv-LV" altLang="lv-LV" sz="2800" b="1" u="sng" dirty="0" err="1">
                <a:solidFill>
                  <a:srgbClr val="00539B"/>
                </a:solidFill>
              </a:rPr>
              <a:t>program</a:t>
            </a:r>
            <a:r>
              <a:rPr lang="lv-LV" altLang="lv-LV" sz="2800" dirty="0">
                <a:solidFill>
                  <a:srgbClr val="00539B"/>
                </a:solidFill>
              </a:rPr>
              <a:t> </a:t>
            </a:r>
            <a:r>
              <a:rPr lang="lv-LV" altLang="lv-LV" sz="2800" b="1" dirty="0" err="1">
                <a:solidFill>
                  <a:srgbClr val="00539B"/>
                </a:solidFill>
              </a:rPr>
              <a:t>outcomes</a:t>
            </a:r>
            <a:endParaRPr lang="lv-LV" altLang="lv-LV" sz="2800" b="1" dirty="0">
              <a:solidFill>
                <a:srgbClr val="00539B"/>
              </a:solidFill>
            </a:endParaRPr>
          </a:p>
          <a:p>
            <a:pPr eaLnBrk="1" hangingPunct="1">
              <a:lnSpc>
                <a:spcPct val="90000"/>
              </a:lnSpc>
              <a:buFont typeface="Wingdings" panose="05000000000000000000" pitchFamily="2" charset="2"/>
              <a:buChar char="ü"/>
            </a:pPr>
            <a:r>
              <a:rPr lang="lv-LV" altLang="lv-LV" sz="2800" dirty="0" err="1">
                <a:solidFill>
                  <a:srgbClr val="00539B"/>
                </a:solidFill>
              </a:rPr>
              <a:t>Choice</a:t>
            </a:r>
            <a:r>
              <a:rPr lang="lv-LV" altLang="lv-LV" sz="2800" dirty="0">
                <a:solidFill>
                  <a:srgbClr val="00539B"/>
                </a:solidFill>
              </a:rPr>
              <a:t> </a:t>
            </a:r>
            <a:r>
              <a:rPr lang="lv-LV" altLang="lv-LV" sz="2800" dirty="0" err="1">
                <a:solidFill>
                  <a:srgbClr val="00539B"/>
                </a:solidFill>
              </a:rPr>
              <a:t>of</a:t>
            </a:r>
            <a:r>
              <a:rPr lang="lv-LV" altLang="lv-LV" sz="2800" dirty="0">
                <a:solidFill>
                  <a:srgbClr val="00539B"/>
                </a:solidFill>
              </a:rPr>
              <a:t> </a:t>
            </a:r>
            <a:r>
              <a:rPr lang="lv-LV" altLang="lv-LV" sz="2800" dirty="0" err="1">
                <a:solidFill>
                  <a:srgbClr val="00539B"/>
                </a:solidFill>
              </a:rPr>
              <a:t>taxonomy</a:t>
            </a:r>
            <a:r>
              <a:rPr lang="lv-LV" altLang="lv-LV" sz="2800" dirty="0">
                <a:solidFill>
                  <a:srgbClr val="00539B"/>
                </a:solidFill>
              </a:rPr>
              <a:t> – Benjamin </a:t>
            </a:r>
            <a:r>
              <a:rPr lang="lv-LV" altLang="lv-LV" sz="2800" dirty="0" err="1">
                <a:solidFill>
                  <a:srgbClr val="00539B"/>
                </a:solidFill>
              </a:rPr>
              <a:t>Bloom’s</a:t>
            </a:r>
            <a:r>
              <a:rPr lang="lv-LV" altLang="lv-LV" sz="2800" dirty="0">
                <a:solidFill>
                  <a:srgbClr val="00539B"/>
                </a:solidFill>
              </a:rPr>
              <a:t> </a:t>
            </a:r>
            <a:r>
              <a:rPr lang="lv-LV" altLang="lv-LV" sz="2800" dirty="0" err="1">
                <a:solidFill>
                  <a:srgbClr val="00539B"/>
                </a:solidFill>
              </a:rPr>
              <a:t>taxonomy</a:t>
            </a:r>
            <a:r>
              <a:rPr lang="lv-LV" altLang="lv-LV" sz="2800" dirty="0">
                <a:solidFill>
                  <a:srgbClr val="00539B"/>
                </a:solidFill>
              </a:rPr>
              <a:t>, SOLO (</a:t>
            </a:r>
            <a:r>
              <a:rPr lang="lv-LV" altLang="lv-LV" sz="2800" dirty="0" err="1">
                <a:solidFill>
                  <a:srgbClr val="00539B"/>
                </a:solidFill>
              </a:rPr>
              <a:t>John</a:t>
            </a:r>
            <a:r>
              <a:rPr lang="lv-LV" altLang="lv-LV" sz="2800" dirty="0">
                <a:solidFill>
                  <a:srgbClr val="00539B"/>
                </a:solidFill>
              </a:rPr>
              <a:t> </a:t>
            </a:r>
            <a:r>
              <a:rPr lang="lv-LV" altLang="lv-LV" sz="2800" dirty="0" err="1">
                <a:solidFill>
                  <a:srgbClr val="00539B"/>
                </a:solidFill>
              </a:rPr>
              <a:t>Biggs</a:t>
            </a:r>
            <a:r>
              <a:rPr lang="lv-LV" altLang="lv-LV" sz="2800" dirty="0">
                <a:solidFill>
                  <a:srgbClr val="00539B"/>
                </a:solidFill>
              </a:rPr>
              <a:t>), </a:t>
            </a:r>
            <a:r>
              <a:rPr lang="lv-LV" altLang="lv-LV" sz="2800" dirty="0" err="1">
                <a:solidFill>
                  <a:srgbClr val="00539B"/>
                </a:solidFill>
              </a:rPr>
              <a:t>taxonomy</a:t>
            </a:r>
            <a:r>
              <a:rPr lang="lv-LV" altLang="lv-LV" sz="2800" dirty="0">
                <a:solidFill>
                  <a:srgbClr val="00539B"/>
                </a:solidFill>
              </a:rPr>
              <a:t> </a:t>
            </a:r>
            <a:r>
              <a:rPr lang="lv-LV" altLang="lv-LV" sz="2800" dirty="0" err="1">
                <a:solidFill>
                  <a:srgbClr val="00539B"/>
                </a:solidFill>
              </a:rPr>
              <a:t>in</a:t>
            </a:r>
            <a:r>
              <a:rPr lang="lv-LV" altLang="lv-LV" sz="2800" dirty="0">
                <a:solidFill>
                  <a:srgbClr val="00539B"/>
                </a:solidFill>
              </a:rPr>
              <a:t> </a:t>
            </a:r>
            <a:r>
              <a:rPr lang="lv-LV" altLang="lv-LV" sz="2800" dirty="0" err="1">
                <a:solidFill>
                  <a:srgbClr val="00539B"/>
                </a:solidFill>
              </a:rPr>
              <a:t>psychomotorous</a:t>
            </a:r>
            <a:r>
              <a:rPr lang="lv-LV" altLang="lv-LV" sz="2800" dirty="0">
                <a:solidFill>
                  <a:srgbClr val="00539B"/>
                </a:solidFill>
              </a:rPr>
              <a:t> </a:t>
            </a:r>
            <a:r>
              <a:rPr lang="lv-LV" altLang="lv-LV" sz="2800" dirty="0" err="1">
                <a:solidFill>
                  <a:srgbClr val="00539B"/>
                </a:solidFill>
              </a:rPr>
              <a:t>domain</a:t>
            </a:r>
            <a:r>
              <a:rPr lang="lv-LV" altLang="lv-LV" sz="2800" dirty="0">
                <a:solidFill>
                  <a:srgbClr val="00539B"/>
                </a:solidFill>
              </a:rPr>
              <a:t> (</a:t>
            </a:r>
            <a:r>
              <a:rPr lang="lv-LV" altLang="lv-LV" sz="2800" dirty="0" err="1">
                <a:solidFill>
                  <a:srgbClr val="00539B"/>
                </a:solidFill>
              </a:rPr>
              <a:t>Dave</a:t>
            </a:r>
            <a:r>
              <a:rPr lang="lv-LV" altLang="lv-LV" sz="2800" dirty="0">
                <a:solidFill>
                  <a:srgbClr val="00539B"/>
                </a:solidFill>
              </a:rPr>
              <a:t>)</a:t>
            </a:r>
          </a:p>
          <a:p>
            <a:pPr eaLnBrk="1" hangingPunct="1">
              <a:buFont typeface="Wingdings" panose="05000000000000000000" pitchFamily="2" charset="2"/>
              <a:buChar char="ü"/>
            </a:pPr>
            <a:r>
              <a:rPr lang="lv-LV" altLang="lv-LV" sz="2800" dirty="0" err="1">
                <a:solidFill>
                  <a:srgbClr val="00539B"/>
                </a:solidFill>
              </a:rPr>
              <a:t>Tuning</a:t>
            </a:r>
            <a:r>
              <a:rPr lang="lv-LV" altLang="lv-LV" sz="2800" dirty="0">
                <a:solidFill>
                  <a:srgbClr val="00539B"/>
                </a:solidFill>
              </a:rPr>
              <a:t> </a:t>
            </a:r>
            <a:r>
              <a:rPr lang="lv-LV" altLang="lv-LV" sz="2800" dirty="0" err="1">
                <a:solidFill>
                  <a:srgbClr val="00539B"/>
                </a:solidFill>
              </a:rPr>
              <a:t>project</a:t>
            </a:r>
            <a:r>
              <a:rPr lang="lv-LV" altLang="lv-LV" sz="2800" dirty="0">
                <a:solidFill>
                  <a:srgbClr val="00539B"/>
                </a:solidFill>
              </a:rPr>
              <a:t> </a:t>
            </a:r>
            <a:r>
              <a:rPr lang="lv-LV" altLang="lv-LV" sz="2800" dirty="0" err="1">
                <a:solidFill>
                  <a:srgbClr val="00539B"/>
                </a:solidFill>
              </a:rPr>
              <a:t>results</a:t>
            </a:r>
            <a:endParaRPr lang="lv-LV" altLang="lv-LV" sz="2800" dirty="0">
              <a:solidFill>
                <a:srgbClr val="00539B"/>
              </a:solidFill>
            </a:endParaRPr>
          </a:p>
          <a:p>
            <a:pPr eaLnBrk="1" hangingPunct="1">
              <a:lnSpc>
                <a:spcPct val="90000"/>
              </a:lnSpc>
              <a:buFont typeface="Wingdings" panose="05000000000000000000" pitchFamily="2" charset="2"/>
              <a:buChar char="ü"/>
            </a:pPr>
            <a:r>
              <a:rPr lang="lv-LV" altLang="lv-LV" sz="2800" dirty="0" err="1">
                <a:solidFill>
                  <a:srgbClr val="00539B"/>
                </a:solidFill>
              </a:rPr>
              <a:t>Quality</a:t>
            </a:r>
            <a:r>
              <a:rPr lang="lv-LV" altLang="lv-LV" sz="2800" dirty="0">
                <a:solidFill>
                  <a:srgbClr val="00539B"/>
                </a:solidFill>
              </a:rPr>
              <a:t> </a:t>
            </a:r>
            <a:r>
              <a:rPr lang="lv-LV" altLang="lv-LV" sz="2800" dirty="0" err="1">
                <a:solidFill>
                  <a:srgbClr val="00539B"/>
                </a:solidFill>
              </a:rPr>
              <a:t>tool</a:t>
            </a:r>
            <a:r>
              <a:rPr lang="lv-LV" altLang="lv-LV" sz="2800" dirty="0">
                <a:solidFill>
                  <a:srgbClr val="00539B"/>
                </a:solidFill>
              </a:rPr>
              <a:t>- </a:t>
            </a:r>
            <a:r>
              <a:rPr lang="lv-LV" altLang="lv-LV" sz="2800" dirty="0" err="1">
                <a:solidFill>
                  <a:srgbClr val="00539B"/>
                </a:solidFill>
              </a:rPr>
              <a:t>all</a:t>
            </a:r>
            <a:r>
              <a:rPr lang="lv-LV" altLang="lv-LV" sz="2800" dirty="0">
                <a:solidFill>
                  <a:srgbClr val="00539B"/>
                </a:solidFill>
              </a:rPr>
              <a:t> </a:t>
            </a:r>
            <a:r>
              <a:rPr lang="lv-LV" altLang="lv-LV" sz="2800" dirty="0" err="1">
                <a:solidFill>
                  <a:srgbClr val="00539B"/>
                </a:solidFill>
              </a:rPr>
              <a:t>lecturers</a:t>
            </a:r>
            <a:r>
              <a:rPr lang="lv-LV" altLang="lv-LV" sz="2800" dirty="0">
                <a:solidFill>
                  <a:srgbClr val="00539B"/>
                </a:solidFill>
              </a:rPr>
              <a:t> </a:t>
            </a:r>
            <a:r>
              <a:rPr lang="lv-LV" altLang="lv-LV" sz="2800" dirty="0" err="1">
                <a:solidFill>
                  <a:srgbClr val="00539B"/>
                </a:solidFill>
              </a:rPr>
              <a:t>involved</a:t>
            </a:r>
            <a:r>
              <a:rPr lang="lv-LV" altLang="lv-LV" sz="2800" dirty="0">
                <a:solidFill>
                  <a:srgbClr val="00539B"/>
                </a:solidFill>
              </a:rPr>
              <a:t> </a:t>
            </a:r>
            <a:r>
              <a:rPr lang="lv-LV" altLang="lv-LV" sz="2800" dirty="0" err="1">
                <a:solidFill>
                  <a:srgbClr val="00539B"/>
                </a:solidFill>
              </a:rPr>
              <a:t>in</a:t>
            </a:r>
            <a:r>
              <a:rPr lang="lv-LV" altLang="lv-LV" sz="2800" dirty="0">
                <a:solidFill>
                  <a:srgbClr val="00539B"/>
                </a:solidFill>
              </a:rPr>
              <a:t> </a:t>
            </a:r>
            <a:r>
              <a:rPr lang="lv-LV" altLang="lv-LV" sz="2800" dirty="0" err="1">
                <a:solidFill>
                  <a:srgbClr val="00539B"/>
                </a:solidFill>
              </a:rPr>
              <a:t>formulating</a:t>
            </a:r>
            <a:r>
              <a:rPr lang="lv-LV" altLang="lv-LV" sz="2800" dirty="0">
                <a:solidFill>
                  <a:srgbClr val="00539B"/>
                </a:solidFill>
              </a:rPr>
              <a:t> </a:t>
            </a:r>
            <a:r>
              <a:rPr lang="lv-LV" altLang="lv-LV" sz="2800" dirty="0" err="1">
                <a:solidFill>
                  <a:srgbClr val="00539B"/>
                </a:solidFill>
              </a:rPr>
              <a:t>the</a:t>
            </a:r>
            <a:r>
              <a:rPr lang="lv-LV" altLang="lv-LV" sz="2800" dirty="0">
                <a:solidFill>
                  <a:srgbClr val="00539B"/>
                </a:solidFill>
              </a:rPr>
              <a:t> </a:t>
            </a:r>
            <a:r>
              <a:rPr lang="lv-LV" altLang="lv-LV" sz="2800" dirty="0" err="1">
                <a:solidFill>
                  <a:srgbClr val="00539B"/>
                </a:solidFill>
              </a:rPr>
              <a:t>learning</a:t>
            </a:r>
            <a:r>
              <a:rPr lang="lv-LV" altLang="lv-LV" sz="2800" dirty="0">
                <a:solidFill>
                  <a:srgbClr val="00539B"/>
                </a:solidFill>
              </a:rPr>
              <a:t> </a:t>
            </a:r>
            <a:r>
              <a:rPr lang="lv-LV" altLang="lv-LV" sz="2800" dirty="0" err="1">
                <a:solidFill>
                  <a:srgbClr val="00539B"/>
                </a:solidFill>
              </a:rPr>
              <a:t>outcomes</a:t>
            </a:r>
            <a:endParaRPr lang="lv-LV" altLang="lv-LV" sz="2800" dirty="0">
              <a:solidFill>
                <a:srgbClr val="00539B"/>
              </a:solidFill>
            </a:endParaRPr>
          </a:p>
          <a:p>
            <a:pPr eaLnBrk="1" hangingPunct="1">
              <a:lnSpc>
                <a:spcPct val="90000"/>
              </a:lnSpc>
              <a:buFont typeface="Wingdings" panose="05000000000000000000" pitchFamily="2" charset="2"/>
              <a:buChar char="ü"/>
            </a:pPr>
            <a:r>
              <a:rPr lang="lv-LV" altLang="lv-LV" sz="2800" dirty="0" err="1">
                <a:solidFill>
                  <a:srgbClr val="00539B"/>
                </a:solidFill>
              </a:rPr>
              <a:t>Stakeholders</a:t>
            </a:r>
            <a:r>
              <a:rPr lang="lv-LV" altLang="lv-LV" sz="2800" dirty="0">
                <a:solidFill>
                  <a:srgbClr val="00539B"/>
                </a:solidFill>
              </a:rPr>
              <a:t>: </a:t>
            </a:r>
            <a:r>
              <a:rPr lang="lv-LV" altLang="lv-LV" sz="2800" dirty="0" err="1">
                <a:solidFill>
                  <a:srgbClr val="00539B"/>
                </a:solidFill>
              </a:rPr>
              <a:t>employers</a:t>
            </a:r>
            <a:r>
              <a:rPr lang="lv-LV" altLang="lv-LV" sz="2800" dirty="0">
                <a:solidFill>
                  <a:srgbClr val="00539B"/>
                </a:solidFill>
              </a:rPr>
              <a:t> </a:t>
            </a:r>
            <a:r>
              <a:rPr lang="lv-LV" altLang="lv-LV" sz="2800" dirty="0" err="1">
                <a:solidFill>
                  <a:srgbClr val="00539B"/>
                </a:solidFill>
              </a:rPr>
              <a:t>involved</a:t>
            </a:r>
            <a:r>
              <a:rPr lang="lv-LV" altLang="lv-LV" sz="2800" dirty="0">
                <a:solidFill>
                  <a:srgbClr val="00539B"/>
                </a:solidFill>
              </a:rPr>
              <a:t> </a:t>
            </a:r>
            <a:r>
              <a:rPr lang="lv-LV" altLang="lv-LV" sz="2800" dirty="0" err="1">
                <a:solidFill>
                  <a:srgbClr val="00539B"/>
                </a:solidFill>
              </a:rPr>
              <a:t>in</a:t>
            </a:r>
            <a:r>
              <a:rPr lang="lv-LV" altLang="lv-LV" sz="2800" dirty="0">
                <a:solidFill>
                  <a:srgbClr val="00539B"/>
                </a:solidFill>
              </a:rPr>
              <a:t> </a:t>
            </a:r>
            <a:r>
              <a:rPr lang="lv-LV" altLang="lv-LV" sz="2800" dirty="0" err="1">
                <a:solidFill>
                  <a:srgbClr val="00539B"/>
                </a:solidFill>
              </a:rPr>
              <a:t>formulating</a:t>
            </a:r>
            <a:r>
              <a:rPr lang="lv-LV" altLang="lv-LV" sz="2800" dirty="0">
                <a:solidFill>
                  <a:srgbClr val="00539B"/>
                </a:solidFill>
              </a:rPr>
              <a:t> </a:t>
            </a:r>
            <a:r>
              <a:rPr lang="lv-LV" altLang="lv-LV" sz="2800" dirty="0" err="1">
                <a:solidFill>
                  <a:srgbClr val="00539B"/>
                </a:solidFill>
              </a:rPr>
              <a:t>the</a:t>
            </a:r>
            <a:r>
              <a:rPr lang="lv-LV" altLang="lv-LV" sz="2800" dirty="0">
                <a:solidFill>
                  <a:srgbClr val="00539B"/>
                </a:solidFill>
              </a:rPr>
              <a:t> </a:t>
            </a:r>
            <a:r>
              <a:rPr lang="lv-LV" altLang="lv-LV" sz="2800" dirty="0" err="1">
                <a:solidFill>
                  <a:srgbClr val="00539B"/>
                </a:solidFill>
              </a:rPr>
              <a:t>learning</a:t>
            </a:r>
            <a:r>
              <a:rPr lang="lv-LV" altLang="lv-LV" sz="2800" dirty="0">
                <a:solidFill>
                  <a:srgbClr val="00539B"/>
                </a:solidFill>
              </a:rPr>
              <a:t> </a:t>
            </a:r>
            <a:r>
              <a:rPr lang="lv-LV" altLang="lv-LV" sz="2800" dirty="0" err="1">
                <a:solidFill>
                  <a:srgbClr val="00539B"/>
                </a:solidFill>
              </a:rPr>
              <a:t>outcomes</a:t>
            </a:r>
            <a:r>
              <a:rPr lang="lv-LV" altLang="lv-LV" sz="2800" dirty="0">
                <a:solidFill>
                  <a:srgbClr val="00539B"/>
                </a:solidFill>
              </a:rPr>
              <a:t> </a:t>
            </a:r>
            <a:r>
              <a:rPr lang="lv-LV" altLang="lv-LV" sz="2800" dirty="0" err="1">
                <a:solidFill>
                  <a:srgbClr val="00539B"/>
                </a:solidFill>
              </a:rPr>
              <a:t>and</a:t>
            </a:r>
            <a:r>
              <a:rPr lang="lv-LV" altLang="lv-LV" sz="2800" dirty="0">
                <a:solidFill>
                  <a:srgbClr val="00539B"/>
                </a:solidFill>
              </a:rPr>
              <a:t> students </a:t>
            </a:r>
            <a:r>
              <a:rPr lang="lv-LV" altLang="lv-LV" sz="2800" dirty="0" err="1">
                <a:solidFill>
                  <a:srgbClr val="00539B"/>
                </a:solidFill>
              </a:rPr>
              <a:t>consulted</a:t>
            </a:r>
            <a:endParaRPr lang="lv-LV" altLang="lv-LV" sz="2800" dirty="0">
              <a:solidFill>
                <a:srgbClr val="00539B"/>
              </a:solidFill>
            </a:endParaRPr>
          </a:p>
        </p:txBody>
      </p:sp>
      <p:grpSp>
        <p:nvGrpSpPr>
          <p:cNvPr id="7" name="Grupa 6"/>
          <p:cNvGrpSpPr/>
          <p:nvPr/>
        </p:nvGrpSpPr>
        <p:grpSpPr>
          <a:xfrm>
            <a:off x="2123728" y="5020904"/>
            <a:ext cx="5333046" cy="1612101"/>
            <a:chOff x="2123728" y="5020904"/>
            <a:chExt cx="5333046" cy="1612101"/>
          </a:xfrm>
        </p:grpSpPr>
        <p:sp>
          <p:nvSpPr>
            <p:cNvPr id="3" name="Taisnstūris 2"/>
            <p:cNvSpPr/>
            <p:nvPr/>
          </p:nvSpPr>
          <p:spPr>
            <a:xfrm>
              <a:off x="2123728" y="5020904"/>
              <a:ext cx="5147050" cy="369332"/>
            </a:xfrm>
            <a:prstGeom prst="rect">
              <a:avLst/>
            </a:prstGeom>
          </p:spPr>
          <p:txBody>
            <a:bodyPr wrap="none">
              <a:spAutoFit/>
            </a:bodyPr>
            <a:lstStyle/>
            <a:p>
              <a:r>
                <a:rPr lang="lv-LV" altLang="lv-LV" b="1" dirty="0"/>
                <a:t>LO EQF/NQF      -&gt;      LO </a:t>
              </a:r>
              <a:r>
                <a:rPr lang="lv-LV" altLang="lv-LV" b="1" dirty="0" err="1"/>
                <a:t>program</a:t>
              </a:r>
              <a:r>
                <a:rPr lang="lv-LV" altLang="lv-LV" b="1" dirty="0"/>
                <a:t>      -&gt;      LO </a:t>
              </a:r>
              <a:r>
                <a:rPr lang="lv-LV" altLang="lv-LV" b="1" dirty="0" err="1"/>
                <a:t>courses</a:t>
              </a:r>
              <a:endParaRPr lang="lv-LV" dirty="0"/>
            </a:p>
          </p:txBody>
        </p:sp>
        <p:pic>
          <p:nvPicPr>
            <p:cNvPr id="8" name="Picture 4" descr="Attēlu rezultāti vaicājumam “oak tre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5376032"/>
              <a:ext cx="1520470" cy="1008138"/>
            </a:xfrm>
            <a:prstGeom prst="rect">
              <a:avLst/>
            </a:prstGeom>
            <a:noFill/>
            <a:extLst>
              <a:ext uri="{909E8E84-426E-40DD-AFC4-6F175D3DCCD1}">
                <a14:hiddenFill xmlns:a14="http://schemas.microsoft.com/office/drawing/2010/main">
                  <a:solidFill>
                    <a:srgbClr val="FFFFFF"/>
                  </a:solidFill>
                </a14:hiddenFill>
              </a:ext>
            </a:extLst>
          </p:spPr>
        </p:pic>
        <p:pic>
          <p:nvPicPr>
            <p:cNvPr id="17418" name="Picture 10" descr="Attēlu rezultāti vaicājumam “oak tree branc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5432" y="5407340"/>
              <a:ext cx="1467913" cy="976830"/>
            </a:xfrm>
            <a:prstGeom prst="rect">
              <a:avLst/>
            </a:prstGeom>
            <a:noFill/>
            <a:extLst>
              <a:ext uri="{909E8E84-426E-40DD-AFC4-6F175D3DCCD1}">
                <a14:hiddenFill xmlns:a14="http://schemas.microsoft.com/office/drawing/2010/main">
                  <a:solidFill>
                    <a:srgbClr val="FFFFFF"/>
                  </a:solidFill>
                </a14:hiddenFill>
              </a:ext>
            </a:extLst>
          </p:spPr>
        </p:pic>
        <p:pic>
          <p:nvPicPr>
            <p:cNvPr id="17420" name="Picture 12" descr="Attēlu rezultāti vaicājumam “oak tree branc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14579" y="5376032"/>
              <a:ext cx="1356199" cy="1110115"/>
            </a:xfrm>
            <a:prstGeom prst="rect">
              <a:avLst/>
            </a:prstGeom>
            <a:noFill/>
            <a:extLst>
              <a:ext uri="{909E8E84-426E-40DD-AFC4-6F175D3DCCD1}">
                <a14:hiddenFill xmlns:a14="http://schemas.microsoft.com/office/drawing/2010/main">
                  <a:solidFill>
                    <a:srgbClr val="FFFFFF"/>
                  </a:solidFill>
                </a14:hiddenFill>
              </a:ext>
            </a:extLst>
          </p:spPr>
        </p:pic>
        <p:sp>
          <p:nvSpPr>
            <p:cNvPr id="6" name="Taisnstūris 5"/>
            <p:cNvSpPr/>
            <p:nvPr/>
          </p:nvSpPr>
          <p:spPr>
            <a:xfrm>
              <a:off x="5728582" y="6384170"/>
              <a:ext cx="1728192" cy="2488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grpSp>
    </p:spTree>
    <p:extLst>
      <p:ext uri="{BB962C8B-B14F-4D97-AF65-F5344CB8AC3E}">
        <p14:creationId xmlns:p14="http://schemas.microsoft.com/office/powerpoint/2010/main" val="1484356537"/>
      </p:ext>
    </p:extLst>
  </p:cSld>
  <p:clrMapOvr>
    <a:masterClrMapping/>
  </p:clrMapOvr>
  <p:transition>
    <p:fad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274638"/>
            <a:ext cx="8229600" cy="1143000"/>
          </a:xfrm>
        </p:spPr>
        <p:txBody>
          <a:bodyPr/>
          <a:lstStyle/>
          <a:p>
            <a:pPr eaLnBrk="1" hangingPunct="1"/>
            <a:r>
              <a:rPr lang="lv-LV" altLang="lv-LV" sz="4000" dirty="0" err="1"/>
              <a:t>roadMAP</a:t>
            </a:r>
            <a:endParaRPr lang="lv-LV" altLang="lv-LV" sz="4000" dirty="0"/>
          </a:p>
        </p:txBody>
      </p:sp>
      <p:sp>
        <p:nvSpPr>
          <p:cNvPr id="12291" name="Rectangle 3"/>
          <p:cNvSpPr txBox="1">
            <a:spLocks noChangeArrowheads="1"/>
          </p:cNvSpPr>
          <p:nvPr/>
        </p:nvSpPr>
        <p:spPr bwMode="auto">
          <a:xfrm>
            <a:off x="1475656" y="1988840"/>
            <a:ext cx="8229600" cy="280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buFontTx/>
              <a:buNone/>
            </a:pPr>
            <a:r>
              <a:rPr lang="lv-LV" altLang="lv-LV" sz="2800" b="1" dirty="0" err="1">
                <a:solidFill>
                  <a:srgbClr val="00539B"/>
                </a:solidFill>
              </a:rPr>
              <a:t>learning</a:t>
            </a:r>
            <a:r>
              <a:rPr lang="lv-LV" altLang="lv-LV" sz="2800" b="1" dirty="0">
                <a:solidFill>
                  <a:srgbClr val="00539B"/>
                </a:solidFill>
              </a:rPr>
              <a:t> </a:t>
            </a:r>
            <a:r>
              <a:rPr lang="lv-LV" altLang="lv-LV" sz="2800" b="1" dirty="0" err="1">
                <a:solidFill>
                  <a:srgbClr val="00539B"/>
                </a:solidFill>
              </a:rPr>
              <a:t>outcome</a:t>
            </a:r>
            <a:r>
              <a:rPr lang="lv-LV" altLang="lv-LV" sz="2800" b="1" dirty="0">
                <a:solidFill>
                  <a:srgbClr val="00539B"/>
                </a:solidFill>
              </a:rPr>
              <a:t> </a:t>
            </a:r>
            <a:r>
              <a:rPr lang="lv-LV" altLang="lv-LV" sz="2800" b="1" dirty="0"/>
              <a:t>(</a:t>
            </a:r>
            <a:r>
              <a:rPr lang="lv-LV" altLang="lv-LV" sz="2800" b="1" dirty="0" err="1">
                <a:solidFill>
                  <a:srgbClr val="FF0000"/>
                </a:solidFill>
              </a:rPr>
              <a:t>aim</a:t>
            </a:r>
            <a:r>
              <a:rPr lang="lv-LV" altLang="lv-LV" sz="2800" b="1" dirty="0"/>
              <a:t>) </a:t>
            </a:r>
            <a:r>
              <a:rPr lang="lv-LV" altLang="lv-LV" sz="2800" b="1" dirty="0">
                <a:solidFill>
                  <a:srgbClr val="00539B"/>
                </a:solidFill>
              </a:rPr>
              <a:t>-&gt; </a:t>
            </a:r>
          </a:p>
          <a:p>
            <a:pPr eaLnBrk="1" hangingPunct="1">
              <a:buFontTx/>
              <a:buNone/>
            </a:pPr>
            <a:r>
              <a:rPr lang="lv-LV" altLang="lv-LV" sz="2800" b="1" dirty="0">
                <a:solidFill>
                  <a:srgbClr val="00539B"/>
                </a:solidFill>
              </a:rPr>
              <a:t>-&gt; </a:t>
            </a:r>
            <a:r>
              <a:rPr lang="lv-LV" altLang="lv-LV" sz="2800" b="1" dirty="0" err="1">
                <a:solidFill>
                  <a:srgbClr val="00539B"/>
                </a:solidFill>
              </a:rPr>
              <a:t>teaching</a:t>
            </a:r>
            <a:r>
              <a:rPr lang="lv-LV" altLang="lv-LV" sz="2800" b="1" dirty="0">
                <a:solidFill>
                  <a:srgbClr val="00539B"/>
                </a:solidFill>
              </a:rPr>
              <a:t> </a:t>
            </a:r>
            <a:r>
              <a:rPr lang="lv-LV" altLang="lv-LV" sz="2800" b="1" dirty="0" err="1">
                <a:solidFill>
                  <a:srgbClr val="00539B"/>
                </a:solidFill>
              </a:rPr>
              <a:t>methods</a:t>
            </a:r>
            <a:r>
              <a:rPr lang="lv-LV" altLang="lv-LV" sz="2800" b="1" dirty="0">
                <a:solidFill>
                  <a:srgbClr val="00539B"/>
                </a:solidFill>
              </a:rPr>
              <a:t> </a:t>
            </a:r>
            <a:r>
              <a:rPr lang="lv-LV" altLang="lv-LV" sz="2800" b="1" dirty="0"/>
              <a:t>(</a:t>
            </a:r>
            <a:r>
              <a:rPr lang="lv-LV" altLang="lv-LV" sz="2800" b="1" dirty="0" err="1">
                <a:solidFill>
                  <a:srgbClr val="FF0000"/>
                </a:solidFill>
              </a:rPr>
              <a:t>how</a:t>
            </a:r>
            <a:r>
              <a:rPr lang="lv-LV" altLang="lv-LV" sz="2800" b="1" dirty="0">
                <a:solidFill>
                  <a:srgbClr val="FF0000"/>
                </a:solidFill>
              </a:rPr>
              <a:t> to </a:t>
            </a:r>
            <a:r>
              <a:rPr lang="lv-LV" altLang="lv-LV" sz="2800" b="1" dirty="0" err="1">
                <a:solidFill>
                  <a:srgbClr val="FF0000"/>
                </a:solidFill>
              </a:rPr>
              <a:t>achieve</a:t>
            </a:r>
            <a:r>
              <a:rPr lang="lv-LV" altLang="lv-LV" sz="2800" b="1" dirty="0">
                <a:solidFill>
                  <a:srgbClr val="FF0000"/>
                </a:solidFill>
              </a:rPr>
              <a:t>?</a:t>
            </a:r>
            <a:r>
              <a:rPr lang="lv-LV" altLang="lv-LV" sz="2800" b="1" dirty="0"/>
              <a:t>) -&gt; </a:t>
            </a:r>
          </a:p>
          <a:p>
            <a:pPr eaLnBrk="1" hangingPunct="1">
              <a:buFontTx/>
              <a:buNone/>
            </a:pPr>
            <a:r>
              <a:rPr lang="lv-LV" altLang="lv-LV" sz="2800" b="1" dirty="0">
                <a:solidFill>
                  <a:srgbClr val="00539B"/>
                </a:solidFill>
              </a:rPr>
              <a:t>-&gt; </a:t>
            </a:r>
            <a:r>
              <a:rPr lang="lv-LV" altLang="lv-LV" sz="2800" b="1" dirty="0" err="1">
                <a:solidFill>
                  <a:srgbClr val="00539B"/>
                </a:solidFill>
              </a:rPr>
              <a:t>assessment</a:t>
            </a:r>
            <a:r>
              <a:rPr lang="lv-LV" altLang="lv-LV" sz="2800" b="1" dirty="0">
                <a:solidFill>
                  <a:srgbClr val="00539B"/>
                </a:solidFill>
              </a:rPr>
              <a:t> </a:t>
            </a:r>
            <a:r>
              <a:rPr lang="lv-LV" altLang="lv-LV" sz="2800" b="1" dirty="0" err="1">
                <a:solidFill>
                  <a:srgbClr val="00539B"/>
                </a:solidFill>
              </a:rPr>
              <a:t>tools</a:t>
            </a:r>
            <a:r>
              <a:rPr lang="lv-LV" altLang="lv-LV" sz="2800" b="1" dirty="0">
                <a:solidFill>
                  <a:srgbClr val="00539B"/>
                </a:solidFill>
              </a:rPr>
              <a:t> </a:t>
            </a:r>
            <a:r>
              <a:rPr lang="lv-LV" altLang="lv-LV" sz="2800" b="1" dirty="0"/>
              <a:t>(</a:t>
            </a:r>
            <a:r>
              <a:rPr lang="lv-LV" altLang="lv-LV" sz="2800" b="1" dirty="0" err="1">
                <a:solidFill>
                  <a:srgbClr val="FF0000"/>
                </a:solidFill>
              </a:rPr>
              <a:t>did</a:t>
            </a:r>
            <a:r>
              <a:rPr lang="lv-LV" altLang="lv-LV" sz="2800" b="1" dirty="0">
                <a:solidFill>
                  <a:srgbClr val="FF0000"/>
                </a:solidFill>
              </a:rPr>
              <a:t> </a:t>
            </a:r>
            <a:r>
              <a:rPr lang="lv-LV" altLang="lv-LV" sz="2800" b="1" dirty="0" err="1">
                <a:solidFill>
                  <a:srgbClr val="FF0000"/>
                </a:solidFill>
              </a:rPr>
              <a:t>we</a:t>
            </a:r>
            <a:r>
              <a:rPr lang="lv-LV" altLang="lv-LV" sz="2800" b="1" dirty="0">
                <a:solidFill>
                  <a:srgbClr val="FF0000"/>
                </a:solidFill>
              </a:rPr>
              <a:t> </a:t>
            </a:r>
            <a:r>
              <a:rPr lang="lv-LV" altLang="lv-LV" sz="2800" b="1" dirty="0" err="1">
                <a:solidFill>
                  <a:srgbClr val="FF0000"/>
                </a:solidFill>
              </a:rPr>
              <a:t>achieve</a:t>
            </a:r>
            <a:r>
              <a:rPr lang="lv-LV" altLang="lv-LV" sz="2800" b="1" dirty="0">
                <a:solidFill>
                  <a:srgbClr val="FF0000"/>
                </a:solidFill>
              </a:rPr>
              <a:t>?</a:t>
            </a:r>
            <a:r>
              <a:rPr lang="lv-LV" altLang="lv-LV" sz="2800" b="1" dirty="0"/>
              <a:t>) -&gt; </a:t>
            </a:r>
          </a:p>
          <a:p>
            <a:pPr eaLnBrk="1" hangingPunct="1">
              <a:buFontTx/>
              <a:buNone/>
            </a:pPr>
            <a:r>
              <a:rPr lang="lv-LV" altLang="lv-LV" sz="2800" b="1" dirty="0">
                <a:solidFill>
                  <a:srgbClr val="00539B"/>
                </a:solidFill>
              </a:rPr>
              <a:t>-&gt; </a:t>
            </a:r>
            <a:r>
              <a:rPr lang="lv-LV" altLang="lv-LV" sz="2800" b="1" dirty="0" err="1">
                <a:solidFill>
                  <a:srgbClr val="00539B"/>
                </a:solidFill>
              </a:rPr>
              <a:t>course</a:t>
            </a:r>
            <a:r>
              <a:rPr lang="lv-LV" altLang="lv-LV" sz="2800" b="1" dirty="0">
                <a:solidFill>
                  <a:srgbClr val="00539B"/>
                </a:solidFill>
              </a:rPr>
              <a:t> </a:t>
            </a:r>
            <a:r>
              <a:rPr lang="lv-LV" altLang="lv-LV" sz="2800" b="1" dirty="0"/>
              <a:t>(</a:t>
            </a:r>
            <a:r>
              <a:rPr lang="lv-LV" altLang="lv-LV" sz="2800" b="1" dirty="0" err="1">
                <a:solidFill>
                  <a:srgbClr val="FF0000"/>
                </a:solidFill>
              </a:rPr>
              <a:t>responsible</a:t>
            </a:r>
            <a:r>
              <a:rPr lang="lv-LV" altLang="lv-LV" sz="2800" b="1" dirty="0">
                <a:solidFill>
                  <a:srgbClr val="FF0000"/>
                </a:solidFill>
              </a:rPr>
              <a:t> </a:t>
            </a:r>
            <a:r>
              <a:rPr lang="lv-LV" altLang="lv-LV" sz="2800" b="1" dirty="0" err="1">
                <a:solidFill>
                  <a:srgbClr val="FF0000"/>
                </a:solidFill>
              </a:rPr>
              <a:t>lecturer</a:t>
            </a:r>
            <a:r>
              <a:rPr lang="lv-LV" altLang="lv-LV" sz="2800" b="1" dirty="0">
                <a:solidFill>
                  <a:srgbClr val="FF0000"/>
                </a:solidFill>
              </a:rPr>
              <a:t>/-s</a:t>
            </a:r>
            <a:r>
              <a:rPr lang="lv-LV" altLang="lv-LV" sz="2800" b="1" dirty="0"/>
              <a:t>)</a:t>
            </a:r>
          </a:p>
          <a:p>
            <a:pPr algn="ctr" eaLnBrk="1" hangingPunct="1">
              <a:buFontTx/>
              <a:buNone/>
            </a:pPr>
            <a:endParaRPr lang="lv-LV" altLang="lv-LV" sz="3400" b="1" dirty="0"/>
          </a:p>
        </p:txBody>
      </p:sp>
      <p:pic>
        <p:nvPicPr>
          <p:cNvPr id="14338" name="Picture 2" descr="Attēlu rezultāti vaicājumam “road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735951" y="2187632"/>
            <a:ext cx="3028950" cy="1514475"/>
          </a:xfrm>
          <a:prstGeom prst="rect">
            <a:avLst/>
          </a:prstGeom>
          <a:noFill/>
          <a:extLst>
            <a:ext uri="{909E8E84-426E-40DD-AFC4-6F175D3DCCD1}">
              <a14:hiddenFill xmlns:a14="http://schemas.microsoft.com/office/drawing/2010/main">
                <a:solidFill>
                  <a:srgbClr val="FFFFFF"/>
                </a:solidFill>
              </a14:hiddenFill>
            </a:ext>
          </a:extLst>
        </p:spPr>
      </p:pic>
      <p:cxnSp>
        <p:nvCxnSpPr>
          <p:cNvPr id="3" name="Taisns bultveida savienotājs 2"/>
          <p:cNvCxnSpPr/>
          <p:nvPr/>
        </p:nvCxnSpPr>
        <p:spPr>
          <a:xfrm flipV="1">
            <a:off x="1331640" y="1052736"/>
            <a:ext cx="2088232" cy="72008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4693211"/>
      </p:ext>
    </p:extLst>
  </p:cSld>
  <p:clrMapOvr>
    <a:masterClrMapping/>
  </p:clrMapOvr>
  <p:transition>
    <p:fad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2"/>
          <p:cNvGraphicFramePr>
            <a:graphicFrameLocks/>
          </p:cNvGraphicFramePr>
          <p:nvPr/>
        </p:nvGraphicFramePr>
        <p:xfrm>
          <a:off x="250825" y="44450"/>
          <a:ext cx="8642350" cy="6686551"/>
        </p:xfrm>
        <a:graphic>
          <a:graphicData uri="http://schemas.openxmlformats.org/drawingml/2006/table">
            <a:tbl>
              <a:tblPr/>
              <a:tblGrid>
                <a:gridCol w="1152823">
                  <a:extLst>
                    <a:ext uri="{9D8B030D-6E8A-4147-A177-3AD203B41FA5}">
                      <a16:colId xmlns:a16="http://schemas.microsoft.com/office/drawing/2014/main" val="20000"/>
                    </a:ext>
                  </a:extLst>
                </a:gridCol>
                <a:gridCol w="3384376">
                  <a:extLst>
                    <a:ext uri="{9D8B030D-6E8A-4147-A177-3AD203B41FA5}">
                      <a16:colId xmlns:a16="http://schemas.microsoft.com/office/drawing/2014/main" val="20001"/>
                    </a:ext>
                  </a:extLst>
                </a:gridCol>
                <a:gridCol w="4105151">
                  <a:extLst>
                    <a:ext uri="{9D8B030D-6E8A-4147-A177-3AD203B41FA5}">
                      <a16:colId xmlns:a16="http://schemas.microsoft.com/office/drawing/2014/main" val="20002"/>
                    </a:ext>
                  </a:extLst>
                </a:gridCol>
              </a:tblGrid>
              <a:tr h="914525">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lv-LV" altLang="lv-LV" sz="1200" b="0" i="0" u="none" strike="noStrike" cap="none" normalizeH="0" baseline="0" noProof="0" dirty="0" err="1">
                          <a:ln>
                            <a:noFill/>
                          </a:ln>
                          <a:solidFill>
                            <a:srgbClr val="00539B"/>
                          </a:solidFill>
                          <a:effectLst/>
                          <a:latin typeface="+mj-lt"/>
                        </a:rPr>
                        <a:t>Competences</a:t>
                      </a:r>
                      <a:r>
                        <a:rPr kumimoji="0" lang="lv-LV" altLang="lv-LV" sz="1200" b="0" i="0" u="none" strike="noStrike" cap="none" normalizeH="0" baseline="0" noProof="0" dirty="0">
                          <a:ln>
                            <a:noFill/>
                          </a:ln>
                          <a:solidFill>
                            <a:srgbClr val="00539B"/>
                          </a:solidFill>
                          <a:effectLst/>
                          <a:latin typeface="+mj-lt"/>
                        </a:rPr>
                        <a:t>, </a:t>
                      </a:r>
                      <a:r>
                        <a:rPr kumimoji="0" lang="lv-LV" altLang="lv-LV" sz="1200" b="0" i="0" u="none" strike="noStrike" cap="none" normalizeH="0" baseline="0" noProof="0" dirty="0" err="1">
                          <a:ln>
                            <a:noFill/>
                          </a:ln>
                          <a:solidFill>
                            <a:srgbClr val="00539B"/>
                          </a:solidFill>
                          <a:effectLst/>
                          <a:latin typeface="+mj-lt"/>
                        </a:rPr>
                        <a:t>skills</a:t>
                      </a:r>
                      <a:r>
                        <a:rPr kumimoji="0" lang="lv-LV" altLang="lv-LV" sz="1200" b="0" i="0" u="none" strike="noStrike" cap="none" normalizeH="0" baseline="0" noProof="0" dirty="0">
                          <a:ln>
                            <a:noFill/>
                          </a:ln>
                          <a:solidFill>
                            <a:srgbClr val="00539B"/>
                          </a:solidFill>
                          <a:effectLst/>
                          <a:latin typeface="+mj-lt"/>
                        </a:rPr>
                        <a:t>, </a:t>
                      </a:r>
                      <a:r>
                        <a:rPr kumimoji="0" lang="lv-LV" altLang="lv-LV" sz="1200" b="0" i="0" u="none" strike="noStrike" cap="none" normalizeH="0" baseline="0" noProof="0" dirty="0" err="1">
                          <a:ln>
                            <a:noFill/>
                          </a:ln>
                          <a:solidFill>
                            <a:srgbClr val="00539B"/>
                          </a:solidFill>
                          <a:effectLst/>
                          <a:latin typeface="+mj-lt"/>
                        </a:rPr>
                        <a:t>attitudes</a:t>
                      </a:r>
                      <a:endParaRPr kumimoji="0" lang="en-US" altLang="lv-LV" sz="1200" b="0" i="0" u="none" strike="noStrike" cap="none" normalizeH="0" baseline="0" noProof="0" dirty="0">
                        <a:ln>
                          <a:noFill/>
                        </a:ln>
                        <a:solidFill>
                          <a:srgbClr val="00539B"/>
                        </a:solidFill>
                        <a:effectLst/>
                        <a:latin typeface="+mj-lt"/>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lv-LV" altLang="lv-LV" sz="1800" b="0" i="0" u="none" strike="noStrike" cap="none" normalizeH="0" baseline="0" noProof="0" dirty="0" err="1">
                          <a:ln>
                            <a:noFill/>
                          </a:ln>
                          <a:solidFill>
                            <a:srgbClr val="00539B"/>
                          </a:solidFill>
                          <a:effectLst/>
                          <a:latin typeface="+mj-lt"/>
                          <a:ea typeface="Arial Unicode MS" panose="020B0604020202020204" pitchFamily="34" charset="-128"/>
                          <a:cs typeface="Arial Unicode MS" panose="020B0604020202020204" pitchFamily="34" charset="-128"/>
                        </a:rPr>
                        <a:t>Cycle</a:t>
                      </a:r>
                      <a:r>
                        <a:rPr kumimoji="0" lang="lv-LV" altLang="lv-LV" sz="1800" b="0" i="0" u="none" strike="noStrike" cap="none" normalizeH="0" baseline="0" noProof="0" dirty="0">
                          <a:ln>
                            <a:noFill/>
                          </a:ln>
                          <a:solidFill>
                            <a:srgbClr val="00539B"/>
                          </a:solidFill>
                          <a:effectLst/>
                          <a:latin typeface="+mj-lt"/>
                          <a:ea typeface="Arial Unicode MS" panose="020B0604020202020204" pitchFamily="34" charset="-128"/>
                          <a:cs typeface="Arial Unicode MS" panose="020B0604020202020204" pitchFamily="34" charset="-128"/>
                        </a:rPr>
                        <a:t> </a:t>
                      </a:r>
                      <a:r>
                        <a:rPr kumimoji="0" lang="lv-LV" altLang="lv-LV" sz="1800" b="0" i="0" u="none" strike="noStrike" cap="none" normalizeH="0" baseline="0" noProof="0" dirty="0" err="1">
                          <a:ln>
                            <a:noFill/>
                          </a:ln>
                          <a:solidFill>
                            <a:srgbClr val="00539B"/>
                          </a:solidFill>
                          <a:effectLst/>
                          <a:latin typeface="+mj-lt"/>
                          <a:ea typeface="Arial Unicode MS" panose="020B0604020202020204" pitchFamily="34" charset="-128"/>
                          <a:cs typeface="Arial Unicode MS" panose="020B0604020202020204" pitchFamily="34" charset="-128"/>
                        </a:rPr>
                        <a:t>descriptors</a:t>
                      </a:r>
                      <a:r>
                        <a:rPr kumimoji="0" lang="lv-LV" altLang="lv-LV" sz="1800" b="0" i="0" u="none" strike="noStrike" cap="none" normalizeH="0" baseline="0" noProof="0" dirty="0">
                          <a:ln>
                            <a:noFill/>
                          </a:ln>
                          <a:solidFill>
                            <a:srgbClr val="00539B"/>
                          </a:solidFill>
                          <a:effectLst/>
                          <a:latin typeface="+mj-lt"/>
                          <a:ea typeface="Arial Unicode MS" panose="020B0604020202020204" pitchFamily="34" charset="-128"/>
                          <a:cs typeface="Arial Unicode MS" panose="020B0604020202020204" pitchFamily="34" charset="-128"/>
                        </a:rPr>
                        <a:t> </a:t>
                      </a:r>
                      <a:r>
                        <a:rPr kumimoji="0" lang="lv-LV" altLang="lv-LV" sz="1800" b="0" i="0" u="none" strike="noStrike" cap="none" normalizeH="0" baseline="0" noProof="0" dirty="0" err="1">
                          <a:ln>
                            <a:noFill/>
                          </a:ln>
                          <a:solidFill>
                            <a:srgbClr val="00539B"/>
                          </a:solidFill>
                          <a:effectLst/>
                          <a:latin typeface="+mj-lt"/>
                          <a:ea typeface="Arial Unicode MS" panose="020B0604020202020204" pitchFamily="34" charset="-128"/>
                          <a:cs typeface="Arial Unicode MS" panose="020B0604020202020204" pitchFamily="34" charset="-128"/>
                        </a:rPr>
                        <a:t>of</a:t>
                      </a:r>
                      <a:r>
                        <a:rPr kumimoji="0" lang="lv-LV" altLang="lv-LV" sz="1800" b="0" i="0" u="none" strike="noStrike" cap="none" normalizeH="0" baseline="0" noProof="0" dirty="0">
                          <a:ln>
                            <a:noFill/>
                          </a:ln>
                          <a:solidFill>
                            <a:srgbClr val="00539B"/>
                          </a:solidFill>
                          <a:effectLst/>
                          <a:latin typeface="+mj-lt"/>
                          <a:ea typeface="Arial Unicode MS" panose="020B0604020202020204" pitchFamily="34" charset="-128"/>
                          <a:cs typeface="Arial Unicode MS" panose="020B0604020202020204" pitchFamily="34" charset="-128"/>
                        </a:rPr>
                        <a:t> National </a:t>
                      </a:r>
                      <a:r>
                        <a:rPr kumimoji="0" lang="lv-LV" altLang="lv-LV" sz="1800" b="0" i="0" u="none" strike="noStrike" cap="none" normalizeH="0" baseline="0" noProof="0" dirty="0" err="1">
                          <a:ln>
                            <a:noFill/>
                          </a:ln>
                          <a:solidFill>
                            <a:srgbClr val="00539B"/>
                          </a:solidFill>
                          <a:effectLst/>
                          <a:latin typeface="+mj-lt"/>
                          <a:ea typeface="Arial Unicode MS" panose="020B0604020202020204" pitchFamily="34" charset="-128"/>
                          <a:cs typeface="Arial Unicode MS" panose="020B0604020202020204" pitchFamily="34" charset="-128"/>
                        </a:rPr>
                        <a:t>Qualification</a:t>
                      </a:r>
                      <a:r>
                        <a:rPr kumimoji="0" lang="lv-LV" altLang="lv-LV" sz="1800" b="0" i="0" u="none" strike="noStrike" cap="none" normalizeH="0" baseline="0" noProof="0" dirty="0">
                          <a:ln>
                            <a:noFill/>
                          </a:ln>
                          <a:solidFill>
                            <a:srgbClr val="00539B"/>
                          </a:solidFill>
                          <a:effectLst/>
                          <a:latin typeface="+mj-lt"/>
                          <a:ea typeface="Arial Unicode MS" panose="020B0604020202020204" pitchFamily="34" charset="-128"/>
                          <a:cs typeface="Arial Unicode MS" panose="020B0604020202020204" pitchFamily="34" charset="-128"/>
                        </a:rPr>
                        <a:t> </a:t>
                      </a:r>
                      <a:r>
                        <a:rPr kumimoji="0" lang="lv-LV" altLang="lv-LV" sz="1800" b="0" i="0" u="none" strike="noStrike" cap="none" normalizeH="0" baseline="0" noProof="0" dirty="0" err="1">
                          <a:ln>
                            <a:noFill/>
                          </a:ln>
                          <a:solidFill>
                            <a:srgbClr val="00539B"/>
                          </a:solidFill>
                          <a:effectLst/>
                          <a:latin typeface="+mj-lt"/>
                          <a:ea typeface="Arial Unicode MS" panose="020B0604020202020204" pitchFamily="34" charset="-128"/>
                          <a:cs typeface="Arial Unicode MS" panose="020B0604020202020204" pitchFamily="34" charset="-128"/>
                        </a:rPr>
                        <a:t>Framework</a:t>
                      </a:r>
                      <a:r>
                        <a:rPr kumimoji="0" lang="lv-LV" altLang="lv-LV" sz="1800" b="0" i="0" u="none" strike="noStrike" cap="none" normalizeH="0" baseline="0" noProof="0" dirty="0">
                          <a:ln>
                            <a:noFill/>
                          </a:ln>
                          <a:solidFill>
                            <a:srgbClr val="00539B"/>
                          </a:solidFill>
                          <a:effectLst/>
                          <a:latin typeface="+mj-lt"/>
                          <a:ea typeface="Arial Unicode MS" panose="020B0604020202020204" pitchFamily="34" charset="-128"/>
                          <a:cs typeface="Arial Unicode MS" panose="020B0604020202020204" pitchFamily="34" charset="-128"/>
                        </a:rPr>
                        <a:t> </a:t>
                      </a:r>
                      <a:r>
                        <a:rPr kumimoji="0" lang="lv-LV" altLang="lv-LV" sz="1800" b="0" i="0" u="none" strike="noStrike" cap="none" normalizeH="0" baseline="0" noProof="0" dirty="0" err="1">
                          <a:ln>
                            <a:noFill/>
                          </a:ln>
                          <a:solidFill>
                            <a:srgbClr val="00539B"/>
                          </a:solidFill>
                          <a:effectLst/>
                          <a:latin typeface="+mj-lt"/>
                          <a:ea typeface="Arial Unicode MS" panose="020B0604020202020204" pitchFamily="34" charset="-128"/>
                          <a:cs typeface="Arial Unicode MS" panose="020B0604020202020204" pitchFamily="34" charset="-128"/>
                        </a:rPr>
                        <a:t>for</a:t>
                      </a:r>
                      <a:r>
                        <a:rPr kumimoji="0" lang="lv-LV" altLang="lv-LV" sz="1800" b="0" i="0" u="none" strike="noStrike" cap="none" normalizeH="0" baseline="0" noProof="0" dirty="0">
                          <a:ln>
                            <a:noFill/>
                          </a:ln>
                          <a:solidFill>
                            <a:srgbClr val="00539B"/>
                          </a:solidFill>
                          <a:effectLst/>
                          <a:latin typeface="+mj-lt"/>
                          <a:ea typeface="Arial Unicode MS" panose="020B0604020202020204" pitchFamily="34" charset="-128"/>
                          <a:cs typeface="Arial Unicode MS" panose="020B0604020202020204" pitchFamily="34" charset="-128"/>
                        </a:rPr>
                        <a:t> </a:t>
                      </a:r>
                      <a:r>
                        <a:rPr kumimoji="0" lang="lv-LV" altLang="lv-LV" sz="1800" b="0" i="0" u="none" strike="noStrike" cap="none" normalizeH="0" baseline="0" noProof="0" dirty="0" err="1">
                          <a:ln>
                            <a:noFill/>
                          </a:ln>
                          <a:solidFill>
                            <a:srgbClr val="00539B"/>
                          </a:solidFill>
                          <a:effectLst/>
                          <a:latin typeface="+mj-lt"/>
                          <a:ea typeface="Arial Unicode MS" panose="020B0604020202020204" pitchFamily="34" charset="-128"/>
                          <a:cs typeface="Arial Unicode MS" panose="020B0604020202020204" pitchFamily="34" charset="-128"/>
                        </a:rPr>
                        <a:t>Bachelor</a:t>
                      </a:r>
                      <a:r>
                        <a:rPr kumimoji="0" lang="lv-LV" altLang="lv-LV" sz="1800" b="0" i="0" u="none" strike="noStrike" cap="none" normalizeH="0" baseline="0" noProof="0" dirty="0">
                          <a:ln>
                            <a:noFill/>
                          </a:ln>
                          <a:solidFill>
                            <a:srgbClr val="00539B"/>
                          </a:solidFill>
                          <a:effectLst/>
                          <a:latin typeface="+mj-lt"/>
                          <a:ea typeface="Arial Unicode MS" panose="020B0604020202020204" pitchFamily="34" charset="-128"/>
                          <a:cs typeface="Arial Unicode MS" panose="020B0604020202020204" pitchFamily="34" charset="-128"/>
                        </a:rPr>
                        <a:t> </a:t>
                      </a:r>
                      <a:r>
                        <a:rPr kumimoji="0" lang="lv-LV" altLang="lv-LV" sz="1800" b="0" i="0" u="none" strike="noStrike" cap="none" normalizeH="0" baseline="0" noProof="0" dirty="0" err="1">
                          <a:ln>
                            <a:noFill/>
                          </a:ln>
                          <a:solidFill>
                            <a:srgbClr val="00539B"/>
                          </a:solidFill>
                          <a:effectLst/>
                          <a:latin typeface="+mj-lt"/>
                          <a:ea typeface="Arial Unicode MS" panose="020B0604020202020204" pitchFamily="34" charset="-128"/>
                          <a:cs typeface="Arial Unicode MS" panose="020B0604020202020204" pitchFamily="34" charset="-128"/>
                        </a:rPr>
                        <a:t>programs</a:t>
                      </a:r>
                      <a:endParaRPr kumimoji="0" lang="en-US" altLang="lv-LV" sz="1800" b="0" i="0" u="none" strike="noStrike" cap="none" normalizeH="0" baseline="0" noProof="0" dirty="0">
                        <a:ln>
                          <a:noFill/>
                        </a:ln>
                        <a:solidFill>
                          <a:srgbClr val="00539B"/>
                        </a:solidFill>
                        <a:effectLst/>
                        <a:latin typeface="+mj-lt"/>
                        <a:ea typeface="Arial Unicode MS" panose="020B0604020202020204" pitchFamily="34" charset="-128"/>
                        <a:cs typeface="Arial Unicode MS" panose="020B0604020202020204" pitchFamily="34" charset="-128"/>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ts val="0"/>
                        </a:spcBef>
                        <a:spcAft>
                          <a:spcPts val="0"/>
                        </a:spcAft>
                        <a:buClrTx/>
                        <a:buSzTx/>
                        <a:buFont typeface="Times New Roman" panose="02020603050405020304" pitchFamily="18" charset="0"/>
                        <a:buNone/>
                        <a:tabLst>
                          <a:tab pos="457200" algn="l"/>
                        </a:tabLst>
                      </a:pPr>
                      <a:endParaRPr kumimoji="0" lang="lv-LV" altLang="lv-LV" sz="1800" b="0" i="0" u="sng" strike="noStrike" cap="none" normalizeH="0" baseline="0" noProof="0" dirty="0">
                        <a:ln>
                          <a:noFill/>
                        </a:ln>
                        <a:solidFill>
                          <a:srgbClr val="00539B"/>
                        </a:solidFill>
                        <a:effectLst/>
                        <a:latin typeface="+mj-lt"/>
                        <a:ea typeface="Arial Unicode MS" panose="020B0604020202020204" pitchFamily="34" charset="-128"/>
                        <a:cs typeface="Arial Unicode MS" panose="020B0604020202020204" pitchFamily="34" charset="-128"/>
                      </a:endParaRPr>
                    </a:p>
                    <a:p>
                      <a:pPr marL="0" marR="0" lvl="0" indent="0" algn="ctr" defTabSz="914400" rtl="0" eaLnBrk="1" fontAlgn="base" latinLnBrk="0" hangingPunct="1">
                        <a:lnSpc>
                          <a:spcPct val="100000"/>
                        </a:lnSpc>
                        <a:spcBef>
                          <a:spcPts val="0"/>
                        </a:spcBef>
                        <a:spcAft>
                          <a:spcPts val="0"/>
                        </a:spcAft>
                        <a:buClrTx/>
                        <a:buSzTx/>
                        <a:buFont typeface="Times New Roman" panose="02020603050405020304" pitchFamily="18" charset="0"/>
                        <a:buNone/>
                        <a:tabLst>
                          <a:tab pos="457200" algn="l"/>
                        </a:tabLst>
                      </a:pPr>
                      <a:r>
                        <a:rPr kumimoji="0" lang="lv-LV" altLang="lv-LV" sz="1800" b="0" i="0" u="sng" strike="noStrike" cap="none" normalizeH="0" baseline="0" noProof="0" dirty="0">
                          <a:ln>
                            <a:noFill/>
                          </a:ln>
                          <a:solidFill>
                            <a:srgbClr val="00539B"/>
                          </a:solidFill>
                          <a:effectLst/>
                          <a:latin typeface="+mj-lt"/>
                          <a:ea typeface="Arial Unicode MS" panose="020B0604020202020204" pitchFamily="34" charset="-128"/>
                          <a:cs typeface="Arial Unicode MS" panose="020B0604020202020204" pitchFamily="34" charset="-128"/>
                        </a:rPr>
                        <a:t>Program</a:t>
                      </a:r>
                      <a:r>
                        <a:rPr kumimoji="0" lang="lv-LV" altLang="lv-LV" sz="1800" b="0" i="0" u="none" strike="noStrike" cap="none" normalizeH="0" baseline="0" noProof="0" dirty="0">
                          <a:ln>
                            <a:noFill/>
                          </a:ln>
                          <a:solidFill>
                            <a:srgbClr val="00539B"/>
                          </a:solidFill>
                          <a:effectLst/>
                          <a:latin typeface="+mj-lt"/>
                          <a:ea typeface="Arial Unicode MS" panose="020B0604020202020204" pitchFamily="34" charset="-128"/>
                          <a:cs typeface="Arial Unicode MS" panose="020B0604020202020204" pitchFamily="34" charset="-128"/>
                        </a:rPr>
                        <a:t> outcomes</a:t>
                      </a:r>
                      <a:endParaRPr kumimoji="0" lang="en-US" altLang="lv-LV" sz="1800" b="0" i="0" u="none" strike="noStrike" cap="none" normalizeH="0" baseline="0" noProof="0" dirty="0">
                        <a:ln>
                          <a:noFill/>
                        </a:ln>
                        <a:solidFill>
                          <a:srgbClr val="00539B"/>
                        </a:solidFill>
                        <a:effectLst/>
                        <a:latin typeface="+mj-lt"/>
                        <a:ea typeface="Arial Unicode MS" panose="020B0604020202020204" pitchFamily="34" charset="-128"/>
                        <a:cs typeface="Arial Unicode MS" panose="020B0604020202020204" pitchFamily="34" charset="-128"/>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0"/>
                  </a:ext>
                </a:extLst>
              </a:tr>
              <a:tr h="792344">
                <a:tc>
                  <a:txBody>
                    <a:bodyPr/>
                    <a:lstStyle>
                      <a:lvl1pPr>
                        <a:spcBef>
                          <a:spcPct val="20000"/>
                        </a:spcBef>
                        <a:defRPr sz="2800">
                          <a:solidFill>
                            <a:schemeClr val="tx1"/>
                          </a:solidFill>
                          <a:latin typeface="Arial" panose="020B0604020202020204" pitchFamily="34" charset="0"/>
                        </a:defRPr>
                      </a:lvl1pPr>
                      <a:lvl2pPr marL="823913" indent="-285750">
                        <a:spcBef>
                          <a:spcPct val="20000"/>
                        </a:spcBef>
                        <a:defRPr sz="2400">
                          <a:solidFill>
                            <a:schemeClr val="tx1"/>
                          </a:solidFill>
                          <a:latin typeface="Arial" panose="020B0604020202020204" pitchFamily="34" charset="0"/>
                        </a:defRPr>
                      </a:lvl2pPr>
                      <a:lvl3pPr marL="1231900" indent="-228600">
                        <a:spcBef>
                          <a:spcPct val="20000"/>
                        </a:spcBef>
                        <a:defRPr sz="2000">
                          <a:solidFill>
                            <a:schemeClr val="tx1"/>
                          </a:solidFill>
                          <a:latin typeface="Arial" panose="020B0604020202020204" pitchFamily="34" charset="0"/>
                        </a:defRPr>
                      </a:lvl3pPr>
                      <a:lvl4pPr marL="1639888"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en-US" altLang="lv-LV" sz="1100" b="0" i="1" u="none" strike="noStrike" cap="none" normalizeH="0" baseline="0" noProof="0" dirty="0">
                          <a:ln>
                            <a:noFill/>
                          </a:ln>
                          <a:solidFill>
                            <a:schemeClr val="tx1"/>
                          </a:solidFill>
                          <a:effectLst/>
                          <a:latin typeface="Arial" panose="020B0604020202020204" pitchFamily="34" charset="0"/>
                          <a:cs typeface="Times New Roman" panose="02020603050405020304" pitchFamily="18" charset="0"/>
                        </a:rPr>
                        <a:t>Knowledge and understanding</a:t>
                      </a:r>
                      <a:endParaRPr kumimoji="0" lang="en-US" altLang="lv-LV" sz="1100" b="0" i="0" u="none" strike="noStrike" cap="none" normalizeH="0" baseline="0" noProof="0" dirty="0">
                        <a:ln>
                          <a:noFill/>
                        </a:ln>
                        <a:solidFill>
                          <a:schemeClr val="tx1"/>
                        </a:solidFill>
                        <a:effectLst/>
                        <a:latin typeface="Arial" panose="020B0604020202020204" pitchFamily="34"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en-US" altLang="lv-LV" sz="1100" b="0" i="0" u="none" strike="noStrike" cap="none" normalizeH="0" baseline="0" noProof="0" dirty="0">
                          <a:ln>
                            <a:noFill/>
                          </a:ln>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demonstrate comprehensive and specialized knowledge and understanding of the facts, theory, causalities, technologies of the respective professional field</a:t>
                      </a: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rowSpan="2">
                  <a:txBody>
                    <a:bodyPr/>
                    <a:lstStyle>
                      <a:lvl1pPr marL="342900" indent="-342900">
                        <a:spcBef>
                          <a:spcPct val="20000"/>
                        </a:spcBef>
                        <a:tabLst>
                          <a:tab pos="457200" algn="l"/>
                        </a:tabLst>
                        <a:defRPr sz="2800">
                          <a:solidFill>
                            <a:schemeClr val="tx1"/>
                          </a:solidFill>
                          <a:latin typeface="Arial" panose="020B0604020202020204" pitchFamily="34" charset="0"/>
                        </a:defRPr>
                      </a:lvl1pPr>
                      <a:lvl2pPr marL="742950" indent="-285750">
                        <a:spcBef>
                          <a:spcPct val="20000"/>
                        </a:spcBef>
                        <a:tabLst>
                          <a:tab pos="457200" algn="l"/>
                        </a:tabLst>
                        <a:defRPr sz="2400">
                          <a:solidFill>
                            <a:schemeClr val="tx1"/>
                          </a:solidFill>
                          <a:latin typeface="Arial" panose="020B0604020202020204" pitchFamily="34" charset="0"/>
                        </a:defRPr>
                      </a:lvl2pPr>
                      <a:lvl3pPr marL="1143000" indent="-228600">
                        <a:spcBef>
                          <a:spcPct val="20000"/>
                        </a:spcBef>
                        <a:tabLst>
                          <a:tab pos="457200" algn="l"/>
                        </a:tabLst>
                        <a:defRPr sz="2000">
                          <a:solidFill>
                            <a:schemeClr val="tx1"/>
                          </a:solidFill>
                          <a:latin typeface="Arial" panose="020B0604020202020204" pitchFamily="34" charset="0"/>
                        </a:defRPr>
                      </a:lvl3pPr>
                      <a:lvl4pPr marL="1600200" indent="-228600">
                        <a:spcBef>
                          <a:spcPct val="20000"/>
                        </a:spcBef>
                        <a:tabLst>
                          <a:tab pos="457200" algn="l"/>
                        </a:tabLst>
                        <a:defRPr>
                          <a:solidFill>
                            <a:schemeClr val="tx1"/>
                          </a:solidFill>
                          <a:latin typeface="Arial" panose="020B0604020202020204" pitchFamily="34" charset="0"/>
                        </a:defRPr>
                      </a:lvl4pPr>
                      <a:lvl5pPr marL="2057400" indent="-228600">
                        <a:spcBef>
                          <a:spcPct val="20000"/>
                        </a:spcBef>
                        <a:tabLst>
                          <a:tab pos="457200" algn="l"/>
                        </a:tabLst>
                        <a:defRPr>
                          <a:solidFill>
                            <a:schemeClr val="tx1"/>
                          </a:solidFill>
                          <a:latin typeface="Arial" panose="020B0604020202020204" pitchFamily="34" charset="0"/>
                        </a:defRPr>
                      </a:lvl5pPr>
                      <a:lvl6pPr marL="2514600" indent="-228600" fontAlgn="base">
                        <a:spcBef>
                          <a:spcPct val="20000"/>
                        </a:spcBef>
                        <a:spcAft>
                          <a:spcPct val="0"/>
                        </a:spcAft>
                        <a:tabLst>
                          <a:tab pos="457200" algn="l"/>
                        </a:tabLst>
                        <a:defRPr>
                          <a:solidFill>
                            <a:schemeClr val="tx1"/>
                          </a:solidFill>
                          <a:latin typeface="Arial" panose="020B0604020202020204" pitchFamily="34" charset="0"/>
                        </a:defRPr>
                      </a:lvl6pPr>
                      <a:lvl7pPr marL="2971800" indent="-228600" fontAlgn="base">
                        <a:spcBef>
                          <a:spcPct val="20000"/>
                        </a:spcBef>
                        <a:spcAft>
                          <a:spcPct val="0"/>
                        </a:spcAft>
                        <a:tabLst>
                          <a:tab pos="457200" algn="l"/>
                        </a:tabLst>
                        <a:defRPr>
                          <a:solidFill>
                            <a:schemeClr val="tx1"/>
                          </a:solidFill>
                          <a:latin typeface="Arial" panose="020B0604020202020204" pitchFamily="34" charset="0"/>
                        </a:defRPr>
                      </a:lvl7pPr>
                      <a:lvl8pPr marL="3429000" indent="-228600" fontAlgn="base">
                        <a:spcBef>
                          <a:spcPct val="20000"/>
                        </a:spcBef>
                        <a:spcAft>
                          <a:spcPct val="0"/>
                        </a:spcAft>
                        <a:tabLst>
                          <a:tab pos="457200" algn="l"/>
                        </a:tabLst>
                        <a:defRPr>
                          <a:solidFill>
                            <a:schemeClr val="tx1"/>
                          </a:solidFill>
                          <a:latin typeface="Arial" panose="020B0604020202020204" pitchFamily="34" charset="0"/>
                        </a:defRPr>
                      </a:lvl8pPr>
                      <a:lvl9pPr marL="3886200" indent="-228600" fontAlgn="base">
                        <a:spcBef>
                          <a:spcPct val="20000"/>
                        </a:spcBef>
                        <a:spcAft>
                          <a:spcPct val="0"/>
                        </a:spcAft>
                        <a:tabLst>
                          <a:tab pos="457200" algn="l"/>
                        </a:tabLs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ts val="0"/>
                        </a:spcBef>
                        <a:spcAft>
                          <a:spcPts val="0"/>
                        </a:spcAft>
                        <a:buClrTx/>
                        <a:buSzTx/>
                        <a:buFont typeface="Times New Roman" panose="02020603050405020304" pitchFamily="18" charset="0"/>
                        <a:buChar char="-"/>
                        <a:tabLst>
                          <a:tab pos="457200" algn="l"/>
                        </a:tabLst>
                      </a:pPr>
                      <a:r>
                        <a:rPr kumimoji="0" lang="en-US" altLang="lv-LV" sz="1100" b="0" i="0" u="none" strike="noStrike" cap="none" normalizeH="0" baseline="0" noProof="0" dirty="0">
                          <a:ln>
                            <a:noFill/>
                          </a:ln>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Demonstrate the understanding of the actual processes in international economy, commercial diplomacy, as well as policy science, culture and law;</a:t>
                      </a: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97676">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342900" algn="l" defTabSz="914400" rtl="0" eaLnBrk="1" fontAlgn="base" latinLnBrk="0" hangingPunct="1">
                        <a:lnSpc>
                          <a:spcPct val="100000"/>
                        </a:lnSpc>
                        <a:spcBef>
                          <a:spcPts val="0"/>
                        </a:spcBef>
                        <a:spcAft>
                          <a:spcPts val="0"/>
                        </a:spcAft>
                        <a:buClrTx/>
                        <a:buSzTx/>
                        <a:buFontTx/>
                        <a:buNone/>
                        <a:tabLst/>
                      </a:pPr>
                      <a:r>
                        <a:rPr kumimoji="0" lang="en-US" altLang="lv-LV" sz="1100" b="0" i="1" u="none" strike="noStrike" cap="none" normalizeH="0" baseline="0" noProof="0" dirty="0">
                          <a:ln>
                            <a:noFill/>
                          </a:ln>
                          <a:solidFill>
                            <a:schemeClr val="tx1"/>
                          </a:solidFill>
                          <a:effectLst/>
                          <a:latin typeface="Arial" panose="020B0604020202020204" pitchFamily="34" charset="0"/>
                          <a:cs typeface="Times New Roman" panose="02020603050405020304" pitchFamily="18" charset="0"/>
                        </a:rPr>
                        <a:t>Ability to  apply knowledge</a:t>
                      </a:r>
                      <a:endParaRPr kumimoji="0" lang="en-US" altLang="lv-LV" sz="1100" b="0" i="0" u="none" strike="noStrike" cap="none" normalizeH="0" baseline="0" noProof="0" dirty="0">
                        <a:ln>
                          <a:noFill/>
                        </a:ln>
                        <a:solidFill>
                          <a:schemeClr val="tx1"/>
                        </a:solidFill>
                        <a:effectLst/>
                        <a:latin typeface="Arial" panose="020B0604020202020204" pitchFamily="34"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en-US" altLang="lv-LV" sz="1100" b="0" i="0" u="none" strike="noStrike" cap="none" normalizeH="0" baseline="0" noProof="0" dirty="0">
                          <a:ln>
                            <a:noFill/>
                          </a:ln>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based on analytical approach, perform practical tasks in the respective profession </a:t>
                      </a:r>
                    </a:p>
                    <a:p>
                      <a:pPr marL="0" marR="0" lvl="0" indent="0" algn="l" defTabSz="914400" rtl="0" eaLnBrk="1" fontAlgn="base" latinLnBrk="0" hangingPunct="1">
                        <a:lnSpc>
                          <a:spcPct val="100000"/>
                        </a:lnSpc>
                        <a:spcBef>
                          <a:spcPts val="0"/>
                        </a:spcBef>
                        <a:spcAft>
                          <a:spcPts val="0"/>
                        </a:spcAft>
                        <a:buClrTx/>
                        <a:buSzTx/>
                        <a:buFontTx/>
                        <a:buNone/>
                        <a:tabLst/>
                      </a:pPr>
                      <a:r>
                        <a:rPr kumimoji="0" lang="en-US" altLang="lv-LV" sz="1100" b="0" i="0" u="none" strike="noStrike" cap="none" normalizeH="0" baseline="0" noProof="0" dirty="0">
                          <a:ln>
                            <a:noFill/>
                          </a:ln>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demonstrate skills of creative problem solving </a:t>
                      </a: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vMerge="1">
                  <a:txBody>
                    <a:bodyPr/>
                    <a:lstStyle/>
                    <a:p>
                      <a:endParaRPr lang="lv-LV"/>
                    </a:p>
                  </a:txBody>
                  <a:tcPr/>
                </a:tc>
                <a:extLst>
                  <a:ext uri="{0D108BD9-81ED-4DB2-BD59-A6C34878D82A}">
                    <a16:rowId xmlns:a16="http://schemas.microsoft.com/office/drawing/2014/main" val="10002"/>
                  </a:ext>
                </a:extLst>
              </a:tr>
              <a:tr h="1148250">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en-US" altLang="lv-LV" sz="1100" b="0" i="1" u="none" strike="noStrike" cap="none" normalizeH="0" baseline="0" noProof="0" dirty="0">
                          <a:ln>
                            <a:noFill/>
                          </a:ln>
                          <a:solidFill>
                            <a:schemeClr val="tx1"/>
                          </a:solidFill>
                          <a:effectLst/>
                          <a:latin typeface="Arial" panose="020B0604020202020204" pitchFamily="34" charset="0"/>
                          <a:cs typeface="Times New Roman" panose="02020603050405020304" pitchFamily="18" charset="0"/>
                        </a:rPr>
                        <a:t>Analysis, synthesis, assessment</a:t>
                      </a:r>
                      <a:endParaRPr kumimoji="0" lang="en-US" altLang="lv-LV" sz="1100" b="0" i="0" u="none" strike="noStrike" cap="none" normalizeH="0" baseline="0" noProof="0" dirty="0">
                        <a:ln>
                          <a:noFill/>
                        </a:ln>
                        <a:solidFill>
                          <a:schemeClr val="tx1"/>
                        </a:solidFill>
                        <a:effectLst/>
                        <a:latin typeface="Arial" panose="020B0604020202020204" pitchFamily="34"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en-US" altLang="lv-LV" sz="1100" b="0" i="0" u="none" strike="noStrike" cap="none" normalizeH="0" baseline="0" noProof="0" dirty="0">
                          <a:ln>
                            <a:noFill/>
                          </a:ln>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independently extract, select, analyze and apply the information </a:t>
                      </a:r>
                      <a:r>
                        <a:rPr kumimoji="0" lang="lv-LV" altLang="lv-LV" sz="1100" b="0" i="0" u="none" strike="noStrike" cap="none" normalizeH="0" baseline="0" noProof="0" dirty="0">
                          <a:ln>
                            <a:noFill/>
                          </a:ln>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a:t>
                      </a:r>
                      <a:r>
                        <a:rPr kumimoji="0" lang="en-US" altLang="lv-LV" sz="1100" b="0" i="0" u="none" strike="noStrike" cap="none" normalizeH="0" baseline="0" noProof="0" dirty="0">
                          <a:ln>
                            <a:noFill/>
                          </a:ln>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take decisions and solve problems in the respective academic and professional study field</a:t>
                      </a:r>
                      <a:r>
                        <a:rPr kumimoji="0" lang="lv-LV" altLang="lv-LV" sz="1100" b="0" i="0" u="none" strike="noStrike" cap="none" normalizeH="0" baseline="0" noProof="0" dirty="0">
                          <a:ln>
                            <a:noFill/>
                          </a:ln>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a:t>
                      </a:r>
                      <a:r>
                        <a:rPr kumimoji="0" lang="en-US" altLang="lv-LV" sz="1100" b="0" i="0" u="none" strike="noStrike" cap="none" normalizeH="0" baseline="0" noProof="0" dirty="0">
                          <a:ln>
                            <a:noFill/>
                          </a:ln>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comprehend professional ethics</a:t>
                      </a:r>
                    </a:p>
                    <a:p>
                      <a:pPr marL="0" marR="0" lvl="0" indent="0" algn="l" defTabSz="914400" rtl="0" eaLnBrk="0" fontAlgn="base" latinLnBrk="0" hangingPunct="0">
                        <a:lnSpc>
                          <a:spcPct val="100000"/>
                        </a:lnSpc>
                        <a:spcBef>
                          <a:spcPts val="0"/>
                        </a:spcBef>
                        <a:spcAft>
                          <a:spcPts val="0"/>
                        </a:spcAft>
                        <a:buClrTx/>
                        <a:buSzTx/>
                        <a:buFontTx/>
                        <a:buNone/>
                        <a:tabLst/>
                      </a:pPr>
                      <a:r>
                        <a:rPr kumimoji="0" lang="en-US" altLang="lv-LV" sz="1100" b="0" i="0" u="none" strike="noStrike" cap="none" normalizeH="0" baseline="0" noProof="0" dirty="0">
                          <a:ln>
                            <a:noFill/>
                          </a:ln>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assess the impact of own professional activities upon the environment and society</a:t>
                      </a: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marL="342900" indent="-342900">
                        <a:spcBef>
                          <a:spcPct val="20000"/>
                        </a:spcBef>
                        <a:tabLst>
                          <a:tab pos="457200" algn="l"/>
                        </a:tabLst>
                        <a:defRPr sz="2800">
                          <a:solidFill>
                            <a:schemeClr val="tx1"/>
                          </a:solidFill>
                          <a:latin typeface="Arial" panose="020B0604020202020204" pitchFamily="34" charset="0"/>
                        </a:defRPr>
                      </a:lvl1pPr>
                      <a:lvl2pPr marL="742950" indent="-285750">
                        <a:spcBef>
                          <a:spcPct val="20000"/>
                        </a:spcBef>
                        <a:tabLst>
                          <a:tab pos="457200" algn="l"/>
                        </a:tabLst>
                        <a:defRPr sz="2400">
                          <a:solidFill>
                            <a:schemeClr val="tx1"/>
                          </a:solidFill>
                          <a:latin typeface="Arial" panose="020B0604020202020204" pitchFamily="34" charset="0"/>
                        </a:defRPr>
                      </a:lvl2pPr>
                      <a:lvl3pPr marL="1143000" indent="-228600">
                        <a:spcBef>
                          <a:spcPct val="20000"/>
                        </a:spcBef>
                        <a:tabLst>
                          <a:tab pos="457200" algn="l"/>
                        </a:tabLst>
                        <a:defRPr sz="2000">
                          <a:solidFill>
                            <a:schemeClr val="tx1"/>
                          </a:solidFill>
                          <a:latin typeface="Arial" panose="020B0604020202020204" pitchFamily="34" charset="0"/>
                        </a:defRPr>
                      </a:lvl3pPr>
                      <a:lvl4pPr marL="1600200" indent="-228600">
                        <a:spcBef>
                          <a:spcPct val="20000"/>
                        </a:spcBef>
                        <a:tabLst>
                          <a:tab pos="457200" algn="l"/>
                        </a:tabLst>
                        <a:defRPr>
                          <a:solidFill>
                            <a:schemeClr val="tx1"/>
                          </a:solidFill>
                          <a:latin typeface="Arial" panose="020B0604020202020204" pitchFamily="34" charset="0"/>
                        </a:defRPr>
                      </a:lvl4pPr>
                      <a:lvl5pPr marL="2057400" indent="-228600">
                        <a:spcBef>
                          <a:spcPct val="20000"/>
                        </a:spcBef>
                        <a:tabLst>
                          <a:tab pos="457200" algn="l"/>
                        </a:tabLst>
                        <a:defRPr>
                          <a:solidFill>
                            <a:schemeClr val="tx1"/>
                          </a:solidFill>
                          <a:latin typeface="Arial" panose="020B0604020202020204" pitchFamily="34" charset="0"/>
                        </a:defRPr>
                      </a:lvl5pPr>
                      <a:lvl6pPr marL="2514600" indent="-228600" fontAlgn="base">
                        <a:spcBef>
                          <a:spcPct val="20000"/>
                        </a:spcBef>
                        <a:spcAft>
                          <a:spcPct val="0"/>
                        </a:spcAft>
                        <a:tabLst>
                          <a:tab pos="457200" algn="l"/>
                        </a:tabLst>
                        <a:defRPr>
                          <a:solidFill>
                            <a:schemeClr val="tx1"/>
                          </a:solidFill>
                          <a:latin typeface="Arial" panose="020B0604020202020204" pitchFamily="34" charset="0"/>
                        </a:defRPr>
                      </a:lvl6pPr>
                      <a:lvl7pPr marL="2971800" indent="-228600" fontAlgn="base">
                        <a:spcBef>
                          <a:spcPct val="20000"/>
                        </a:spcBef>
                        <a:spcAft>
                          <a:spcPct val="0"/>
                        </a:spcAft>
                        <a:tabLst>
                          <a:tab pos="457200" algn="l"/>
                        </a:tabLst>
                        <a:defRPr>
                          <a:solidFill>
                            <a:schemeClr val="tx1"/>
                          </a:solidFill>
                          <a:latin typeface="Arial" panose="020B0604020202020204" pitchFamily="34" charset="0"/>
                        </a:defRPr>
                      </a:lvl7pPr>
                      <a:lvl8pPr marL="3429000" indent="-228600" fontAlgn="base">
                        <a:spcBef>
                          <a:spcPct val="20000"/>
                        </a:spcBef>
                        <a:spcAft>
                          <a:spcPct val="0"/>
                        </a:spcAft>
                        <a:tabLst>
                          <a:tab pos="457200" algn="l"/>
                        </a:tabLst>
                        <a:defRPr>
                          <a:solidFill>
                            <a:schemeClr val="tx1"/>
                          </a:solidFill>
                          <a:latin typeface="Arial" panose="020B0604020202020204" pitchFamily="34" charset="0"/>
                        </a:defRPr>
                      </a:lvl8pPr>
                      <a:lvl9pPr marL="3886200" indent="-228600" fontAlgn="base">
                        <a:spcBef>
                          <a:spcPct val="20000"/>
                        </a:spcBef>
                        <a:spcAft>
                          <a:spcPct val="0"/>
                        </a:spcAft>
                        <a:tabLst>
                          <a:tab pos="457200" algn="l"/>
                        </a:tabLs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ts val="0"/>
                        </a:spcBef>
                        <a:spcAft>
                          <a:spcPts val="0"/>
                        </a:spcAft>
                        <a:buClrTx/>
                        <a:buSzTx/>
                        <a:buFont typeface="Times New Roman" panose="02020603050405020304" pitchFamily="18" charset="0"/>
                        <a:buChar char="-"/>
                        <a:tabLst>
                          <a:tab pos="457200" algn="l"/>
                        </a:tabLst>
                      </a:pPr>
                      <a:r>
                        <a:rPr kumimoji="0" lang="en-US" altLang="lv-LV" sz="1100" b="0" i="0" u="none" strike="noStrike" cap="none" normalizeH="0" baseline="0" noProof="0" dirty="0" err="1">
                          <a:ln>
                            <a:noFill/>
                          </a:ln>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Analyse</a:t>
                      </a:r>
                      <a:r>
                        <a:rPr kumimoji="0" lang="en-US" altLang="lv-LV" sz="1100" b="0" i="0" u="none" strike="noStrike" cap="none" normalizeH="0" baseline="0" noProof="0" dirty="0">
                          <a:ln>
                            <a:noFill/>
                          </a:ln>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and assess these processes, by using statistical, econometric, as well as other quantitative and qualitative analytic methods and apply the results for improvement of company and institution, understanding the significance of the professional ethics in international business environment</a:t>
                      </a: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108328">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ts val="0"/>
                        </a:spcBef>
                        <a:spcAft>
                          <a:spcPts val="0"/>
                        </a:spcAft>
                        <a:buClrTx/>
                        <a:buSzTx/>
                        <a:buFontTx/>
                        <a:buNone/>
                        <a:tabLst/>
                      </a:pPr>
                      <a:r>
                        <a:rPr kumimoji="0" lang="en-US" altLang="lv-LV" sz="1100" b="0" i="1" u="none" strike="noStrike" cap="none" normalizeH="0" baseline="0" noProof="0" dirty="0">
                          <a:ln>
                            <a:noFill/>
                          </a:ln>
                          <a:solidFill>
                            <a:schemeClr val="tx1"/>
                          </a:solidFill>
                          <a:effectLst/>
                          <a:latin typeface="Arial" panose="020B0604020202020204" pitchFamily="34" charset="0"/>
                          <a:ea typeface="Calibri-BoldItalic"/>
                          <a:cs typeface="Calibri-BoldItalic"/>
                        </a:rPr>
                        <a:t>Communication</a:t>
                      </a:r>
                      <a:endParaRPr kumimoji="0" lang="en-US" altLang="lv-LV" sz="1100" b="0" i="0" u="none" strike="noStrike" cap="none" normalizeH="0" baseline="0" noProof="0" dirty="0">
                        <a:ln>
                          <a:noFill/>
                        </a:ln>
                        <a:solidFill>
                          <a:schemeClr val="tx1"/>
                        </a:solidFill>
                        <a:effectLst/>
                        <a:latin typeface="Arial" panose="020B0604020202020204" pitchFamily="34"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823913" indent="-285750">
                        <a:spcBef>
                          <a:spcPct val="20000"/>
                        </a:spcBef>
                        <a:defRPr sz="2400">
                          <a:solidFill>
                            <a:schemeClr val="tx1"/>
                          </a:solidFill>
                          <a:latin typeface="Arial" panose="020B0604020202020204" pitchFamily="34" charset="0"/>
                        </a:defRPr>
                      </a:lvl2pPr>
                      <a:lvl3pPr marL="1231900" indent="-228600">
                        <a:spcBef>
                          <a:spcPct val="20000"/>
                        </a:spcBef>
                        <a:defRPr sz="2000">
                          <a:solidFill>
                            <a:schemeClr val="tx1"/>
                          </a:solidFill>
                          <a:latin typeface="Arial" panose="020B0604020202020204" pitchFamily="34" charset="0"/>
                        </a:defRPr>
                      </a:lvl3pPr>
                      <a:lvl4pPr marL="1639888"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a:spcBef>
                          <a:spcPts val="0"/>
                        </a:spcBef>
                        <a:spcAft>
                          <a:spcPts val="0"/>
                        </a:spcAft>
                      </a:pPr>
                      <a:r>
                        <a:rPr kumimoji="0" lang="en-US" altLang="lv-LV" sz="1100" b="0" i="0" u="none" strike="noStrike" cap="none" normalizeH="0" baseline="0" noProof="0" dirty="0">
                          <a:ln>
                            <a:noFill/>
                          </a:ln>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formulate and analytically describe the information, problems and solutions in own academic and professional study field, </a:t>
                      </a:r>
                      <a:r>
                        <a:rPr lang="en-US" sz="1100" noProof="0" dirty="0">
                          <a:effectLst/>
                          <a:latin typeface="Arial Unicode MS" panose="020B0604020202020204" pitchFamily="34" charset="-128"/>
                          <a:ea typeface="Arial Unicode MS" panose="020B0604020202020204" pitchFamily="34" charset="-128"/>
                          <a:cs typeface="Arial Unicode MS" panose="020B0604020202020204" pitchFamily="34" charset="-128"/>
                        </a:rPr>
                        <a:t>to discuss and provide arguments regarding practical issues and solutions to</a:t>
                      </a:r>
                      <a:r>
                        <a:rPr lang="en-US" sz="1100" baseline="0" noProof="0" dirty="0">
                          <a:effectLst/>
                          <a:latin typeface="Arial Unicode MS" panose="020B0604020202020204" pitchFamily="34" charset="-128"/>
                          <a:ea typeface="Arial Unicode MS" panose="020B0604020202020204" pitchFamily="34" charset="-128"/>
                          <a:cs typeface="Arial Unicode MS" panose="020B0604020202020204" pitchFamily="34" charset="-128"/>
                        </a:rPr>
                        <a:t> both experts and non-experts</a:t>
                      </a:r>
                      <a:endParaRPr lang="en-US" sz="1100" noProof="0" dirty="0">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marL="342900" indent="-342900">
                        <a:spcBef>
                          <a:spcPct val="20000"/>
                        </a:spcBef>
                        <a:tabLst>
                          <a:tab pos="457200" algn="l"/>
                        </a:tabLst>
                        <a:defRPr sz="2800">
                          <a:solidFill>
                            <a:schemeClr val="tx1"/>
                          </a:solidFill>
                          <a:latin typeface="Arial" panose="020B0604020202020204" pitchFamily="34" charset="0"/>
                        </a:defRPr>
                      </a:lvl1pPr>
                      <a:lvl2pPr marL="742950" indent="-285750">
                        <a:spcBef>
                          <a:spcPct val="20000"/>
                        </a:spcBef>
                        <a:tabLst>
                          <a:tab pos="457200" algn="l"/>
                        </a:tabLst>
                        <a:defRPr sz="2400">
                          <a:solidFill>
                            <a:schemeClr val="tx1"/>
                          </a:solidFill>
                          <a:latin typeface="Arial" panose="020B0604020202020204" pitchFamily="34" charset="0"/>
                        </a:defRPr>
                      </a:lvl2pPr>
                      <a:lvl3pPr marL="1143000" indent="-228600">
                        <a:spcBef>
                          <a:spcPct val="20000"/>
                        </a:spcBef>
                        <a:tabLst>
                          <a:tab pos="457200" algn="l"/>
                        </a:tabLst>
                        <a:defRPr sz="2000">
                          <a:solidFill>
                            <a:schemeClr val="tx1"/>
                          </a:solidFill>
                          <a:latin typeface="Arial" panose="020B0604020202020204" pitchFamily="34" charset="0"/>
                        </a:defRPr>
                      </a:lvl3pPr>
                      <a:lvl4pPr marL="1600200" indent="-228600">
                        <a:spcBef>
                          <a:spcPct val="20000"/>
                        </a:spcBef>
                        <a:tabLst>
                          <a:tab pos="457200" algn="l"/>
                        </a:tabLst>
                        <a:defRPr>
                          <a:solidFill>
                            <a:schemeClr val="tx1"/>
                          </a:solidFill>
                          <a:latin typeface="Arial" panose="020B0604020202020204" pitchFamily="34" charset="0"/>
                        </a:defRPr>
                      </a:lvl4pPr>
                      <a:lvl5pPr marL="2057400" indent="-228600">
                        <a:spcBef>
                          <a:spcPct val="20000"/>
                        </a:spcBef>
                        <a:tabLst>
                          <a:tab pos="457200" algn="l"/>
                        </a:tabLst>
                        <a:defRPr>
                          <a:solidFill>
                            <a:schemeClr val="tx1"/>
                          </a:solidFill>
                          <a:latin typeface="Arial" panose="020B0604020202020204" pitchFamily="34" charset="0"/>
                        </a:defRPr>
                      </a:lvl5pPr>
                      <a:lvl6pPr marL="2514600" indent="-228600" fontAlgn="base">
                        <a:spcBef>
                          <a:spcPct val="20000"/>
                        </a:spcBef>
                        <a:spcAft>
                          <a:spcPct val="0"/>
                        </a:spcAft>
                        <a:tabLst>
                          <a:tab pos="457200" algn="l"/>
                        </a:tabLst>
                        <a:defRPr>
                          <a:solidFill>
                            <a:schemeClr val="tx1"/>
                          </a:solidFill>
                          <a:latin typeface="Arial" panose="020B0604020202020204" pitchFamily="34" charset="0"/>
                        </a:defRPr>
                      </a:lvl6pPr>
                      <a:lvl7pPr marL="2971800" indent="-228600" fontAlgn="base">
                        <a:spcBef>
                          <a:spcPct val="20000"/>
                        </a:spcBef>
                        <a:spcAft>
                          <a:spcPct val="0"/>
                        </a:spcAft>
                        <a:tabLst>
                          <a:tab pos="457200" algn="l"/>
                        </a:tabLst>
                        <a:defRPr>
                          <a:solidFill>
                            <a:schemeClr val="tx1"/>
                          </a:solidFill>
                          <a:latin typeface="Arial" panose="020B0604020202020204" pitchFamily="34" charset="0"/>
                        </a:defRPr>
                      </a:lvl7pPr>
                      <a:lvl8pPr marL="3429000" indent="-228600" fontAlgn="base">
                        <a:spcBef>
                          <a:spcPct val="20000"/>
                        </a:spcBef>
                        <a:spcAft>
                          <a:spcPct val="0"/>
                        </a:spcAft>
                        <a:tabLst>
                          <a:tab pos="457200" algn="l"/>
                        </a:tabLst>
                        <a:defRPr>
                          <a:solidFill>
                            <a:schemeClr val="tx1"/>
                          </a:solidFill>
                          <a:latin typeface="Arial" panose="020B0604020202020204" pitchFamily="34" charset="0"/>
                        </a:defRPr>
                      </a:lvl8pPr>
                      <a:lvl9pPr marL="3886200" indent="-228600" fontAlgn="base">
                        <a:spcBef>
                          <a:spcPct val="20000"/>
                        </a:spcBef>
                        <a:spcAft>
                          <a:spcPct val="0"/>
                        </a:spcAft>
                        <a:tabLst>
                          <a:tab pos="457200" algn="l"/>
                        </a:tabLs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ts val="0"/>
                        </a:spcBef>
                        <a:spcAft>
                          <a:spcPts val="0"/>
                        </a:spcAft>
                        <a:buClrTx/>
                        <a:buSzTx/>
                        <a:buFont typeface="Times New Roman" panose="02020603050405020304" pitchFamily="18" charset="0"/>
                        <a:buChar char="-"/>
                        <a:tabLst>
                          <a:tab pos="457200" algn="l"/>
                        </a:tabLst>
                      </a:pPr>
                      <a:r>
                        <a:rPr kumimoji="0" lang="en-US" altLang="lv-LV" sz="1100" b="0" i="0" u="none" strike="noStrike" cap="none" normalizeH="0" baseline="0" noProof="0" dirty="0">
                          <a:ln>
                            <a:noFill/>
                          </a:ln>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Defend national or corporative interests in international trade, finance or other economic activities, be active in different institutions of both national and international level of action, as well as in local, private, governmental and multinational companies and corporations, being fluent in several foreign languages</a:t>
                      </a: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29767">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ts val="0"/>
                        </a:spcBef>
                        <a:spcAft>
                          <a:spcPts val="0"/>
                        </a:spcAft>
                        <a:buClrTx/>
                        <a:buSzTx/>
                        <a:buFontTx/>
                        <a:buNone/>
                        <a:tabLst/>
                      </a:pPr>
                      <a:r>
                        <a:rPr kumimoji="0" lang="en-US" altLang="lv-LV" sz="1100" b="0" i="1" u="none" strike="noStrike" cap="none" normalizeH="0" baseline="0" noProof="0" dirty="0">
                          <a:ln>
                            <a:noFill/>
                          </a:ln>
                          <a:solidFill>
                            <a:schemeClr val="tx1"/>
                          </a:solidFill>
                          <a:effectLst/>
                          <a:latin typeface="Arial" panose="020B0604020202020204" pitchFamily="34" charset="0"/>
                          <a:ea typeface="Times New Roman" panose="02020603050405020304" pitchFamily="18" charset="0"/>
                          <a:cs typeface="Calibri-BoldItalic"/>
                        </a:rPr>
                        <a:t>Further learning</a:t>
                      </a:r>
                      <a:endParaRPr kumimoji="0" lang="en-US" altLang="lv-LV" sz="1100" b="0" i="0" u="none" strike="noStrike" cap="none" normalizeH="0" baseline="0" noProof="0" dirty="0">
                        <a:ln>
                          <a:noFill/>
                        </a:ln>
                        <a:solidFill>
                          <a:schemeClr val="tx1"/>
                        </a:solidFill>
                        <a:effectLst/>
                        <a:latin typeface="Arial" panose="020B0604020202020204" pitchFamily="34" charset="0"/>
                        <a:ea typeface="Times New Roman" panose="02020603050405020304" pitchFamily="18" charset="0"/>
                        <a:cs typeface="Calibri-BoldItalic"/>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a:spcBef>
                          <a:spcPts val="0"/>
                        </a:spcBef>
                        <a:spcAft>
                          <a:spcPts val="0"/>
                        </a:spcAft>
                      </a:pPr>
                      <a:r>
                        <a:rPr kumimoji="0" lang="en-US" altLang="lv-LV" sz="1100" b="0" i="0" u="none" strike="noStrike" cap="none" normalizeH="0" baseline="0" noProof="0" dirty="0">
                          <a:ln>
                            <a:noFill/>
                          </a:ln>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100" noProof="0" dirty="0">
                          <a:effectLst/>
                          <a:latin typeface="Arial Unicode MS" panose="020B0604020202020204" pitchFamily="34" charset="-128"/>
                          <a:ea typeface="Arial Unicode MS" panose="020B0604020202020204" pitchFamily="34" charset="-128"/>
                          <a:cs typeface="Arial Unicode MS" panose="020B0604020202020204" pitchFamily="34" charset="-128"/>
                        </a:rPr>
                        <a:t>with an appropriate degree of </a:t>
                      </a:r>
                    </a:p>
                    <a:p>
                      <a:pPr>
                        <a:spcBef>
                          <a:spcPts val="0"/>
                        </a:spcBef>
                        <a:spcAft>
                          <a:spcPts val="0"/>
                        </a:spcAft>
                      </a:pPr>
                      <a:r>
                        <a:rPr lang="en-US" sz="1100" noProof="0" dirty="0">
                          <a:effectLst/>
                          <a:latin typeface="Arial Unicode MS" panose="020B0604020202020204" pitchFamily="34" charset="-128"/>
                          <a:ea typeface="Arial Unicode MS" panose="020B0604020202020204" pitchFamily="34" charset="-128"/>
                          <a:cs typeface="Arial Unicode MS" panose="020B0604020202020204" pitchFamily="34" charset="-128"/>
                        </a:rPr>
                        <a:t>independence, to engage in further learning; improve one’s own actions and those of other people</a:t>
                      </a:r>
                    </a:p>
                    <a:p>
                      <a:pPr>
                        <a:spcBef>
                          <a:spcPts val="0"/>
                        </a:spcBef>
                        <a:spcAft>
                          <a:spcPts val="0"/>
                        </a:spcAft>
                      </a:pPr>
                      <a:endParaRPr lang="en-US" sz="1100" noProof="0" dirty="0">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marL="342900" indent="-342900">
                        <a:spcBef>
                          <a:spcPct val="20000"/>
                        </a:spcBef>
                        <a:tabLst>
                          <a:tab pos="457200" algn="l"/>
                        </a:tabLst>
                        <a:defRPr sz="2800">
                          <a:solidFill>
                            <a:schemeClr val="tx1"/>
                          </a:solidFill>
                          <a:latin typeface="Arial" panose="020B0604020202020204" pitchFamily="34" charset="0"/>
                        </a:defRPr>
                      </a:lvl1pPr>
                      <a:lvl2pPr marL="742950" indent="-285750">
                        <a:spcBef>
                          <a:spcPct val="20000"/>
                        </a:spcBef>
                        <a:tabLst>
                          <a:tab pos="457200" algn="l"/>
                        </a:tabLst>
                        <a:defRPr sz="2400">
                          <a:solidFill>
                            <a:schemeClr val="tx1"/>
                          </a:solidFill>
                          <a:latin typeface="Arial" panose="020B0604020202020204" pitchFamily="34" charset="0"/>
                        </a:defRPr>
                      </a:lvl2pPr>
                      <a:lvl3pPr marL="1143000" indent="-228600">
                        <a:spcBef>
                          <a:spcPct val="20000"/>
                        </a:spcBef>
                        <a:tabLst>
                          <a:tab pos="457200" algn="l"/>
                        </a:tabLst>
                        <a:defRPr sz="2000">
                          <a:solidFill>
                            <a:schemeClr val="tx1"/>
                          </a:solidFill>
                          <a:latin typeface="Arial" panose="020B0604020202020204" pitchFamily="34" charset="0"/>
                        </a:defRPr>
                      </a:lvl3pPr>
                      <a:lvl4pPr marL="1600200" indent="-228600">
                        <a:spcBef>
                          <a:spcPct val="20000"/>
                        </a:spcBef>
                        <a:tabLst>
                          <a:tab pos="457200" algn="l"/>
                        </a:tabLst>
                        <a:defRPr>
                          <a:solidFill>
                            <a:schemeClr val="tx1"/>
                          </a:solidFill>
                          <a:latin typeface="Arial" panose="020B0604020202020204" pitchFamily="34" charset="0"/>
                        </a:defRPr>
                      </a:lvl4pPr>
                      <a:lvl5pPr marL="2057400" indent="-228600">
                        <a:spcBef>
                          <a:spcPct val="20000"/>
                        </a:spcBef>
                        <a:tabLst>
                          <a:tab pos="457200" algn="l"/>
                        </a:tabLst>
                        <a:defRPr>
                          <a:solidFill>
                            <a:schemeClr val="tx1"/>
                          </a:solidFill>
                          <a:latin typeface="Arial" panose="020B0604020202020204" pitchFamily="34" charset="0"/>
                        </a:defRPr>
                      </a:lvl5pPr>
                      <a:lvl6pPr marL="2514600" indent="-228600" fontAlgn="base">
                        <a:spcBef>
                          <a:spcPct val="20000"/>
                        </a:spcBef>
                        <a:spcAft>
                          <a:spcPct val="0"/>
                        </a:spcAft>
                        <a:tabLst>
                          <a:tab pos="457200" algn="l"/>
                        </a:tabLst>
                        <a:defRPr>
                          <a:solidFill>
                            <a:schemeClr val="tx1"/>
                          </a:solidFill>
                          <a:latin typeface="Arial" panose="020B0604020202020204" pitchFamily="34" charset="0"/>
                        </a:defRPr>
                      </a:lvl6pPr>
                      <a:lvl7pPr marL="2971800" indent="-228600" fontAlgn="base">
                        <a:spcBef>
                          <a:spcPct val="20000"/>
                        </a:spcBef>
                        <a:spcAft>
                          <a:spcPct val="0"/>
                        </a:spcAft>
                        <a:tabLst>
                          <a:tab pos="457200" algn="l"/>
                        </a:tabLst>
                        <a:defRPr>
                          <a:solidFill>
                            <a:schemeClr val="tx1"/>
                          </a:solidFill>
                          <a:latin typeface="Arial" panose="020B0604020202020204" pitchFamily="34" charset="0"/>
                        </a:defRPr>
                      </a:lvl7pPr>
                      <a:lvl8pPr marL="3429000" indent="-228600" fontAlgn="base">
                        <a:spcBef>
                          <a:spcPct val="20000"/>
                        </a:spcBef>
                        <a:spcAft>
                          <a:spcPct val="0"/>
                        </a:spcAft>
                        <a:tabLst>
                          <a:tab pos="457200" algn="l"/>
                        </a:tabLst>
                        <a:defRPr>
                          <a:solidFill>
                            <a:schemeClr val="tx1"/>
                          </a:solidFill>
                          <a:latin typeface="Arial" panose="020B0604020202020204" pitchFamily="34" charset="0"/>
                        </a:defRPr>
                      </a:lvl8pPr>
                      <a:lvl9pPr marL="3886200" indent="-228600" fontAlgn="base">
                        <a:spcBef>
                          <a:spcPct val="20000"/>
                        </a:spcBef>
                        <a:spcAft>
                          <a:spcPct val="0"/>
                        </a:spcAft>
                        <a:tabLst>
                          <a:tab pos="457200" algn="l"/>
                        </a:tabLs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ts val="0"/>
                        </a:spcBef>
                        <a:spcAft>
                          <a:spcPts val="0"/>
                        </a:spcAft>
                        <a:buClrTx/>
                        <a:buSzTx/>
                        <a:buFont typeface="Times New Roman" panose="02020603050405020304" pitchFamily="18" charset="0"/>
                        <a:buChar char="-"/>
                        <a:tabLst>
                          <a:tab pos="457200" algn="l"/>
                        </a:tabLst>
                      </a:pPr>
                      <a:r>
                        <a:rPr kumimoji="0" lang="en-US" altLang="lv-LV" sz="1100" b="0" i="0" u="none" strike="noStrike" cap="none" normalizeH="0" baseline="0" noProof="0" dirty="0">
                          <a:ln>
                            <a:noFill/>
                          </a:ln>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Orientate in sources of knowledge (linked to the processes of international economy and commercial </a:t>
                      </a:r>
                      <a:r>
                        <a:rPr kumimoji="0" lang="en-US" altLang="lv-LV" sz="1100" b="0" i="0" u="none" strike="noStrike" cap="none" normalizeH="0" baseline="0" noProof="0" dirty="0" err="1">
                          <a:ln>
                            <a:noFill/>
                          </a:ln>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diplomac</a:t>
                      </a:r>
                      <a:r>
                        <a:rPr kumimoji="0" lang="en-US" altLang="lv-LV" sz="1100" b="0" i="0" u="none" strike="noStrike" cap="none" normalizeH="0" baseline="0" noProof="0" dirty="0">
                          <a:ln>
                            <a:noFill/>
                          </a:ln>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especially knowing the development trends in leading economies of the world, problems of foreign investment and export promotion</a:t>
                      </a: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1195661">
                <a:tc>
                  <a:txBody>
                    <a:bodyPr/>
                    <a:lstStyle>
                      <a:lvl1pPr>
                        <a:spcBef>
                          <a:spcPct val="20000"/>
                        </a:spcBef>
                        <a:defRPr sz="2800">
                          <a:solidFill>
                            <a:schemeClr val="tx1"/>
                          </a:solidFill>
                          <a:latin typeface="Arial" panose="020B0604020202020204" pitchFamily="34" charset="0"/>
                        </a:defRPr>
                      </a:lvl1pPr>
                      <a:lvl2pPr marL="823913" indent="-285750">
                        <a:spcBef>
                          <a:spcPct val="20000"/>
                        </a:spcBef>
                        <a:defRPr sz="2400">
                          <a:solidFill>
                            <a:schemeClr val="tx1"/>
                          </a:solidFill>
                          <a:latin typeface="Arial" panose="020B0604020202020204" pitchFamily="34" charset="0"/>
                        </a:defRPr>
                      </a:lvl2pPr>
                      <a:lvl3pPr marL="1231900" indent="-228600">
                        <a:spcBef>
                          <a:spcPct val="20000"/>
                        </a:spcBef>
                        <a:defRPr sz="2000">
                          <a:solidFill>
                            <a:schemeClr val="tx1"/>
                          </a:solidFill>
                          <a:latin typeface="Arial" panose="020B0604020202020204" pitchFamily="34" charset="0"/>
                        </a:defRPr>
                      </a:lvl3pPr>
                      <a:lvl4pPr marL="1639888"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en-US" altLang="lv-LV" sz="1100" b="0" i="1" u="none" strike="noStrike" cap="none" normalizeH="0" baseline="0" noProof="0" dirty="0">
                          <a:ln>
                            <a:noFill/>
                          </a:ln>
                          <a:solidFill>
                            <a:schemeClr val="tx1"/>
                          </a:solidFill>
                          <a:effectLst/>
                          <a:latin typeface="Arial" panose="020B0604020202020204" pitchFamily="34" charset="0"/>
                          <a:ea typeface="Calibri-BoldItalic"/>
                          <a:cs typeface="Calibri-BoldItalic"/>
                        </a:rPr>
                        <a:t>Other general skills</a:t>
                      </a:r>
                      <a:endParaRPr kumimoji="0" lang="en-US" altLang="lv-LV" sz="1100" b="0" i="0" u="none" strike="noStrike" cap="none" normalizeH="0" baseline="0" noProof="0" dirty="0">
                        <a:ln>
                          <a:noFill/>
                        </a:ln>
                        <a:solidFill>
                          <a:schemeClr val="tx1"/>
                        </a:solidFill>
                        <a:effectLst/>
                        <a:latin typeface="Arial" panose="020B0604020202020204" pitchFamily="34" charset="0"/>
                      </a:endParaRP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a:spcBef>
                          <a:spcPts val="0"/>
                        </a:spcBef>
                        <a:spcAft>
                          <a:spcPts val="0"/>
                        </a:spcAft>
                      </a:pPr>
                      <a:r>
                        <a:rPr kumimoji="0" lang="en-US" altLang="lv-LV" sz="1100" b="0" i="0" u="none" strike="noStrike" cap="none" normalizeH="0" baseline="0" noProof="0" dirty="0">
                          <a:ln>
                            <a:noFill/>
                          </a:ln>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100" noProof="0" dirty="0">
                          <a:effectLst/>
                          <a:latin typeface="Arial Unicode MS" panose="020B0604020202020204" pitchFamily="34" charset="-128"/>
                          <a:ea typeface="Arial Unicode MS" panose="020B0604020202020204" pitchFamily="34" charset="-128"/>
                          <a:cs typeface="Arial Unicode MS" panose="020B0604020202020204" pitchFamily="34" charset="-128"/>
                        </a:rPr>
                        <a:t>demonstrate understanding of the place of the profession in a broader social context </a:t>
                      </a:r>
                    </a:p>
                    <a:p>
                      <a:pPr>
                        <a:spcBef>
                          <a:spcPts val="0"/>
                        </a:spcBef>
                        <a:spcAft>
                          <a:spcPts val="0"/>
                        </a:spcAft>
                      </a:pPr>
                      <a:r>
                        <a:rPr kumimoji="0" lang="en-US" altLang="lv-LV" sz="1100" b="0" i="0" u="none" strike="noStrike" cap="none" normalizeH="0" baseline="0" noProof="0" dirty="0">
                          <a:ln>
                            <a:noFill/>
                          </a:ln>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100" noProof="0" dirty="0">
                          <a:effectLst/>
                          <a:latin typeface="Arial Unicode MS" panose="020B0604020202020204" pitchFamily="34" charset="-128"/>
                          <a:ea typeface="Arial Unicode MS" panose="020B0604020202020204" pitchFamily="34" charset="-128"/>
                          <a:cs typeface="Arial Unicode MS" panose="020B0604020202020204" pitchFamily="34" charset="-128"/>
                        </a:rPr>
                        <a:t>to work in co-operation with others, </a:t>
                      </a:r>
                    </a:p>
                    <a:p>
                      <a:pPr>
                        <a:spcBef>
                          <a:spcPts val="0"/>
                        </a:spcBef>
                        <a:spcAft>
                          <a:spcPts val="0"/>
                        </a:spcAft>
                      </a:pPr>
                      <a:r>
                        <a:rPr lang="en-US" sz="1100" noProof="0" dirty="0">
                          <a:effectLst/>
                          <a:latin typeface="Arial Unicode MS" panose="020B0604020202020204" pitchFamily="34" charset="-128"/>
                          <a:ea typeface="Arial Unicode MS" panose="020B0604020202020204" pitchFamily="34" charset="-128"/>
                          <a:cs typeface="Arial Unicode MS" panose="020B0604020202020204" pitchFamily="34" charset="-128"/>
                        </a:rPr>
                        <a:t>to plan and to </a:t>
                      </a:r>
                      <a:r>
                        <a:rPr lang="en-US" sz="1100" noProof="0" dirty="0" err="1">
                          <a:effectLst/>
                          <a:latin typeface="Arial Unicode MS" panose="020B0604020202020204" pitchFamily="34" charset="-128"/>
                          <a:ea typeface="Arial Unicode MS" panose="020B0604020202020204" pitchFamily="34" charset="-128"/>
                          <a:cs typeface="Arial Unicode MS" panose="020B0604020202020204" pitchFamily="34" charset="-128"/>
                        </a:rPr>
                        <a:t>organise</a:t>
                      </a:r>
                      <a:r>
                        <a:rPr lang="en-US" sz="1100" noProof="0" dirty="0">
                          <a:effectLst/>
                          <a:latin typeface="Arial Unicode MS" panose="020B0604020202020204" pitchFamily="34" charset="-128"/>
                          <a:ea typeface="Arial Unicode MS" panose="020B0604020202020204" pitchFamily="34" charset="-128"/>
                          <a:cs typeface="Arial Unicode MS" panose="020B0604020202020204" pitchFamily="34" charset="-128"/>
                        </a:rPr>
                        <a:t> work or to supervise such work activities, in which unpredictable changes are possible </a:t>
                      </a: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marL="342900" indent="-342900">
                        <a:spcBef>
                          <a:spcPct val="20000"/>
                        </a:spcBef>
                        <a:tabLst>
                          <a:tab pos="457200" algn="l"/>
                        </a:tabLst>
                        <a:defRPr sz="2800">
                          <a:solidFill>
                            <a:schemeClr val="tx1"/>
                          </a:solidFill>
                          <a:latin typeface="Arial" panose="020B0604020202020204" pitchFamily="34" charset="0"/>
                        </a:defRPr>
                      </a:lvl1pPr>
                      <a:lvl2pPr marL="742950" indent="-285750">
                        <a:spcBef>
                          <a:spcPct val="20000"/>
                        </a:spcBef>
                        <a:tabLst>
                          <a:tab pos="457200" algn="l"/>
                        </a:tabLst>
                        <a:defRPr sz="2400">
                          <a:solidFill>
                            <a:schemeClr val="tx1"/>
                          </a:solidFill>
                          <a:latin typeface="Arial" panose="020B0604020202020204" pitchFamily="34" charset="0"/>
                        </a:defRPr>
                      </a:lvl2pPr>
                      <a:lvl3pPr marL="1143000" indent="-228600">
                        <a:spcBef>
                          <a:spcPct val="20000"/>
                        </a:spcBef>
                        <a:tabLst>
                          <a:tab pos="457200" algn="l"/>
                        </a:tabLst>
                        <a:defRPr sz="2000">
                          <a:solidFill>
                            <a:schemeClr val="tx1"/>
                          </a:solidFill>
                          <a:latin typeface="Arial" panose="020B0604020202020204" pitchFamily="34" charset="0"/>
                        </a:defRPr>
                      </a:lvl3pPr>
                      <a:lvl4pPr marL="1600200" indent="-228600">
                        <a:spcBef>
                          <a:spcPct val="20000"/>
                        </a:spcBef>
                        <a:tabLst>
                          <a:tab pos="457200" algn="l"/>
                        </a:tabLst>
                        <a:defRPr>
                          <a:solidFill>
                            <a:schemeClr val="tx1"/>
                          </a:solidFill>
                          <a:latin typeface="Arial" panose="020B0604020202020204" pitchFamily="34" charset="0"/>
                        </a:defRPr>
                      </a:lvl4pPr>
                      <a:lvl5pPr marL="2057400" indent="-228600">
                        <a:spcBef>
                          <a:spcPct val="20000"/>
                        </a:spcBef>
                        <a:tabLst>
                          <a:tab pos="457200" algn="l"/>
                        </a:tabLst>
                        <a:defRPr>
                          <a:solidFill>
                            <a:schemeClr val="tx1"/>
                          </a:solidFill>
                          <a:latin typeface="Arial" panose="020B0604020202020204" pitchFamily="34" charset="0"/>
                        </a:defRPr>
                      </a:lvl5pPr>
                      <a:lvl6pPr marL="2514600" indent="-228600" fontAlgn="base">
                        <a:spcBef>
                          <a:spcPct val="20000"/>
                        </a:spcBef>
                        <a:spcAft>
                          <a:spcPct val="0"/>
                        </a:spcAft>
                        <a:tabLst>
                          <a:tab pos="457200" algn="l"/>
                        </a:tabLst>
                        <a:defRPr>
                          <a:solidFill>
                            <a:schemeClr val="tx1"/>
                          </a:solidFill>
                          <a:latin typeface="Arial" panose="020B0604020202020204" pitchFamily="34" charset="0"/>
                        </a:defRPr>
                      </a:lvl6pPr>
                      <a:lvl7pPr marL="2971800" indent="-228600" fontAlgn="base">
                        <a:spcBef>
                          <a:spcPct val="20000"/>
                        </a:spcBef>
                        <a:spcAft>
                          <a:spcPct val="0"/>
                        </a:spcAft>
                        <a:tabLst>
                          <a:tab pos="457200" algn="l"/>
                        </a:tabLst>
                        <a:defRPr>
                          <a:solidFill>
                            <a:schemeClr val="tx1"/>
                          </a:solidFill>
                          <a:latin typeface="Arial" panose="020B0604020202020204" pitchFamily="34" charset="0"/>
                        </a:defRPr>
                      </a:lvl7pPr>
                      <a:lvl8pPr marL="3429000" indent="-228600" fontAlgn="base">
                        <a:spcBef>
                          <a:spcPct val="20000"/>
                        </a:spcBef>
                        <a:spcAft>
                          <a:spcPct val="0"/>
                        </a:spcAft>
                        <a:tabLst>
                          <a:tab pos="457200" algn="l"/>
                        </a:tabLst>
                        <a:defRPr>
                          <a:solidFill>
                            <a:schemeClr val="tx1"/>
                          </a:solidFill>
                          <a:latin typeface="Arial" panose="020B0604020202020204" pitchFamily="34" charset="0"/>
                        </a:defRPr>
                      </a:lvl8pPr>
                      <a:lvl9pPr marL="3886200" indent="-228600" fontAlgn="base">
                        <a:spcBef>
                          <a:spcPct val="20000"/>
                        </a:spcBef>
                        <a:spcAft>
                          <a:spcPct val="0"/>
                        </a:spcAft>
                        <a:tabLst>
                          <a:tab pos="457200" algn="l"/>
                        </a:tabLs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ts val="0"/>
                        </a:spcBef>
                        <a:spcAft>
                          <a:spcPts val="0"/>
                        </a:spcAft>
                        <a:buClrTx/>
                        <a:buSzTx/>
                        <a:buFont typeface="Times New Roman" panose="02020603050405020304" pitchFamily="18" charset="0"/>
                        <a:buChar char="-"/>
                        <a:tabLst>
                          <a:tab pos="457200" algn="l"/>
                        </a:tabLst>
                      </a:pPr>
                      <a:r>
                        <a:rPr kumimoji="0" lang="en-US" altLang="lv-LV" sz="1100" b="0" i="0" u="none" strike="noStrike" cap="none" normalizeH="0" baseline="0" noProof="0" dirty="0">
                          <a:ln>
                            <a:noFill/>
                          </a:ln>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Apply the presentation skills and scientific polemics, team working skills, be able to apply theory of the study field in both hypothetical and real situations</a:t>
                      </a: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3" name="Oval 2"/>
          <p:cNvSpPr/>
          <p:nvPr/>
        </p:nvSpPr>
        <p:spPr>
          <a:xfrm>
            <a:off x="4778375" y="2060575"/>
            <a:ext cx="4356100" cy="1584325"/>
          </a:xfrm>
          <a:prstGeom prst="ellipse">
            <a:avLst/>
          </a:prstGeom>
          <a:solidFill>
            <a:srgbClr val="FF0000">
              <a:alpha val="22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p>
        </p:txBody>
      </p:sp>
    </p:spTree>
    <p:extLst>
      <p:ext uri="{BB962C8B-B14F-4D97-AF65-F5344CB8AC3E}">
        <p14:creationId xmlns:p14="http://schemas.microsoft.com/office/powerpoint/2010/main" val="1866802983"/>
      </p:ext>
    </p:extLst>
  </p:cSld>
  <p:clrMapOvr>
    <a:masterClrMapping/>
  </p:clrMapOvr>
  <p:transition>
    <p:fade/>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250825" y="476250"/>
            <a:ext cx="8537575" cy="4321175"/>
          </a:xfrm>
          <a:prstGeom prst="ellipse">
            <a:avLst/>
          </a:prstGeom>
          <a:solidFill>
            <a:srgbClr val="FF0000">
              <a:alpha val="22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p>
        </p:txBody>
      </p:sp>
      <p:sp>
        <p:nvSpPr>
          <p:cNvPr id="14339" name="Content Placeholder 2"/>
          <p:cNvSpPr>
            <a:spLocks noGrp="1"/>
          </p:cNvSpPr>
          <p:nvPr>
            <p:ph idx="1"/>
          </p:nvPr>
        </p:nvSpPr>
        <p:spPr>
          <a:xfrm>
            <a:off x="250825" y="981075"/>
            <a:ext cx="8435975" cy="5145088"/>
          </a:xfrm>
        </p:spPr>
        <p:txBody>
          <a:bodyPr/>
          <a:lstStyle/>
          <a:p>
            <a:pPr marL="0" indent="0" eaLnBrk="1" hangingPunct="1">
              <a:spcBef>
                <a:spcPts val="600"/>
              </a:spcBef>
              <a:buFont typeface="Arial" panose="020B0604020202020204" pitchFamily="34" charset="0"/>
              <a:buNone/>
              <a:tabLst>
                <a:tab pos="457200" algn="l"/>
              </a:tabLst>
            </a:pPr>
            <a:r>
              <a:rPr lang="lv-LV" altLang="lv-LV" sz="2100">
                <a:solidFill>
                  <a:srgbClr val="00539B"/>
                </a:solidFill>
              </a:rPr>
              <a:t> </a:t>
            </a:r>
          </a:p>
          <a:p>
            <a:pPr marL="0" indent="0" eaLnBrk="1" hangingPunct="1">
              <a:spcBef>
                <a:spcPts val="600"/>
              </a:spcBef>
              <a:buFont typeface="Arial" panose="020B0604020202020204" pitchFamily="34" charset="0"/>
              <a:buNone/>
              <a:tabLst>
                <a:tab pos="457200" algn="l"/>
              </a:tabLst>
            </a:pPr>
            <a:r>
              <a:rPr lang="en-US" altLang="lv-LV" sz="2100">
                <a:solidFill>
                  <a:srgbClr val="00539B"/>
                </a:solidFill>
                <a:latin typeface="Arial Unicode MS" panose="020B0604020202020204" pitchFamily="34" charset="-128"/>
                <a:ea typeface="Arial Unicode MS" panose="020B0604020202020204" pitchFamily="34" charset="-128"/>
                <a:cs typeface="Arial Unicode MS" panose="020B0604020202020204" pitchFamily="34" charset="-128"/>
              </a:rPr>
              <a:t>Analyse and assess these processes, by using statistical, econometric, as well as other quantitative and qualitative analytic methods </a:t>
            </a:r>
            <a:endParaRPr lang="lv-LV" altLang="lv-LV" sz="2100">
              <a:solidFill>
                <a:srgbClr val="00539B"/>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eaLnBrk="1" hangingPunct="1">
              <a:spcBef>
                <a:spcPts val="600"/>
              </a:spcBef>
              <a:buFont typeface="Arial" panose="020B0604020202020204" pitchFamily="34" charset="0"/>
              <a:buNone/>
              <a:tabLst>
                <a:tab pos="457200" algn="l"/>
              </a:tabLst>
            </a:pPr>
            <a:r>
              <a:rPr lang="lv-LV" altLang="lv-LV" sz="2100" i="1">
                <a:solidFill>
                  <a:srgbClr val="00539B"/>
                </a:solidFill>
              </a:rPr>
              <a:t>Economic informatics I, Economic and business statistics</a:t>
            </a:r>
          </a:p>
          <a:p>
            <a:pPr marL="0" indent="0" eaLnBrk="1" hangingPunct="1">
              <a:lnSpc>
                <a:spcPct val="80000"/>
              </a:lnSpc>
              <a:spcBef>
                <a:spcPts val="600"/>
              </a:spcBef>
              <a:buFontTx/>
              <a:buNone/>
              <a:tabLst>
                <a:tab pos="457200" algn="l"/>
              </a:tabLst>
            </a:pPr>
            <a:endParaRPr lang="lv-LV" altLang="lv-LV" sz="2100">
              <a:solidFill>
                <a:srgbClr val="00539B"/>
              </a:solidFill>
            </a:endParaRPr>
          </a:p>
          <a:p>
            <a:pPr marL="0" indent="0" eaLnBrk="1" hangingPunct="1">
              <a:lnSpc>
                <a:spcPct val="80000"/>
              </a:lnSpc>
              <a:spcBef>
                <a:spcPts val="600"/>
              </a:spcBef>
              <a:buFont typeface="Arial" panose="020B0604020202020204" pitchFamily="34" charset="0"/>
              <a:buNone/>
              <a:tabLst>
                <a:tab pos="457200" algn="l"/>
              </a:tabLst>
            </a:pPr>
            <a:r>
              <a:rPr lang="lv-LV" altLang="lv-LV" sz="2100">
                <a:solidFill>
                  <a:srgbClr val="00539B"/>
                </a:solidFill>
              </a:rPr>
              <a:t>...</a:t>
            </a:r>
            <a:r>
              <a:rPr lang="en-US" altLang="lv-LV" sz="2100">
                <a:solidFill>
                  <a:srgbClr val="00539B"/>
                </a:solidFill>
                <a:latin typeface="Arial Unicode MS" panose="020B0604020202020204" pitchFamily="34" charset="-128"/>
                <a:ea typeface="Arial Unicode MS" panose="020B0604020202020204" pitchFamily="34" charset="-128"/>
                <a:cs typeface="Arial Unicode MS" panose="020B0604020202020204" pitchFamily="34" charset="-128"/>
              </a:rPr>
              <a:t> apply the results for improvement of company and institution</a:t>
            </a:r>
            <a:r>
              <a:rPr lang="lv-LV" altLang="lv-LV" sz="2100">
                <a:solidFill>
                  <a:srgbClr val="00539B"/>
                </a:solidFill>
              </a:rPr>
              <a:t> ..</a:t>
            </a:r>
          </a:p>
          <a:p>
            <a:pPr marL="0" indent="0" eaLnBrk="1" hangingPunct="1">
              <a:lnSpc>
                <a:spcPct val="80000"/>
              </a:lnSpc>
              <a:spcBef>
                <a:spcPts val="600"/>
              </a:spcBef>
              <a:buFontTx/>
              <a:buNone/>
              <a:tabLst>
                <a:tab pos="457200" algn="l"/>
              </a:tabLst>
            </a:pPr>
            <a:r>
              <a:rPr lang="lv-LV" altLang="lv-LV" sz="2100" i="1">
                <a:solidFill>
                  <a:srgbClr val="00539B"/>
                </a:solidFill>
              </a:rPr>
              <a:t>Theory of Management, International Economics </a:t>
            </a:r>
          </a:p>
          <a:p>
            <a:pPr marL="0" indent="0" eaLnBrk="1" hangingPunct="1">
              <a:lnSpc>
                <a:spcPct val="80000"/>
              </a:lnSpc>
              <a:spcBef>
                <a:spcPts val="600"/>
              </a:spcBef>
              <a:buFontTx/>
              <a:buNone/>
              <a:tabLst>
                <a:tab pos="457200" algn="l"/>
              </a:tabLst>
            </a:pPr>
            <a:endParaRPr lang="lv-LV" altLang="lv-LV" sz="2100" i="1">
              <a:solidFill>
                <a:srgbClr val="00539B"/>
              </a:solidFill>
            </a:endParaRPr>
          </a:p>
          <a:p>
            <a:pPr marL="0" indent="0" eaLnBrk="1" hangingPunct="1">
              <a:spcBef>
                <a:spcPts val="600"/>
              </a:spcBef>
              <a:buFont typeface="Arial" panose="020B0604020202020204" pitchFamily="34" charset="0"/>
              <a:buNone/>
              <a:tabLst>
                <a:tab pos="457200" algn="l"/>
              </a:tabLst>
            </a:pPr>
            <a:r>
              <a:rPr lang="lv-LV" altLang="lv-LV" sz="2100">
                <a:solidFill>
                  <a:srgbClr val="00539B"/>
                </a:solidFill>
              </a:rPr>
              <a:t>...</a:t>
            </a:r>
            <a:r>
              <a:rPr lang="en-US" altLang="lv-LV" sz="2100">
                <a:solidFill>
                  <a:srgbClr val="00539B"/>
                </a:solidFill>
                <a:latin typeface="Arial Unicode MS" panose="020B0604020202020204" pitchFamily="34" charset="-128"/>
                <a:ea typeface="Arial Unicode MS" panose="020B0604020202020204" pitchFamily="34" charset="-128"/>
                <a:cs typeface="Arial Unicode MS" panose="020B0604020202020204" pitchFamily="34" charset="-128"/>
              </a:rPr>
              <a:t> understanding the significance of the professional ethics in international business environment</a:t>
            </a:r>
          </a:p>
          <a:p>
            <a:pPr marL="0" indent="0" eaLnBrk="1" hangingPunct="1">
              <a:lnSpc>
                <a:spcPct val="80000"/>
              </a:lnSpc>
              <a:spcBef>
                <a:spcPts val="600"/>
              </a:spcBef>
              <a:buFontTx/>
              <a:buNone/>
              <a:tabLst>
                <a:tab pos="457200" algn="l"/>
              </a:tabLst>
            </a:pPr>
            <a:r>
              <a:rPr lang="lv-LV" altLang="lv-LV" sz="2100" i="1">
                <a:solidFill>
                  <a:srgbClr val="00539B"/>
                </a:solidFill>
              </a:rPr>
              <a:t>Economics and World’s Security, Comparative Analysis of World’s Regions, Intercultural Environment</a:t>
            </a:r>
          </a:p>
        </p:txBody>
      </p:sp>
      <p:sp>
        <p:nvSpPr>
          <p:cNvPr id="14340" name="Rectangle 3"/>
          <p:cNvSpPr>
            <a:spLocks noChangeArrowheads="1"/>
          </p:cNvSpPr>
          <p:nvPr/>
        </p:nvSpPr>
        <p:spPr bwMode="auto">
          <a:xfrm>
            <a:off x="755650" y="190500"/>
            <a:ext cx="80327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lv-LV" altLang="lv-LV" b="1">
                <a:solidFill>
                  <a:srgbClr val="FF0000"/>
                </a:solidFill>
              </a:rPr>
              <a:t>The lecturer/-s of which course will be responsible for the achievement </a:t>
            </a:r>
          </a:p>
          <a:p>
            <a:pPr algn="ctr"/>
            <a:r>
              <a:rPr lang="lv-LV" altLang="lv-LV" b="1">
                <a:solidFill>
                  <a:srgbClr val="FF0000"/>
                </a:solidFill>
              </a:rPr>
              <a:t>of the learning outcome?</a:t>
            </a:r>
            <a:endParaRPr lang="lv-LV" altLang="lv-LV">
              <a:solidFill>
                <a:srgbClr val="FF0000"/>
              </a:solidFill>
            </a:endParaRPr>
          </a:p>
        </p:txBody>
      </p:sp>
    </p:spTree>
    <p:extLst>
      <p:ext uri="{BB962C8B-B14F-4D97-AF65-F5344CB8AC3E}">
        <p14:creationId xmlns:p14="http://schemas.microsoft.com/office/powerpoint/2010/main" val="1170917128"/>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err="1"/>
              <a:t>Product</a:t>
            </a:r>
            <a:r>
              <a:rPr lang="lv-LV" b="1" dirty="0"/>
              <a:t> </a:t>
            </a:r>
            <a:r>
              <a:rPr lang="lv-LV" b="1" dirty="0" err="1"/>
              <a:t>and</a:t>
            </a:r>
            <a:r>
              <a:rPr lang="lv-LV" b="1" dirty="0"/>
              <a:t> </a:t>
            </a:r>
            <a:r>
              <a:rPr lang="lv-LV" b="1" dirty="0" err="1"/>
              <a:t>service</a:t>
            </a:r>
            <a:r>
              <a:rPr lang="lv-LV" b="1" dirty="0"/>
              <a:t> </a:t>
            </a:r>
            <a:r>
              <a:rPr lang="lv-LV" b="1" dirty="0" err="1"/>
              <a:t>in</a:t>
            </a:r>
            <a:r>
              <a:rPr lang="lv-LV" b="1" dirty="0"/>
              <a:t> HE</a:t>
            </a:r>
            <a:endParaRPr lang="en-US" b="1" dirty="0"/>
          </a:p>
        </p:txBody>
      </p:sp>
      <p:sp>
        <p:nvSpPr>
          <p:cNvPr id="3" name="Content Placeholder 2"/>
          <p:cNvSpPr>
            <a:spLocks noGrp="1"/>
          </p:cNvSpPr>
          <p:nvPr>
            <p:ph idx="1"/>
          </p:nvPr>
        </p:nvSpPr>
        <p:spPr/>
        <p:txBody>
          <a:bodyPr>
            <a:normAutofit fontScale="77500" lnSpcReduction="20000"/>
          </a:bodyPr>
          <a:lstStyle/>
          <a:p>
            <a:r>
              <a:rPr lang="lv-LV" sz="4400" dirty="0" err="1"/>
              <a:t>Source</a:t>
            </a:r>
            <a:r>
              <a:rPr lang="lv-LV" sz="4400" dirty="0"/>
              <a:t> </a:t>
            </a:r>
            <a:r>
              <a:rPr lang="lv-LV" sz="4400" dirty="0" err="1"/>
              <a:t>material</a:t>
            </a:r>
            <a:r>
              <a:rPr lang="lv-LV" sz="4400" dirty="0"/>
              <a:t> (</a:t>
            </a:r>
            <a:r>
              <a:rPr lang="lv-LV" sz="4400" dirty="0" err="1"/>
              <a:t>totality</a:t>
            </a:r>
            <a:r>
              <a:rPr lang="lv-LV" sz="4400" dirty="0"/>
              <a:t> </a:t>
            </a:r>
            <a:r>
              <a:rPr lang="lv-LV" sz="4400" dirty="0" err="1"/>
              <a:t>of</a:t>
            </a:r>
            <a:r>
              <a:rPr lang="lv-LV" sz="4400" dirty="0"/>
              <a:t> </a:t>
            </a:r>
            <a:r>
              <a:rPr lang="lv-LV" sz="4400" dirty="0" err="1"/>
              <a:t>knowledge</a:t>
            </a:r>
            <a:r>
              <a:rPr lang="lv-LV" sz="4400" dirty="0"/>
              <a:t>, </a:t>
            </a:r>
            <a:r>
              <a:rPr lang="lv-LV" sz="4400" dirty="0" err="1"/>
              <a:t>skills</a:t>
            </a:r>
            <a:r>
              <a:rPr lang="lv-LV" sz="4400" dirty="0"/>
              <a:t> </a:t>
            </a:r>
            <a:r>
              <a:rPr lang="lv-LV" sz="4400" dirty="0" err="1"/>
              <a:t>and</a:t>
            </a:r>
            <a:r>
              <a:rPr lang="lv-LV" sz="4400" dirty="0"/>
              <a:t> </a:t>
            </a:r>
            <a:r>
              <a:rPr lang="lv-LV" sz="4400" dirty="0" err="1"/>
              <a:t>competencies</a:t>
            </a:r>
            <a:r>
              <a:rPr lang="lv-LV" sz="4400" dirty="0"/>
              <a:t> </a:t>
            </a:r>
            <a:r>
              <a:rPr lang="lv-LV" sz="4400" dirty="0" err="1"/>
              <a:t>of</a:t>
            </a:r>
            <a:r>
              <a:rPr lang="lv-LV" sz="4400" dirty="0"/>
              <a:t> </a:t>
            </a:r>
            <a:r>
              <a:rPr lang="lv-LV" sz="4400" dirty="0" err="1"/>
              <a:t>the</a:t>
            </a:r>
            <a:r>
              <a:rPr lang="lv-LV" sz="4400" dirty="0"/>
              <a:t> </a:t>
            </a:r>
            <a:r>
              <a:rPr lang="lv-LV" sz="4400" dirty="0" err="1"/>
              <a:t>applicant</a:t>
            </a:r>
            <a:r>
              <a:rPr lang="lv-LV" sz="4400" dirty="0"/>
              <a:t>)</a:t>
            </a:r>
          </a:p>
          <a:p>
            <a:r>
              <a:rPr lang="lv-LV" sz="4400" dirty="0">
                <a:sym typeface="Wingdings"/>
              </a:rPr>
              <a:t>            </a:t>
            </a:r>
            <a:endParaRPr lang="lv-LV" sz="4400" dirty="0"/>
          </a:p>
          <a:p>
            <a:r>
              <a:rPr lang="lv-LV" sz="4400" dirty="0"/>
              <a:t>           [</a:t>
            </a:r>
            <a:r>
              <a:rPr lang="lv-LV" sz="4400" dirty="0" err="1"/>
              <a:t>Academic</a:t>
            </a:r>
            <a:r>
              <a:rPr lang="lv-LV" sz="4400" dirty="0"/>
              <a:t> process (</a:t>
            </a:r>
            <a:r>
              <a:rPr lang="lv-LV" sz="4400" dirty="0" err="1"/>
              <a:t>service</a:t>
            </a:r>
            <a:r>
              <a:rPr lang="lv-LV" sz="4400" dirty="0"/>
              <a:t>)]</a:t>
            </a:r>
          </a:p>
          <a:p>
            <a:r>
              <a:rPr lang="lv-LV" sz="4400" dirty="0">
                <a:sym typeface="Wingdings"/>
              </a:rPr>
              <a:t>                     </a:t>
            </a:r>
            <a:endParaRPr lang="lv-LV" sz="4400" dirty="0"/>
          </a:p>
          <a:p>
            <a:r>
              <a:rPr lang="lv-LV" sz="4400" dirty="0"/>
              <a:t>                    </a:t>
            </a:r>
            <a:r>
              <a:rPr lang="lv-LV" sz="4400" dirty="0" err="1"/>
              <a:t>Product</a:t>
            </a:r>
            <a:r>
              <a:rPr lang="lv-LV" sz="4400" dirty="0"/>
              <a:t> (</a:t>
            </a:r>
            <a:r>
              <a:rPr lang="lv-LV" sz="4400" dirty="0" err="1"/>
              <a:t>totality</a:t>
            </a:r>
            <a:r>
              <a:rPr lang="lv-LV" sz="4400" dirty="0"/>
              <a:t> </a:t>
            </a:r>
            <a:r>
              <a:rPr lang="lv-LV" sz="4400" dirty="0" err="1"/>
              <a:t>of</a:t>
            </a:r>
            <a:r>
              <a:rPr lang="lv-LV" sz="4400" dirty="0"/>
              <a:t> </a:t>
            </a:r>
            <a:r>
              <a:rPr lang="lv-LV" sz="4400" dirty="0" err="1"/>
              <a:t>knowledge</a:t>
            </a:r>
            <a:r>
              <a:rPr lang="lv-LV" sz="4400" dirty="0"/>
              <a:t>, </a:t>
            </a:r>
            <a:r>
              <a:rPr lang="lv-LV" sz="4400" dirty="0" err="1"/>
              <a:t>skills</a:t>
            </a:r>
            <a:r>
              <a:rPr lang="lv-LV" sz="4400" dirty="0"/>
              <a:t> </a:t>
            </a:r>
            <a:r>
              <a:rPr lang="lv-LV" sz="4400" dirty="0" err="1"/>
              <a:t>and</a:t>
            </a:r>
            <a:r>
              <a:rPr lang="lv-LV" sz="4400" dirty="0"/>
              <a:t> </a:t>
            </a:r>
            <a:r>
              <a:rPr lang="lv-LV" sz="4400" dirty="0" err="1"/>
              <a:t>competencies</a:t>
            </a:r>
            <a:r>
              <a:rPr lang="lv-LV" sz="4400" dirty="0"/>
              <a:t> </a:t>
            </a:r>
            <a:r>
              <a:rPr lang="lv-LV" sz="4400" dirty="0" err="1"/>
              <a:t>of</a:t>
            </a:r>
            <a:r>
              <a:rPr lang="lv-LV" sz="4400" dirty="0"/>
              <a:t> </a:t>
            </a:r>
            <a:r>
              <a:rPr lang="lv-LV" sz="4400" dirty="0" err="1"/>
              <a:t>the</a:t>
            </a:r>
            <a:r>
              <a:rPr lang="lv-LV" sz="4400" dirty="0"/>
              <a:t>  </a:t>
            </a:r>
            <a:r>
              <a:rPr lang="lv-LV" sz="4400" dirty="0" err="1"/>
              <a:t>graduate</a:t>
            </a:r>
            <a:r>
              <a:rPr lang="lv-LV" sz="4400" dirty="0"/>
              <a:t> – “</a:t>
            </a:r>
            <a:r>
              <a:rPr lang="lv-LV" sz="4400" dirty="0" err="1"/>
              <a:t>learning</a:t>
            </a:r>
            <a:r>
              <a:rPr lang="lv-LV" sz="4400" dirty="0"/>
              <a:t> </a:t>
            </a:r>
            <a:r>
              <a:rPr lang="lv-LV" sz="4400" dirty="0" err="1"/>
              <a:t>outcomes</a:t>
            </a:r>
            <a:r>
              <a:rPr lang="lv-LV" sz="4400" dirty="0"/>
              <a:t>”)</a:t>
            </a:r>
            <a:endParaRPr lang="en-US" sz="4400"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descr="Attēlu rezultāti vaicājumam “quality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68960"/>
            <a:ext cx="2800350" cy="16287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8130" name="Group 2"/>
          <p:cNvGraphicFramePr>
            <a:graphicFrameLocks noGrp="1"/>
          </p:cNvGraphicFramePr>
          <p:nvPr>
            <p:ph idx="1"/>
          </p:nvPr>
        </p:nvGraphicFramePr>
        <p:xfrm>
          <a:off x="250825" y="260350"/>
          <a:ext cx="8785225" cy="3300488"/>
        </p:xfrm>
        <a:graphic>
          <a:graphicData uri="http://schemas.openxmlformats.org/drawingml/2006/table">
            <a:tbl>
              <a:tblPr/>
              <a:tblGrid>
                <a:gridCol w="4539464">
                  <a:extLst>
                    <a:ext uri="{9D8B030D-6E8A-4147-A177-3AD203B41FA5}">
                      <a16:colId xmlns:a16="http://schemas.microsoft.com/office/drawing/2014/main" val="20000"/>
                    </a:ext>
                  </a:extLst>
                </a:gridCol>
                <a:gridCol w="2622334">
                  <a:extLst>
                    <a:ext uri="{9D8B030D-6E8A-4147-A177-3AD203B41FA5}">
                      <a16:colId xmlns:a16="http://schemas.microsoft.com/office/drawing/2014/main" val="20001"/>
                    </a:ext>
                  </a:extLst>
                </a:gridCol>
                <a:gridCol w="1623427">
                  <a:extLst>
                    <a:ext uri="{9D8B030D-6E8A-4147-A177-3AD203B41FA5}">
                      <a16:colId xmlns:a16="http://schemas.microsoft.com/office/drawing/2014/main" val="20002"/>
                    </a:ext>
                  </a:extLst>
                </a:gridCol>
              </a:tblGrid>
              <a:tr h="73147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v-LV" altLang="lv-LV" sz="21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Learning</a:t>
                      </a:r>
                      <a:r>
                        <a:rPr kumimoji="0" lang="lv-LV" altLang="lv-LV" sz="21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lv-LV" altLang="lv-LV" sz="21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outcome</a:t>
                      </a:r>
                      <a:r>
                        <a:rPr kumimoji="0" lang="lv-LV" altLang="lv-LV" sz="21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lv-LV" altLang="lv-LV" sz="21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the</a:t>
                      </a:r>
                      <a:r>
                        <a:rPr kumimoji="0" lang="lv-LV" altLang="lv-LV" sz="21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lv-LV" altLang="lv-LV" sz="21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graduate</a:t>
                      </a:r>
                      <a:r>
                        <a:rPr kumimoji="0" lang="lv-LV" altLang="lv-LV" sz="21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lv-LV" altLang="lv-LV" sz="21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is</a:t>
                      </a:r>
                      <a:r>
                        <a:rPr kumimoji="0" lang="lv-LV" altLang="lv-LV" sz="21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lv-LV" altLang="lv-LV" sz="21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able</a:t>
                      </a:r>
                      <a:r>
                        <a:rPr kumimoji="0" lang="lv-LV" altLang="lv-LV" sz="21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to..</a:t>
                      </a:r>
                      <a:endParaRPr kumimoji="0" lang="lv-LV" altLang="lv-LV" sz="2100" b="1" i="0" u="none" strike="noStrike" cap="none" normalizeH="0" baseline="0" dirty="0">
                        <a:ln>
                          <a:noFill/>
                        </a:ln>
                        <a:solidFill>
                          <a:srgbClr val="FF0000"/>
                        </a:solidFill>
                        <a:effectLst/>
                        <a:latin typeface="Arial" panose="020B0604020202020204" pitchFamily="34" charset="0"/>
                      </a:endParaRPr>
                    </a:p>
                  </a:txBody>
                  <a:tcPr marL="91435" marR="91435"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v-LV" altLang="lv-LV" sz="21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how</a:t>
                      </a:r>
                      <a:r>
                        <a:rPr kumimoji="0" lang="lv-LV" altLang="lv-LV" sz="21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to </a:t>
                      </a:r>
                      <a:r>
                        <a:rPr kumimoji="0" lang="lv-LV" altLang="lv-LV" sz="21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achieve</a:t>
                      </a:r>
                      <a:r>
                        <a:rPr kumimoji="0" lang="lv-LV" altLang="lv-LV" sz="21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lv-LV" altLang="lv-LV" sz="21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how</a:t>
                      </a:r>
                      <a:r>
                        <a:rPr kumimoji="0" lang="lv-LV" altLang="lv-LV" sz="21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to </a:t>
                      </a:r>
                      <a:r>
                        <a:rPr kumimoji="0" lang="lv-LV" altLang="lv-LV" sz="21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assess</a:t>
                      </a:r>
                      <a:r>
                        <a:rPr kumimoji="0" lang="lv-LV" altLang="lv-LV" sz="21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a:t>
                      </a:r>
                      <a:endParaRPr kumimoji="0" lang="lv-LV" altLang="lv-LV" sz="2100" b="1" i="0" u="none" strike="noStrike" cap="none" normalizeH="0" baseline="0" dirty="0">
                        <a:ln>
                          <a:noFill/>
                        </a:ln>
                        <a:solidFill>
                          <a:srgbClr val="FF0000"/>
                        </a:solidFill>
                        <a:effectLst/>
                        <a:latin typeface="Arial" panose="020B0604020202020204" pitchFamily="34" charset="0"/>
                      </a:endParaRPr>
                    </a:p>
                  </a:txBody>
                  <a:tcPr marL="91435" marR="91435"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v-LV" altLang="lv-LV" sz="21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who</a:t>
                      </a:r>
                      <a:r>
                        <a:rPr kumimoji="0" lang="lv-LV" altLang="lv-LV" sz="21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lv-LV" altLang="lv-LV" sz="21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will</a:t>
                      </a:r>
                      <a:r>
                        <a:rPr kumimoji="0" lang="lv-LV" altLang="lv-LV" sz="21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lv-LV" altLang="lv-LV" sz="21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be</a:t>
                      </a:r>
                      <a:r>
                        <a:rPr kumimoji="0" lang="lv-LV" altLang="lv-LV" sz="21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lv-LV" altLang="lv-LV" sz="21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resopnsible</a:t>
                      </a:r>
                      <a:r>
                        <a:rPr kumimoji="0" lang="lv-LV" altLang="lv-LV" sz="21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a:t>
                      </a:r>
                      <a:endParaRPr kumimoji="0" lang="lv-LV" altLang="lv-LV" sz="2100" b="1" i="0" u="none" strike="noStrike" cap="none" normalizeH="0" baseline="0" dirty="0">
                        <a:ln>
                          <a:noFill/>
                        </a:ln>
                        <a:solidFill>
                          <a:srgbClr val="FF0000"/>
                        </a:solidFill>
                        <a:effectLst/>
                        <a:latin typeface="Arial" panose="020B0604020202020204" pitchFamily="34" charset="0"/>
                      </a:endParaRPr>
                    </a:p>
                  </a:txBody>
                  <a:tcPr marL="91435" marR="91435"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58716">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v-LV" altLang="lv-LV" sz="21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r>
                        <a:rPr kumimoji="0" lang="lv-LV" altLang="lv-LV" sz="21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find</a:t>
                      </a:r>
                      <a:r>
                        <a:rPr kumimoji="0" lang="lv-LV" altLang="lv-LV" sz="21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lv-LV" altLang="lv-LV" sz="21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solutions</a:t>
                      </a:r>
                      <a:r>
                        <a:rPr kumimoji="0" lang="lv-LV" altLang="lv-LV" sz="21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lv-LV" altLang="lv-LV" sz="21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providing</a:t>
                      </a:r>
                      <a:r>
                        <a:rPr kumimoji="0" lang="lv-LV" altLang="lv-LV" sz="21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lv-LV" altLang="lv-LV" sz="21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list</a:t>
                      </a:r>
                      <a:r>
                        <a:rPr kumimoji="0" lang="lv-LV" altLang="lv-LV" sz="21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lv-LV" altLang="lv-LV" sz="21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with</a:t>
                      </a:r>
                      <a:r>
                        <a:rPr kumimoji="0" lang="lv-LV" altLang="lv-LV" sz="21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lv-LV" altLang="lv-LV" sz="21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possible</a:t>
                      </a:r>
                      <a:r>
                        <a:rPr kumimoji="0" lang="lv-LV" altLang="lv-LV" sz="21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lv-LV" altLang="lv-LV" sz="21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actions</a:t>
                      </a:r>
                      <a:endParaRPr kumimoji="0" lang="lv-LV" altLang="lv-LV" sz="2100" b="0" i="0" u="none" strike="noStrike" cap="none" normalizeH="0" baseline="0" dirty="0">
                        <a:ln>
                          <a:noFill/>
                        </a:ln>
                        <a:solidFill>
                          <a:schemeClr val="tx1"/>
                        </a:solidFill>
                        <a:effectLst/>
                        <a:latin typeface="Arial" panose="020B0604020202020204" pitchFamily="34" charset="0"/>
                      </a:endParaRPr>
                    </a:p>
                  </a:txBody>
                  <a:tcPr marL="91435" marR="91435"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v-LV" altLang="lv-LV" sz="21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case</a:t>
                      </a:r>
                      <a:r>
                        <a:rPr kumimoji="0" lang="lv-LV" altLang="lv-LV" sz="21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lv-LV" altLang="lv-LV" sz="21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study</a:t>
                      </a:r>
                      <a:r>
                        <a:rPr kumimoji="0" lang="lv-LV" altLang="lv-LV" sz="21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lv-LV" altLang="lv-LV" sz="21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defence</a:t>
                      </a:r>
                      <a:endParaRPr kumimoji="0" lang="lv-LV" altLang="lv-LV" sz="21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5" marR="91435"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v-LV" altLang="lv-LV" sz="20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World’s</a:t>
                      </a:r>
                      <a:r>
                        <a:rPr kumimoji="0" lang="lv-LV" altLang="lv-LV"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lv-LV" altLang="lv-LV" sz="20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Religions</a:t>
                      </a:r>
                      <a:endParaRPr kumimoji="0" lang="lv-LV" altLang="lv-LV"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5" marR="91435"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5150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v-LV" altLang="lv-LV" sz="21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r>
                        <a:rPr kumimoji="0" lang="lv-LV" altLang="lv-LV" sz="21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conduct</a:t>
                      </a:r>
                      <a:r>
                        <a:rPr kumimoji="0" lang="lv-LV" altLang="lv-LV" sz="21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lv-LV" altLang="lv-LV" sz="21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focus</a:t>
                      </a:r>
                      <a:r>
                        <a:rPr kumimoji="0" lang="lv-LV" altLang="lv-LV" sz="21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lv-LV" altLang="lv-LV" sz="21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group</a:t>
                      </a:r>
                      <a:r>
                        <a:rPr kumimoji="0" lang="lv-LV" altLang="lv-LV" sz="21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lv-LV" altLang="lv-LV" sz="21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interview</a:t>
                      </a:r>
                      <a:r>
                        <a:rPr kumimoji="0" lang="lv-LV" altLang="lv-LV" sz="21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lv-LV" altLang="lv-LV" sz="21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and</a:t>
                      </a:r>
                      <a:r>
                        <a:rPr kumimoji="0" lang="lv-LV" altLang="lv-LV" sz="21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lv-LV" altLang="lv-LV" sz="21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based</a:t>
                      </a:r>
                      <a:r>
                        <a:rPr kumimoji="0" lang="lv-LV" altLang="lv-LV" sz="21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lv-LV" altLang="lv-LV" sz="21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on</a:t>
                      </a:r>
                      <a:r>
                        <a:rPr kumimoji="0" lang="lv-LV" altLang="lv-LV" sz="21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lv-LV" altLang="lv-LV" sz="21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results</a:t>
                      </a:r>
                      <a:r>
                        <a:rPr kumimoji="0" lang="lv-LV" altLang="lv-LV" sz="21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lv-LV" altLang="lv-LV" sz="21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formulate</a:t>
                      </a:r>
                      <a:r>
                        <a:rPr kumimoji="0" lang="lv-LV" altLang="lv-LV" sz="21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lv-LV" altLang="lv-LV" sz="21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recommendations</a:t>
                      </a:r>
                      <a:r>
                        <a:rPr kumimoji="0" lang="lv-LV" altLang="lv-LV" sz="21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lv-LV" altLang="lv-LV" sz="21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for</a:t>
                      </a:r>
                      <a:r>
                        <a:rPr kumimoji="0" lang="lv-LV" altLang="lv-LV" sz="21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lv-LV" altLang="lv-LV" sz="21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improvement</a:t>
                      </a:r>
                      <a:endParaRPr kumimoji="0" lang="lv-LV" altLang="lv-LV" sz="21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5" marR="91435"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v-LV" altLang="lv-LV" sz="21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focus</a:t>
                      </a:r>
                      <a:r>
                        <a:rPr kumimoji="0" lang="lv-LV" altLang="lv-LV" sz="21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lv-LV" altLang="lv-LV" sz="21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group</a:t>
                      </a:r>
                      <a:r>
                        <a:rPr kumimoji="0" lang="lv-LV" altLang="lv-LV" sz="21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lv-LV" altLang="lv-LV" sz="21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interview</a:t>
                      </a:r>
                      <a:r>
                        <a:rPr kumimoji="0" lang="lv-LV" altLang="lv-LV" sz="21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lv-LV" altLang="lv-LV" sz="21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report</a:t>
                      </a:r>
                      <a:endParaRPr kumimoji="0" lang="lv-LV" altLang="lv-LV" sz="2100" b="0" i="0" u="none" strike="noStrike" cap="none" normalizeH="0" baseline="0" dirty="0">
                        <a:ln>
                          <a:noFill/>
                        </a:ln>
                        <a:solidFill>
                          <a:schemeClr val="tx1"/>
                        </a:solidFill>
                        <a:effectLst/>
                        <a:latin typeface="Arial" panose="020B0604020202020204" pitchFamily="34" charset="0"/>
                      </a:endParaRPr>
                    </a:p>
                  </a:txBody>
                  <a:tcPr marL="91435" marR="91435"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v-LV" altLang="lv-LV" sz="3500" b="0" i="0" u="none" strike="noStrike" cap="none" normalizeH="0" baseline="0">
                          <a:ln>
                            <a:noFill/>
                          </a:ln>
                          <a:solidFill>
                            <a:schemeClr val="tx1"/>
                          </a:solidFill>
                          <a:effectLst/>
                          <a:latin typeface="Arial" panose="020B0604020202020204" pitchFamily="34" charset="0"/>
                        </a:rPr>
                        <a:t>?</a:t>
                      </a:r>
                    </a:p>
                  </a:txBody>
                  <a:tcPr marL="91435" marR="91435"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58716">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v-LV" altLang="lv-LV" sz="21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r>
                        <a:rPr kumimoji="0" lang="lv-LV" altLang="lv-LV" sz="21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organize</a:t>
                      </a:r>
                      <a:r>
                        <a:rPr kumimoji="0" lang="lv-LV" altLang="lv-LV" sz="21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lv-LV" altLang="lv-LV" sz="21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work</a:t>
                      </a:r>
                      <a:r>
                        <a:rPr kumimoji="0" lang="lv-LV" altLang="lv-LV" sz="21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lv-LV" altLang="lv-LV" sz="21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of</a:t>
                      </a:r>
                      <a:r>
                        <a:rPr kumimoji="0" lang="lv-LV" altLang="lv-LV" sz="21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lv-LV" altLang="lv-LV" sz="21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middle</a:t>
                      </a:r>
                      <a:r>
                        <a:rPr kumimoji="0" lang="lv-LV" altLang="lv-LV" sz="21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lv-LV" altLang="lv-LV" sz="21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sized</a:t>
                      </a:r>
                      <a:r>
                        <a:rPr kumimoji="0" lang="lv-LV" altLang="lv-LV" sz="21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lv-LV" altLang="lv-LV" sz="21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group</a:t>
                      </a:r>
                      <a:endParaRPr kumimoji="0" lang="lv-LV" altLang="lv-LV" sz="21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5" marR="91435"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v-LV" altLang="lv-LV" sz="21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teamwork</a:t>
                      </a:r>
                      <a:r>
                        <a:rPr kumimoji="0" lang="lv-LV" altLang="lv-LV" sz="21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lv-LV" altLang="lv-LV" sz="21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on</a:t>
                      </a:r>
                      <a:r>
                        <a:rPr kumimoji="0" lang="lv-LV" altLang="lv-LV" sz="21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 </a:t>
                      </a:r>
                      <a:r>
                        <a:rPr kumimoji="0" lang="lv-LV" altLang="lv-LV" sz="21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project</a:t>
                      </a:r>
                      <a:r>
                        <a:rPr kumimoji="0" lang="lv-LV" altLang="lv-LV" sz="21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lv-LV" altLang="lv-LV" sz="21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report</a:t>
                      </a:r>
                      <a:endParaRPr kumimoji="0" lang="lv-LV" altLang="lv-LV" sz="2100" b="0" i="0" u="none" strike="noStrike" cap="none" normalizeH="0" baseline="0" dirty="0">
                        <a:ln>
                          <a:noFill/>
                        </a:ln>
                        <a:solidFill>
                          <a:schemeClr val="tx1"/>
                        </a:solidFill>
                        <a:effectLst/>
                        <a:latin typeface="Arial" panose="020B0604020202020204" pitchFamily="34" charset="0"/>
                      </a:endParaRPr>
                    </a:p>
                  </a:txBody>
                  <a:tcPr marL="91435" marR="91435"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v-LV" altLang="lv-LV" sz="3500" b="0" i="0" u="none" strike="noStrike" cap="none" normalizeH="0" baseline="0" dirty="0">
                          <a:ln>
                            <a:noFill/>
                          </a:ln>
                          <a:solidFill>
                            <a:schemeClr val="tx1"/>
                          </a:solidFill>
                          <a:effectLst/>
                          <a:latin typeface="Arial" panose="020B0604020202020204" pitchFamily="34" charset="0"/>
                        </a:rPr>
                        <a:t>?</a:t>
                      </a:r>
                    </a:p>
                  </a:txBody>
                  <a:tcPr marL="91435" marR="91435"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5384" name="Rectangle 1"/>
          <p:cNvSpPr>
            <a:spLocks noChangeArrowheads="1"/>
          </p:cNvSpPr>
          <p:nvPr/>
        </p:nvSpPr>
        <p:spPr bwMode="auto">
          <a:xfrm>
            <a:off x="68263" y="3970338"/>
            <a:ext cx="9239250"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lv-LV" altLang="lv-LV" sz="2000" b="1" dirty="0">
                <a:solidFill>
                  <a:srgbClr val="FF0000"/>
                </a:solidFill>
              </a:rPr>
              <a:t>		        </a:t>
            </a:r>
            <a:r>
              <a:rPr lang="lv-LV" altLang="lv-LV" sz="2000" b="1" dirty="0" err="1">
                <a:solidFill>
                  <a:srgbClr val="FF0000"/>
                </a:solidFill>
              </a:rPr>
              <a:t>Quality</a:t>
            </a:r>
            <a:r>
              <a:rPr lang="lv-LV" altLang="lv-LV" sz="2000" b="1" dirty="0">
                <a:solidFill>
                  <a:srgbClr val="FF0000"/>
                </a:solidFill>
              </a:rPr>
              <a:t> </a:t>
            </a:r>
            <a:r>
              <a:rPr lang="lv-LV" altLang="lv-LV" sz="2000" b="1" dirty="0" err="1">
                <a:solidFill>
                  <a:srgbClr val="FF0000"/>
                </a:solidFill>
              </a:rPr>
              <a:t>tool</a:t>
            </a:r>
            <a:r>
              <a:rPr lang="lv-LV" altLang="lv-LV" sz="2000" b="1" dirty="0">
                <a:solidFill>
                  <a:srgbClr val="FF0000"/>
                </a:solidFill>
              </a:rPr>
              <a:t>!!! </a:t>
            </a:r>
          </a:p>
          <a:p>
            <a:endParaRPr lang="lv-LV" altLang="lv-LV" sz="2000" i="1" dirty="0"/>
          </a:p>
          <a:p>
            <a:r>
              <a:rPr lang="lv-LV" altLang="lv-LV" sz="2000" i="1" dirty="0"/>
              <a:t>Do </a:t>
            </a:r>
            <a:r>
              <a:rPr lang="lv-LV" altLang="lv-LV" sz="2000" i="1" dirty="0" err="1"/>
              <a:t>our</a:t>
            </a:r>
            <a:r>
              <a:rPr lang="lv-LV" altLang="lv-LV" sz="2000" i="1" dirty="0"/>
              <a:t> </a:t>
            </a:r>
            <a:r>
              <a:rPr lang="lv-LV" altLang="lv-LV" sz="2000" i="1" dirty="0" err="1"/>
              <a:t>graduates</a:t>
            </a:r>
            <a:r>
              <a:rPr lang="lv-LV" altLang="lv-LV" sz="2000" i="1" dirty="0"/>
              <a:t> </a:t>
            </a:r>
            <a:r>
              <a:rPr lang="lv-LV" altLang="lv-LV" sz="2000" i="1" dirty="0" err="1"/>
              <a:t>really</a:t>
            </a:r>
            <a:r>
              <a:rPr lang="lv-LV" altLang="lv-LV" sz="2000" i="1" dirty="0"/>
              <a:t> </a:t>
            </a:r>
            <a:r>
              <a:rPr lang="lv-LV" altLang="lv-LV" sz="2000" i="1" dirty="0" err="1"/>
              <a:t>know</a:t>
            </a:r>
            <a:r>
              <a:rPr lang="lv-LV" altLang="lv-LV" sz="2000" i="1" dirty="0"/>
              <a:t> </a:t>
            </a:r>
            <a:r>
              <a:rPr lang="lv-LV" altLang="lv-LV" sz="2000" i="1" dirty="0" err="1"/>
              <a:t>how</a:t>
            </a:r>
            <a:r>
              <a:rPr lang="lv-LV" altLang="lv-LV" sz="2000" i="1" dirty="0"/>
              <a:t> to </a:t>
            </a:r>
            <a:r>
              <a:rPr lang="lv-LV" altLang="lv-LV" sz="2000" i="1" dirty="0" err="1"/>
              <a:t>work</a:t>
            </a:r>
            <a:r>
              <a:rPr lang="lv-LV" altLang="lv-LV" sz="2000" i="1" dirty="0"/>
              <a:t> </a:t>
            </a:r>
            <a:r>
              <a:rPr lang="lv-LV" altLang="lv-LV" sz="2000" i="1" dirty="0" err="1"/>
              <a:t>in</a:t>
            </a:r>
            <a:r>
              <a:rPr lang="lv-LV" altLang="lv-LV" sz="2000" i="1" dirty="0"/>
              <a:t> </a:t>
            </a:r>
            <a:r>
              <a:rPr lang="lv-LV" altLang="lv-LV" sz="2000" i="1" dirty="0" err="1"/>
              <a:t>teams</a:t>
            </a:r>
            <a:r>
              <a:rPr lang="lv-LV" altLang="lv-LV" sz="2000" i="1" dirty="0"/>
              <a:t> </a:t>
            </a:r>
            <a:r>
              <a:rPr lang="lv-LV" altLang="lv-LV" sz="2000" i="1" dirty="0" err="1"/>
              <a:t>or</a:t>
            </a:r>
            <a:r>
              <a:rPr lang="lv-LV" altLang="lv-LV" sz="2000" i="1" dirty="0"/>
              <a:t> just </a:t>
            </a:r>
            <a:r>
              <a:rPr lang="lv-LV" altLang="lv-LV" sz="2000" i="1" dirty="0" err="1"/>
              <a:t>seem</a:t>
            </a:r>
            <a:r>
              <a:rPr lang="lv-LV" altLang="lv-LV" sz="2000" i="1" dirty="0"/>
              <a:t> to </a:t>
            </a:r>
            <a:r>
              <a:rPr lang="lv-LV" altLang="lv-LV" sz="2000" i="1" dirty="0" err="1"/>
              <a:t>know</a:t>
            </a:r>
            <a:r>
              <a:rPr lang="lv-LV" altLang="lv-LV" sz="2000" i="1" dirty="0"/>
              <a:t>? </a:t>
            </a:r>
          </a:p>
          <a:p>
            <a:endParaRPr lang="lv-LV" altLang="lv-LV" sz="2000" dirty="0"/>
          </a:p>
          <a:p>
            <a:r>
              <a:rPr lang="lv-LV" altLang="lv-LV" sz="2000" dirty="0"/>
              <a:t>Do </a:t>
            </a:r>
            <a:r>
              <a:rPr lang="lv-LV" altLang="lv-LV" sz="2000" dirty="0" err="1"/>
              <a:t>the</a:t>
            </a:r>
            <a:r>
              <a:rPr lang="lv-LV" altLang="lv-LV" sz="2000" dirty="0"/>
              <a:t> </a:t>
            </a:r>
            <a:r>
              <a:rPr lang="lv-LV" altLang="lv-LV" sz="2000" dirty="0" err="1"/>
              <a:t>lecturers</a:t>
            </a:r>
            <a:r>
              <a:rPr lang="lv-LV" altLang="lv-LV" sz="2000" dirty="0"/>
              <a:t> </a:t>
            </a:r>
            <a:r>
              <a:rPr lang="lv-LV" altLang="lv-LV" sz="2000" dirty="0" err="1"/>
              <a:t>know</a:t>
            </a:r>
            <a:r>
              <a:rPr lang="lv-LV" altLang="lv-LV" sz="2000" dirty="0"/>
              <a:t> </a:t>
            </a:r>
            <a:r>
              <a:rPr lang="lv-LV" altLang="lv-LV" sz="2000" dirty="0" err="1"/>
              <a:t>the</a:t>
            </a:r>
            <a:r>
              <a:rPr lang="lv-LV" altLang="lv-LV" sz="2000" dirty="0"/>
              <a:t> </a:t>
            </a:r>
            <a:r>
              <a:rPr lang="lv-LV" altLang="lv-LV" sz="2000" dirty="0" err="1"/>
              <a:t>principles</a:t>
            </a:r>
            <a:r>
              <a:rPr lang="lv-LV" altLang="lv-LV" sz="2000" dirty="0"/>
              <a:t> </a:t>
            </a:r>
            <a:r>
              <a:rPr lang="lv-LV" altLang="lv-LV" sz="2000" dirty="0" err="1"/>
              <a:t>of</a:t>
            </a:r>
            <a:r>
              <a:rPr lang="lv-LV" altLang="lv-LV" sz="2000" dirty="0"/>
              <a:t> </a:t>
            </a:r>
            <a:r>
              <a:rPr lang="lv-LV" altLang="lv-LV" sz="2000" dirty="0" err="1"/>
              <a:t>organizing</a:t>
            </a:r>
            <a:r>
              <a:rPr lang="lv-LV" altLang="lv-LV" sz="2000" dirty="0"/>
              <a:t> </a:t>
            </a:r>
            <a:r>
              <a:rPr lang="lv-LV" altLang="lv-LV" sz="2000" dirty="0" err="1"/>
              <a:t>teamwork</a:t>
            </a:r>
            <a:r>
              <a:rPr lang="lv-LV" altLang="lv-LV" sz="2000" dirty="0"/>
              <a:t> </a:t>
            </a:r>
            <a:r>
              <a:rPr lang="lv-LV" altLang="lv-LV" sz="2000" dirty="0" err="1"/>
              <a:t>that</a:t>
            </a:r>
            <a:r>
              <a:rPr lang="lv-LV" altLang="lv-LV" sz="2000" dirty="0"/>
              <a:t> </a:t>
            </a:r>
            <a:r>
              <a:rPr lang="lv-LV" altLang="lv-LV" sz="2000" dirty="0" err="1"/>
              <a:t>other</a:t>
            </a:r>
            <a:r>
              <a:rPr lang="lv-LV" altLang="lv-LV" sz="2000" dirty="0"/>
              <a:t> </a:t>
            </a:r>
            <a:r>
              <a:rPr lang="lv-LV" altLang="lv-LV" sz="2000" dirty="0" err="1"/>
              <a:t>lecturers</a:t>
            </a:r>
            <a:r>
              <a:rPr lang="lv-LV" altLang="lv-LV" sz="2000" dirty="0"/>
              <a:t> </a:t>
            </a:r>
          </a:p>
          <a:p>
            <a:r>
              <a:rPr lang="lv-LV" altLang="lv-LV" sz="2000" dirty="0" err="1"/>
              <a:t>follow</a:t>
            </a:r>
            <a:r>
              <a:rPr lang="lv-LV" altLang="lv-LV" sz="2000" dirty="0"/>
              <a:t>? </a:t>
            </a:r>
            <a:r>
              <a:rPr lang="lv-LV" altLang="lv-LV" sz="2000" dirty="0" err="1"/>
              <a:t>Maybe</a:t>
            </a:r>
            <a:r>
              <a:rPr lang="lv-LV" altLang="lv-LV" sz="2000" dirty="0"/>
              <a:t> it </a:t>
            </a:r>
            <a:r>
              <a:rPr lang="lv-LV" altLang="lv-LV" sz="2000" dirty="0" err="1"/>
              <a:t>is</a:t>
            </a:r>
            <a:r>
              <a:rPr lang="lv-LV" altLang="lv-LV" sz="2000" dirty="0"/>
              <a:t> </a:t>
            </a:r>
            <a:r>
              <a:rPr lang="lv-LV" altLang="lv-LV" sz="2000" dirty="0" err="1"/>
              <a:t>worth</a:t>
            </a:r>
            <a:r>
              <a:rPr lang="lv-LV" altLang="lv-LV" sz="2000" dirty="0"/>
              <a:t> </a:t>
            </a:r>
            <a:r>
              <a:rPr lang="lv-LV" altLang="lv-LV" sz="2000" dirty="0" err="1"/>
              <a:t>deciding</a:t>
            </a:r>
            <a:r>
              <a:rPr lang="lv-LV" altLang="lv-LV" sz="2000" dirty="0"/>
              <a:t> </a:t>
            </a:r>
            <a:r>
              <a:rPr lang="lv-LV" altLang="lv-LV" sz="2000" dirty="0" err="1"/>
              <a:t>which</a:t>
            </a:r>
            <a:r>
              <a:rPr lang="lv-LV" altLang="lv-LV" sz="2000" dirty="0"/>
              <a:t> </a:t>
            </a:r>
            <a:r>
              <a:rPr lang="lv-LV" altLang="lv-LV" sz="2000" dirty="0" err="1"/>
              <a:t>lecturer</a:t>
            </a:r>
            <a:r>
              <a:rPr lang="lv-LV" altLang="lv-LV" sz="2000" dirty="0"/>
              <a:t> </a:t>
            </a:r>
            <a:r>
              <a:rPr lang="lv-LV" altLang="lv-LV" sz="2000" dirty="0" err="1"/>
              <a:t>will</a:t>
            </a:r>
            <a:r>
              <a:rPr lang="lv-LV" altLang="lv-LV" sz="2000" dirty="0"/>
              <a:t> </a:t>
            </a:r>
            <a:r>
              <a:rPr lang="lv-LV" altLang="lv-LV" sz="2000" dirty="0" err="1"/>
              <a:t>allow</a:t>
            </a:r>
            <a:r>
              <a:rPr lang="lv-LV" altLang="lv-LV" sz="2000" dirty="0"/>
              <a:t> students </a:t>
            </a:r>
            <a:r>
              <a:rPr lang="lv-LV" altLang="lv-LV" sz="2000" dirty="0" err="1"/>
              <a:t>form</a:t>
            </a:r>
            <a:r>
              <a:rPr lang="lv-LV" altLang="lv-LV" sz="2000" dirty="0"/>
              <a:t> </a:t>
            </a:r>
          </a:p>
          <a:p>
            <a:r>
              <a:rPr lang="lv-LV" altLang="lv-LV" sz="2000" dirty="0" err="1"/>
              <a:t>groups</a:t>
            </a:r>
            <a:r>
              <a:rPr lang="lv-LV" altLang="lv-LV" sz="2000" dirty="0"/>
              <a:t> </a:t>
            </a:r>
            <a:r>
              <a:rPr lang="lv-LV" altLang="lv-LV" sz="2000" dirty="0" err="1"/>
              <a:t>according</a:t>
            </a:r>
            <a:r>
              <a:rPr lang="lv-LV" altLang="lv-LV" sz="2000" dirty="0"/>
              <a:t> to </a:t>
            </a:r>
            <a:r>
              <a:rPr lang="lv-LV" altLang="lv-LV" sz="2000" dirty="0" err="1"/>
              <a:t>their</a:t>
            </a:r>
            <a:r>
              <a:rPr lang="lv-LV" altLang="lv-LV" sz="2000" dirty="0"/>
              <a:t> preferences </a:t>
            </a:r>
            <a:r>
              <a:rPr lang="lv-LV" altLang="lv-LV" sz="2000" dirty="0" err="1"/>
              <a:t>and</a:t>
            </a:r>
            <a:r>
              <a:rPr lang="lv-LV" altLang="lv-LV" sz="2000" dirty="0"/>
              <a:t> </a:t>
            </a:r>
            <a:r>
              <a:rPr lang="lv-LV" altLang="lv-LV" sz="2000" dirty="0" err="1"/>
              <a:t>which</a:t>
            </a:r>
            <a:r>
              <a:rPr lang="lv-LV" altLang="lv-LV" sz="2000" dirty="0"/>
              <a:t> </a:t>
            </a:r>
            <a:r>
              <a:rPr lang="lv-LV" altLang="lv-LV" sz="2000" dirty="0" err="1"/>
              <a:t>lecturer</a:t>
            </a:r>
            <a:r>
              <a:rPr lang="lv-LV" altLang="lv-LV" sz="2000" dirty="0"/>
              <a:t> </a:t>
            </a:r>
            <a:r>
              <a:rPr lang="lv-LV" altLang="lv-LV" sz="2000" dirty="0" err="1"/>
              <a:t>will</a:t>
            </a:r>
            <a:r>
              <a:rPr lang="lv-LV" altLang="lv-LV" sz="2000" dirty="0"/>
              <a:t> </a:t>
            </a:r>
            <a:r>
              <a:rPr lang="lv-LV" altLang="lv-LV" sz="2000" dirty="0" err="1"/>
              <a:t>form</a:t>
            </a:r>
            <a:r>
              <a:rPr lang="lv-LV" altLang="lv-LV" sz="2000" dirty="0"/>
              <a:t> </a:t>
            </a:r>
            <a:r>
              <a:rPr lang="lv-LV" altLang="lv-LV" sz="2000" dirty="0" err="1"/>
              <a:t>groups</a:t>
            </a:r>
            <a:r>
              <a:rPr lang="lv-LV" altLang="lv-LV" sz="2000" dirty="0"/>
              <a:t> </a:t>
            </a:r>
          </a:p>
          <a:p>
            <a:r>
              <a:rPr lang="lv-LV" altLang="lv-LV" sz="2000" dirty="0" err="1"/>
              <a:t>according</a:t>
            </a:r>
            <a:r>
              <a:rPr lang="lv-LV" altLang="lv-LV" sz="2000" dirty="0"/>
              <a:t> to </a:t>
            </a:r>
            <a:r>
              <a:rPr lang="lv-LV" altLang="lv-LV" sz="2000" dirty="0" err="1"/>
              <a:t>some</a:t>
            </a:r>
            <a:r>
              <a:rPr lang="lv-LV" altLang="lv-LV" sz="2000" dirty="0"/>
              <a:t> </a:t>
            </a:r>
            <a:r>
              <a:rPr lang="lv-LV" altLang="lv-LV" sz="2000" dirty="0" err="1"/>
              <a:t>pattern</a:t>
            </a:r>
            <a:r>
              <a:rPr lang="lv-LV" altLang="lv-LV" sz="2000" dirty="0"/>
              <a:t> (</a:t>
            </a:r>
            <a:r>
              <a:rPr lang="lv-LV" altLang="lv-LV" sz="2000" dirty="0" err="1"/>
              <a:t>e.g</a:t>
            </a:r>
            <a:r>
              <a:rPr lang="lv-LV" altLang="lv-LV" sz="2000" dirty="0"/>
              <a:t>. </a:t>
            </a:r>
            <a:r>
              <a:rPr lang="lv-LV" altLang="lv-LV" sz="2000" dirty="0" err="1"/>
              <a:t>good</a:t>
            </a:r>
            <a:r>
              <a:rPr lang="lv-LV" altLang="lv-LV" sz="2000" dirty="0"/>
              <a:t> students </a:t>
            </a:r>
            <a:r>
              <a:rPr lang="lv-LV" altLang="lv-LV" sz="2000" dirty="0" err="1"/>
              <a:t>in</a:t>
            </a:r>
            <a:r>
              <a:rPr lang="lv-LV" altLang="lv-LV" sz="2000" dirty="0"/>
              <a:t> pairs </a:t>
            </a:r>
            <a:r>
              <a:rPr lang="lv-LV" altLang="lv-LV" sz="2000" dirty="0" err="1"/>
              <a:t>with</a:t>
            </a:r>
            <a:r>
              <a:rPr lang="lv-LV" altLang="lv-LV" sz="2000" dirty="0"/>
              <a:t> less </a:t>
            </a:r>
            <a:r>
              <a:rPr lang="lv-LV" altLang="lv-LV" sz="2000" dirty="0" err="1"/>
              <a:t>diligent</a:t>
            </a:r>
            <a:r>
              <a:rPr lang="lv-LV" altLang="lv-LV" sz="2000" dirty="0"/>
              <a:t> </a:t>
            </a:r>
            <a:r>
              <a:rPr lang="lv-LV" altLang="lv-LV" sz="2000" dirty="0" err="1"/>
              <a:t>ones</a:t>
            </a:r>
            <a:r>
              <a:rPr lang="lv-LV" altLang="lv-LV" sz="2000" dirty="0"/>
              <a:t>)?</a:t>
            </a:r>
          </a:p>
        </p:txBody>
      </p:sp>
    </p:spTree>
    <p:extLst>
      <p:ext uri="{BB962C8B-B14F-4D97-AF65-F5344CB8AC3E}">
        <p14:creationId xmlns:p14="http://schemas.microsoft.com/office/powerpoint/2010/main" val="4169351924"/>
      </p:ext>
    </p:extLst>
  </p:cSld>
  <p:clrMapOvr>
    <a:masterClrMapping/>
  </p:clrMapOvr>
  <p:transition>
    <p:fade/>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10" descr="http://www.lu.lv/fileadmin/templates/lu_portal/img/qs_rank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8873" y="1078378"/>
            <a:ext cx="120015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3"/>
          <p:cNvSpPr>
            <a:spLocks noChangeArrowheads="1"/>
          </p:cNvSpPr>
          <p:nvPr/>
        </p:nvSpPr>
        <p:spPr bwMode="auto">
          <a:xfrm>
            <a:off x="1043608" y="2636912"/>
            <a:ext cx="6912768" cy="278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lv-LV" altLang="lv-LV" sz="3500" b="1" dirty="0">
                <a:solidFill>
                  <a:srgbClr val="00539B"/>
                </a:solidFill>
              </a:rPr>
              <a:t>«</a:t>
            </a:r>
            <a:r>
              <a:rPr lang="lv-LV" altLang="lv-LV" sz="3500" b="1" i="1" dirty="0" err="1">
                <a:solidFill>
                  <a:srgbClr val="00539B"/>
                </a:solidFill>
              </a:rPr>
              <a:t>International</a:t>
            </a:r>
            <a:r>
              <a:rPr lang="lv-LV" altLang="lv-LV" sz="3500" b="1" i="1" dirty="0">
                <a:solidFill>
                  <a:srgbClr val="00539B"/>
                </a:solidFill>
              </a:rPr>
              <a:t> </a:t>
            </a:r>
            <a:r>
              <a:rPr lang="lv-LV" altLang="lv-LV" sz="3500" b="1" i="1" dirty="0" err="1">
                <a:solidFill>
                  <a:srgbClr val="00539B"/>
                </a:solidFill>
              </a:rPr>
              <a:t>Economics</a:t>
            </a:r>
            <a:r>
              <a:rPr lang="lv-LV" altLang="lv-LV" sz="3500" b="1" i="1" dirty="0">
                <a:solidFill>
                  <a:srgbClr val="00539B"/>
                </a:solidFill>
              </a:rPr>
              <a:t> </a:t>
            </a:r>
            <a:r>
              <a:rPr lang="lv-LV" altLang="lv-LV" sz="3500" b="1" i="1" dirty="0" err="1">
                <a:solidFill>
                  <a:srgbClr val="00539B"/>
                </a:solidFill>
              </a:rPr>
              <a:t>and</a:t>
            </a:r>
            <a:r>
              <a:rPr lang="lv-LV" altLang="lv-LV" sz="3500" b="1" i="1" dirty="0">
                <a:solidFill>
                  <a:srgbClr val="00539B"/>
                </a:solidFill>
              </a:rPr>
              <a:t> Commercial </a:t>
            </a:r>
            <a:r>
              <a:rPr lang="lv-LV" altLang="lv-LV" sz="3500" b="1" i="1" dirty="0" err="1">
                <a:solidFill>
                  <a:srgbClr val="00539B"/>
                </a:solidFill>
              </a:rPr>
              <a:t>Diplomacy</a:t>
            </a:r>
            <a:r>
              <a:rPr lang="lv-LV" altLang="lv-LV" sz="3500" b="1" i="1" dirty="0">
                <a:solidFill>
                  <a:srgbClr val="00539B"/>
                </a:solidFill>
              </a:rPr>
              <a:t>»</a:t>
            </a:r>
            <a:r>
              <a:rPr lang="lv-LV" altLang="lv-LV" sz="3500" b="1" dirty="0">
                <a:solidFill>
                  <a:srgbClr val="00539B"/>
                </a:solidFill>
              </a:rPr>
              <a:t> </a:t>
            </a:r>
          </a:p>
          <a:p>
            <a:pPr algn="ctr" eaLnBrk="1" hangingPunct="1"/>
            <a:r>
              <a:rPr lang="lv-LV" altLang="lv-LV" sz="3500" b="1" dirty="0" err="1">
                <a:solidFill>
                  <a:srgbClr val="00539B"/>
                </a:solidFill>
              </a:rPr>
              <a:t>Bachelor</a:t>
            </a:r>
            <a:r>
              <a:rPr lang="lv-LV" altLang="lv-LV" sz="3500" b="1" dirty="0">
                <a:solidFill>
                  <a:srgbClr val="00539B"/>
                </a:solidFill>
              </a:rPr>
              <a:t> </a:t>
            </a:r>
            <a:r>
              <a:rPr lang="lv-LV" altLang="lv-LV" sz="3500" b="1" dirty="0" err="1">
                <a:solidFill>
                  <a:srgbClr val="00539B"/>
                </a:solidFill>
              </a:rPr>
              <a:t>Program</a:t>
            </a:r>
            <a:r>
              <a:rPr lang="lv-LV" altLang="lv-LV" sz="3500" b="1" dirty="0">
                <a:solidFill>
                  <a:srgbClr val="00539B"/>
                </a:solidFill>
              </a:rPr>
              <a:t>: </a:t>
            </a:r>
            <a:r>
              <a:rPr lang="lv-LV" altLang="lv-LV" sz="3500" b="1" dirty="0" err="1">
                <a:solidFill>
                  <a:srgbClr val="00539B"/>
                </a:solidFill>
              </a:rPr>
              <a:t>Implementing</a:t>
            </a:r>
            <a:r>
              <a:rPr lang="lv-LV" altLang="lv-LV" sz="3500" b="1" dirty="0">
                <a:solidFill>
                  <a:srgbClr val="00539B"/>
                </a:solidFill>
              </a:rPr>
              <a:t> </a:t>
            </a:r>
            <a:r>
              <a:rPr lang="lv-LV" altLang="lv-LV" sz="3500" b="1" dirty="0" err="1">
                <a:solidFill>
                  <a:srgbClr val="00539B"/>
                </a:solidFill>
              </a:rPr>
              <a:t>Learning</a:t>
            </a:r>
            <a:r>
              <a:rPr lang="lv-LV" altLang="lv-LV" sz="3500" b="1" dirty="0">
                <a:solidFill>
                  <a:srgbClr val="00539B"/>
                </a:solidFill>
              </a:rPr>
              <a:t> </a:t>
            </a:r>
            <a:r>
              <a:rPr lang="lv-LV" altLang="lv-LV" sz="3500" b="1" dirty="0" err="1">
                <a:solidFill>
                  <a:srgbClr val="00539B"/>
                </a:solidFill>
              </a:rPr>
              <a:t>Outcomes</a:t>
            </a:r>
            <a:endParaRPr lang="lv-LV" altLang="lv-LV" sz="3500" dirty="0">
              <a:solidFill>
                <a:srgbClr val="00539B"/>
              </a:solidFill>
            </a:endParaRPr>
          </a:p>
        </p:txBody>
      </p:sp>
      <p:pic>
        <p:nvPicPr>
          <p:cNvPr id="2" name="Attēls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672" y="523443"/>
            <a:ext cx="4306957" cy="1507435"/>
          </a:xfrm>
          <a:prstGeom prst="rect">
            <a:avLst/>
          </a:prstGeom>
        </p:spPr>
      </p:pic>
      <p:sp>
        <p:nvSpPr>
          <p:cNvPr id="7" name="Taisnstūris 6"/>
          <p:cNvSpPr/>
          <p:nvPr/>
        </p:nvSpPr>
        <p:spPr>
          <a:xfrm>
            <a:off x="5004048" y="5381993"/>
            <a:ext cx="3823162" cy="646331"/>
          </a:xfrm>
          <a:prstGeom prst="rect">
            <a:avLst/>
          </a:prstGeom>
        </p:spPr>
        <p:txBody>
          <a:bodyPr wrap="none">
            <a:spAutoFit/>
          </a:bodyPr>
          <a:lstStyle/>
          <a:p>
            <a:pPr marL="285750" indent="-285750">
              <a:buFontTx/>
              <a:buChar char="-"/>
            </a:pPr>
            <a:r>
              <a:rPr lang="lv-LV" b="1" dirty="0"/>
              <a:t>INTRODUCTORY PART: </a:t>
            </a:r>
            <a:r>
              <a:rPr lang="lv-LV" b="1" dirty="0" err="1"/>
              <a:t>terminology</a:t>
            </a:r>
            <a:endParaRPr lang="lv-LV" b="1" dirty="0"/>
          </a:p>
          <a:p>
            <a:pPr marL="285750" indent="-285750">
              <a:buFontTx/>
              <a:buChar char="-"/>
            </a:pPr>
            <a:r>
              <a:rPr lang="lv-LV" b="1" dirty="0"/>
              <a:t>PRACTICAL PART: </a:t>
            </a:r>
            <a:r>
              <a:rPr lang="lv-LV" b="1" dirty="0" err="1"/>
              <a:t>case</a:t>
            </a:r>
            <a:r>
              <a:rPr lang="lv-LV" b="1" dirty="0"/>
              <a:t> </a:t>
            </a:r>
            <a:r>
              <a:rPr lang="lv-LV" b="1" dirty="0" err="1"/>
              <a:t>study</a:t>
            </a:r>
            <a:endParaRPr lang="lv-LV" dirty="0"/>
          </a:p>
        </p:txBody>
      </p:sp>
      <p:sp>
        <p:nvSpPr>
          <p:cNvPr id="3" name="Taisnstūris 2"/>
          <p:cNvSpPr/>
          <p:nvPr/>
        </p:nvSpPr>
        <p:spPr>
          <a:xfrm>
            <a:off x="323528" y="116632"/>
            <a:ext cx="8640960" cy="648072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0" name="Taisnstūris 9"/>
          <p:cNvSpPr/>
          <p:nvPr/>
        </p:nvSpPr>
        <p:spPr>
          <a:xfrm>
            <a:off x="1234292" y="5409836"/>
            <a:ext cx="6819431" cy="630942"/>
          </a:xfrm>
          <a:prstGeom prst="rect">
            <a:avLst/>
          </a:prstGeom>
        </p:spPr>
        <p:txBody>
          <a:bodyPr wrap="none">
            <a:spAutoFit/>
          </a:bodyPr>
          <a:lstStyle/>
          <a:p>
            <a:r>
              <a:rPr lang="lv-LV" altLang="lv-LV" sz="3500" i="1" dirty="0" err="1">
                <a:solidFill>
                  <a:srgbClr val="FF0000"/>
                </a:solidFill>
              </a:rPr>
              <a:t>Did</a:t>
            </a:r>
            <a:r>
              <a:rPr lang="lv-LV" altLang="lv-LV" sz="3500" i="1" dirty="0">
                <a:solidFill>
                  <a:srgbClr val="FF0000"/>
                </a:solidFill>
              </a:rPr>
              <a:t> </a:t>
            </a:r>
            <a:r>
              <a:rPr lang="lv-LV" altLang="lv-LV" sz="3500" i="1" dirty="0" err="1">
                <a:solidFill>
                  <a:srgbClr val="FF0000"/>
                </a:solidFill>
              </a:rPr>
              <a:t>we</a:t>
            </a:r>
            <a:r>
              <a:rPr lang="lv-LV" altLang="lv-LV" sz="3500" i="1" dirty="0">
                <a:solidFill>
                  <a:srgbClr val="FF0000"/>
                </a:solidFill>
              </a:rPr>
              <a:t> </a:t>
            </a:r>
            <a:r>
              <a:rPr lang="lv-LV" altLang="lv-LV" sz="3500" i="1" dirty="0" err="1">
                <a:solidFill>
                  <a:srgbClr val="FF0000"/>
                </a:solidFill>
              </a:rPr>
              <a:t>reach</a:t>
            </a:r>
            <a:r>
              <a:rPr lang="lv-LV" altLang="lv-LV" sz="3500" i="1" dirty="0">
                <a:solidFill>
                  <a:srgbClr val="FF0000"/>
                </a:solidFill>
              </a:rPr>
              <a:t> </a:t>
            </a:r>
            <a:r>
              <a:rPr lang="lv-LV" altLang="lv-LV" sz="3500" i="1" dirty="0" err="1">
                <a:solidFill>
                  <a:srgbClr val="FF0000"/>
                </a:solidFill>
              </a:rPr>
              <a:t>the</a:t>
            </a:r>
            <a:r>
              <a:rPr lang="lv-LV" altLang="lv-LV" sz="3500" i="1" dirty="0">
                <a:solidFill>
                  <a:srgbClr val="FF0000"/>
                </a:solidFill>
              </a:rPr>
              <a:t> </a:t>
            </a:r>
            <a:r>
              <a:rPr lang="lv-LV" altLang="lv-LV" sz="3500" i="1" dirty="0" err="1">
                <a:solidFill>
                  <a:srgbClr val="FF0000"/>
                </a:solidFill>
              </a:rPr>
              <a:t>goal</a:t>
            </a:r>
            <a:r>
              <a:rPr lang="lv-LV" altLang="lv-LV" sz="3500" i="1" dirty="0">
                <a:solidFill>
                  <a:srgbClr val="FF0000"/>
                </a:solidFill>
              </a:rPr>
              <a:t> </a:t>
            </a:r>
            <a:r>
              <a:rPr lang="lv-LV" altLang="lv-LV" sz="3500" i="1" dirty="0" err="1">
                <a:solidFill>
                  <a:srgbClr val="FF0000"/>
                </a:solidFill>
              </a:rPr>
              <a:t>of</a:t>
            </a:r>
            <a:r>
              <a:rPr lang="lv-LV" altLang="lv-LV" sz="3500" i="1" dirty="0">
                <a:solidFill>
                  <a:srgbClr val="FF0000"/>
                </a:solidFill>
              </a:rPr>
              <a:t> </a:t>
            </a:r>
            <a:r>
              <a:rPr lang="lv-LV" altLang="lv-LV" sz="3500" i="1" dirty="0" err="1">
                <a:solidFill>
                  <a:srgbClr val="FF0000"/>
                </a:solidFill>
              </a:rPr>
              <a:t>my</a:t>
            </a:r>
            <a:r>
              <a:rPr lang="lv-LV" altLang="lv-LV" sz="3500" i="1" dirty="0">
                <a:solidFill>
                  <a:srgbClr val="FF0000"/>
                </a:solidFill>
              </a:rPr>
              <a:t> </a:t>
            </a:r>
            <a:r>
              <a:rPr lang="lv-LV" altLang="lv-LV" sz="3500" i="1" dirty="0" err="1">
                <a:solidFill>
                  <a:srgbClr val="FF0000"/>
                </a:solidFill>
              </a:rPr>
              <a:t>lecture</a:t>
            </a:r>
            <a:r>
              <a:rPr lang="lv-LV" altLang="lv-LV" sz="3500" i="1" dirty="0">
                <a:solidFill>
                  <a:srgbClr val="FF0000"/>
                </a:solidFill>
              </a:rPr>
              <a:t>?</a:t>
            </a:r>
            <a:endParaRPr lang="lv-LV" sz="3500" i="1" dirty="0"/>
          </a:p>
        </p:txBody>
      </p:sp>
      <p:pic>
        <p:nvPicPr>
          <p:cNvPr id="11" name="Picture 2" descr="Attēlu rezultāti vaicājumam “belij pushistij”"/>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292" y="1004377"/>
            <a:ext cx="1886670" cy="181592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11860" y="1077556"/>
            <a:ext cx="2094397" cy="1772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descr="http://juliaec.files.wordpress.com/2011/04/blooms_taxonomy.jpg"/>
          <p:cNvPicPr>
            <a:picLocks noChangeAspect="1" noChangeArrowheads="1"/>
          </p:cNvPicPr>
          <p:nvPr/>
        </p:nvPicPr>
        <p:blipFill>
          <a:blip r:embed="rId6" cstate="print"/>
          <a:srcRect/>
          <a:stretch>
            <a:fillRect/>
          </a:stretch>
        </p:blipFill>
        <p:spPr bwMode="auto">
          <a:xfrm>
            <a:off x="6216723" y="1163929"/>
            <a:ext cx="2339752" cy="1585384"/>
          </a:xfrm>
          <a:prstGeom prst="rect">
            <a:avLst/>
          </a:prstGeom>
          <a:noFill/>
          <a:effectLst>
            <a:innerShdw blurRad="114300">
              <a:prstClr val="black"/>
            </a:innerShdw>
          </a:effectLst>
        </p:spPr>
      </p:pic>
      <p:grpSp>
        <p:nvGrpSpPr>
          <p:cNvPr id="15" name="Grupa 14"/>
          <p:cNvGrpSpPr/>
          <p:nvPr/>
        </p:nvGrpSpPr>
        <p:grpSpPr>
          <a:xfrm>
            <a:off x="723532" y="3607193"/>
            <a:ext cx="4307846" cy="1519105"/>
            <a:chOff x="2123728" y="5020904"/>
            <a:chExt cx="5377990" cy="1612101"/>
          </a:xfrm>
        </p:grpSpPr>
        <p:sp>
          <p:nvSpPr>
            <p:cNvPr id="16" name="Taisnstūris 15"/>
            <p:cNvSpPr/>
            <p:nvPr/>
          </p:nvSpPr>
          <p:spPr>
            <a:xfrm>
              <a:off x="2123728" y="5020904"/>
              <a:ext cx="5377990" cy="342948"/>
            </a:xfrm>
            <a:prstGeom prst="rect">
              <a:avLst/>
            </a:prstGeom>
            <a:ln>
              <a:noFill/>
            </a:ln>
          </p:spPr>
          <p:txBody>
            <a:bodyPr wrap="none">
              <a:spAutoFit/>
            </a:bodyPr>
            <a:lstStyle/>
            <a:p>
              <a:r>
                <a:rPr lang="lv-LV" altLang="lv-LV" sz="1500" b="1" dirty="0"/>
                <a:t>LO EQF/NQF      -&gt;      LO </a:t>
              </a:r>
              <a:r>
                <a:rPr lang="lv-LV" altLang="lv-LV" sz="1500" b="1" dirty="0" err="1"/>
                <a:t>program</a:t>
              </a:r>
              <a:r>
                <a:rPr lang="lv-LV" altLang="lv-LV" sz="1500" b="1" dirty="0"/>
                <a:t>      -&gt;      LO </a:t>
              </a:r>
              <a:r>
                <a:rPr lang="lv-LV" altLang="lv-LV" sz="1500" b="1" dirty="0" err="1"/>
                <a:t>courses</a:t>
              </a:r>
              <a:endParaRPr lang="lv-LV" sz="1500" dirty="0"/>
            </a:p>
          </p:txBody>
        </p:sp>
        <p:pic>
          <p:nvPicPr>
            <p:cNvPr id="17" name="Picture 4" descr="Attēlu rezultāti vaicājumam “oak tre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23728" y="5376032"/>
              <a:ext cx="1520470" cy="100813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8" name="Picture 10" descr="Attēlu rezultāti vaicājumam “oak tree branch”"/>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45432" y="5407340"/>
              <a:ext cx="1467913" cy="97683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9" name="Picture 12" descr="Attēlu rezultāti vaicājumam “oak tree branch”"/>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14579" y="5376032"/>
              <a:ext cx="1356199" cy="111011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0" name="Taisnstūris 19"/>
            <p:cNvSpPr/>
            <p:nvPr/>
          </p:nvSpPr>
          <p:spPr>
            <a:xfrm>
              <a:off x="5728582" y="6384170"/>
              <a:ext cx="1728192" cy="2488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grpSp>
      <p:pic>
        <p:nvPicPr>
          <p:cNvPr id="21" name="Picture 4" descr="Attēlu rezultāti vaicājumam “quality ?”"/>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71215" y="3665401"/>
            <a:ext cx="2800350" cy="162877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Attēlu rezultāti vaicājumam “roadmap”"/>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5400000">
            <a:off x="4549041" y="3724220"/>
            <a:ext cx="2360232" cy="1180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2245766"/>
      </p:ext>
    </p:extLst>
  </p:cSld>
  <p:clrMapOvr>
    <a:masterClrMapping/>
  </p:clrMapOvr>
  <p:transition>
    <p:fade/>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isnstūris 1"/>
          <p:cNvSpPr/>
          <p:nvPr/>
        </p:nvSpPr>
        <p:spPr>
          <a:xfrm>
            <a:off x="741388" y="2859350"/>
            <a:ext cx="8145578" cy="2862322"/>
          </a:xfrm>
          <a:prstGeom prst="rect">
            <a:avLst/>
          </a:prstGeom>
        </p:spPr>
        <p:txBody>
          <a:bodyPr wrap="square">
            <a:spAutoFit/>
          </a:bodyPr>
          <a:lstStyle/>
          <a:p>
            <a:r>
              <a:rPr lang="lv-LV" altLang="lv-LV" sz="3000" i="1" dirty="0"/>
              <a:t>-    </a:t>
            </a:r>
            <a:r>
              <a:rPr lang="lv-LV" altLang="lv-LV" sz="3000" i="1" dirty="0" err="1"/>
              <a:t>Uni</a:t>
            </a:r>
            <a:r>
              <a:rPr lang="lv-LV" altLang="lv-LV" sz="3000" i="1" dirty="0"/>
              <a:t> </a:t>
            </a:r>
            <a:r>
              <a:rPr lang="lv-LV" altLang="lv-LV" sz="3000" i="1" dirty="0" err="1"/>
              <a:t>of</a:t>
            </a:r>
            <a:r>
              <a:rPr lang="lv-LV" altLang="lv-LV" sz="3000" i="1" dirty="0"/>
              <a:t> Latvia </a:t>
            </a:r>
            <a:r>
              <a:rPr lang="lv-LV" altLang="lv-LV" sz="3000" i="1" dirty="0" err="1"/>
              <a:t>strategy</a:t>
            </a:r>
            <a:r>
              <a:rPr lang="lv-LV" altLang="lv-LV" sz="3000" i="1" dirty="0"/>
              <a:t> </a:t>
            </a:r>
            <a:r>
              <a:rPr lang="lv-LV" altLang="lv-LV" sz="3000" i="1" dirty="0" err="1"/>
              <a:t>of</a:t>
            </a:r>
            <a:r>
              <a:rPr lang="lv-LV" altLang="lv-LV" sz="3000" i="1" dirty="0"/>
              <a:t> </a:t>
            </a:r>
            <a:r>
              <a:rPr lang="lv-LV" altLang="lv-LV" sz="3000" i="1" dirty="0" err="1"/>
              <a:t>internal</a:t>
            </a:r>
            <a:r>
              <a:rPr lang="lv-LV" altLang="lv-LV" sz="3000" i="1" dirty="0"/>
              <a:t> </a:t>
            </a:r>
            <a:r>
              <a:rPr lang="lv-LV" altLang="lv-LV" sz="3000" i="1" dirty="0" err="1"/>
              <a:t>quality</a:t>
            </a:r>
            <a:r>
              <a:rPr lang="lv-LV" altLang="lv-LV" sz="3000" i="1" dirty="0"/>
              <a:t> </a:t>
            </a:r>
            <a:r>
              <a:rPr lang="lv-LV" altLang="lv-LV" sz="3000" i="1" dirty="0" err="1"/>
              <a:t>assurance</a:t>
            </a:r>
            <a:r>
              <a:rPr lang="lv-LV" altLang="lv-LV" sz="3000" i="1" dirty="0"/>
              <a:t>;</a:t>
            </a:r>
          </a:p>
          <a:p>
            <a:r>
              <a:rPr lang="lv-LV" altLang="lv-LV" sz="3000" i="1" dirty="0"/>
              <a:t>-    </a:t>
            </a:r>
            <a:r>
              <a:rPr lang="lv-LV" altLang="lv-LV" sz="3000" i="1" dirty="0" err="1"/>
              <a:t>examples</a:t>
            </a:r>
            <a:r>
              <a:rPr lang="lv-LV" altLang="lv-LV" sz="3000" i="1" dirty="0"/>
              <a:t> </a:t>
            </a:r>
            <a:r>
              <a:rPr lang="lv-LV" altLang="lv-LV" sz="3000" i="1" dirty="0" err="1"/>
              <a:t>of</a:t>
            </a:r>
            <a:r>
              <a:rPr lang="lv-LV" altLang="lv-LV" sz="3000" i="1" dirty="0"/>
              <a:t> </a:t>
            </a:r>
            <a:r>
              <a:rPr lang="lv-LV" altLang="lv-LV" sz="3000" i="1" dirty="0" err="1"/>
              <a:t>internal</a:t>
            </a:r>
            <a:r>
              <a:rPr lang="lv-LV" altLang="lv-LV" sz="3000" i="1" dirty="0"/>
              <a:t> </a:t>
            </a:r>
            <a:r>
              <a:rPr lang="lv-LV" altLang="lv-LV" sz="3000" i="1" dirty="0" err="1"/>
              <a:t>quality</a:t>
            </a:r>
            <a:r>
              <a:rPr lang="lv-LV" altLang="lv-LV" sz="3000" i="1" dirty="0"/>
              <a:t> </a:t>
            </a:r>
            <a:r>
              <a:rPr lang="lv-LV" altLang="lv-LV" sz="3000" i="1" dirty="0" err="1"/>
              <a:t>management</a:t>
            </a:r>
            <a:r>
              <a:rPr lang="lv-LV" altLang="lv-LV" sz="3000" i="1" dirty="0"/>
              <a:t> </a:t>
            </a:r>
          </a:p>
          <a:p>
            <a:r>
              <a:rPr lang="lv-LV" altLang="lv-LV" sz="3000" i="1" dirty="0" err="1"/>
              <a:t>exploitable</a:t>
            </a:r>
            <a:r>
              <a:rPr lang="lv-LV" altLang="lv-LV" sz="3000" i="1" dirty="0"/>
              <a:t> </a:t>
            </a:r>
            <a:r>
              <a:rPr lang="lv-LV" altLang="lv-LV" sz="3000" i="1" dirty="0" err="1"/>
              <a:t>for</a:t>
            </a:r>
            <a:r>
              <a:rPr lang="lv-LV" altLang="lv-LV" sz="3000" i="1" dirty="0"/>
              <a:t> UZ </a:t>
            </a:r>
            <a:r>
              <a:rPr lang="lv-LV" altLang="lv-LV" sz="3000" i="1" dirty="0" err="1"/>
              <a:t>HEIs</a:t>
            </a:r>
            <a:r>
              <a:rPr lang="lv-LV" altLang="lv-LV" sz="3000" i="1" dirty="0"/>
              <a:t> </a:t>
            </a:r>
            <a:r>
              <a:rPr lang="lv-LV" altLang="lv-LV" sz="3000" i="1" dirty="0" err="1"/>
              <a:t>structured</a:t>
            </a:r>
            <a:r>
              <a:rPr lang="lv-LV" altLang="lv-LV" sz="3000" i="1" dirty="0"/>
              <a:t> </a:t>
            </a:r>
            <a:r>
              <a:rPr lang="lv-LV" altLang="lv-LV" sz="3000" i="1" dirty="0" err="1"/>
              <a:t>by</a:t>
            </a:r>
            <a:r>
              <a:rPr lang="lv-LV" altLang="lv-LV" sz="3000" i="1" dirty="0"/>
              <a:t> ESG; </a:t>
            </a:r>
          </a:p>
          <a:p>
            <a:pPr marL="342900" indent="-342900">
              <a:buFontTx/>
              <a:buChar char="-"/>
            </a:pPr>
            <a:r>
              <a:rPr lang="lv-LV" altLang="lv-LV" sz="3000" i="1" dirty="0" err="1"/>
              <a:t>strong</a:t>
            </a:r>
            <a:r>
              <a:rPr lang="lv-LV" altLang="lv-LV" sz="3000" i="1" dirty="0"/>
              <a:t> </a:t>
            </a:r>
            <a:r>
              <a:rPr lang="lv-LV" altLang="lv-LV" sz="3000" i="1" dirty="0" err="1"/>
              <a:t>and</a:t>
            </a:r>
            <a:r>
              <a:rPr lang="lv-LV" altLang="lv-LV" sz="3000" i="1" dirty="0"/>
              <a:t> </a:t>
            </a:r>
            <a:r>
              <a:rPr lang="lv-LV" altLang="lv-LV" sz="3000" i="1" dirty="0" err="1"/>
              <a:t>weak</a:t>
            </a:r>
            <a:r>
              <a:rPr lang="lv-LV" altLang="lv-LV" sz="3000" i="1" dirty="0"/>
              <a:t> </a:t>
            </a:r>
            <a:r>
              <a:rPr lang="lv-LV" altLang="lv-LV" sz="3000" i="1" dirty="0" err="1"/>
              <a:t>points</a:t>
            </a:r>
            <a:r>
              <a:rPr lang="lv-LV" altLang="lv-LV" sz="3000" i="1" dirty="0"/>
              <a:t>;</a:t>
            </a:r>
          </a:p>
          <a:p>
            <a:pPr marL="342900" indent="-342900">
              <a:buFontTx/>
              <a:buChar char="-"/>
            </a:pPr>
            <a:r>
              <a:rPr lang="lv-LV" altLang="lv-LV" sz="3000" i="1" dirty="0" err="1"/>
              <a:t>recommendations</a:t>
            </a:r>
            <a:r>
              <a:rPr lang="lv-LV" altLang="lv-LV" sz="3000" i="1" dirty="0"/>
              <a:t> </a:t>
            </a:r>
            <a:r>
              <a:rPr lang="lv-LV" altLang="lv-LV" sz="3000" i="1" dirty="0" err="1"/>
              <a:t>for</a:t>
            </a:r>
            <a:r>
              <a:rPr lang="lv-LV" altLang="lv-LV" sz="3000" i="1" dirty="0"/>
              <a:t> UZ</a:t>
            </a:r>
          </a:p>
        </p:txBody>
      </p:sp>
      <p:sp>
        <p:nvSpPr>
          <p:cNvPr id="3" name="Taisnstūris 2"/>
          <p:cNvSpPr/>
          <p:nvPr/>
        </p:nvSpPr>
        <p:spPr>
          <a:xfrm>
            <a:off x="1391386" y="1552506"/>
            <a:ext cx="4931799" cy="477054"/>
          </a:xfrm>
          <a:prstGeom prst="rect">
            <a:avLst/>
          </a:prstGeom>
        </p:spPr>
        <p:txBody>
          <a:bodyPr wrap="none">
            <a:spAutoFit/>
          </a:bodyPr>
          <a:lstStyle/>
          <a:p>
            <a:r>
              <a:rPr lang="lv-LV" altLang="lv-LV" sz="2500" i="1" dirty="0" err="1">
                <a:solidFill>
                  <a:srgbClr val="FF0000"/>
                </a:solidFill>
              </a:rPr>
              <a:t>Did</a:t>
            </a:r>
            <a:r>
              <a:rPr lang="lv-LV" altLang="lv-LV" sz="2500" i="1" dirty="0">
                <a:solidFill>
                  <a:srgbClr val="FF0000"/>
                </a:solidFill>
              </a:rPr>
              <a:t> </a:t>
            </a:r>
            <a:r>
              <a:rPr lang="lv-LV" altLang="lv-LV" sz="2500" i="1" dirty="0" err="1">
                <a:solidFill>
                  <a:srgbClr val="FF0000"/>
                </a:solidFill>
              </a:rPr>
              <a:t>we</a:t>
            </a:r>
            <a:r>
              <a:rPr lang="lv-LV" altLang="lv-LV" sz="2500" i="1" dirty="0">
                <a:solidFill>
                  <a:srgbClr val="FF0000"/>
                </a:solidFill>
              </a:rPr>
              <a:t> </a:t>
            </a:r>
            <a:r>
              <a:rPr lang="lv-LV" altLang="lv-LV" sz="2500" i="1" dirty="0" err="1">
                <a:solidFill>
                  <a:srgbClr val="FF0000"/>
                </a:solidFill>
              </a:rPr>
              <a:t>reach</a:t>
            </a:r>
            <a:r>
              <a:rPr lang="lv-LV" altLang="lv-LV" sz="2500" i="1" dirty="0">
                <a:solidFill>
                  <a:srgbClr val="FF0000"/>
                </a:solidFill>
              </a:rPr>
              <a:t> </a:t>
            </a:r>
            <a:r>
              <a:rPr lang="lv-LV" altLang="lv-LV" sz="2500" i="1" dirty="0" err="1">
                <a:solidFill>
                  <a:srgbClr val="FF0000"/>
                </a:solidFill>
              </a:rPr>
              <a:t>the</a:t>
            </a:r>
            <a:r>
              <a:rPr lang="lv-LV" altLang="lv-LV" sz="2500" i="1" dirty="0">
                <a:solidFill>
                  <a:srgbClr val="FF0000"/>
                </a:solidFill>
              </a:rPr>
              <a:t> </a:t>
            </a:r>
            <a:r>
              <a:rPr lang="lv-LV" altLang="lv-LV" sz="2500" i="1" dirty="0" err="1">
                <a:solidFill>
                  <a:srgbClr val="FF0000"/>
                </a:solidFill>
              </a:rPr>
              <a:t>goal</a:t>
            </a:r>
            <a:r>
              <a:rPr lang="lv-LV" altLang="lv-LV" sz="2500" i="1" dirty="0">
                <a:solidFill>
                  <a:srgbClr val="FF0000"/>
                </a:solidFill>
              </a:rPr>
              <a:t> </a:t>
            </a:r>
            <a:r>
              <a:rPr lang="lv-LV" altLang="lv-LV" sz="2500" i="1" dirty="0" err="1">
                <a:solidFill>
                  <a:srgbClr val="FF0000"/>
                </a:solidFill>
              </a:rPr>
              <a:t>of</a:t>
            </a:r>
            <a:r>
              <a:rPr lang="lv-LV" altLang="lv-LV" sz="2500" i="1" dirty="0">
                <a:solidFill>
                  <a:srgbClr val="FF0000"/>
                </a:solidFill>
              </a:rPr>
              <a:t> </a:t>
            </a:r>
            <a:r>
              <a:rPr lang="lv-LV" altLang="lv-LV" sz="2500" i="1" dirty="0" err="1">
                <a:solidFill>
                  <a:srgbClr val="FF0000"/>
                </a:solidFill>
              </a:rPr>
              <a:t>my</a:t>
            </a:r>
            <a:r>
              <a:rPr lang="lv-LV" altLang="lv-LV" sz="2500" i="1" dirty="0">
                <a:solidFill>
                  <a:srgbClr val="FF0000"/>
                </a:solidFill>
              </a:rPr>
              <a:t> </a:t>
            </a:r>
            <a:r>
              <a:rPr lang="lv-LV" altLang="lv-LV" sz="2500" i="1" dirty="0" err="1">
                <a:solidFill>
                  <a:srgbClr val="FF0000"/>
                </a:solidFill>
              </a:rPr>
              <a:t>lecture</a:t>
            </a:r>
            <a:r>
              <a:rPr lang="lv-LV" altLang="lv-LV" sz="2500" i="1" dirty="0">
                <a:solidFill>
                  <a:srgbClr val="FF0000"/>
                </a:solidFill>
              </a:rPr>
              <a:t>?</a:t>
            </a:r>
          </a:p>
        </p:txBody>
      </p:sp>
      <p:pic>
        <p:nvPicPr>
          <p:cNvPr id="4" name="Picture 2" descr="Attēlu rezultāti vaicājumam “belij pushistij”"/>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0296" y="260648"/>
            <a:ext cx="1886670" cy="181592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Alberts\Dropbox\Erasmus+\pieteikums14\IQAT\info\eu_flag_co_funded_pos_[rgb]_righ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308399"/>
            <a:ext cx="3948752" cy="1127766"/>
          </a:xfrm>
          <a:prstGeom prst="rect">
            <a:avLst/>
          </a:prstGeom>
          <a:noFill/>
          <a:extLst>
            <a:ext uri="{909E8E84-426E-40DD-AFC4-6F175D3DCCD1}">
              <a14:hiddenFill xmlns:a14="http://schemas.microsoft.com/office/drawing/2010/main">
                <a:solidFill>
                  <a:srgbClr val="FFFFFF"/>
                </a:solidFill>
              </a14:hiddenFill>
            </a:ext>
          </a:extLst>
        </p:spPr>
      </p:pic>
      <p:sp>
        <p:nvSpPr>
          <p:cNvPr id="6" name="Taisnstūris 5"/>
          <p:cNvSpPr/>
          <p:nvPr/>
        </p:nvSpPr>
        <p:spPr>
          <a:xfrm>
            <a:off x="2938809" y="2029560"/>
            <a:ext cx="3384376" cy="784830"/>
          </a:xfrm>
          <a:prstGeom prst="rect">
            <a:avLst/>
          </a:prstGeom>
        </p:spPr>
        <p:txBody>
          <a:bodyPr wrap="square">
            <a:spAutoFit/>
          </a:bodyPr>
          <a:lstStyle/>
          <a:p>
            <a:r>
              <a:rPr lang="lv-LV" altLang="lv-LV" sz="4500" b="1" u="sng" dirty="0"/>
              <a:t>IQAT </a:t>
            </a:r>
            <a:r>
              <a:rPr lang="lv-LV" altLang="lv-LV" sz="4500" b="1" u="sng" dirty="0" err="1"/>
              <a:t>project</a:t>
            </a:r>
            <a:endParaRPr lang="lv-LV" sz="4500" b="1" u="sng" dirty="0"/>
          </a:p>
        </p:txBody>
      </p:sp>
      <p:sp>
        <p:nvSpPr>
          <p:cNvPr id="7" name="Taisnstūris 6"/>
          <p:cNvSpPr/>
          <p:nvPr/>
        </p:nvSpPr>
        <p:spPr>
          <a:xfrm>
            <a:off x="729556" y="5690964"/>
            <a:ext cx="7802883" cy="1015663"/>
          </a:xfrm>
          <a:prstGeom prst="rect">
            <a:avLst/>
          </a:prstGeom>
        </p:spPr>
        <p:txBody>
          <a:bodyPr wrap="square">
            <a:spAutoFit/>
          </a:bodyPr>
          <a:lstStyle/>
          <a:p>
            <a:pPr algn="ctr"/>
            <a:r>
              <a:rPr lang="lv-LV" sz="3000" i="1" dirty="0" err="1">
                <a:solidFill>
                  <a:srgbClr val="FF0000"/>
                </a:solidFill>
              </a:rPr>
              <a:t>What</a:t>
            </a:r>
            <a:r>
              <a:rPr lang="lv-LV" sz="3000" i="1" dirty="0">
                <a:solidFill>
                  <a:srgbClr val="FF0000"/>
                </a:solidFill>
              </a:rPr>
              <a:t> </a:t>
            </a:r>
            <a:r>
              <a:rPr lang="lv-LV" sz="3000" i="1" dirty="0" err="1">
                <a:solidFill>
                  <a:srgbClr val="FF0000"/>
                </a:solidFill>
              </a:rPr>
              <a:t>are</a:t>
            </a:r>
            <a:r>
              <a:rPr lang="lv-LV" sz="3000" i="1" dirty="0">
                <a:solidFill>
                  <a:srgbClr val="FF0000"/>
                </a:solidFill>
              </a:rPr>
              <a:t> </a:t>
            </a:r>
            <a:r>
              <a:rPr lang="lv-LV" sz="3000" i="1" dirty="0" err="1">
                <a:solidFill>
                  <a:srgbClr val="FF0000"/>
                </a:solidFill>
              </a:rPr>
              <a:t>you</a:t>
            </a:r>
            <a:r>
              <a:rPr lang="lv-LV" sz="3000" i="1" dirty="0">
                <a:solidFill>
                  <a:srgbClr val="FF0000"/>
                </a:solidFill>
              </a:rPr>
              <a:t> </a:t>
            </a:r>
            <a:r>
              <a:rPr lang="lv-LV" sz="3000" b="1" i="1" dirty="0" err="1">
                <a:solidFill>
                  <a:srgbClr val="FF0000"/>
                </a:solidFill>
              </a:rPr>
              <a:t>able</a:t>
            </a:r>
            <a:r>
              <a:rPr lang="lv-LV" sz="3000" b="1" i="1" dirty="0">
                <a:solidFill>
                  <a:srgbClr val="FF0000"/>
                </a:solidFill>
              </a:rPr>
              <a:t> to do </a:t>
            </a:r>
            <a:r>
              <a:rPr lang="lv-LV" sz="3000" i="1" dirty="0" err="1">
                <a:solidFill>
                  <a:srgbClr val="FF0000"/>
                </a:solidFill>
              </a:rPr>
              <a:t>with</a:t>
            </a:r>
            <a:r>
              <a:rPr lang="lv-LV" sz="3000" i="1" dirty="0">
                <a:solidFill>
                  <a:srgbClr val="FF0000"/>
                </a:solidFill>
              </a:rPr>
              <a:t> </a:t>
            </a:r>
            <a:r>
              <a:rPr lang="lv-LV" sz="3000" i="1" dirty="0" err="1">
                <a:solidFill>
                  <a:srgbClr val="FF0000"/>
                </a:solidFill>
              </a:rPr>
              <a:t>the</a:t>
            </a:r>
            <a:r>
              <a:rPr lang="lv-LV" sz="3000" i="1" dirty="0">
                <a:solidFill>
                  <a:srgbClr val="FF0000"/>
                </a:solidFill>
              </a:rPr>
              <a:t> </a:t>
            </a:r>
            <a:r>
              <a:rPr lang="lv-LV" sz="3000" i="1" dirty="0" err="1">
                <a:solidFill>
                  <a:srgbClr val="FF0000"/>
                </a:solidFill>
              </a:rPr>
              <a:t>information</a:t>
            </a:r>
            <a:r>
              <a:rPr lang="lv-LV" sz="3000" i="1" dirty="0">
                <a:solidFill>
                  <a:srgbClr val="FF0000"/>
                </a:solidFill>
              </a:rPr>
              <a:t> </a:t>
            </a:r>
            <a:r>
              <a:rPr lang="lv-LV" sz="3000" i="1" dirty="0" err="1">
                <a:solidFill>
                  <a:srgbClr val="FF0000"/>
                </a:solidFill>
              </a:rPr>
              <a:t>from</a:t>
            </a:r>
            <a:r>
              <a:rPr lang="lv-LV" sz="3000" i="1" dirty="0">
                <a:solidFill>
                  <a:srgbClr val="FF0000"/>
                </a:solidFill>
              </a:rPr>
              <a:t> </a:t>
            </a:r>
            <a:r>
              <a:rPr lang="lv-LV" sz="3000" i="1" dirty="0" err="1">
                <a:solidFill>
                  <a:srgbClr val="FF0000"/>
                </a:solidFill>
              </a:rPr>
              <a:t>this</a:t>
            </a:r>
            <a:r>
              <a:rPr lang="lv-LV" sz="3000" i="1" dirty="0">
                <a:solidFill>
                  <a:srgbClr val="FF0000"/>
                </a:solidFill>
              </a:rPr>
              <a:t> </a:t>
            </a:r>
            <a:r>
              <a:rPr lang="lv-LV" sz="3000" i="1" dirty="0" err="1">
                <a:solidFill>
                  <a:srgbClr val="FF0000"/>
                </a:solidFill>
              </a:rPr>
              <a:t>session</a:t>
            </a:r>
            <a:r>
              <a:rPr lang="lv-LV" sz="3000" i="1" dirty="0">
                <a:solidFill>
                  <a:srgbClr val="FF0000"/>
                </a:solidFill>
              </a:rPr>
              <a:t>?</a:t>
            </a:r>
            <a:endParaRPr lang="lv-LV" sz="3000" i="1" dirty="0"/>
          </a:p>
        </p:txBody>
      </p:sp>
    </p:spTree>
    <p:extLst>
      <p:ext uri="{BB962C8B-B14F-4D97-AF65-F5344CB8AC3E}">
        <p14:creationId xmlns:p14="http://schemas.microsoft.com/office/powerpoint/2010/main" val="106630077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457200" y="274638"/>
            <a:ext cx="8229600" cy="5674642"/>
          </a:xfrm>
        </p:spPr>
        <p:txBody>
          <a:bodyPr/>
          <a:lstStyle/>
          <a:p>
            <a:r>
              <a:rPr lang="lv-LV" dirty="0"/>
              <a:t>RECOMMENDATIONS</a:t>
            </a:r>
          </a:p>
        </p:txBody>
      </p:sp>
    </p:spTree>
    <p:extLst>
      <p:ext uri="{BB962C8B-B14F-4D97-AF65-F5344CB8AC3E}">
        <p14:creationId xmlns:p14="http://schemas.microsoft.com/office/powerpoint/2010/main" val="105170551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dirty="0"/>
              <a:t>Building </a:t>
            </a:r>
            <a:r>
              <a:rPr lang="lv-LV" dirty="0" err="1"/>
              <a:t>upon</a:t>
            </a:r>
            <a:r>
              <a:rPr lang="lv-LV" dirty="0"/>
              <a:t> </a:t>
            </a:r>
            <a:r>
              <a:rPr lang="lv-LV" dirty="0" err="1"/>
              <a:t>the</a:t>
            </a:r>
            <a:r>
              <a:rPr lang="lv-LV" dirty="0"/>
              <a:t> </a:t>
            </a:r>
            <a:r>
              <a:rPr lang="lv-LV" dirty="0" err="1"/>
              <a:t>existing</a:t>
            </a:r>
            <a:r>
              <a:rPr lang="lv-LV" dirty="0"/>
              <a:t> </a:t>
            </a:r>
            <a:r>
              <a:rPr lang="lv-LV" dirty="0" err="1"/>
              <a:t>system</a:t>
            </a:r>
            <a:r>
              <a:rPr lang="lv-LV" dirty="0"/>
              <a:t> </a:t>
            </a:r>
          </a:p>
        </p:txBody>
      </p:sp>
      <p:sp>
        <p:nvSpPr>
          <p:cNvPr id="4" name="TextBox 3"/>
          <p:cNvSpPr txBox="1"/>
          <p:nvPr/>
        </p:nvSpPr>
        <p:spPr>
          <a:xfrm>
            <a:off x="755576" y="1700808"/>
            <a:ext cx="7632848" cy="4154984"/>
          </a:xfrm>
          <a:prstGeom prst="rect">
            <a:avLst/>
          </a:prstGeom>
          <a:noFill/>
        </p:spPr>
        <p:txBody>
          <a:bodyPr wrap="square" rtlCol="0">
            <a:spAutoFit/>
          </a:bodyPr>
          <a:lstStyle/>
          <a:p>
            <a:pPr marL="342900" indent="-342900">
              <a:buAutoNum type="arabicParenR"/>
            </a:pPr>
            <a:r>
              <a:rPr lang="lv-LV" sz="4400" dirty="0" err="1"/>
              <a:t>What</a:t>
            </a:r>
            <a:r>
              <a:rPr lang="lv-LV" sz="4400" dirty="0"/>
              <a:t> </a:t>
            </a:r>
            <a:r>
              <a:rPr lang="lv-LV" sz="4400" dirty="0" err="1"/>
              <a:t>is</a:t>
            </a:r>
            <a:r>
              <a:rPr lang="lv-LV" sz="4400" dirty="0"/>
              <a:t> </a:t>
            </a:r>
            <a:r>
              <a:rPr lang="lv-LV" sz="4400" dirty="0" err="1"/>
              <a:t>impossible</a:t>
            </a:r>
            <a:endParaRPr lang="lv-LV" sz="4400" dirty="0"/>
          </a:p>
          <a:p>
            <a:pPr marL="342900" indent="-342900">
              <a:buAutoNum type="arabicParenR"/>
            </a:pPr>
            <a:r>
              <a:rPr lang="lv-LV" sz="4400" dirty="0" err="1"/>
              <a:t>What</a:t>
            </a:r>
            <a:r>
              <a:rPr lang="lv-LV" sz="4400" dirty="0"/>
              <a:t> </a:t>
            </a:r>
            <a:r>
              <a:rPr lang="lv-LV" sz="4400" dirty="0" err="1"/>
              <a:t>already</a:t>
            </a:r>
            <a:r>
              <a:rPr lang="lv-LV" sz="4400" dirty="0"/>
              <a:t> </a:t>
            </a:r>
            <a:r>
              <a:rPr lang="lv-LV" sz="4400" dirty="0" err="1"/>
              <a:t>exists</a:t>
            </a:r>
            <a:r>
              <a:rPr lang="lv-LV" sz="4400" dirty="0"/>
              <a:t> </a:t>
            </a:r>
            <a:r>
              <a:rPr lang="lv-LV" sz="4400" dirty="0" err="1"/>
              <a:t>but</a:t>
            </a:r>
            <a:r>
              <a:rPr lang="lv-LV" sz="4400" dirty="0"/>
              <a:t> </a:t>
            </a:r>
            <a:r>
              <a:rPr lang="lv-LV" sz="4400" dirty="0" err="1"/>
              <a:t>has</a:t>
            </a:r>
            <a:r>
              <a:rPr lang="lv-LV" sz="4400" dirty="0"/>
              <a:t> to </a:t>
            </a:r>
            <a:r>
              <a:rPr lang="lv-LV" sz="4400" dirty="0" err="1"/>
              <a:t>be</a:t>
            </a:r>
            <a:r>
              <a:rPr lang="lv-LV" sz="4400" dirty="0"/>
              <a:t> </a:t>
            </a:r>
            <a:r>
              <a:rPr lang="lv-LV" sz="4400" dirty="0" err="1"/>
              <a:t>ammended</a:t>
            </a:r>
            <a:r>
              <a:rPr lang="lv-LV" sz="4400" dirty="0"/>
              <a:t>/</a:t>
            </a:r>
            <a:r>
              <a:rPr lang="lv-LV" sz="4400" dirty="0" err="1"/>
              <a:t>improved</a:t>
            </a:r>
            <a:endParaRPr lang="lv-LV" sz="4400" dirty="0"/>
          </a:p>
          <a:p>
            <a:pPr marL="342900" indent="-342900">
              <a:buAutoNum type="arabicParenR"/>
            </a:pPr>
            <a:r>
              <a:rPr lang="lv-LV" sz="4400" dirty="0" err="1"/>
              <a:t>What</a:t>
            </a:r>
            <a:r>
              <a:rPr lang="lv-LV" sz="4400" dirty="0"/>
              <a:t> </a:t>
            </a:r>
            <a:r>
              <a:rPr lang="lv-LV" sz="4400" dirty="0" err="1"/>
              <a:t>additional</a:t>
            </a:r>
            <a:r>
              <a:rPr lang="lv-LV" sz="4400" dirty="0"/>
              <a:t> </a:t>
            </a:r>
            <a:r>
              <a:rPr lang="lv-LV" sz="4400" dirty="0" err="1"/>
              <a:t>parts</a:t>
            </a:r>
            <a:r>
              <a:rPr lang="lv-LV" sz="4400" dirty="0"/>
              <a:t> </a:t>
            </a:r>
            <a:r>
              <a:rPr lang="lv-LV" sz="4400" dirty="0" err="1"/>
              <a:t>might</a:t>
            </a:r>
            <a:r>
              <a:rPr lang="lv-LV" sz="4400" dirty="0"/>
              <a:t>/</a:t>
            </a:r>
            <a:r>
              <a:rPr lang="lv-LV" sz="4400" dirty="0" err="1"/>
              <a:t>should</a:t>
            </a:r>
            <a:r>
              <a:rPr lang="lv-LV" sz="4400" dirty="0"/>
              <a:t> </a:t>
            </a:r>
            <a:r>
              <a:rPr lang="lv-LV" sz="4400" dirty="0" err="1"/>
              <a:t>be</a:t>
            </a:r>
            <a:r>
              <a:rPr lang="lv-LV" sz="4400" dirty="0"/>
              <a:t> </a:t>
            </a:r>
            <a:r>
              <a:rPr lang="lv-LV" sz="4400" dirty="0" err="1"/>
              <a:t>added</a:t>
            </a:r>
            <a:r>
              <a:rPr lang="lv-LV" sz="4400" dirty="0"/>
              <a:t> to </a:t>
            </a:r>
            <a:r>
              <a:rPr lang="lv-LV" sz="4400" dirty="0" err="1"/>
              <a:t>fill</a:t>
            </a:r>
            <a:r>
              <a:rPr lang="lv-LV" sz="4400" dirty="0"/>
              <a:t> </a:t>
            </a:r>
            <a:r>
              <a:rPr lang="lv-LV" sz="4400" dirty="0" err="1"/>
              <a:t>the</a:t>
            </a:r>
            <a:r>
              <a:rPr lang="lv-LV" sz="4400" dirty="0"/>
              <a:t> </a:t>
            </a:r>
            <a:r>
              <a:rPr lang="lv-LV" sz="4400" dirty="0" err="1"/>
              <a:t>gap</a:t>
            </a:r>
            <a:endParaRPr lang="lv-LV" sz="4400" dirty="0"/>
          </a:p>
        </p:txBody>
      </p:sp>
    </p:spTree>
    <p:extLst>
      <p:ext uri="{BB962C8B-B14F-4D97-AF65-F5344CB8AC3E}">
        <p14:creationId xmlns:p14="http://schemas.microsoft.com/office/powerpoint/2010/main" val="389812331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dirty="0" err="1"/>
              <a:t>Impossibilities</a:t>
            </a:r>
            <a:endParaRPr lang="lv-LV" dirty="0"/>
          </a:p>
        </p:txBody>
      </p:sp>
      <p:sp>
        <p:nvSpPr>
          <p:cNvPr id="4" name="TextBox 3"/>
          <p:cNvSpPr txBox="1"/>
          <p:nvPr/>
        </p:nvSpPr>
        <p:spPr>
          <a:xfrm>
            <a:off x="354360" y="1417638"/>
            <a:ext cx="8435280" cy="8771632"/>
          </a:xfrm>
          <a:prstGeom prst="rect">
            <a:avLst/>
          </a:prstGeom>
          <a:noFill/>
        </p:spPr>
        <p:txBody>
          <a:bodyPr wrap="square" rtlCol="0">
            <a:spAutoFit/>
          </a:bodyPr>
          <a:lstStyle/>
          <a:p>
            <a:r>
              <a:rPr lang="lv-LV" sz="2800" dirty="0"/>
              <a:t>[</a:t>
            </a:r>
            <a:r>
              <a:rPr lang="lv-LV" sz="2800" dirty="0" err="1"/>
              <a:t>Lack</a:t>
            </a:r>
            <a:r>
              <a:rPr lang="lv-LV" sz="2800" dirty="0"/>
              <a:t> </a:t>
            </a:r>
            <a:r>
              <a:rPr lang="lv-LV" sz="2800" dirty="0" err="1"/>
              <a:t>of</a:t>
            </a:r>
            <a:r>
              <a:rPr lang="lv-LV" sz="2800" dirty="0"/>
              <a:t>] </a:t>
            </a:r>
            <a:r>
              <a:rPr lang="lv-LV" sz="2800" dirty="0" err="1"/>
              <a:t>Autonomy</a:t>
            </a:r>
            <a:r>
              <a:rPr lang="lv-LV" sz="2800" dirty="0"/>
              <a:t> </a:t>
            </a:r>
            <a:r>
              <a:rPr lang="lv-LV" sz="2800" dirty="0" err="1"/>
              <a:t>of</a:t>
            </a:r>
            <a:r>
              <a:rPr lang="lv-LV" sz="2800" dirty="0"/>
              <a:t> </a:t>
            </a:r>
            <a:r>
              <a:rPr lang="lv-LV" sz="2800" dirty="0" err="1"/>
              <a:t>HEIs</a:t>
            </a:r>
            <a:endParaRPr lang="lv-LV" sz="2800" dirty="0"/>
          </a:p>
          <a:p>
            <a:endParaRPr lang="lv-LV" sz="2800" dirty="0"/>
          </a:p>
          <a:p>
            <a:r>
              <a:rPr lang="lv-LV" sz="2800" dirty="0"/>
              <a:t>National </a:t>
            </a:r>
            <a:r>
              <a:rPr lang="lv-LV" sz="2800" dirty="0" err="1"/>
              <a:t>context</a:t>
            </a:r>
            <a:r>
              <a:rPr lang="lv-LV" sz="2800" dirty="0"/>
              <a:t> (</a:t>
            </a:r>
            <a:r>
              <a:rPr lang="lv-LV" sz="2800" dirty="0" err="1"/>
              <a:t>Bologna</a:t>
            </a:r>
            <a:r>
              <a:rPr lang="lv-LV" sz="2800" dirty="0"/>
              <a:t>, NQF)</a:t>
            </a:r>
          </a:p>
          <a:p>
            <a:endParaRPr lang="lv-LV" sz="2800" dirty="0"/>
          </a:p>
          <a:p>
            <a:r>
              <a:rPr lang="lv-LV" sz="3200" dirty="0" err="1"/>
              <a:t>Structure</a:t>
            </a:r>
            <a:r>
              <a:rPr lang="lv-LV" sz="3200" dirty="0"/>
              <a:t> </a:t>
            </a:r>
            <a:r>
              <a:rPr lang="lv-LV" sz="3200" dirty="0" err="1"/>
              <a:t>of</a:t>
            </a:r>
            <a:r>
              <a:rPr lang="lv-LV" sz="3200" dirty="0"/>
              <a:t>  </a:t>
            </a:r>
            <a:r>
              <a:rPr lang="lv-LV" sz="3200" dirty="0" err="1"/>
              <a:t>the</a:t>
            </a:r>
            <a:r>
              <a:rPr lang="lv-LV" sz="3200" dirty="0"/>
              <a:t> </a:t>
            </a:r>
            <a:r>
              <a:rPr lang="lv-LV" sz="3200" dirty="0" err="1"/>
              <a:t>institution</a:t>
            </a:r>
            <a:r>
              <a:rPr lang="lv-LV" sz="3200" dirty="0"/>
              <a:t> (?)</a:t>
            </a:r>
            <a:endParaRPr lang="lv-LV" sz="2800" dirty="0"/>
          </a:p>
          <a:p>
            <a:endParaRPr lang="lv-LV" sz="2800" dirty="0"/>
          </a:p>
          <a:p>
            <a:r>
              <a:rPr lang="lv-LV" sz="2800" dirty="0" err="1"/>
              <a:t>But</a:t>
            </a:r>
            <a:r>
              <a:rPr lang="lv-LV" sz="2800" dirty="0"/>
              <a:t>:</a:t>
            </a:r>
          </a:p>
          <a:p>
            <a:endParaRPr lang="lv-LV" sz="2800" dirty="0"/>
          </a:p>
          <a:p>
            <a:r>
              <a:rPr lang="lv-LV" sz="4000" dirty="0" err="1"/>
              <a:t>not</a:t>
            </a:r>
            <a:r>
              <a:rPr lang="lv-LV" sz="4000" dirty="0"/>
              <a:t> </a:t>
            </a:r>
            <a:r>
              <a:rPr lang="lv-LV" sz="4000" dirty="0" err="1"/>
              <a:t>everything</a:t>
            </a:r>
            <a:r>
              <a:rPr lang="lv-LV" sz="4000" dirty="0"/>
              <a:t> </a:t>
            </a:r>
            <a:r>
              <a:rPr lang="lv-LV" sz="4000" dirty="0" err="1"/>
              <a:t>that</a:t>
            </a:r>
            <a:r>
              <a:rPr lang="lv-LV" sz="4000" dirty="0"/>
              <a:t> </a:t>
            </a:r>
            <a:r>
              <a:rPr lang="lv-LV" sz="4000" dirty="0" err="1"/>
              <a:t>is</a:t>
            </a:r>
            <a:r>
              <a:rPr lang="lv-LV" sz="4000" dirty="0"/>
              <a:t> </a:t>
            </a:r>
            <a:r>
              <a:rPr lang="lv-LV" sz="4000" dirty="0" err="1"/>
              <a:t>defined</a:t>
            </a:r>
            <a:r>
              <a:rPr lang="lv-LV" sz="4000" dirty="0"/>
              <a:t> </a:t>
            </a:r>
            <a:r>
              <a:rPr lang="lv-LV" sz="4000" dirty="0" err="1"/>
              <a:t>at</a:t>
            </a:r>
            <a:r>
              <a:rPr lang="lv-LV" sz="4000" dirty="0"/>
              <a:t> National </a:t>
            </a:r>
            <a:r>
              <a:rPr lang="lv-LV" sz="4000" dirty="0" err="1"/>
              <a:t>level</a:t>
            </a:r>
            <a:r>
              <a:rPr lang="lv-LV" sz="4000" dirty="0"/>
              <a:t> </a:t>
            </a:r>
            <a:r>
              <a:rPr lang="lv-LV" sz="4000" dirty="0" err="1"/>
              <a:t>is</a:t>
            </a:r>
            <a:r>
              <a:rPr lang="lv-LV" sz="4000" dirty="0"/>
              <a:t> to </a:t>
            </a:r>
            <a:r>
              <a:rPr lang="lv-LV" sz="4000" dirty="0" err="1"/>
              <a:t>be</a:t>
            </a:r>
            <a:r>
              <a:rPr lang="lv-LV" sz="4000" dirty="0"/>
              <a:t> </a:t>
            </a:r>
            <a:r>
              <a:rPr lang="lv-LV" sz="4000" dirty="0" err="1"/>
              <a:t>considered</a:t>
            </a:r>
            <a:r>
              <a:rPr lang="lv-LV" sz="4000" dirty="0"/>
              <a:t> </a:t>
            </a:r>
            <a:r>
              <a:rPr lang="lv-LV" sz="4000" dirty="0" err="1"/>
              <a:t>as</a:t>
            </a:r>
            <a:r>
              <a:rPr lang="lv-LV" sz="4000" dirty="0"/>
              <a:t> </a:t>
            </a:r>
            <a:r>
              <a:rPr lang="lv-LV" sz="4000" dirty="0" err="1"/>
              <a:t>an</a:t>
            </a:r>
            <a:r>
              <a:rPr lang="lv-LV" sz="4000" dirty="0"/>
              <a:t> </a:t>
            </a:r>
            <a:r>
              <a:rPr lang="lv-LV" sz="4000" dirty="0" err="1"/>
              <a:t>obstacle</a:t>
            </a:r>
            <a:endParaRPr lang="lv-LV" sz="2800" dirty="0"/>
          </a:p>
          <a:p>
            <a:endParaRPr lang="lv-LV" dirty="0"/>
          </a:p>
          <a:p>
            <a:endParaRPr lang="lv-LV" dirty="0"/>
          </a:p>
          <a:p>
            <a:endParaRPr lang="lv-LV" dirty="0"/>
          </a:p>
          <a:p>
            <a:endParaRPr lang="lv-LV" dirty="0"/>
          </a:p>
          <a:p>
            <a:endParaRPr lang="lv-LV" dirty="0"/>
          </a:p>
          <a:p>
            <a:endParaRPr lang="lv-LV" dirty="0"/>
          </a:p>
          <a:p>
            <a:endParaRPr lang="lv-LV" dirty="0"/>
          </a:p>
          <a:p>
            <a:endParaRPr lang="lv-LV" dirty="0"/>
          </a:p>
          <a:p>
            <a:endParaRPr lang="lv-LV" dirty="0"/>
          </a:p>
          <a:p>
            <a:endParaRPr lang="lv-LV" dirty="0"/>
          </a:p>
          <a:p>
            <a:endParaRPr lang="lv-LV" dirty="0"/>
          </a:p>
          <a:p>
            <a:endParaRPr lang="lv-LV" dirty="0"/>
          </a:p>
        </p:txBody>
      </p:sp>
    </p:spTree>
    <p:extLst>
      <p:ext uri="{BB962C8B-B14F-4D97-AF65-F5344CB8AC3E}">
        <p14:creationId xmlns:p14="http://schemas.microsoft.com/office/powerpoint/2010/main" val="76662890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dirty="0" err="1"/>
              <a:t>Amendments</a:t>
            </a:r>
            <a:r>
              <a:rPr lang="lv-LV" dirty="0"/>
              <a:t>/</a:t>
            </a:r>
            <a:r>
              <a:rPr lang="lv-LV" dirty="0" err="1"/>
              <a:t>Improvements</a:t>
            </a:r>
            <a:endParaRPr lang="lv-LV" dirty="0"/>
          </a:p>
        </p:txBody>
      </p:sp>
      <p:sp>
        <p:nvSpPr>
          <p:cNvPr id="4" name="TextBox 3"/>
          <p:cNvSpPr txBox="1"/>
          <p:nvPr/>
        </p:nvSpPr>
        <p:spPr>
          <a:xfrm>
            <a:off x="354360" y="1772816"/>
            <a:ext cx="8435280" cy="4955203"/>
          </a:xfrm>
          <a:prstGeom prst="rect">
            <a:avLst/>
          </a:prstGeom>
          <a:noFill/>
        </p:spPr>
        <p:txBody>
          <a:bodyPr wrap="square" rtlCol="0">
            <a:spAutoFit/>
          </a:bodyPr>
          <a:lstStyle/>
          <a:p>
            <a:r>
              <a:rPr lang="lv-LV" sz="3600" dirty="0" err="1"/>
              <a:t>Visibility</a:t>
            </a:r>
            <a:r>
              <a:rPr lang="lv-LV" sz="3600" dirty="0"/>
              <a:t>/</a:t>
            </a:r>
            <a:r>
              <a:rPr lang="lv-LV" sz="3600" dirty="0" err="1"/>
              <a:t>publicity</a:t>
            </a:r>
            <a:endParaRPr lang="lv-LV" dirty="0"/>
          </a:p>
          <a:p>
            <a:endParaRPr lang="lv-LV" dirty="0"/>
          </a:p>
          <a:p>
            <a:r>
              <a:rPr lang="lv-LV" sz="3600" dirty="0" err="1"/>
              <a:t>Internal</a:t>
            </a:r>
            <a:r>
              <a:rPr lang="lv-LV" sz="3600" dirty="0"/>
              <a:t> </a:t>
            </a:r>
            <a:r>
              <a:rPr lang="lv-LV" sz="3600" dirty="0" err="1"/>
              <a:t>regulations</a:t>
            </a:r>
            <a:r>
              <a:rPr lang="lv-LV" sz="3600" dirty="0"/>
              <a:t>/</a:t>
            </a:r>
            <a:r>
              <a:rPr lang="lv-LV" sz="3600" dirty="0" err="1"/>
              <a:t>supporting</a:t>
            </a:r>
            <a:r>
              <a:rPr lang="lv-LV" sz="3600" dirty="0"/>
              <a:t> </a:t>
            </a:r>
            <a:r>
              <a:rPr lang="lv-LV" sz="3600" dirty="0" err="1"/>
              <a:t>documents</a:t>
            </a:r>
            <a:endParaRPr lang="lv-LV" sz="3600" dirty="0"/>
          </a:p>
          <a:p>
            <a:endParaRPr lang="lv-LV" sz="2800" dirty="0"/>
          </a:p>
          <a:p>
            <a:r>
              <a:rPr lang="lv-LV" sz="3600" dirty="0" err="1"/>
              <a:t>Formalization</a:t>
            </a:r>
            <a:r>
              <a:rPr lang="lv-LV" sz="3600" dirty="0"/>
              <a:t> (</a:t>
            </a:r>
            <a:r>
              <a:rPr lang="lv-LV" sz="3600" dirty="0" err="1"/>
              <a:t>Processes</a:t>
            </a:r>
            <a:r>
              <a:rPr lang="lv-LV" sz="3600" dirty="0"/>
              <a:t>, </a:t>
            </a:r>
            <a:r>
              <a:rPr lang="lv-LV" sz="3600" dirty="0" err="1"/>
              <a:t>Learning</a:t>
            </a:r>
            <a:r>
              <a:rPr lang="lv-LV" sz="3600" dirty="0"/>
              <a:t> </a:t>
            </a:r>
            <a:r>
              <a:rPr lang="lv-LV" sz="3600" dirty="0" err="1"/>
              <a:t>outcomes</a:t>
            </a:r>
            <a:r>
              <a:rPr lang="lv-LV" sz="3600" dirty="0"/>
              <a:t>)</a:t>
            </a:r>
          </a:p>
          <a:p>
            <a:endParaRPr lang="lv-LV" sz="3600" dirty="0"/>
          </a:p>
          <a:p>
            <a:r>
              <a:rPr lang="lv-LV" sz="3600" dirty="0" err="1"/>
              <a:t>Self-evaluation</a:t>
            </a:r>
            <a:endParaRPr lang="lv-LV" dirty="0"/>
          </a:p>
          <a:p>
            <a:endParaRPr lang="lv-LV" dirty="0"/>
          </a:p>
          <a:p>
            <a:endParaRPr lang="lv-LV" dirty="0"/>
          </a:p>
          <a:p>
            <a:endParaRPr lang="lv-LV" dirty="0"/>
          </a:p>
        </p:txBody>
      </p:sp>
    </p:spTree>
    <p:extLst>
      <p:ext uri="{BB962C8B-B14F-4D97-AF65-F5344CB8AC3E}">
        <p14:creationId xmlns:p14="http://schemas.microsoft.com/office/powerpoint/2010/main" val="118900606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dirty="0" err="1"/>
              <a:t>Additions</a:t>
            </a:r>
            <a:endParaRPr lang="lv-LV" dirty="0"/>
          </a:p>
        </p:txBody>
      </p:sp>
      <p:sp>
        <p:nvSpPr>
          <p:cNvPr id="4" name="TextBox 3"/>
          <p:cNvSpPr txBox="1"/>
          <p:nvPr/>
        </p:nvSpPr>
        <p:spPr>
          <a:xfrm>
            <a:off x="457200" y="1772816"/>
            <a:ext cx="8435280" cy="6617196"/>
          </a:xfrm>
          <a:prstGeom prst="rect">
            <a:avLst/>
          </a:prstGeom>
          <a:noFill/>
        </p:spPr>
        <p:txBody>
          <a:bodyPr wrap="square" rtlCol="0">
            <a:spAutoFit/>
          </a:bodyPr>
          <a:lstStyle/>
          <a:p>
            <a:r>
              <a:rPr lang="lv-LV" sz="3600" dirty="0" err="1"/>
              <a:t>Expand</a:t>
            </a:r>
            <a:r>
              <a:rPr lang="lv-LV" sz="3600" dirty="0"/>
              <a:t> </a:t>
            </a:r>
            <a:r>
              <a:rPr lang="lv-LV" sz="3600" dirty="0" err="1"/>
              <a:t>the</a:t>
            </a:r>
            <a:r>
              <a:rPr lang="lv-LV" sz="3600" dirty="0"/>
              <a:t> </a:t>
            </a:r>
            <a:r>
              <a:rPr lang="lv-LV" sz="3600" dirty="0" err="1"/>
              <a:t>existing</a:t>
            </a:r>
            <a:r>
              <a:rPr lang="lv-LV" sz="3600" dirty="0"/>
              <a:t> </a:t>
            </a:r>
            <a:r>
              <a:rPr lang="lv-LV" sz="3600" dirty="0" err="1"/>
              <a:t>information</a:t>
            </a:r>
            <a:endParaRPr lang="lv-LV" dirty="0"/>
          </a:p>
          <a:p>
            <a:endParaRPr lang="lv-LV" dirty="0"/>
          </a:p>
          <a:p>
            <a:r>
              <a:rPr lang="lv-LV" sz="3600" dirty="0" err="1"/>
              <a:t>Involvement</a:t>
            </a:r>
            <a:r>
              <a:rPr lang="lv-LV" sz="3600" dirty="0"/>
              <a:t> </a:t>
            </a:r>
            <a:r>
              <a:rPr lang="lv-LV" sz="3600" dirty="0" err="1"/>
              <a:t>of</a:t>
            </a:r>
            <a:r>
              <a:rPr lang="lv-LV" sz="3600" dirty="0"/>
              <a:t> students</a:t>
            </a:r>
          </a:p>
          <a:p>
            <a:endParaRPr lang="lv-LV" sz="2800" dirty="0"/>
          </a:p>
          <a:p>
            <a:r>
              <a:rPr lang="lv-LV" sz="3600" dirty="0" err="1"/>
              <a:t>Involvement</a:t>
            </a:r>
            <a:r>
              <a:rPr lang="lv-LV" sz="3600" dirty="0"/>
              <a:t> </a:t>
            </a:r>
            <a:r>
              <a:rPr lang="lv-LV" sz="3600" dirty="0" err="1"/>
              <a:t>of</a:t>
            </a:r>
            <a:r>
              <a:rPr lang="lv-LV" sz="3600" dirty="0"/>
              <a:t> </a:t>
            </a:r>
            <a:r>
              <a:rPr lang="lv-LV" sz="3600" dirty="0" err="1"/>
              <a:t>faculties</a:t>
            </a:r>
            <a:r>
              <a:rPr lang="lv-LV" sz="3600" dirty="0"/>
              <a:t> </a:t>
            </a:r>
          </a:p>
          <a:p>
            <a:endParaRPr lang="lv-LV" sz="3600" dirty="0"/>
          </a:p>
          <a:p>
            <a:r>
              <a:rPr lang="lv-LV" sz="3600" dirty="0" err="1"/>
              <a:t>Involvement</a:t>
            </a:r>
            <a:r>
              <a:rPr lang="lv-LV" sz="3600" dirty="0"/>
              <a:t> </a:t>
            </a:r>
            <a:r>
              <a:rPr lang="lv-LV" sz="3600" dirty="0" err="1"/>
              <a:t>of</a:t>
            </a:r>
            <a:r>
              <a:rPr lang="lv-LV" sz="3600" dirty="0"/>
              <a:t> </a:t>
            </a:r>
            <a:r>
              <a:rPr lang="lv-LV" sz="3600" dirty="0" err="1"/>
              <a:t>external</a:t>
            </a:r>
            <a:r>
              <a:rPr lang="lv-LV" sz="3600" dirty="0"/>
              <a:t> </a:t>
            </a:r>
            <a:r>
              <a:rPr lang="lv-LV" sz="3600" dirty="0" err="1"/>
              <a:t>stakeholders</a:t>
            </a:r>
            <a:endParaRPr lang="lv-LV" dirty="0"/>
          </a:p>
          <a:p>
            <a:endParaRPr lang="lv-LV" dirty="0"/>
          </a:p>
          <a:p>
            <a:endParaRPr lang="lv-LV" dirty="0"/>
          </a:p>
          <a:p>
            <a:endParaRPr lang="lv-LV" dirty="0"/>
          </a:p>
          <a:p>
            <a:endParaRPr lang="lv-LV" dirty="0"/>
          </a:p>
          <a:p>
            <a:endParaRPr lang="lv-LV" dirty="0"/>
          </a:p>
          <a:p>
            <a:endParaRPr lang="lv-LV" dirty="0"/>
          </a:p>
          <a:p>
            <a:endParaRPr lang="lv-LV" dirty="0"/>
          </a:p>
          <a:p>
            <a:endParaRPr lang="lv-LV" dirty="0"/>
          </a:p>
          <a:p>
            <a:endParaRPr lang="lv-LV" dirty="0"/>
          </a:p>
          <a:p>
            <a:endParaRPr lang="lv-LV" dirty="0"/>
          </a:p>
          <a:p>
            <a:endParaRPr lang="lv-LV" dirty="0"/>
          </a:p>
        </p:txBody>
      </p:sp>
    </p:spTree>
    <p:extLst>
      <p:ext uri="{BB962C8B-B14F-4D97-AF65-F5344CB8AC3E}">
        <p14:creationId xmlns:p14="http://schemas.microsoft.com/office/powerpoint/2010/main" val="45361738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atura vietturis 1"/>
          <p:cNvSpPr>
            <a:spLocks noGrp="1"/>
          </p:cNvSpPr>
          <p:nvPr>
            <p:ph/>
          </p:nvPr>
        </p:nvSpPr>
        <p:spPr/>
        <p:txBody>
          <a:bodyPr>
            <a:normAutofit/>
          </a:bodyPr>
          <a:lstStyle/>
          <a:p>
            <a:pPr marL="0" indent="0" algn="ctr">
              <a:buNone/>
            </a:pPr>
            <a:endParaRPr lang="lv-LV" sz="4400" dirty="0"/>
          </a:p>
          <a:p>
            <a:pPr marL="0" indent="0" algn="ctr">
              <a:buNone/>
            </a:pPr>
            <a:endParaRPr lang="lv-LV" sz="4400" dirty="0"/>
          </a:p>
          <a:p>
            <a:pPr marL="0" indent="0" algn="ctr">
              <a:buNone/>
            </a:pPr>
            <a:r>
              <a:rPr lang="lv-LV" sz="4400" dirty="0" err="1"/>
              <a:t>Further</a:t>
            </a:r>
            <a:r>
              <a:rPr lang="lv-LV" sz="4400" dirty="0"/>
              <a:t> reference </a:t>
            </a:r>
            <a:r>
              <a:rPr lang="lv-LV" sz="4400" dirty="0" err="1"/>
              <a:t>material</a:t>
            </a:r>
            <a:endParaRPr lang="lv-LV" sz="4400" dirty="0"/>
          </a:p>
        </p:txBody>
      </p:sp>
    </p:spTree>
    <p:extLst>
      <p:ext uri="{BB962C8B-B14F-4D97-AF65-F5344CB8AC3E}">
        <p14:creationId xmlns:p14="http://schemas.microsoft.com/office/powerpoint/2010/main" val="267546768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lv-LV" sz="2700" b="1" dirty="0" err="1">
                <a:latin typeface="+mn-lt"/>
              </a:rPr>
              <a:t>Study</a:t>
            </a:r>
            <a:r>
              <a:rPr lang="lv-LV" sz="2700" b="1" dirty="0">
                <a:latin typeface="+mn-lt"/>
              </a:rPr>
              <a:t> </a:t>
            </a:r>
            <a:r>
              <a:rPr lang="lv-LV" sz="2700" b="1" dirty="0" err="1">
                <a:latin typeface="+mn-lt"/>
              </a:rPr>
              <a:t>Program</a:t>
            </a:r>
            <a:r>
              <a:rPr lang="lv-LV" sz="2700" b="1" dirty="0">
                <a:latin typeface="+mn-lt"/>
              </a:rPr>
              <a:t> </a:t>
            </a:r>
            <a:r>
              <a:rPr lang="lv-LV" sz="2700" b="1" dirty="0" err="1">
                <a:latin typeface="+mn-lt"/>
              </a:rPr>
              <a:t>Development</a:t>
            </a:r>
            <a:endParaRPr lang="en-GB" sz="2700" b="1" dirty="0">
              <a:latin typeface="+mn-lt"/>
            </a:endParaRPr>
          </a:p>
        </p:txBody>
      </p:sp>
      <p:sp>
        <p:nvSpPr>
          <p:cNvPr id="5" name="Content Placeholder 4"/>
          <p:cNvSpPr>
            <a:spLocks noGrp="1"/>
          </p:cNvSpPr>
          <p:nvPr>
            <p:ph idx="1"/>
          </p:nvPr>
        </p:nvSpPr>
        <p:spPr>
          <a:xfrm>
            <a:off x="628650" y="2162073"/>
            <a:ext cx="7886700" cy="3263504"/>
          </a:xfrm>
        </p:spPr>
        <p:txBody>
          <a:bodyPr>
            <a:normAutofit fontScale="70000" lnSpcReduction="20000"/>
          </a:bodyPr>
          <a:lstStyle/>
          <a:p>
            <a:r>
              <a:rPr lang="en-GB" dirty="0"/>
              <a:t>Each program has defined the main aim and study results which correspond to the level of the awarded degree (bachelor, master, doctor or others) and determined by the needs of employers and society. </a:t>
            </a:r>
          </a:p>
          <a:p>
            <a:pPr marL="0" indent="0">
              <a:buNone/>
            </a:pPr>
            <a:r>
              <a:rPr lang="lv-LV" dirty="0" err="1"/>
              <a:t>From</a:t>
            </a:r>
            <a:r>
              <a:rPr lang="lv-LV" dirty="0"/>
              <a:t> </a:t>
            </a:r>
            <a:r>
              <a:rPr lang="lv-LV" dirty="0" err="1"/>
              <a:t>MSc</a:t>
            </a:r>
            <a:r>
              <a:rPr lang="lv-LV" dirty="0"/>
              <a:t> </a:t>
            </a:r>
            <a:r>
              <a:rPr lang="lv-LV" dirty="0" err="1"/>
              <a:t>program</a:t>
            </a:r>
            <a:r>
              <a:rPr lang="lv-LV" dirty="0"/>
              <a:t> LU:</a:t>
            </a:r>
          </a:p>
          <a:p>
            <a:pPr marL="0" indent="0">
              <a:buNone/>
            </a:pPr>
            <a:r>
              <a:rPr lang="en-US" dirty="0"/>
              <a:t>The </a:t>
            </a:r>
            <a:r>
              <a:rPr lang="en-US" i="1" dirty="0"/>
              <a:t>aim </a:t>
            </a:r>
            <a:r>
              <a:rPr lang="en-US" dirty="0"/>
              <a:t>of the Program of Master studies in Chemistry</a:t>
            </a:r>
            <a:r>
              <a:rPr lang="en-US" b="1" dirty="0"/>
              <a:t> </a:t>
            </a:r>
            <a:r>
              <a:rPr lang="en-US" dirty="0"/>
              <a:t>is to provide students with deepened theoretical knowledge, practical skills and research abilities in the main areas of chemistry and in one of the chemistry sub-disciplines relevant to the </a:t>
            </a:r>
            <a:r>
              <a:rPr lang="lv-LV" dirty="0" err="1"/>
              <a:t>needs</a:t>
            </a:r>
            <a:r>
              <a:rPr lang="lv-LV" dirty="0"/>
              <a:t> </a:t>
            </a:r>
            <a:r>
              <a:rPr lang="lv-LV" dirty="0" err="1"/>
              <a:t>of</a:t>
            </a:r>
            <a:r>
              <a:rPr lang="lv-LV" dirty="0"/>
              <a:t> </a:t>
            </a:r>
            <a:r>
              <a:rPr lang="lv-LV" dirty="0" err="1"/>
              <a:t>the</a:t>
            </a:r>
            <a:r>
              <a:rPr lang="lv-LV" dirty="0"/>
              <a:t> </a:t>
            </a:r>
            <a:r>
              <a:rPr lang="en-US" dirty="0" err="1"/>
              <a:t>labour</a:t>
            </a:r>
            <a:r>
              <a:rPr lang="en-US" dirty="0"/>
              <a:t> market and access to the </a:t>
            </a:r>
            <a:r>
              <a:rPr lang="lv-LV" dirty="0" err="1"/>
              <a:t>Doctoral</a:t>
            </a:r>
            <a:r>
              <a:rPr lang="lv-LV" dirty="0"/>
              <a:t> </a:t>
            </a:r>
            <a:r>
              <a:rPr lang="en-US" dirty="0"/>
              <a:t>studies.</a:t>
            </a:r>
            <a:endParaRPr lang="en-GB" dirty="0"/>
          </a:p>
          <a:p>
            <a:pPr marL="0" indent="0">
              <a:buNone/>
            </a:pPr>
            <a:endParaRPr lang="en-GB" dirty="0"/>
          </a:p>
        </p:txBody>
      </p:sp>
    </p:spTree>
    <p:extLst>
      <p:ext uri="{BB962C8B-B14F-4D97-AF65-F5344CB8AC3E}">
        <p14:creationId xmlns:p14="http://schemas.microsoft.com/office/powerpoint/2010/main" val="3253509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normAutofit fontScale="90000"/>
          </a:bodyPr>
          <a:lstStyle/>
          <a:p>
            <a:r>
              <a:rPr lang="lv-LV" b="1" dirty="0" err="1"/>
              <a:t>Clients</a:t>
            </a:r>
            <a:r>
              <a:rPr lang="lv-LV" b="1" dirty="0"/>
              <a:t>/</a:t>
            </a:r>
            <a:r>
              <a:rPr lang="lv-LV" b="1" dirty="0" err="1"/>
              <a:t>stakeholders</a:t>
            </a:r>
            <a:r>
              <a:rPr lang="lv-LV" b="1" dirty="0"/>
              <a:t> </a:t>
            </a:r>
            <a:r>
              <a:rPr lang="lv-LV" b="1" dirty="0" err="1"/>
              <a:t>of</a:t>
            </a:r>
            <a:r>
              <a:rPr lang="lv-LV" b="1" dirty="0"/>
              <a:t> </a:t>
            </a:r>
            <a:r>
              <a:rPr lang="lv-LV" b="1" dirty="0" err="1"/>
              <a:t>the</a:t>
            </a:r>
            <a:r>
              <a:rPr lang="lv-LV" b="1" dirty="0"/>
              <a:t> </a:t>
            </a:r>
            <a:r>
              <a:rPr lang="lv-LV" b="1" dirty="0" err="1"/>
              <a:t>academic</a:t>
            </a:r>
            <a:r>
              <a:rPr lang="lv-LV" b="1" dirty="0"/>
              <a:t> process</a:t>
            </a:r>
          </a:p>
        </p:txBody>
      </p:sp>
      <p:graphicFrame>
        <p:nvGraphicFramePr>
          <p:cNvPr id="4" name="Satura vietturis 3"/>
          <p:cNvGraphicFramePr>
            <a:graphicFrameLocks noGrp="1"/>
          </p:cNvGraphicFramePr>
          <p:nvPr>
            <p:ph idx="1"/>
            <p:extLst>
              <p:ext uri="{D42A27DB-BD31-4B8C-83A1-F6EECF244321}">
                <p14:modId xmlns:p14="http://schemas.microsoft.com/office/powerpoint/2010/main" val="3741946197"/>
              </p:ext>
            </p:extLst>
          </p:nvPr>
        </p:nvGraphicFramePr>
        <p:xfrm>
          <a:off x="457200" y="1600200"/>
          <a:ext cx="8229600" cy="505968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676672">
                <a:tc>
                  <a:txBody>
                    <a:bodyPr/>
                    <a:lstStyle/>
                    <a:p>
                      <a:r>
                        <a:rPr lang="lv-LV" sz="3200" dirty="0" err="1">
                          <a:solidFill>
                            <a:schemeClr val="tx1"/>
                          </a:solidFill>
                        </a:rPr>
                        <a:t>Internal</a:t>
                      </a:r>
                      <a:endParaRPr lang="lv-LV" sz="3200" dirty="0">
                        <a:solidFill>
                          <a:schemeClr val="tx1"/>
                        </a:solidFill>
                      </a:endParaRPr>
                    </a:p>
                    <a:p>
                      <a:endParaRPr lang="lv-LV" sz="3200" dirty="0">
                        <a:solidFill>
                          <a:schemeClr val="tx1"/>
                        </a:solidFill>
                      </a:endParaRPr>
                    </a:p>
                  </a:txBody>
                  <a:tcPr>
                    <a:solidFill>
                      <a:schemeClr val="bg1"/>
                    </a:solidFill>
                  </a:tcPr>
                </a:tc>
                <a:tc>
                  <a:txBody>
                    <a:bodyPr/>
                    <a:lstStyle/>
                    <a:p>
                      <a:r>
                        <a:rPr lang="lv-LV" sz="3200" dirty="0" err="1">
                          <a:solidFill>
                            <a:schemeClr val="tx1"/>
                          </a:solidFill>
                        </a:rPr>
                        <a:t>External</a:t>
                      </a:r>
                      <a:endParaRPr lang="lv-LV" sz="3200" dirty="0">
                        <a:solidFill>
                          <a:schemeClr val="tx1"/>
                        </a:solidFill>
                      </a:endParaRPr>
                    </a:p>
                  </a:txBody>
                  <a:tcPr>
                    <a:solidFill>
                      <a:schemeClr val="bg1"/>
                    </a:solidFill>
                  </a:tcPr>
                </a:tc>
                <a:extLst>
                  <a:ext uri="{0D108BD9-81ED-4DB2-BD59-A6C34878D82A}">
                    <a16:rowId xmlns:a16="http://schemas.microsoft.com/office/drawing/2014/main" val="10000"/>
                  </a:ext>
                </a:extLst>
              </a:tr>
              <a:tr h="2318556">
                <a:tc>
                  <a:txBody>
                    <a:bodyPr/>
                    <a:lstStyle/>
                    <a:p>
                      <a:r>
                        <a:rPr lang="lv-LV" sz="3200" dirty="0">
                          <a:solidFill>
                            <a:schemeClr val="tx1"/>
                          </a:solidFill>
                        </a:rPr>
                        <a:t>Students</a:t>
                      </a:r>
                    </a:p>
                    <a:p>
                      <a:r>
                        <a:rPr lang="lv-LV" sz="3200" dirty="0" err="1">
                          <a:solidFill>
                            <a:schemeClr val="tx1"/>
                          </a:solidFill>
                        </a:rPr>
                        <a:t>Colleagues</a:t>
                      </a:r>
                      <a:endParaRPr lang="lv-LV" sz="3200" dirty="0">
                        <a:solidFill>
                          <a:schemeClr val="tx1"/>
                        </a:solidFill>
                      </a:endParaRPr>
                    </a:p>
                    <a:p>
                      <a:r>
                        <a:rPr lang="lv-LV" sz="3200" dirty="0" err="1">
                          <a:solidFill>
                            <a:schemeClr val="tx1"/>
                          </a:solidFill>
                        </a:rPr>
                        <a:t>Staff</a:t>
                      </a:r>
                      <a:r>
                        <a:rPr lang="lv-LV" sz="3200" dirty="0">
                          <a:solidFill>
                            <a:schemeClr val="tx1"/>
                          </a:solidFill>
                        </a:rPr>
                        <a:t> </a:t>
                      </a:r>
                      <a:r>
                        <a:rPr lang="lv-LV" sz="3200" dirty="0" err="1">
                          <a:solidFill>
                            <a:schemeClr val="tx1"/>
                          </a:solidFill>
                        </a:rPr>
                        <a:t>of</a:t>
                      </a:r>
                      <a:r>
                        <a:rPr lang="lv-LV" sz="3200" dirty="0">
                          <a:solidFill>
                            <a:schemeClr val="tx1"/>
                          </a:solidFill>
                        </a:rPr>
                        <a:t> </a:t>
                      </a:r>
                      <a:r>
                        <a:rPr lang="lv-LV" sz="3200" dirty="0" err="1">
                          <a:solidFill>
                            <a:schemeClr val="tx1"/>
                          </a:solidFill>
                        </a:rPr>
                        <a:t>further</a:t>
                      </a:r>
                      <a:r>
                        <a:rPr lang="lv-LV" sz="3200" dirty="0">
                          <a:solidFill>
                            <a:schemeClr val="tx1"/>
                          </a:solidFill>
                        </a:rPr>
                        <a:t> </a:t>
                      </a:r>
                      <a:r>
                        <a:rPr lang="lv-LV" sz="3200" dirty="0" err="1">
                          <a:solidFill>
                            <a:schemeClr val="tx1"/>
                          </a:solidFill>
                        </a:rPr>
                        <a:t>study</a:t>
                      </a:r>
                      <a:r>
                        <a:rPr lang="lv-LV" sz="3200" dirty="0">
                          <a:solidFill>
                            <a:schemeClr val="tx1"/>
                          </a:solidFill>
                        </a:rPr>
                        <a:t> </a:t>
                      </a:r>
                      <a:r>
                        <a:rPr lang="lv-LV" sz="3200" dirty="0" err="1">
                          <a:solidFill>
                            <a:schemeClr val="tx1"/>
                          </a:solidFill>
                        </a:rPr>
                        <a:t>stages</a:t>
                      </a:r>
                      <a:endParaRPr lang="lv-LV" sz="3200" dirty="0">
                        <a:solidFill>
                          <a:schemeClr val="tx1"/>
                        </a:solidFill>
                      </a:endParaRPr>
                    </a:p>
                    <a:p>
                      <a:r>
                        <a:rPr lang="lv-LV" sz="3200" dirty="0" err="1">
                          <a:solidFill>
                            <a:schemeClr val="tx1"/>
                          </a:solidFill>
                        </a:rPr>
                        <a:t>Faculty</a:t>
                      </a:r>
                      <a:r>
                        <a:rPr lang="lv-LV" sz="3200" dirty="0">
                          <a:solidFill>
                            <a:schemeClr val="tx1"/>
                          </a:solidFill>
                        </a:rPr>
                        <a:t> </a:t>
                      </a:r>
                      <a:r>
                        <a:rPr lang="lv-LV" sz="3200" dirty="0" err="1">
                          <a:solidFill>
                            <a:schemeClr val="tx1"/>
                          </a:solidFill>
                        </a:rPr>
                        <a:t>management</a:t>
                      </a:r>
                      <a:endParaRPr lang="lv-LV" sz="3200" dirty="0">
                        <a:solidFill>
                          <a:schemeClr val="tx1"/>
                        </a:solidFill>
                      </a:endParaRPr>
                    </a:p>
                    <a:p>
                      <a:r>
                        <a:rPr lang="lv-LV" sz="3200" dirty="0" err="1">
                          <a:solidFill>
                            <a:schemeClr val="tx1"/>
                          </a:solidFill>
                        </a:rPr>
                        <a:t>Institutional</a:t>
                      </a:r>
                      <a:r>
                        <a:rPr lang="lv-LV" sz="3200" dirty="0">
                          <a:solidFill>
                            <a:schemeClr val="tx1"/>
                          </a:solidFill>
                        </a:rPr>
                        <a:t> </a:t>
                      </a:r>
                      <a:r>
                        <a:rPr lang="lv-LV" sz="3200" dirty="0" err="1">
                          <a:solidFill>
                            <a:schemeClr val="tx1"/>
                          </a:solidFill>
                        </a:rPr>
                        <a:t>management</a:t>
                      </a:r>
                      <a:endParaRPr lang="lv-LV" sz="3200" dirty="0">
                        <a:solidFill>
                          <a:schemeClr val="tx1"/>
                        </a:solidFill>
                      </a:endParaRPr>
                    </a:p>
                    <a:p>
                      <a:r>
                        <a:rPr lang="lv-LV" sz="3200" dirty="0">
                          <a:solidFill>
                            <a:schemeClr val="tx1"/>
                          </a:solidFill>
                        </a:rPr>
                        <a:t>…</a:t>
                      </a:r>
                    </a:p>
                  </a:txBody>
                  <a:tcPr>
                    <a:solidFill>
                      <a:schemeClr val="bg1"/>
                    </a:solidFill>
                  </a:tcPr>
                </a:tc>
                <a:tc>
                  <a:txBody>
                    <a:bodyPr/>
                    <a:lstStyle/>
                    <a:p>
                      <a:r>
                        <a:rPr lang="lv-LV" sz="3200" dirty="0" err="1">
                          <a:solidFill>
                            <a:schemeClr val="tx1"/>
                          </a:solidFill>
                        </a:rPr>
                        <a:t>Employers</a:t>
                      </a:r>
                      <a:endParaRPr lang="lv-LV" sz="3200" dirty="0">
                        <a:solidFill>
                          <a:schemeClr val="tx1"/>
                        </a:solidFill>
                      </a:endParaRPr>
                    </a:p>
                    <a:p>
                      <a:r>
                        <a:rPr lang="lv-LV" sz="3200" dirty="0" err="1">
                          <a:solidFill>
                            <a:schemeClr val="tx1"/>
                          </a:solidFill>
                        </a:rPr>
                        <a:t>Graduates</a:t>
                      </a:r>
                      <a:endParaRPr lang="lv-LV" sz="3200" dirty="0">
                        <a:solidFill>
                          <a:schemeClr val="tx1"/>
                        </a:solidFill>
                      </a:endParaRPr>
                    </a:p>
                    <a:p>
                      <a:r>
                        <a:rPr lang="lv-LV" sz="3200" dirty="0" err="1">
                          <a:solidFill>
                            <a:schemeClr val="tx1"/>
                          </a:solidFill>
                        </a:rPr>
                        <a:t>Government</a:t>
                      </a:r>
                      <a:r>
                        <a:rPr lang="lv-LV" sz="3200" dirty="0">
                          <a:solidFill>
                            <a:schemeClr val="tx1"/>
                          </a:solidFill>
                        </a:rPr>
                        <a:t> </a:t>
                      </a:r>
                      <a:r>
                        <a:rPr lang="lv-LV" sz="3200" dirty="0" err="1">
                          <a:solidFill>
                            <a:schemeClr val="tx1"/>
                          </a:solidFill>
                        </a:rPr>
                        <a:t>institutions</a:t>
                      </a:r>
                      <a:endParaRPr lang="lv-LV" sz="3200" dirty="0">
                        <a:solidFill>
                          <a:schemeClr val="tx1"/>
                        </a:solidFill>
                      </a:endParaRPr>
                    </a:p>
                    <a:p>
                      <a:r>
                        <a:rPr lang="lv-LV" sz="3200" dirty="0" err="1">
                          <a:solidFill>
                            <a:schemeClr val="tx1"/>
                          </a:solidFill>
                        </a:rPr>
                        <a:t>Wider</a:t>
                      </a:r>
                      <a:r>
                        <a:rPr lang="lv-LV" sz="3200" dirty="0">
                          <a:solidFill>
                            <a:schemeClr val="tx1"/>
                          </a:solidFill>
                        </a:rPr>
                        <a:t> </a:t>
                      </a:r>
                      <a:r>
                        <a:rPr lang="lv-LV" sz="3200" dirty="0" err="1">
                          <a:solidFill>
                            <a:schemeClr val="tx1"/>
                          </a:solidFill>
                        </a:rPr>
                        <a:t>society</a:t>
                      </a:r>
                      <a:endParaRPr lang="lv-LV" sz="3200" dirty="0">
                        <a:solidFill>
                          <a:schemeClr val="tx1"/>
                        </a:solidFill>
                      </a:endParaRPr>
                    </a:p>
                    <a:p>
                      <a:r>
                        <a:rPr lang="lv-LV" sz="3200" dirty="0" err="1">
                          <a:solidFill>
                            <a:schemeClr val="tx1"/>
                          </a:solidFill>
                        </a:rPr>
                        <a:t>HEIs</a:t>
                      </a:r>
                      <a:r>
                        <a:rPr lang="lv-LV" sz="3200" dirty="0">
                          <a:solidFill>
                            <a:schemeClr val="tx1"/>
                          </a:solidFill>
                        </a:rPr>
                        <a:t> </a:t>
                      </a:r>
                      <a:r>
                        <a:rPr lang="lv-LV" sz="3200" dirty="0" err="1">
                          <a:solidFill>
                            <a:schemeClr val="tx1"/>
                          </a:solidFill>
                        </a:rPr>
                        <a:t>abroad</a:t>
                      </a:r>
                      <a:endParaRPr lang="lv-LV" sz="3200" dirty="0">
                        <a:solidFill>
                          <a:schemeClr val="tx1"/>
                        </a:solidFill>
                      </a:endParaRPr>
                    </a:p>
                    <a:p>
                      <a:r>
                        <a:rPr lang="lv-LV" sz="3200" dirty="0">
                          <a:solidFill>
                            <a:schemeClr val="tx1"/>
                          </a:solidFill>
                        </a:rPr>
                        <a:t>…</a:t>
                      </a:r>
                    </a:p>
                    <a:p>
                      <a:endParaRPr lang="lv-LV" sz="3200" dirty="0">
                        <a:solidFill>
                          <a:schemeClr val="tx1"/>
                        </a:solidFill>
                      </a:endParaRPr>
                    </a:p>
                  </a:txBody>
                  <a:tcPr>
                    <a:solidFill>
                      <a:schemeClr val="bg1"/>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sz="2700" b="1" dirty="0" err="1">
                <a:latin typeface="+mn-lt"/>
              </a:rPr>
              <a:t>Learning</a:t>
            </a:r>
            <a:r>
              <a:rPr lang="lv-LV" sz="2700" b="1" dirty="0">
                <a:latin typeface="+mn-lt"/>
              </a:rPr>
              <a:t> </a:t>
            </a:r>
            <a:r>
              <a:rPr lang="lv-LV" sz="2700" b="1" dirty="0" err="1">
                <a:latin typeface="+mn-lt"/>
              </a:rPr>
              <a:t>Outcomes</a:t>
            </a:r>
            <a:r>
              <a:rPr lang="lv-LV" sz="2700" b="1" dirty="0">
                <a:latin typeface="+mn-lt"/>
              </a:rPr>
              <a:t> </a:t>
            </a:r>
            <a:r>
              <a:rPr lang="lv-LV" sz="2700" b="1" dirty="0" err="1">
                <a:latin typeface="+mn-lt"/>
              </a:rPr>
              <a:t>for</a:t>
            </a:r>
            <a:r>
              <a:rPr lang="lv-LV" sz="2700" b="1" dirty="0">
                <a:latin typeface="+mn-lt"/>
              </a:rPr>
              <a:t> </a:t>
            </a:r>
            <a:r>
              <a:rPr lang="lv-LV" sz="2700" b="1" dirty="0" err="1">
                <a:latin typeface="+mn-lt"/>
              </a:rPr>
              <a:t>Master</a:t>
            </a:r>
            <a:r>
              <a:rPr lang="lv-LV" sz="2700" b="1" dirty="0">
                <a:latin typeface="+mn-lt"/>
              </a:rPr>
              <a:t> </a:t>
            </a:r>
            <a:r>
              <a:rPr lang="lv-LV" sz="2700" b="1" dirty="0" err="1">
                <a:latin typeface="+mn-lt"/>
              </a:rPr>
              <a:t>degree</a:t>
            </a:r>
            <a:r>
              <a:rPr lang="lv-LV" sz="2700" b="1" dirty="0">
                <a:latin typeface="+mn-lt"/>
              </a:rPr>
              <a:t> </a:t>
            </a:r>
            <a:r>
              <a:rPr lang="lv-LV" sz="2700" b="1" dirty="0" err="1">
                <a:latin typeface="+mn-lt"/>
              </a:rPr>
              <a:t>in</a:t>
            </a:r>
            <a:r>
              <a:rPr lang="lv-LV" sz="2700" b="1" dirty="0">
                <a:latin typeface="+mn-lt"/>
              </a:rPr>
              <a:t> </a:t>
            </a:r>
            <a:r>
              <a:rPr lang="lv-LV" sz="2700" b="1" dirty="0" err="1">
                <a:latin typeface="+mn-lt"/>
              </a:rPr>
              <a:t>chemistry</a:t>
            </a:r>
            <a:r>
              <a:rPr lang="lv-LV" sz="2700" b="1" dirty="0">
                <a:latin typeface="+mn-lt"/>
              </a:rPr>
              <a:t> </a:t>
            </a:r>
            <a:endParaRPr lang="en-GB" sz="2700" b="1" dirty="0">
              <a:latin typeface="+mn-lt"/>
            </a:endParaRPr>
          </a:p>
        </p:txBody>
      </p:sp>
      <p:sp>
        <p:nvSpPr>
          <p:cNvPr id="3" name="Content Placeholder 2"/>
          <p:cNvSpPr>
            <a:spLocks noGrp="1"/>
          </p:cNvSpPr>
          <p:nvPr>
            <p:ph idx="1"/>
          </p:nvPr>
        </p:nvSpPr>
        <p:spPr/>
        <p:txBody>
          <a:bodyPr>
            <a:normAutofit fontScale="70000" lnSpcReduction="20000"/>
          </a:bodyPr>
          <a:lstStyle/>
          <a:p>
            <a:r>
              <a:rPr lang="en-GB" b="1" i="1" dirty="0"/>
              <a:t>Second cycle degrees in chemistry are awarded to students who have shown themselves by appropriate assessment to:</a:t>
            </a:r>
            <a:endParaRPr lang="en-GB" dirty="0"/>
          </a:p>
          <a:p>
            <a:r>
              <a:rPr lang="en-GB" dirty="0"/>
              <a:t>- </a:t>
            </a:r>
            <a:r>
              <a:rPr lang="en-GB" i="1" dirty="0"/>
              <a:t>have knowledge and understanding that is founded upon and </a:t>
            </a:r>
            <a:r>
              <a:rPr lang="en-GB" i="1" dirty="0">
                <a:solidFill>
                  <a:srgbClr val="FF0000"/>
                </a:solidFill>
              </a:rPr>
              <a:t>extends that of the Bachelor’s level in chemistry</a:t>
            </a:r>
            <a:r>
              <a:rPr lang="en-GB" i="1" dirty="0"/>
              <a:t>, and that provides a basis for originality in developing and applying ideas within a research context;</a:t>
            </a:r>
            <a:endParaRPr lang="en-GB" dirty="0"/>
          </a:p>
          <a:p>
            <a:r>
              <a:rPr lang="en-GB" dirty="0"/>
              <a:t>- </a:t>
            </a:r>
            <a:r>
              <a:rPr lang="en-GB" i="1" dirty="0">
                <a:solidFill>
                  <a:srgbClr val="FF0000"/>
                </a:solidFill>
              </a:rPr>
              <a:t>have competences which fit them for employment </a:t>
            </a:r>
            <a:r>
              <a:rPr lang="en-GB" i="1" dirty="0"/>
              <a:t>as professional chemists in chemical and related industries or in public service;</a:t>
            </a:r>
            <a:endParaRPr lang="en-GB" dirty="0"/>
          </a:p>
          <a:p>
            <a:r>
              <a:rPr lang="en-GB" dirty="0"/>
              <a:t>- </a:t>
            </a:r>
            <a:r>
              <a:rPr lang="en-GB" i="1" dirty="0"/>
              <a:t>have attained a standard of knowledge and competence which will give them </a:t>
            </a:r>
            <a:r>
              <a:rPr lang="en-GB" i="1" dirty="0">
                <a:solidFill>
                  <a:srgbClr val="FF0000"/>
                </a:solidFill>
              </a:rPr>
              <a:t>access to third cycle course units or degree programmes</a:t>
            </a:r>
            <a:r>
              <a:rPr lang="en-GB" i="1" dirty="0"/>
              <a:t>.</a:t>
            </a:r>
            <a:endParaRPr lang="en-GB" dirty="0"/>
          </a:p>
          <a:p>
            <a:pPr marL="0" indent="0">
              <a:buNone/>
            </a:pPr>
            <a:r>
              <a:rPr lang="lv-LV" sz="2600" dirty="0"/>
              <a:t>(«</a:t>
            </a:r>
            <a:r>
              <a:rPr lang="lv-LV" sz="2600" dirty="0" err="1"/>
              <a:t>Chemistry</a:t>
            </a:r>
            <a:r>
              <a:rPr lang="lv-LV" sz="2600" dirty="0"/>
              <a:t> </a:t>
            </a:r>
            <a:r>
              <a:rPr lang="lv-LV" sz="2600" dirty="0" err="1"/>
              <a:t>Euromaster</a:t>
            </a:r>
            <a:r>
              <a:rPr lang="lv-LV" sz="2600" dirty="0"/>
              <a:t>» http://chemistry-eurolabels.gandi.ws/)</a:t>
            </a:r>
            <a:endParaRPr lang="en-GB" sz="2600" dirty="0"/>
          </a:p>
        </p:txBody>
      </p:sp>
    </p:spTree>
    <p:extLst>
      <p:ext uri="{BB962C8B-B14F-4D97-AF65-F5344CB8AC3E}">
        <p14:creationId xmlns:p14="http://schemas.microsoft.com/office/powerpoint/2010/main" val="396118708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sz="2700" b="1" dirty="0" err="1">
                <a:latin typeface="+mn-lt"/>
              </a:rPr>
              <a:t>Detailed</a:t>
            </a:r>
            <a:r>
              <a:rPr lang="lv-LV" sz="2700" b="1" dirty="0">
                <a:latin typeface="+mn-lt"/>
              </a:rPr>
              <a:t> </a:t>
            </a:r>
            <a:r>
              <a:rPr lang="lv-LV" sz="2700" b="1" dirty="0" err="1">
                <a:latin typeface="+mn-lt"/>
              </a:rPr>
              <a:t>Learning</a:t>
            </a:r>
            <a:r>
              <a:rPr lang="lv-LV" sz="2700" b="1" dirty="0">
                <a:latin typeface="+mn-lt"/>
              </a:rPr>
              <a:t> </a:t>
            </a:r>
            <a:r>
              <a:rPr lang="lv-LV" sz="2700" b="1" dirty="0" err="1">
                <a:latin typeface="+mn-lt"/>
              </a:rPr>
              <a:t>Outcomes</a:t>
            </a:r>
            <a:r>
              <a:rPr lang="lv-LV" sz="2700" b="1" dirty="0">
                <a:latin typeface="+mn-lt"/>
              </a:rPr>
              <a:t> </a:t>
            </a:r>
            <a:r>
              <a:rPr lang="lv-LV" sz="2700" b="1" dirty="0" err="1">
                <a:latin typeface="+mn-lt"/>
              </a:rPr>
              <a:t>of</a:t>
            </a:r>
            <a:r>
              <a:rPr lang="lv-LV" sz="2700" b="1" dirty="0">
                <a:latin typeface="+mn-lt"/>
              </a:rPr>
              <a:t> </a:t>
            </a:r>
            <a:r>
              <a:rPr lang="lv-LV" sz="2700" b="1" dirty="0" err="1">
                <a:latin typeface="+mn-lt"/>
              </a:rPr>
              <a:t>the</a:t>
            </a:r>
            <a:r>
              <a:rPr lang="lv-LV" sz="2700" b="1" dirty="0">
                <a:latin typeface="+mn-lt"/>
              </a:rPr>
              <a:t> </a:t>
            </a:r>
            <a:r>
              <a:rPr lang="lv-LV" sz="2700" b="1" dirty="0" err="1">
                <a:latin typeface="+mn-lt"/>
              </a:rPr>
              <a:t>Study</a:t>
            </a:r>
            <a:r>
              <a:rPr lang="lv-LV" sz="2700" b="1" dirty="0">
                <a:latin typeface="+mn-lt"/>
              </a:rPr>
              <a:t> </a:t>
            </a:r>
            <a:r>
              <a:rPr lang="lv-LV" sz="2700" b="1" dirty="0" err="1">
                <a:latin typeface="+mn-lt"/>
              </a:rPr>
              <a:t>Programme</a:t>
            </a:r>
            <a:endParaRPr lang="en-GB" sz="2700" b="1" dirty="0">
              <a:latin typeface="+mn-lt"/>
            </a:endParaRPr>
          </a:p>
        </p:txBody>
      </p:sp>
      <p:sp>
        <p:nvSpPr>
          <p:cNvPr id="3" name="Content Placeholder 2"/>
          <p:cNvSpPr>
            <a:spLocks noGrp="1"/>
          </p:cNvSpPr>
          <p:nvPr>
            <p:ph idx="1"/>
          </p:nvPr>
        </p:nvSpPr>
        <p:spPr/>
        <p:txBody>
          <a:bodyPr>
            <a:normAutofit fontScale="70000" lnSpcReduction="20000"/>
          </a:bodyPr>
          <a:lstStyle/>
          <a:p>
            <a:r>
              <a:rPr lang="en-US" b="1" i="1" dirty="0"/>
              <a:t>Chemistry-related cognitive abilities and practical professional skills:</a:t>
            </a:r>
            <a:endParaRPr lang="lv-LV" b="1" i="1" dirty="0"/>
          </a:p>
          <a:p>
            <a:pPr marL="0" indent="0">
              <a:buNone/>
            </a:pPr>
            <a:r>
              <a:rPr lang="lv-LV" i="1" dirty="0"/>
              <a:t>  (</a:t>
            </a:r>
            <a:r>
              <a:rPr lang="lv-LV" i="1" dirty="0" err="1"/>
              <a:t>for</a:t>
            </a:r>
            <a:r>
              <a:rPr lang="lv-LV" i="1" dirty="0"/>
              <a:t> </a:t>
            </a:r>
            <a:r>
              <a:rPr lang="lv-LV" i="1" dirty="0" err="1"/>
              <a:t>example</a:t>
            </a:r>
            <a:r>
              <a:rPr lang="lv-LV" i="1" dirty="0"/>
              <a:t>, </a:t>
            </a:r>
            <a:r>
              <a:rPr lang="en-US" dirty="0"/>
              <a:t>ability to integrate and apply chemistry knowledge and experimental and problem solving skills and formulate </a:t>
            </a:r>
            <a:r>
              <a:rPr lang="en-US" dirty="0" err="1"/>
              <a:t>judg</a:t>
            </a:r>
            <a:r>
              <a:rPr lang="lv-LV" dirty="0"/>
              <a:t>e</a:t>
            </a:r>
            <a:r>
              <a:rPr lang="en-US" dirty="0" err="1"/>
              <a:t>ments</a:t>
            </a:r>
            <a:r>
              <a:rPr lang="en-US" dirty="0"/>
              <a:t> in complex situations and in a new or unfamiliar environment</a:t>
            </a:r>
            <a:r>
              <a:rPr lang="lv-LV" dirty="0"/>
              <a:t>…..</a:t>
            </a:r>
          </a:p>
          <a:p>
            <a:pPr marL="0" indent="0">
              <a:buNone/>
            </a:pPr>
            <a:endParaRPr lang="lv-LV" dirty="0"/>
          </a:p>
          <a:p>
            <a:r>
              <a:rPr lang="en-US" b="1" i="1" dirty="0"/>
              <a:t>General skills:</a:t>
            </a:r>
            <a:endParaRPr lang="lv-LV" b="1" i="1" dirty="0"/>
          </a:p>
          <a:p>
            <a:pPr lvl="0"/>
            <a:r>
              <a:rPr lang="lv-LV" i="1" dirty="0"/>
              <a:t>(</a:t>
            </a:r>
            <a:r>
              <a:rPr lang="lv-LV" i="1" dirty="0" err="1"/>
              <a:t>for</a:t>
            </a:r>
            <a:r>
              <a:rPr lang="lv-LV" i="1" dirty="0"/>
              <a:t> </a:t>
            </a:r>
            <a:r>
              <a:rPr lang="lv-LV" i="1" dirty="0" err="1"/>
              <a:t>example</a:t>
            </a:r>
            <a:r>
              <a:rPr lang="lv-LV" i="1" dirty="0"/>
              <a:t>, </a:t>
            </a:r>
            <a:r>
              <a:rPr lang="en-US" dirty="0"/>
              <a:t>ability to take responsibility for  own professional development in chemistry or related fields and to continue self-organized learning</a:t>
            </a:r>
            <a:r>
              <a:rPr lang="lv-LV" dirty="0"/>
              <a:t>…….</a:t>
            </a:r>
            <a:endParaRPr lang="en-GB" dirty="0"/>
          </a:p>
          <a:p>
            <a:endParaRPr lang="en-GB" dirty="0"/>
          </a:p>
          <a:p>
            <a:endParaRPr lang="en-GB" dirty="0"/>
          </a:p>
          <a:p>
            <a:pPr marL="0" indent="0">
              <a:buNone/>
            </a:pPr>
            <a:r>
              <a:rPr lang="en-US" dirty="0"/>
              <a:t>:</a:t>
            </a:r>
            <a:endParaRPr lang="en-GB" dirty="0"/>
          </a:p>
          <a:p>
            <a:endParaRPr lang="en-GB" dirty="0"/>
          </a:p>
        </p:txBody>
      </p:sp>
    </p:spTree>
    <p:extLst>
      <p:ext uri="{BB962C8B-B14F-4D97-AF65-F5344CB8AC3E}">
        <p14:creationId xmlns:p14="http://schemas.microsoft.com/office/powerpoint/2010/main" val="136166634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sz="2700" b="1" dirty="0">
                <a:latin typeface="+mn-lt"/>
              </a:rPr>
              <a:t>S</a:t>
            </a:r>
            <a:r>
              <a:rPr lang="en-GB" sz="2700" b="1" dirty="0">
                <a:latin typeface="+mn-lt"/>
              </a:rPr>
              <a:t>P </a:t>
            </a:r>
            <a:r>
              <a:rPr lang="lv-LV" sz="2700" b="1" dirty="0">
                <a:latin typeface="+mn-lt"/>
              </a:rPr>
              <a:t>d</a:t>
            </a:r>
            <a:r>
              <a:rPr lang="en-GB" sz="2700" b="1" dirty="0" err="1">
                <a:latin typeface="+mn-lt"/>
              </a:rPr>
              <a:t>esign</a:t>
            </a:r>
            <a:r>
              <a:rPr lang="en-GB" sz="2700" b="1" dirty="0">
                <a:latin typeface="+mn-lt"/>
              </a:rPr>
              <a:t> has </a:t>
            </a:r>
            <a:r>
              <a:rPr lang="lv-LV" sz="2700" b="1" dirty="0" err="1">
                <a:latin typeface="+mn-lt"/>
              </a:rPr>
              <a:t>the</a:t>
            </a:r>
            <a:r>
              <a:rPr lang="lv-LV" sz="2700" b="1" dirty="0">
                <a:latin typeface="+mn-lt"/>
              </a:rPr>
              <a:t> </a:t>
            </a:r>
            <a:r>
              <a:rPr lang="lv-LV" sz="2700" b="1" dirty="0" err="1">
                <a:latin typeface="+mn-lt"/>
              </a:rPr>
              <a:t>following</a:t>
            </a:r>
            <a:r>
              <a:rPr lang="lv-LV" sz="2700" b="1" dirty="0">
                <a:latin typeface="+mn-lt"/>
              </a:rPr>
              <a:t> </a:t>
            </a:r>
            <a:r>
              <a:rPr lang="en-GB" sz="2700" b="1" dirty="0">
                <a:latin typeface="+mn-lt"/>
              </a:rPr>
              <a:t>steps</a:t>
            </a:r>
          </a:p>
        </p:txBody>
      </p:sp>
      <p:sp>
        <p:nvSpPr>
          <p:cNvPr id="3" name="Content Placeholder 2"/>
          <p:cNvSpPr>
            <a:spLocks noGrp="1"/>
          </p:cNvSpPr>
          <p:nvPr>
            <p:ph idx="1"/>
          </p:nvPr>
        </p:nvSpPr>
        <p:spPr/>
        <p:txBody>
          <a:bodyPr>
            <a:normAutofit/>
          </a:bodyPr>
          <a:lstStyle/>
          <a:p>
            <a:pPr lvl="0"/>
            <a:r>
              <a:rPr lang="en-GB" dirty="0"/>
              <a:t>definition of academic and professional profiles, translation into learning outcomes</a:t>
            </a:r>
            <a:r>
              <a:rPr lang="lv-LV" dirty="0"/>
              <a:t>,</a:t>
            </a:r>
            <a:r>
              <a:rPr lang="en-GB" dirty="0"/>
              <a:t> </a:t>
            </a:r>
            <a:r>
              <a:rPr lang="lv-LV" dirty="0" err="1"/>
              <a:t>incl</a:t>
            </a:r>
            <a:r>
              <a:rPr lang="lv-LV" dirty="0"/>
              <a:t>.</a:t>
            </a:r>
            <a:r>
              <a:rPr lang="en-GB" dirty="0"/>
              <a:t> generic and subject specific competences,</a:t>
            </a:r>
          </a:p>
          <a:p>
            <a:pPr lvl="0"/>
            <a:r>
              <a:rPr lang="en-GB" dirty="0"/>
              <a:t>translation into curricula,</a:t>
            </a:r>
          </a:p>
          <a:p>
            <a:pPr lvl="0"/>
            <a:r>
              <a:rPr lang="en-GB" dirty="0"/>
              <a:t>translation into modules and approaches towards teaching, learning and assessment,</a:t>
            </a:r>
          </a:p>
          <a:p>
            <a:pPr lvl="0"/>
            <a:r>
              <a:rPr lang="en-GB" dirty="0"/>
              <a:t>program quality assurance built in monitoring, evaluation and updating procedures. </a:t>
            </a:r>
          </a:p>
          <a:p>
            <a:endParaRPr lang="en-GB" dirty="0"/>
          </a:p>
        </p:txBody>
      </p:sp>
    </p:spTree>
    <p:extLst>
      <p:ext uri="{BB962C8B-B14F-4D97-AF65-F5344CB8AC3E}">
        <p14:creationId xmlns:p14="http://schemas.microsoft.com/office/powerpoint/2010/main" val="252856683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31095"/>
            <a:ext cx="7886700" cy="676479"/>
          </a:xfrm>
        </p:spPr>
        <p:txBody>
          <a:bodyPr>
            <a:normAutofit/>
          </a:bodyPr>
          <a:lstStyle/>
          <a:p>
            <a:pPr algn="ctr"/>
            <a:r>
              <a:rPr lang="lv-LV" sz="2700" b="1" dirty="0" err="1">
                <a:latin typeface="+mn-lt"/>
              </a:rPr>
              <a:t>Learning</a:t>
            </a:r>
            <a:r>
              <a:rPr lang="lv-LV" sz="2700" b="1" dirty="0">
                <a:latin typeface="+mn-lt"/>
              </a:rPr>
              <a:t> </a:t>
            </a:r>
            <a:r>
              <a:rPr lang="lv-LV" sz="2700" b="1" dirty="0" err="1">
                <a:latin typeface="+mn-lt"/>
              </a:rPr>
              <a:t>Outcomes</a:t>
            </a:r>
            <a:r>
              <a:rPr lang="lv-LV" sz="2700" b="1" dirty="0">
                <a:latin typeface="+mn-lt"/>
              </a:rPr>
              <a:t> </a:t>
            </a:r>
            <a:r>
              <a:rPr lang="lv-LV" sz="2700" b="1" dirty="0" err="1">
                <a:latin typeface="+mn-lt"/>
              </a:rPr>
              <a:t>of</a:t>
            </a:r>
            <a:r>
              <a:rPr lang="lv-LV" sz="2700" b="1" dirty="0">
                <a:latin typeface="+mn-lt"/>
              </a:rPr>
              <a:t> </a:t>
            </a:r>
            <a:r>
              <a:rPr lang="lv-LV" sz="2700" b="1" dirty="0" err="1">
                <a:latin typeface="+mn-lt"/>
              </a:rPr>
              <a:t>the</a:t>
            </a:r>
            <a:r>
              <a:rPr lang="lv-LV" sz="2700" b="1" dirty="0">
                <a:latin typeface="+mn-lt"/>
              </a:rPr>
              <a:t> </a:t>
            </a:r>
            <a:r>
              <a:rPr lang="lv-LV" sz="2700" b="1" dirty="0" err="1">
                <a:latin typeface="+mn-lt"/>
              </a:rPr>
              <a:t>study</a:t>
            </a:r>
            <a:r>
              <a:rPr lang="lv-LV" sz="2700" b="1" dirty="0">
                <a:latin typeface="+mn-lt"/>
              </a:rPr>
              <a:t> </a:t>
            </a:r>
            <a:r>
              <a:rPr lang="lv-LV" sz="2700" b="1" dirty="0" err="1">
                <a:latin typeface="+mn-lt"/>
              </a:rPr>
              <a:t>courses</a:t>
            </a:r>
            <a:r>
              <a:rPr lang="lv-LV" sz="2700" b="1" dirty="0">
                <a:latin typeface="+mn-lt"/>
              </a:rPr>
              <a:t> </a:t>
            </a:r>
            <a:endParaRPr lang="en-GB" sz="2700" b="1" dirty="0">
              <a:latin typeface="+mn-lt"/>
            </a:endParaRPr>
          </a:p>
        </p:txBody>
      </p:sp>
      <p:sp>
        <p:nvSpPr>
          <p:cNvPr id="3" name="Content Placeholder 2"/>
          <p:cNvSpPr>
            <a:spLocks noGrp="1"/>
          </p:cNvSpPr>
          <p:nvPr>
            <p:ph idx="1"/>
          </p:nvPr>
        </p:nvSpPr>
        <p:spPr>
          <a:xfrm>
            <a:off x="524963" y="1807574"/>
            <a:ext cx="7886700" cy="737167"/>
          </a:xfrm>
        </p:spPr>
        <p:txBody>
          <a:bodyPr>
            <a:normAutofit fontScale="77500" lnSpcReduction="20000"/>
          </a:bodyPr>
          <a:lstStyle/>
          <a:p>
            <a:r>
              <a:rPr lang="en-US" dirty="0"/>
              <a:t>The outcomes are defined also in each study course and they form the outcomes of the program.</a:t>
            </a:r>
          </a:p>
          <a:p>
            <a:pPr marL="0" indent="0">
              <a:buNone/>
            </a:pPr>
            <a:endParaRPr lang="en-GB" dirty="0"/>
          </a:p>
        </p:txBody>
      </p:sp>
      <p:sp>
        <p:nvSpPr>
          <p:cNvPr id="7" name="Rectangle 1"/>
          <p:cNvSpPr>
            <a:spLocks noChangeArrowheads="1"/>
          </p:cNvSpPr>
          <p:nvPr/>
        </p:nvSpPr>
        <p:spPr bwMode="auto">
          <a:xfrm>
            <a:off x="2370535" y="3120242"/>
            <a:ext cx="441686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endParaRPr lang="en-GB" sz="1350"/>
          </a:p>
        </p:txBody>
      </p:sp>
      <p:graphicFrame>
        <p:nvGraphicFramePr>
          <p:cNvPr id="8" name="Table 7"/>
          <p:cNvGraphicFramePr>
            <a:graphicFrameLocks noGrp="1"/>
          </p:cNvGraphicFramePr>
          <p:nvPr>
            <p:extLst/>
          </p:nvPr>
        </p:nvGraphicFramePr>
        <p:xfrm>
          <a:off x="524964" y="2627229"/>
          <a:ext cx="7990387" cy="3187049"/>
        </p:xfrm>
        <a:graphic>
          <a:graphicData uri="http://schemas.openxmlformats.org/drawingml/2006/table">
            <a:tbl>
              <a:tblPr firstRow="1" firstCol="1" bandRow="1">
                <a:tableStyleId>{5C22544A-7EE6-4342-B048-85BDC9FD1C3A}</a:tableStyleId>
              </a:tblPr>
              <a:tblGrid>
                <a:gridCol w="1444262">
                  <a:extLst>
                    <a:ext uri="{9D8B030D-6E8A-4147-A177-3AD203B41FA5}">
                      <a16:colId xmlns:a16="http://schemas.microsoft.com/office/drawing/2014/main" val="3568704449"/>
                    </a:ext>
                  </a:extLst>
                </a:gridCol>
                <a:gridCol w="2765264">
                  <a:extLst>
                    <a:ext uri="{9D8B030D-6E8A-4147-A177-3AD203B41FA5}">
                      <a16:colId xmlns:a16="http://schemas.microsoft.com/office/drawing/2014/main" val="1069843332"/>
                    </a:ext>
                  </a:extLst>
                </a:gridCol>
                <a:gridCol w="3563691">
                  <a:extLst>
                    <a:ext uri="{9D8B030D-6E8A-4147-A177-3AD203B41FA5}">
                      <a16:colId xmlns:a16="http://schemas.microsoft.com/office/drawing/2014/main" val="84544040"/>
                    </a:ext>
                  </a:extLst>
                </a:gridCol>
                <a:gridCol w="217170">
                  <a:extLst>
                    <a:ext uri="{9D8B030D-6E8A-4147-A177-3AD203B41FA5}">
                      <a16:colId xmlns:a16="http://schemas.microsoft.com/office/drawing/2014/main" val="2220338616"/>
                    </a:ext>
                  </a:extLst>
                </a:gridCol>
              </a:tblGrid>
              <a:tr h="489204">
                <a:tc>
                  <a:txBody>
                    <a:bodyPr/>
                    <a:lstStyle/>
                    <a:p>
                      <a:pPr>
                        <a:lnSpc>
                          <a:spcPct val="107000"/>
                        </a:lnSpc>
                        <a:spcAft>
                          <a:spcPts val="0"/>
                        </a:spcAft>
                      </a:pPr>
                      <a:r>
                        <a:rPr lang="en-GB" sz="1500" dirty="0">
                          <a:effectLst/>
                        </a:rPr>
                        <a:t>Program level</a:t>
                      </a:r>
                    </a:p>
                    <a:p>
                      <a:pPr>
                        <a:lnSpc>
                          <a:spcPct val="107000"/>
                        </a:lnSpc>
                        <a:spcAft>
                          <a:spcPts val="0"/>
                        </a:spcAft>
                      </a:pPr>
                      <a:r>
                        <a:rPr lang="en-GB" sz="1500" dirty="0">
                          <a:effectLst/>
                        </a:rPr>
                        <a:t>outcomes</a:t>
                      </a:r>
                      <a:endParaRPr lang="en-GB"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en-GB" sz="1500" dirty="0">
                          <a:effectLst/>
                        </a:rPr>
                        <a:t>Course level</a:t>
                      </a:r>
                    </a:p>
                    <a:p>
                      <a:pPr>
                        <a:lnSpc>
                          <a:spcPct val="107000"/>
                        </a:lnSpc>
                        <a:spcAft>
                          <a:spcPts val="0"/>
                        </a:spcAft>
                      </a:pPr>
                      <a:r>
                        <a:rPr lang="en-GB" sz="1500" dirty="0">
                          <a:effectLst/>
                        </a:rPr>
                        <a:t>outcomes</a:t>
                      </a:r>
                      <a:endParaRPr lang="en-GB"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en-GB" sz="1500" dirty="0">
                          <a:effectLst/>
                        </a:rPr>
                        <a:t>Performance criteria</a:t>
                      </a:r>
                      <a:endParaRPr lang="en-GB"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lv-LV" sz="8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2079274007"/>
                  </a:ext>
                </a:extLst>
              </a:tr>
              <a:tr h="1223010">
                <a:tc rowSpan="2">
                  <a:txBody>
                    <a:bodyPr/>
                    <a:lstStyle/>
                    <a:p>
                      <a:pPr>
                        <a:lnSpc>
                          <a:spcPct val="107000"/>
                        </a:lnSpc>
                        <a:spcAft>
                          <a:spcPts val="0"/>
                        </a:spcAft>
                      </a:pPr>
                      <a:r>
                        <a:rPr lang="en-GB" sz="1500" dirty="0">
                          <a:effectLst/>
                        </a:rPr>
                        <a:t> </a:t>
                      </a:r>
                    </a:p>
                    <a:p>
                      <a:pPr>
                        <a:lnSpc>
                          <a:spcPct val="107000"/>
                        </a:lnSpc>
                        <a:spcAft>
                          <a:spcPts val="0"/>
                        </a:spcAft>
                      </a:pPr>
                      <a:r>
                        <a:rPr lang="en-GB" sz="1500" dirty="0">
                          <a:effectLst/>
                        </a:rPr>
                        <a:t> </a:t>
                      </a:r>
                    </a:p>
                    <a:p>
                      <a:pPr>
                        <a:lnSpc>
                          <a:spcPct val="107000"/>
                        </a:lnSpc>
                        <a:spcAft>
                          <a:spcPts val="0"/>
                        </a:spcAft>
                      </a:pPr>
                      <a:r>
                        <a:rPr lang="en-GB" sz="1500" i="1" dirty="0">
                          <a:effectLst/>
                        </a:rPr>
                        <a:t>be able to plan, perform, explain and report experiments</a:t>
                      </a:r>
                      <a:endParaRPr lang="en-GB" sz="1500" i="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en-GB" sz="1500" dirty="0">
                          <a:effectLst/>
                        </a:rPr>
                        <a:t>Experimental part is enclosed in more than 10 study courses,</a:t>
                      </a:r>
                    </a:p>
                    <a:p>
                      <a:pPr>
                        <a:lnSpc>
                          <a:spcPct val="107000"/>
                        </a:lnSpc>
                        <a:spcAft>
                          <a:spcPts val="0"/>
                        </a:spcAft>
                      </a:pPr>
                      <a:r>
                        <a:rPr lang="en-GB" sz="1500" dirty="0">
                          <a:effectLst/>
                        </a:rPr>
                        <a:t>(</a:t>
                      </a:r>
                      <a:r>
                        <a:rPr lang="en-GB" sz="1200" dirty="0">
                          <a:effectLst/>
                        </a:rPr>
                        <a:t>experiments in organic chemistry, analytical chemistry etc</a:t>
                      </a:r>
                      <a:r>
                        <a:rPr lang="en-GB" sz="1500" dirty="0">
                          <a:effectLst/>
                        </a:rPr>
                        <a:t>.)</a:t>
                      </a:r>
                      <a:endParaRPr lang="lv-LV" sz="1500" dirty="0">
                        <a:effectLst/>
                      </a:endParaRPr>
                    </a:p>
                    <a:p>
                      <a:pPr>
                        <a:lnSpc>
                          <a:spcPct val="107000"/>
                        </a:lnSpc>
                        <a:spcAft>
                          <a:spcPts val="0"/>
                        </a:spcAft>
                      </a:pPr>
                      <a:endParaRPr lang="en-GB"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en-GB" sz="1500" dirty="0">
                          <a:effectLst/>
                        </a:rPr>
                        <a:t>-analyses, interprets and derives information from </a:t>
                      </a:r>
                      <a:r>
                        <a:rPr lang="en-GB" sz="1500" dirty="0" err="1">
                          <a:effectLst/>
                        </a:rPr>
                        <a:t>dat</a:t>
                      </a:r>
                      <a:r>
                        <a:rPr lang="lv-LV" sz="1500" dirty="0">
                          <a:effectLst/>
                        </a:rPr>
                        <a:t>a</a:t>
                      </a:r>
                      <a:r>
                        <a:rPr lang="en-GB" sz="1500" dirty="0">
                          <a:effectLst/>
                        </a:rPr>
                        <a:t> etc.</a:t>
                      </a:r>
                      <a:endParaRPr lang="en-GB"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lv-LV" sz="8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998871471"/>
                  </a:ext>
                </a:extLst>
              </a:tr>
              <a:tr h="1474835">
                <a:tc vMerge="1">
                  <a:txBody>
                    <a:bodyPr/>
                    <a:lstStyle/>
                    <a:p>
                      <a:endParaRPr lang="en-GB"/>
                    </a:p>
                  </a:txBody>
                  <a:tcPr/>
                </a:tc>
                <a:tc>
                  <a:txBody>
                    <a:bodyPr/>
                    <a:lstStyle/>
                    <a:p>
                      <a:pPr>
                        <a:lnSpc>
                          <a:spcPct val="107000"/>
                        </a:lnSpc>
                        <a:spcAft>
                          <a:spcPts val="0"/>
                        </a:spcAft>
                      </a:pPr>
                      <a:r>
                        <a:rPr lang="en-GB" sz="1500" dirty="0">
                          <a:effectLst/>
                        </a:rPr>
                        <a:t>Experiment planning is performed in </a:t>
                      </a:r>
                      <a:r>
                        <a:rPr lang="en-GB" sz="1500" i="1" dirty="0">
                          <a:effectLst/>
                        </a:rPr>
                        <a:t>Course project </a:t>
                      </a:r>
                      <a:r>
                        <a:rPr lang="en-GB" sz="1500" dirty="0">
                          <a:effectLst/>
                        </a:rPr>
                        <a:t>and in </a:t>
                      </a:r>
                      <a:r>
                        <a:rPr lang="en-GB" sz="1500" i="1" dirty="0">
                          <a:effectLst/>
                        </a:rPr>
                        <a:t>Bachelor Theses</a:t>
                      </a:r>
                      <a:endParaRPr lang="en-GB" sz="1500" i="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en-GB" sz="1500" dirty="0">
                          <a:effectLst/>
                        </a:rPr>
                        <a:t>-conducts a literature search and critically evaluate</a:t>
                      </a:r>
                      <a:r>
                        <a:rPr lang="lv-LV" sz="1500" dirty="0">
                          <a:effectLst/>
                        </a:rPr>
                        <a:t>s</a:t>
                      </a:r>
                      <a:r>
                        <a:rPr lang="en-GB" sz="1500" dirty="0">
                          <a:effectLst/>
                        </a:rPr>
                        <a:t> material,</a:t>
                      </a:r>
                    </a:p>
                    <a:p>
                      <a:pPr>
                        <a:lnSpc>
                          <a:spcPct val="107000"/>
                        </a:lnSpc>
                        <a:spcAft>
                          <a:spcPts val="0"/>
                        </a:spcAft>
                      </a:pPr>
                      <a:r>
                        <a:rPr lang="en-GB" sz="1500" dirty="0">
                          <a:effectLst/>
                        </a:rPr>
                        <a:t>-selects method and equipment,</a:t>
                      </a:r>
                    </a:p>
                    <a:p>
                      <a:pPr>
                        <a:lnSpc>
                          <a:spcPct val="107000"/>
                        </a:lnSpc>
                        <a:spcAft>
                          <a:spcPts val="0"/>
                        </a:spcAft>
                      </a:pPr>
                      <a:r>
                        <a:rPr lang="en-GB" sz="1500" dirty="0">
                          <a:effectLst/>
                        </a:rPr>
                        <a:t>-plan</a:t>
                      </a:r>
                      <a:r>
                        <a:rPr lang="lv-LV" sz="1500" dirty="0">
                          <a:effectLst/>
                        </a:rPr>
                        <a:t>s</a:t>
                      </a:r>
                      <a:r>
                        <a:rPr lang="en-GB" sz="1500" dirty="0">
                          <a:effectLst/>
                        </a:rPr>
                        <a:t> experiments,</a:t>
                      </a:r>
                      <a:endParaRPr lang="en-GB"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lv-LV" sz="800" dirty="0">
                          <a:effectLst/>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987018852"/>
                  </a:ext>
                </a:extLst>
              </a:tr>
            </a:tbl>
          </a:graphicData>
        </a:graphic>
      </p:graphicFrame>
    </p:spTree>
    <p:extLst>
      <p:ext uri="{BB962C8B-B14F-4D97-AF65-F5344CB8AC3E}">
        <p14:creationId xmlns:p14="http://schemas.microsoft.com/office/powerpoint/2010/main" val="347748493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1131095"/>
            <a:ext cx="7886700" cy="784248"/>
          </a:xfrm>
        </p:spPr>
        <p:txBody>
          <a:bodyPr/>
          <a:lstStyle/>
          <a:p>
            <a:pPr algn="ctr"/>
            <a:r>
              <a:rPr lang="lv-LV" sz="2700" b="1" dirty="0" err="1">
                <a:latin typeface="+mn-lt"/>
              </a:rPr>
              <a:t>Self</a:t>
            </a:r>
            <a:r>
              <a:rPr lang="lv-LV" sz="2700" b="1" dirty="0">
                <a:latin typeface="+mn-lt"/>
              </a:rPr>
              <a:t>-</a:t>
            </a:r>
            <a:r>
              <a:rPr lang="en-US" sz="2700" b="1" dirty="0" err="1">
                <a:latin typeface="+mn-lt"/>
              </a:rPr>
              <a:t>assesment</a:t>
            </a:r>
            <a:r>
              <a:rPr lang="lv-LV" sz="2700" b="1" dirty="0">
                <a:latin typeface="+mn-lt"/>
              </a:rPr>
              <a:t> </a:t>
            </a:r>
            <a:r>
              <a:rPr lang="lv-LV" sz="2700" b="1" dirty="0" err="1">
                <a:latin typeface="+mn-lt"/>
              </a:rPr>
              <a:t>Report</a:t>
            </a:r>
            <a:endParaRPr lang="en-GB" sz="2700" b="1" dirty="0">
              <a:latin typeface="+mn-lt"/>
            </a:endParaRPr>
          </a:p>
        </p:txBody>
      </p:sp>
      <p:sp>
        <p:nvSpPr>
          <p:cNvPr id="5" name="Content Placeholder 4"/>
          <p:cNvSpPr>
            <a:spLocks noGrp="1"/>
          </p:cNvSpPr>
          <p:nvPr>
            <p:ph idx="1"/>
          </p:nvPr>
        </p:nvSpPr>
        <p:spPr>
          <a:xfrm>
            <a:off x="659675" y="2150473"/>
            <a:ext cx="7886700" cy="3526971"/>
          </a:xfrm>
        </p:spPr>
        <p:txBody>
          <a:bodyPr>
            <a:normAutofit lnSpcReduction="10000"/>
          </a:bodyPr>
          <a:lstStyle/>
          <a:p>
            <a:pPr lvl="0"/>
            <a:r>
              <a:rPr lang="en-GB" sz="2400" dirty="0"/>
              <a:t>between accreditations such report is prepared after each academic year,</a:t>
            </a:r>
          </a:p>
          <a:p>
            <a:pPr lvl="0"/>
            <a:r>
              <a:rPr lang="en-GB" sz="2400" dirty="0"/>
              <a:t> it is prepared by the program director in cooperation with academics, representatives of students’ council and employers,</a:t>
            </a:r>
          </a:p>
          <a:p>
            <a:pPr lvl="0"/>
            <a:r>
              <a:rPr lang="en-GB" sz="2400" dirty="0"/>
              <a:t>at first Self-assessment report is approved by Faculty councils, </a:t>
            </a:r>
          </a:p>
          <a:p>
            <a:pPr lvl="0"/>
            <a:r>
              <a:rPr lang="en-GB" sz="2400" dirty="0"/>
              <a:t>next step is </a:t>
            </a:r>
            <a:r>
              <a:rPr lang="lv-LV" sz="2400" dirty="0"/>
              <a:t>Q</a:t>
            </a:r>
            <a:r>
              <a:rPr lang="en-GB" sz="2400" dirty="0" err="1"/>
              <a:t>uality</a:t>
            </a:r>
            <a:r>
              <a:rPr lang="en-GB" sz="2400" dirty="0"/>
              <a:t> assurance committee of the University,</a:t>
            </a:r>
          </a:p>
          <a:p>
            <a:pPr lvl="0"/>
            <a:r>
              <a:rPr lang="en-GB" sz="2400" dirty="0"/>
              <a:t>finally it is approved by the University Senate.</a:t>
            </a:r>
          </a:p>
        </p:txBody>
      </p:sp>
    </p:spTree>
    <p:extLst>
      <p:ext uri="{BB962C8B-B14F-4D97-AF65-F5344CB8AC3E}">
        <p14:creationId xmlns:p14="http://schemas.microsoft.com/office/powerpoint/2010/main" val="271215412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sz="2700" b="1" dirty="0" err="1">
                <a:latin typeface="+mn-lt"/>
              </a:rPr>
              <a:t>What</a:t>
            </a:r>
            <a:r>
              <a:rPr lang="lv-LV" sz="2700" b="1" dirty="0">
                <a:latin typeface="+mn-lt"/>
              </a:rPr>
              <a:t> </a:t>
            </a:r>
            <a:r>
              <a:rPr lang="lv-LV" sz="2700" b="1" dirty="0" err="1">
                <a:latin typeface="+mn-lt"/>
              </a:rPr>
              <a:t>has</a:t>
            </a:r>
            <a:r>
              <a:rPr lang="lv-LV" sz="2700" b="1" dirty="0">
                <a:latin typeface="+mn-lt"/>
              </a:rPr>
              <a:t> to </a:t>
            </a:r>
            <a:r>
              <a:rPr lang="lv-LV" sz="2700" b="1" dirty="0" err="1">
                <a:latin typeface="+mn-lt"/>
              </a:rPr>
              <a:t>be</a:t>
            </a:r>
            <a:r>
              <a:rPr lang="lv-LV" sz="2700" b="1" dirty="0">
                <a:latin typeface="+mn-lt"/>
              </a:rPr>
              <a:t> </a:t>
            </a:r>
            <a:r>
              <a:rPr lang="lv-LV" sz="2700" b="1" dirty="0" err="1">
                <a:latin typeface="+mn-lt"/>
              </a:rPr>
              <a:t>demonstrated</a:t>
            </a:r>
            <a:r>
              <a:rPr lang="lv-LV" sz="2700" b="1" dirty="0">
                <a:latin typeface="+mn-lt"/>
              </a:rPr>
              <a:t> </a:t>
            </a:r>
            <a:r>
              <a:rPr lang="lv-LV" sz="2700" b="1" dirty="0" err="1">
                <a:latin typeface="+mn-lt"/>
              </a:rPr>
              <a:t>and</a:t>
            </a:r>
            <a:r>
              <a:rPr lang="lv-LV" sz="2700" b="1" dirty="0">
                <a:latin typeface="+mn-lt"/>
              </a:rPr>
              <a:t> </a:t>
            </a:r>
            <a:r>
              <a:rPr lang="lv-LV" sz="2700" b="1" dirty="0" err="1">
                <a:latin typeface="+mn-lt"/>
              </a:rPr>
              <a:t>evaluated</a:t>
            </a:r>
            <a:r>
              <a:rPr lang="lv-LV" sz="2700" b="1" dirty="0">
                <a:latin typeface="+mn-lt"/>
              </a:rPr>
              <a:t> </a:t>
            </a:r>
            <a:r>
              <a:rPr lang="lv-LV" sz="2700" b="1" dirty="0" err="1">
                <a:latin typeface="+mn-lt"/>
              </a:rPr>
              <a:t>in</a:t>
            </a:r>
            <a:r>
              <a:rPr lang="lv-LV" sz="2700" b="1" dirty="0">
                <a:latin typeface="+mn-lt"/>
              </a:rPr>
              <a:t> </a:t>
            </a:r>
            <a:r>
              <a:rPr lang="lv-LV" sz="2700" b="1" dirty="0" err="1">
                <a:latin typeface="+mn-lt"/>
              </a:rPr>
              <a:t>the</a:t>
            </a:r>
            <a:r>
              <a:rPr lang="lv-LV" sz="2700" b="1" dirty="0">
                <a:latin typeface="+mn-lt"/>
              </a:rPr>
              <a:t> </a:t>
            </a:r>
            <a:r>
              <a:rPr lang="lv-LV" sz="2700" b="1" dirty="0" err="1">
                <a:latin typeface="+mn-lt"/>
              </a:rPr>
              <a:t>Self-assessment</a:t>
            </a:r>
            <a:r>
              <a:rPr lang="lv-LV" sz="2700" b="1" dirty="0">
                <a:latin typeface="+mn-lt"/>
              </a:rPr>
              <a:t> </a:t>
            </a:r>
            <a:r>
              <a:rPr lang="lv-LV" sz="2700" b="1" dirty="0" err="1">
                <a:latin typeface="+mn-lt"/>
              </a:rPr>
              <a:t>report</a:t>
            </a:r>
            <a:r>
              <a:rPr lang="lv-LV" sz="2700" b="1" dirty="0">
                <a:latin typeface="+mn-lt"/>
              </a:rPr>
              <a:t>?</a:t>
            </a:r>
          </a:p>
        </p:txBody>
      </p:sp>
      <p:sp>
        <p:nvSpPr>
          <p:cNvPr id="3" name="Content Placeholder 2"/>
          <p:cNvSpPr>
            <a:spLocks noGrp="1"/>
          </p:cNvSpPr>
          <p:nvPr>
            <p:ph idx="1"/>
          </p:nvPr>
        </p:nvSpPr>
        <p:spPr>
          <a:xfrm>
            <a:off x="628650" y="2226469"/>
            <a:ext cx="7886700" cy="3539150"/>
          </a:xfrm>
        </p:spPr>
        <p:txBody>
          <a:bodyPr>
            <a:normAutofit fontScale="62500" lnSpcReduction="20000"/>
          </a:bodyPr>
          <a:lstStyle/>
          <a:p>
            <a:pPr lvl="0"/>
            <a:r>
              <a:rPr lang="en-GB" dirty="0"/>
              <a:t>data on students’ number and results (1-st</a:t>
            </a:r>
            <a:r>
              <a:rPr lang="lv-LV" dirty="0"/>
              <a:t> </a:t>
            </a:r>
            <a:r>
              <a:rPr lang="en-GB" dirty="0"/>
              <a:t>year students (entrance score), graduate results, drop</a:t>
            </a:r>
            <a:r>
              <a:rPr lang="lv-LV" dirty="0"/>
              <a:t>-</a:t>
            </a:r>
            <a:r>
              <a:rPr lang="en-GB" dirty="0"/>
              <a:t>out level, etc.) which demonstrate the demand of the program and students’ interest,</a:t>
            </a:r>
          </a:p>
          <a:p>
            <a:pPr lvl="0"/>
            <a:r>
              <a:rPr lang="en-GB" dirty="0"/>
              <a:t>course content in line with the needs of labour market and society and with the achievements in the appropriate science field, </a:t>
            </a:r>
          </a:p>
          <a:p>
            <a:pPr lvl="0"/>
            <a:r>
              <a:rPr lang="lv-LV" dirty="0" err="1"/>
              <a:t>qualification</a:t>
            </a:r>
            <a:r>
              <a:rPr lang="lv-LV" dirty="0"/>
              <a:t> </a:t>
            </a:r>
            <a:r>
              <a:rPr lang="lv-LV" dirty="0" err="1"/>
              <a:t>of</a:t>
            </a:r>
            <a:r>
              <a:rPr lang="lv-LV" dirty="0"/>
              <a:t> </a:t>
            </a:r>
            <a:r>
              <a:rPr lang="lv-LV" dirty="0" err="1"/>
              <a:t>academc</a:t>
            </a:r>
            <a:r>
              <a:rPr lang="lv-LV" dirty="0"/>
              <a:t> </a:t>
            </a:r>
            <a:r>
              <a:rPr lang="lv-LV" dirty="0" err="1"/>
              <a:t>staff</a:t>
            </a:r>
            <a:r>
              <a:rPr lang="lv-LV" dirty="0"/>
              <a:t> </a:t>
            </a:r>
            <a:r>
              <a:rPr lang="lv-LV" dirty="0" err="1"/>
              <a:t>and</a:t>
            </a:r>
            <a:r>
              <a:rPr lang="lv-LV" dirty="0"/>
              <a:t> </a:t>
            </a:r>
            <a:r>
              <a:rPr lang="lv-LV" dirty="0" err="1"/>
              <a:t>program</a:t>
            </a:r>
            <a:r>
              <a:rPr lang="lv-LV" dirty="0"/>
              <a:t> </a:t>
            </a:r>
            <a:r>
              <a:rPr lang="lv-LV" dirty="0" err="1"/>
              <a:t>resourses</a:t>
            </a:r>
            <a:r>
              <a:rPr lang="en-GB" dirty="0"/>
              <a:t>,</a:t>
            </a:r>
          </a:p>
          <a:p>
            <a:pPr lvl="0"/>
            <a:r>
              <a:rPr lang="en-GB" dirty="0"/>
              <a:t>students’ satisfaction with study courses and teaching methods, </a:t>
            </a:r>
          </a:p>
          <a:p>
            <a:pPr lvl="0"/>
            <a:r>
              <a:rPr lang="en-GB" dirty="0"/>
              <a:t>employability of graduates and employers’ satisfaction with graduates</a:t>
            </a:r>
            <a:r>
              <a:rPr lang="lv-LV" dirty="0"/>
              <a:t>,</a:t>
            </a:r>
          </a:p>
          <a:p>
            <a:r>
              <a:rPr lang="en-GB" dirty="0"/>
              <a:t>SWOT analysis and plan of development and maintenance of the program to </a:t>
            </a:r>
            <a:r>
              <a:rPr lang="lv-LV" dirty="0"/>
              <a:t>e</a:t>
            </a:r>
            <a:r>
              <a:rPr lang="en-GB" dirty="0" err="1"/>
              <a:t>nsure</a:t>
            </a:r>
            <a:r>
              <a:rPr lang="en-GB" dirty="0"/>
              <a:t> the sustainability of the program</a:t>
            </a:r>
            <a:r>
              <a:rPr lang="lv-LV" dirty="0"/>
              <a:t>.</a:t>
            </a:r>
            <a:r>
              <a:rPr lang="en-GB" dirty="0"/>
              <a:t> </a:t>
            </a:r>
          </a:p>
          <a:p>
            <a:pPr lvl="0"/>
            <a:endParaRPr lang="en-GB" dirty="0"/>
          </a:p>
          <a:p>
            <a:endParaRPr lang="en-GB" dirty="0"/>
          </a:p>
        </p:txBody>
      </p:sp>
    </p:spTree>
    <p:extLst>
      <p:ext uri="{BB962C8B-B14F-4D97-AF65-F5344CB8AC3E}">
        <p14:creationId xmlns:p14="http://schemas.microsoft.com/office/powerpoint/2010/main" val="272172290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4130" y="989900"/>
            <a:ext cx="7886700" cy="401871"/>
          </a:xfrm>
        </p:spPr>
        <p:txBody>
          <a:bodyPr>
            <a:noAutofit/>
          </a:bodyPr>
          <a:lstStyle/>
          <a:p>
            <a:r>
              <a:rPr lang="lv-LV" sz="2700" dirty="0" err="1">
                <a:latin typeface="+mn-lt"/>
              </a:rPr>
              <a:t>Example</a:t>
            </a:r>
            <a:r>
              <a:rPr lang="lv-LV" sz="2700" dirty="0">
                <a:latin typeface="+mn-lt"/>
              </a:rPr>
              <a:t> </a:t>
            </a:r>
            <a:r>
              <a:rPr lang="lv-LV" sz="2700" dirty="0" err="1">
                <a:latin typeface="+mn-lt"/>
              </a:rPr>
              <a:t>of</a:t>
            </a:r>
            <a:r>
              <a:rPr lang="lv-LV" sz="2700" dirty="0">
                <a:latin typeface="+mn-lt"/>
              </a:rPr>
              <a:t> SWOT </a:t>
            </a:r>
            <a:r>
              <a:rPr lang="lv-LV" sz="2700" dirty="0" err="1">
                <a:latin typeface="+mn-lt"/>
              </a:rPr>
              <a:t>analyses</a:t>
            </a:r>
            <a:endParaRPr lang="en-GB" sz="2700" dirty="0">
              <a:latin typeface="+mn-lt"/>
            </a:endParaRPr>
          </a:p>
        </p:txBody>
      </p:sp>
      <p:graphicFrame>
        <p:nvGraphicFramePr>
          <p:cNvPr id="5" name="Table 4"/>
          <p:cNvGraphicFramePr>
            <a:graphicFrameLocks noGrp="1"/>
          </p:cNvGraphicFramePr>
          <p:nvPr>
            <p:extLst/>
          </p:nvPr>
        </p:nvGraphicFramePr>
        <p:xfrm>
          <a:off x="292472" y="1391771"/>
          <a:ext cx="8592672" cy="4749356"/>
        </p:xfrm>
        <a:graphic>
          <a:graphicData uri="http://schemas.openxmlformats.org/drawingml/2006/table">
            <a:tbl>
              <a:tblPr firstRow="1" firstCol="1" bandRow="1">
                <a:tableStyleId>{5C22544A-7EE6-4342-B048-85BDC9FD1C3A}</a:tableStyleId>
              </a:tblPr>
              <a:tblGrid>
                <a:gridCol w="4296336">
                  <a:extLst>
                    <a:ext uri="{9D8B030D-6E8A-4147-A177-3AD203B41FA5}">
                      <a16:colId xmlns:a16="http://schemas.microsoft.com/office/drawing/2014/main" val="2355993671"/>
                    </a:ext>
                  </a:extLst>
                </a:gridCol>
                <a:gridCol w="4296336">
                  <a:extLst>
                    <a:ext uri="{9D8B030D-6E8A-4147-A177-3AD203B41FA5}">
                      <a16:colId xmlns:a16="http://schemas.microsoft.com/office/drawing/2014/main" val="332936468"/>
                    </a:ext>
                  </a:extLst>
                </a:gridCol>
              </a:tblGrid>
              <a:tr h="342900">
                <a:tc>
                  <a:txBody>
                    <a:bodyPr/>
                    <a:lstStyle/>
                    <a:p>
                      <a:pPr>
                        <a:lnSpc>
                          <a:spcPct val="107000"/>
                        </a:lnSpc>
                        <a:spcAft>
                          <a:spcPts val="0"/>
                        </a:spcAft>
                      </a:pPr>
                      <a:r>
                        <a:rPr lang="en-GB" sz="1500" dirty="0">
                          <a:effectLst/>
                        </a:rPr>
                        <a:t>Strong points</a:t>
                      </a:r>
                      <a:endParaRPr lang="en-GB"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36908" marR="36908" marT="0" marB="0"/>
                </a:tc>
                <a:tc>
                  <a:txBody>
                    <a:bodyPr/>
                    <a:lstStyle/>
                    <a:p>
                      <a:pPr>
                        <a:lnSpc>
                          <a:spcPct val="150000"/>
                        </a:lnSpc>
                        <a:spcAft>
                          <a:spcPts val="0"/>
                        </a:spcAft>
                      </a:pPr>
                      <a:r>
                        <a:rPr lang="en-GB" sz="1500" dirty="0">
                          <a:effectLst/>
                        </a:rPr>
                        <a:t>Weak points</a:t>
                      </a:r>
                      <a:endParaRPr lang="en-GB"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36908" marR="36908" marT="0" marB="0"/>
                </a:tc>
                <a:extLst>
                  <a:ext uri="{0D108BD9-81ED-4DB2-BD59-A6C34878D82A}">
                    <a16:rowId xmlns:a16="http://schemas.microsoft.com/office/drawing/2014/main" val="1971654373"/>
                  </a:ext>
                </a:extLst>
              </a:tr>
              <a:tr h="2323624">
                <a:tc>
                  <a:txBody>
                    <a:bodyPr/>
                    <a:lstStyle/>
                    <a:p>
                      <a:pPr marL="342900" lvl="0" indent="-342900">
                        <a:lnSpc>
                          <a:spcPct val="107000"/>
                        </a:lnSpc>
                        <a:spcAft>
                          <a:spcPts val="0"/>
                        </a:spcAft>
                        <a:buFont typeface="Symbol" panose="05050102010706020507" pitchFamily="18" charset="2"/>
                        <a:buChar char=""/>
                        <a:tabLst>
                          <a:tab pos="228600" algn="l"/>
                        </a:tabLst>
                      </a:pPr>
                      <a:r>
                        <a:rPr lang="en-US" sz="1400" b="0" dirty="0">
                          <a:effectLst/>
                        </a:rPr>
                        <a:t>Program is implemented by qualified academic staff;</a:t>
                      </a:r>
                      <a:endParaRPr lang="en-GB" sz="1400" b="0" dirty="0">
                        <a:effectLst/>
                      </a:endParaRPr>
                    </a:p>
                    <a:p>
                      <a:pPr marL="342900" lvl="0" indent="-342900" algn="just">
                        <a:lnSpc>
                          <a:spcPct val="107000"/>
                        </a:lnSpc>
                        <a:spcAft>
                          <a:spcPts val="0"/>
                        </a:spcAft>
                        <a:buFont typeface="Symbol" panose="05050102010706020507" pitchFamily="18" charset="2"/>
                        <a:buChar char=""/>
                        <a:tabLst>
                          <a:tab pos="228600" algn="l"/>
                        </a:tabLst>
                      </a:pPr>
                      <a:r>
                        <a:rPr lang="en-GB" sz="1400" b="0" dirty="0">
                          <a:effectLst/>
                        </a:rPr>
                        <a:t>Popularity and number of students of the program is rather stable;</a:t>
                      </a:r>
                    </a:p>
                    <a:p>
                      <a:pPr marL="342900" lvl="0" indent="-342900" algn="just">
                        <a:lnSpc>
                          <a:spcPct val="107000"/>
                        </a:lnSpc>
                        <a:spcAft>
                          <a:spcPts val="0"/>
                        </a:spcAft>
                        <a:buFont typeface="Symbol" panose="05050102010706020507" pitchFamily="18" charset="2"/>
                        <a:buChar char=""/>
                        <a:tabLst>
                          <a:tab pos="228600" algn="l"/>
                        </a:tabLst>
                      </a:pPr>
                      <a:r>
                        <a:rPr lang="en-GB" sz="1400" b="0" dirty="0">
                          <a:effectLst/>
                        </a:rPr>
                        <a:t>The ESF funding which has been obtained and used to the modernization of studies in 2007 and 2008, serves as a basis for quality improvement throughout the reporting period;</a:t>
                      </a:r>
                    </a:p>
                    <a:p>
                      <a:pPr marL="342900" lvl="0" indent="-342900" algn="just">
                        <a:lnSpc>
                          <a:spcPct val="107000"/>
                        </a:lnSpc>
                        <a:spcAft>
                          <a:spcPts val="0"/>
                        </a:spcAft>
                        <a:buFont typeface="Symbol" panose="05050102010706020507" pitchFamily="18" charset="2"/>
                        <a:buChar char=""/>
                        <a:tabLst>
                          <a:tab pos="228600" algn="l"/>
                        </a:tabLst>
                      </a:pPr>
                      <a:r>
                        <a:rPr lang="en-GB" sz="1200" b="0" dirty="0">
                          <a:effectLst/>
                        </a:rPr>
                        <a:t>Relatively wide labour market for graduates; </a:t>
                      </a:r>
                    </a:p>
                    <a:p>
                      <a:pPr marL="342900" lvl="0" indent="-342900" algn="just">
                        <a:lnSpc>
                          <a:spcPct val="107000"/>
                        </a:lnSpc>
                        <a:spcAft>
                          <a:spcPts val="0"/>
                        </a:spcAft>
                        <a:buFont typeface="Symbol" panose="05050102010706020507" pitchFamily="18" charset="2"/>
                        <a:buChar char=""/>
                        <a:tabLst>
                          <a:tab pos="228600" algn="l"/>
                        </a:tabLst>
                      </a:pPr>
                      <a:r>
                        <a:rPr lang="en-US" sz="1200" b="0" dirty="0">
                          <a:effectLst/>
                        </a:rPr>
                        <a:t>Good cooperation with research centers, industry and employers;</a:t>
                      </a:r>
                      <a:endParaRPr lang="en-GB" sz="1200" b="0" dirty="0">
                        <a:effectLst/>
                      </a:endParaRPr>
                    </a:p>
                    <a:p>
                      <a:pPr marL="342900" lvl="0" indent="-342900" algn="just">
                        <a:lnSpc>
                          <a:spcPct val="107000"/>
                        </a:lnSpc>
                        <a:spcAft>
                          <a:spcPts val="0"/>
                        </a:spcAft>
                        <a:buFont typeface="Symbol" panose="05050102010706020507" pitchFamily="18" charset="2"/>
                        <a:buChar char=""/>
                        <a:tabLst>
                          <a:tab pos="228600" algn="l"/>
                        </a:tabLst>
                      </a:pPr>
                      <a:r>
                        <a:rPr lang="en-US" sz="1200" b="0" dirty="0">
                          <a:effectLst/>
                        </a:rPr>
                        <a:t>Stable traditions of scientific research; </a:t>
                      </a: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36908" marR="36908" marT="0" marB="0"/>
                </a:tc>
                <a:tc>
                  <a:txBody>
                    <a:bodyPr/>
                    <a:lstStyle/>
                    <a:p>
                      <a:pPr marL="342900" lvl="0" indent="-342900">
                        <a:lnSpc>
                          <a:spcPct val="107000"/>
                        </a:lnSpc>
                        <a:spcAft>
                          <a:spcPts val="0"/>
                        </a:spcAft>
                        <a:buFont typeface="Symbol" panose="05050102010706020507" pitchFamily="18" charset="2"/>
                        <a:buChar char=""/>
                        <a:tabLst>
                          <a:tab pos="114300" algn="l"/>
                        </a:tabLst>
                      </a:pPr>
                      <a:r>
                        <a:rPr lang="en-US" sz="1500" dirty="0">
                          <a:effectLst/>
                        </a:rPr>
                        <a:t>Renewal of the academic staff is slow and uneven;</a:t>
                      </a:r>
                      <a:endParaRPr lang="en-GB" sz="1500" dirty="0">
                        <a:effectLst/>
                      </a:endParaRPr>
                    </a:p>
                    <a:p>
                      <a:pPr marL="342900" lvl="0" indent="-342900">
                        <a:lnSpc>
                          <a:spcPct val="107000"/>
                        </a:lnSpc>
                        <a:spcAft>
                          <a:spcPts val="0"/>
                        </a:spcAft>
                        <a:buFont typeface="Symbol" panose="05050102010706020507" pitchFamily="18" charset="2"/>
                        <a:buChar char=""/>
                        <a:tabLst>
                          <a:tab pos="457200" algn="l"/>
                        </a:tabLst>
                      </a:pPr>
                      <a:r>
                        <a:rPr lang="en-US" sz="1500" dirty="0">
                          <a:effectLst/>
                        </a:rPr>
                        <a:t>Low number of exchange students;</a:t>
                      </a:r>
                      <a:endParaRPr lang="en-GB" sz="1500" dirty="0">
                        <a:effectLst/>
                      </a:endParaRPr>
                    </a:p>
                    <a:p>
                      <a:pPr marL="342900" lvl="0" indent="-342900">
                        <a:lnSpc>
                          <a:spcPct val="107000"/>
                        </a:lnSpc>
                        <a:spcAft>
                          <a:spcPts val="0"/>
                        </a:spcAft>
                        <a:buFont typeface="Symbol" panose="05050102010706020507" pitchFamily="18" charset="2"/>
                        <a:buChar char=""/>
                        <a:tabLst>
                          <a:tab pos="457200" algn="l"/>
                        </a:tabLst>
                      </a:pPr>
                      <a:r>
                        <a:rPr lang="en-US" sz="1500" dirty="0">
                          <a:effectLst/>
                        </a:rPr>
                        <a:t>Academic staff participation in exchange programs is increasing slowly;</a:t>
                      </a:r>
                      <a:endParaRPr lang="en-GB" sz="1500" dirty="0">
                        <a:effectLst/>
                      </a:endParaRPr>
                    </a:p>
                    <a:p>
                      <a:pPr marL="342900" lvl="0" indent="-342900" algn="just">
                        <a:lnSpc>
                          <a:spcPct val="107000"/>
                        </a:lnSpc>
                        <a:spcAft>
                          <a:spcPts val="0"/>
                        </a:spcAft>
                        <a:buFont typeface="Symbol" panose="05050102010706020507" pitchFamily="18" charset="2"/>
                        <a:buChar char=""/>
                        <a:tabLst>
                          <a:tab pos="457200" algn="l"/>
                        </a:tabLst>
                      </a:pPr>
                      <a:r>
                        <a:rPr lang="en-US" sz="1500" dirty="0">
                          <a:effectLst/>
                        </a:rPr>
                        <a:t>It is difficult to make long-term planning of development of infrastructure and staff without financial perspectives for the coming years;</a:t>
                      </a:r>
                      <a:endParaRPr lang="en-GB" sz="1500" dirty="0">
                        <a:effectLst/>
                      </a:endParaRPr>
                    </a:p>
                    <a:p>
                      <a:pPr>
                        <a:lnSpc>
                          <a:spcPct val="107000"/>
                        </a:lnSpc>
                        <a:spcAft>
                          <a:spcPts val="0"/>
                        </a:spcAft>
                      </a:pPr>
                      <a:r>
                        <a:rPr lang="en-US" sz="1500" dirty="0">
                          <a:effectLst/>
                        </a:rPr>
                        <a:t> </a:t>
                      </a:r>
                      <a:endParaRPr lang="en-GB"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36908" marR="36908" marT="0" marB="0"/>
                </a:tc>
                <a:extLst>
                  <a:ext uri="{0D108BD9-81ED-4DB2-BD59-A6C34878D82A}">
                    <a16:rowId xmlns:a16="http://schemas.microsoft.com/office/drawing/2014/main" val="1333053938"/>
                  </a:ext>
                </a:extLst>
              </a:tr>
              <a:tr h="342900">
                <a:tc>
                  <a:txBody>
                    <a:bodyPr/>
                    <a:lstStyle/>
                    <a:p>
                      <a:pPr>
                        <a:lnSpc>
                          <a:spcPct val="150000"/>
                        </a:lnSpc>
                        <a:spcAft>
                          <a:spcPts val="0"/>
                        </a:spcAft>
                      </a:pPr>
                      <a:r>
                        <a:rPr lang="en-GB" sz="1500">
                          <a:effectLst/>
                        </a:rPr>
                        <a:t>Opportunities</a:t>
                      </a:r>
                      <a:endParaRPr lang="en-GB" sz="1500">
                        <a:effectLst/>
                        <a:latin typeface="Calibri" panose="020F0502020204030204" pitchFamily="34" charset="0"/>
                        <a:ea typeface="Calibri" panose="020F0502020204030204" pitchFamily="34" charset="0"/>
                        <a:cs typeface="Times New Roman" panose="02020603050405020304" pitchFamily="18" charset="0"/>
                      </a:endParaRPr>
                    </a:p>
                  </a:txBody>
                  <a:tcPr marL="36908" marR="36908" marT="0" marB="0"/>
                </a:tc>
                <a:tc>
                  <a:txBody>
                    <a:bodyPr/>
                    <a:lstStyle/>
                    <a:p>
                      <a:pPr>
                        <a:lnSpc>
                          <a:spcPct val="150000"/>
                        </a:lnSpc>
                        <a:spcAft>
                          <a:spcPts val="0"/>
                        </a:spcAft>
                      </a:pPr>
                      <a:r>
                        <a:rPr lang="en-GB" sz="1500" dirty="0">
                          <a:effectLst/>
                        </a:rPr>
                        <a:t>Threats</a:t>
                      </a:r>
                      <a:endParaRPr lang="en-GB"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36908" marR="36908" marT="0" marB="0"/>
                </a:tc>
                <a:extLst>
                  <a:ext uri="{0D108BD9-81ED-4DB2-BD59-A6C34878D82A}">
                    <a16:rowId xmlns:a16="http://schemas.microsoft.com/office/drawing/2014/main" val="2082491113"/>
                  </a:ext>
                </a:extLst>
              </a:tr>
              <a:tr h="1691386">
                <a:tc>
                  <a:txBody>
                    <a:bodyPr/>
                    <a:lstStyle/>
                    <a:p>
                      <a:pPr marL="342900" lvl="0" indent="-342900">
                        <a:lnSpc>
                          <a:spcPct val="107000"/>
                        </a:lnSpc>
                        <a:spcAft>
                          <a:spcPts val="0"/>
                        </a:spcAft>
                        <a:buFont typeface="Symbol" panose="05050102010706020507" pitchFamily="18" charset="2"/>
                        <a:buChar char=""/>
                        <a:tabLst>
                          <a:tab pos="228600" algn="l"/>
                        </a:tabLst>
                      </a:pPr>
                      <a:r>
                        <a:rPr lang="en-US" sz="1400" b="0" dirty="0">
                          <a:effectLst/>
                        </a:rPr>
                        <a:t>Active participation in the projects of local and  European funds provides an opportunity to improve resources for the program. </a:t>
                      </a:r>
                      <a:endParaRPr lang="en-GB" sz="1400" b="0" dirty="0">
                        <a:effectLst/>
                      </a:endParaRPr>
                    </a:p>
                    <a:p>
                      <a:pPr marL="342900" lvl="0" indent="-342900" algn="just">
                        <a:lnSpc>
                          <a:spcPct val="107000"/>
                        </a:lnSpc>
                        <a:spcAft>
                          <a:spcPts val="0"/>
                        </a:spcAft>
                        <a:buFont typeface="Symbol" panose="05050102010706020507" pitchFamily="18" charset="2"/>
                        <a:buChar char=""/>
                        <a:tabLst>
                          <a:tab pos="228600" algn="l"/>
                        </a:tabLst>
                      </a:pPr>
                      <a:r>
                        <a:rPr lang="en-GB" sz="1200" b="0" dirty="0">
                          <a:effectLst/>
                        </a:rPr>
                        <a:t>Enhancement of cooperation with foreign universities;</a:t>
                      </a:r>
                    </a:p>
                    <a:p>
                      <a:pPr marL="342900" lvl="0" indent="-342900" algn="just">
                        <a:lnSpc>
                          <a:spcPct val="107000"/>
                        </a:lnSpc>
                        <a:spcAft>
                          <a:spcPts val="0"/>
                        </a:spcAft>
                        <a:buFont typeface="Symbol" panose="05050102010706020507" pitchFamily="18" charset="2"/>
                        <a:buChar char=""/>
                        <a:tabLst>
                          <a:tab pos="228600" algn="l"/>
                        </a:tabLst>
                      </a:pPr>
                      <a:r>
                        <a:rPr lang="en-GB" sz="1200" b="0" dirty="0">
                          <a:effectLst/>
                        </a:rPr>
                        <a:t>Opportunities to study abroad as part of various mobility programmes;</a:t>
                      </a:r>
                    </a:p>
                    <a:p>
                      <a:pPr marL="342900" lvl="0" indent="-342900">
                        <a:lnSpc>
                          <a:spcPct val="107000"/>
                        </a:lnSpc>
                        <a:spcAft>
                          <a:spcPts val="0"/>
                        </a:spcAft>
                        <a:buFont typeface="Symbol" panose="05050102010706020507" pitchFamily="18" charset="2"/>
                        <a:buChar char=""/>
                        <a:tabLst>
                          <a:tab pos="228600" algn="l"/>
                        </a:tabLst>
                      </a:pPr>
                      <a:r>
                        <a:rPr lang="en-GB" sz="1200" b="0" dirty="0">
                          <a:effectLst/>
                        </a:rPr>
                        <a:t>Development of study courses in English.</a:t>
                      </a: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36908" marR="36908" marT="0" marB="0"/>
                </a:tc>
                <a:tc>
                  <a:txBody>
                    <a:bodyPr/>
                    <a:lstStyle/>
                    <a:p>
                      <a:pPr marL="342900" lvl="0" indent="-342900">
                        <a:lnSpc>
                          <a:spcPct val="107000"/>
                        </a:lnSpc>
                        <a:spcAft>
                          <a:spcPts val="0"/>
                        </a:spcAft>
                        <a:buFont typeface="Symbol" panose="05050102010706020507" pitchFamily="18" charset="2"/>
                        <a:buChar char=""/>
                        <a:tabLst>
                          <a:tab pos="228600" algn="l"/>
                        </a:tabLst>
                      </a:pPr>
                      <a:r>
                        <a:rPr lang="en-US" sz="1500" dirty="0">
                          <a:effectLst/>
                        </a:rPr>
                        <a:t>Solid average age of the academic staff;</a:t>
                      </a:r>
                      <a:endParaRPr lang="en-GB" sz="1500" dirty="0">
                        <a:effectLst/>
                      </a:endParaRPr>
                    </a:p>
                    <a:p>
                      <a:pPr marL="342900" lvl="0" indent="-342900" algn="just">
                        <a:lnSpc>
                          <a:spcPct val="107000"/>
                        </a:lnSpc>
                        <a:spcAft>
                          <a:spcPts val="0"/>
                        </a:spcAft>
                        <a:buFont typeface="Symbol" panose="05050102010706020507" pitchFamily="18" charset="2"/>
                        <a:buChar char=""/>
                        <a:tabLst>
                          <a:tab pos="228600" algn="l"/>
                        </a:tabLst>
                      </a:pPr>
                      <a:r>
                        <a:rPr lang="en-GB" sz="1500" dirty="0">
                          <a:effectLst/>
                        </a:rPr>
                        <a:t>Reduction of funding for scientific development from Latvian sources; </a:t>
                      </a:r>
                    </a:p>
                    <a:p>
                      <a:pPr marL="342900" lvl="0" indent="-342900" algn="just">
                        <a:lnSpc>
                          <a:spcPct val="107000"/>
                        </a:lnSpc>
                        <a:spcAft>
                          <a:spcPts val="0"/>
                        </a:spcAft>
                        <a:buFont typeface="Symbol" panose="05050102010706020507" pitchFamily="18" charset="2"/>
                        <a:buChar char=""/>
                        <a:tabLst>
                          <a:tab pos="228600" algn="l"/>
                        </a:tabLst>
                      </a:pPr>
                      <a:r>
                        <a:rPr lang="en-GB" sz="1500" dirty="0">
                          <a:effectLst/>
                        </a:rPr>
                        <a:t>Deterioration of demographic situation of Latvia.</a:t>
                      </a:r>
                    </a:p>
                    <a:p>
                      <a:pPr marL="342900" lvl="0" indent="-342900" algn="just">
                        <a:lnSpc>
                          <a:spcPct val="107000"/>
                        </a:lnSpc>
                        <a:spcAft>
                          <a:spcPts val="0"/>
                        </a:spcAft>
                        <a:buFont typeface="Symbol" panose="05050102010706020507" pitchFamily="18" charset="2"/>
                        <a:buChar char=""/>
                        <a:tabLst>
                          <a:tab pos="228600" algn="l"/>
                        </a:tabLst>
                      </a:pPr>
                      <a:r>
                        <a:rPr lang="en-GB" sz="1500" dirty="0">
                          <a:effectLst/>
                        </a:rPr>
                        <a:t>Growing competition in the European market</a:t>
                      </a:r>
                      <a:r>
                        <a:rPr lang="lv-LV" sz="1500" dirty="0">
                          <a:effectLst/>
                        </a:rPr>
                        <a:t>.</a:t>
                      </a:r>
                      <a:endParaRPr lang="en-GB"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36908" marR="36908" marT="0" marB="0"/>
                </a:tc>
                <a:extLst>
                  <a:ext uri="{0D108BD9-81ED-4DB2-BD59-A6C34878D82A}">
                    <a16:rowId xmlns:a16="http://schemas.microsoft.com/office/drawing/2014/main" val="2219934587"/>
                  </a:ext>
                </a:extLst>
              </a:tr>
            </a:tbl>
          </a:graphicData>
        </a:graphic>
      </p:graphicFrame>
      <p:sp>
        <p:nvSpPr>
          <p:cNvPr id="6" name="Rectangle 1"/>
          <p:cNvSpPr>
            <a:spLocks noChangeArrowheads="1"/>
          </p:cNvSpPr>
          <p:nvPr/>
        </p:nvSpPr>
        <p:spPr bwMode="auto">
          <a:xfrm>
            <a:off x="-4572858" y="2674878"/>
            <a:ext cx="2195616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endParaRPr lang="en-GB" sz="1350"/>
          </a:p>
        </p:txBody>
      </p:sp>
    </p:spTree>
    <p:extLst>
      <p:ext uri="{BB962C8B-B14F-4D97-AF65-F5344CB8AC3E}">
        <p14:creationId xmlns:p14="http://schemas.microsoft.com/office/powerpoint/2010/main" val="178388357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lv-LV" sz="2700" b="1" dirty="0" err="1">
                <a:latin typeface="+mn-lt"/>
              </a:rPr>
              <a:t>Various</a:t>
            </a:r>
            <a:r>
              <a:rPr lang="lv-LV" sz="2700" b="1" dirty="0">
                <a:latin typeface="+mn-lt"/>
              </a:rPr>
              <a:t> </a:t>
            </a:r>
            <a:r>
              <a:rPr lang="en-GB" sz="2700" b="1" dirty="0">
                <a:latin typeface="+mn-lt"/>
              </a:rPr>
              <a:t>types of surveys used to get the feedback</a:t>
            </a:r>
          </a:p>
        </p:txBody>
      </p:sp>
      <p:sp>
        <p:nvSpPr>
          <p:cNvPr id="3" name="Content Placeholder 2"/>
          <p:cNvSpPr>
            <a:spLocks noGrp="1"/>
          </p:cNvSpPr>
          <p:nvPr>
            <p:ph idx="1"/>
          </p:nvPr>
        </p:nvSpPr>
        <p:spPr/>
        <p:txBody>
          <a:bodyPr/>
          <a:lstStyle/>
          <a:p>
            <a:r>
              <a:rPr lang="en-GB" sz="2400" dirty="0"/>
              <a:t>Survey of graduates about all the program (filled after defence of graduation work)</a:t>
            </a:r>
            <a:r>
              <a:rPr lang="lv-LV" sz="2400" dirty="0"/>
              <a:t>,</a:t>
            </a:r>
            <a:endParaRPr lang="en-GB" sz="2400" dirty="0"/>
          </a:p>
          <a:p>
            <a:r>
              <a:rPr lang="en-GB" sz="2400" dirty="0"/>
              <a:t>Survey of Students after each study course (after each session)</a:t>
            </a:r>
            <a:r>
              <a:rPr lang="lv-LV" sz="2400" dirty="0"/>
              <a:t> – </a:t>
            </a:r>
            <a:r>
              <a:rPr lang="lv-LV" sz="1800" dirty="0" err="1"/>
              <a:t>evaluation</a:t>
            </a:r>
            <a:r>
              <a:rPr lang="lv-LV" sz="1800" dirty="0"/>
              <a:t> </a:t>
            </a:r>
            <a:r>
              <a:rPr lang="lv-LV" sz="1800" dirty="0" err="1"/>
              <a:t>of</a:t>
            </a:r>
            <a:r>
              <a:rPr lang="lv-LV" sz="1800" dirty="0"/>
              <a:t> </a:t>
            </a:r>
            <a:r>
              <a:rPr lang="lv-LV" sz="1800" dirty="0" err="1"/>
              <a:t>teachers</a:t>
            </a:r>
            <a:r>
              <a:rPr lang="lv-LV" sz="1800" dirty="0"/>
              <a:t>’ performance, </a:t>
            </a:r>
            <a:r>
              <a:rPr lang="lv-LV" sz="1800" dirty="0" err="1"/>
              <a:t>assessment</a:t>
            </a:r>
            <a:r>
              <a:rPr lang="lv-LV" sz="1800" dirty="0"/>
              <a:t> </a:t>
            </a:r>
            <a:r>
              <a:rPr lang="lv-LV" sz="1800" dirty="0" err="1"/>
              <a:t>and</a:t>
            </a:r>
            <a:r>
              <a:rPr lang="lv-LV" sz="1800" dirty="0"/>
              <a:t> </a:t>
            </a:r>
            <a:r>
              <a:rPr lang="lv-LV" sz="1800" dirty="0" err="1"/>
              <a:t>content</a:t>
            </a:r>
            <a:r>
              <a:rPr lang="lv-LV" sz="1800" dirty="0"/>
              <a:t>.</a:t>
            </a:r>
            <a:endParaRPr lang="en-GB" sz="1800" dirty="0"/>
          </a:p>
          <a:p>
            <a:r>
              <a:rPr lang="en-GB" sz="2400" dirty="0"/>
              <a:t>Survey of employers (once in three years period)</a:t>
            </a:r>
            <a:r>
              <a:rPr lang="lv-LV" sz="2400" dirty="0"/>
              <a:t>- </a:t>
            </a:r>
            <a:r>
              <a:rPr lang="lv-LV" sz="1500" dirty="0" err="1"/>
              <a:t>quality</a:t>
            </a:r>
            <a:r>
              <a:rPr lang="lv-LV" sz="1500" dirty="0"/>
              <a:t> </a:t>
            </a:r>
            <a:r>
              <a:rPr lang="lv-LV" sz="1500" dirty="0" err="1"/>
              <a:t>of</a:t>
            </a:r>
            <a:r>
              <a:rPr lang="lv-LV" sz="1500" dirty="0"/>
              <a:t> </a:t>
            </a:r>
            <a:r>
              <a:rPr lang="lv-LV" sz="1500" dirty="0" err="1"/>
              <a:t>graduates</a:t>
            </a:r>
            <a:r>
              <a:rPr lang="lv-LV" sz="1500" dirty="0"/>
              <a:t> </a:t>
            </a:r>
            <a:r>
              <a:rPr lang="lv-LV" sz="1500" dirty="0" err="1"/>
              <a:t>and</a:t>
            </a:r>
            <a:r>
              <a:rPr lang="lv-LV" sz="1500" dirty="0"/>
              <a:t> </a:t>
            </a:r>
            <a:r>
              <a:rPr lang="lv-LV" sz="1500" dirty="0" err="1"/>
              <a:t>future</a:t>
            </a:r>
            <a:r>
              <a:rPr lang="lv-LV" sz="1500" dirty="0"/>
              <a:t> </a:t>
            </a:r>
            <a:r>
              <a:rPr lang="lv-LV" sz="1500" dirty="0" err="1"/>
              <a:t>requirements</a:t>
            </a:r>
            <a:r>
              <a:rPr lang="lv-LV" sz="1500" dirty="0"/>
              <a:t>, </a:t>
            </a:r>
            <a:endParaRPr lang="en-GB" sz="1500" dirty="0"/>
          </a:p>
          <a:p>
            <a:r>
              <a:rPr lang="en-GB" sz="2400" dirty="0"/>
              <a:t>Survey of alumni (once in three year period)</a:t>
            </a:r>
            <a:r>
              <a:rPr lang="lv-LV" sz="2400" dirty="0"/>
              <a:t>- </a:t>
            </a:r>
            <a:r>
              <a:rPr lang="lv-LV" sz="2400" dirty="0" err="1"/>
              <a:t>alignment</a:t>
            </a:r>
            <a:r>
              <a:rPr lang="lv-LV" sz="2400" dirty="0"/>
              <a:t> </a:t>
            </a:r>
            <a:r>
              <a:rPr lang="lv-LV" sz="2400" dirty="0" err="1"/>
              <a:t>with</a:t>
            </a:r>
            <a:r>
              <a:rPr lang="lv-LV" sz="2400" dirty="0"/>
              <a:t> </a:t>
            </a:r>
            <a:r>
              <a:rPr lang="lv-LV" sz="2400" dirty="0" err="1"/>
              <a:t>the</a:t>
            </a:r>
            <a:r>
              <a:rPr lang="lv-LV" sz="2400" dirty="0"/>
              <a:t> </a:t>
            </a:r>
            <a:r>
              <a:rPr lang="lv-LV" sz="2400" dirty="0" err="1"/>
              <a:t>labour</a:t>
            </a:r>
            <a:r>
              <a:rPr lang="lv-LV" sz="2400" dirty="0"/>
              <a:t> </a:t>
            </a:r>
            <a:r>
              <a:rPr lang="lv-LV" sz="2400" dirty="0" err="1"/>
              <a:t>market</a:t>
            </a:r>
            <a:endParaRPr lang="en-GB" sz="2400" dirty="0"/>
          </a:p>
          <a:p>
            <a:endParaRPr lang="en-GB" dirty="0"/>
          </a:p>
        </p:txBody>
      </p:sp>
    </p:spTree>
    <p:extLst>
      <p:ext uri="{BB962C8B-B14F-4D97-AF65-F5344CB8AC3E}">
        <p14:creationId xmlns:p14="http://schemas.microsoft.com/office/powerpoint/2010/main" val="284752834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1131094"/>
            <a:ext cx="7886700" cy="666682"/>
          </a:xfrm>
        </p:spPr>
        <p:txBody>
          <a:bodyPr>
            <a:normAutofit/>
          </a:bodyPr>
          <a:lstStyle/>
          <a:p>
            <a:pPr algn="ctr"/>
            <a:r>
              <a:rPr lang="en-GB" sz="2700" b="1" dirty="0">
                <a:latin typeface="+mn-lt"/>
              </a:rPr>
              <a:t>The </a:t>
            </a:r>
            <a:r>
              <a:rPr lang="lv-LV" sz="2700" b="1" dirty="0" err="1">
                <a:latin typeface="+mn-lt"/>
              </a:rPr>
              <a:t>Example</a:t>
            </a:r>
            <a:r>
              <a:rPr lang="lv-LV" sz="2700" b="1" dirty="0">
                <a:latin typeface="+mn-lt"/>
              </a:rPr>
              <a:t> </a:t>
            </a:r>
            <a:r>
              <a:rPr lang="lv-LV" sz="2700" b="1" dirty="0" err="1">
                <a:latin typeface="+mn-lt"/>
              </a:rPr>
              <a:t>of</a:t>
            </a:r>
            <a:r>
              <a:rPr lang="lv-LV" sz="2700" b="1" dirty="0">
                <a:latin typeface="+mn-lt"/>
              </a:rPr>
              <a:t> </a:t>
            </a:r>
            <a:r>
              <a:rPr lang="lv-LV" sz="2700" b="1">
                <a:latin typeface="+mn-lt"/>
              </a:rPr>
              <a:t>the </a:t>
            </a:r>
            <a:r>
              <a:rPr lang="en-GB" sz="2700" b="1" dirty="0">
                <a:latin typeface="+mn-lt"/>
              </a:rPr>
              <a:t>Survey of Graduates</a:t>
            </a:r>
            <a:r>
              <a:rPr lang="lv-LV" sz="2700" b="1" dirty="0">
                <a:latin typeface="+mn-lt"/>
              </a:rPr>
              <a:t> </a:t>
            </a:r>
            <a:r>
              <a:rPr lang="lv-LV" sz="1200" b="1" dirty="0">
                <a:latin typeface="+mn-lt"/>
              </a:rPr>
              <a:t>(</a:t>
            </a:r>
            <a:r>
              <a:rPr lang="lv-LV" sz="1200" b="1" dirty="0" err="1">
                <a:latin typeface="+mn-lt"/>
              </a:rPr>
              <a:t>part</a:t>
            </a:r>
            <a:r>
              <a:rPr lang="lv-LV" sz="1200" b="1" dirty="0">
                <a:latin typeface="+mn-lt"/>
              </a:rPr>
              <a:t> </a:t>
            </a:r>
            <a:r>
              <a:rPr lang="lv-LV" sz="1200" b="1" dirty="0" err="1">
                <a:latin typeface="+mn-lt"/>
              </a:rPr>
              <a:t>of</a:t>
            </a:r>
            <a:r>
              <a:rPr lang="lv-LV" sz="1200" b="1" dirty="0">
                <a:latin typeface="+mn-lt"/>
              </a:rPr>
              <a:t> </a:t>
            </a:r>
            <a:r>
              <a:rPr lang="lv-LV" sz="1200" b="1" dirty="0" err="1">
                <a:latin typeface="+mn-lt"/>
              </a:rPr>
              <a:t>statements</a:t>
            </a:r>
            <a:r>
              <a:rPr lang="lv-LV" sz="1200" b="1" dirty="0">
                <a:latin typeface="+mn-lt"/>
              </a:rPr>
              <a:t>)</a:t>
            </a:r>
            <a:endParaRPr lang="en-GB" sz="1200" b="1" dirty="0">
              <a:latin typeface="+mn-lt"/>
            </a:endParaRPr>
          </a:p>
        </p:txBody>
      </p:sp>
      <p:graphicFrame>
        <p:nvGraphicFramePr>
          <p:cNvPr id="7" name="Table 6"/>
          <p:cNvGraphicFramePr>
            <a:graphicFrameLocks noGrp="1"/>
          </p:cNvGraphicFramePr>
          <p:nvPr>
            <p:extLst/>
          </p:nvPr>
        </p:nvGraphicFramePr>
        <p:xfrm>
          <a:off x="186147" y="1797776"/>
          <a:ext cx="8445137" cy="4125406"/>
        </p:xfrm>
        <a:graphic>
          <a:graphicData uri="http://schemas.openxmlformats.org/drawingml/2006/table">
            <a:tbl>
              <a:tblPr firstRow="1" firstCol="1" bandRow="1">
                <a:tableStyleId>{5C22544A-7EE6-4342-B048-85BDC9FD1C3A}</a:tableStyleId>
              </a:tblPr>
              <a:tblGrid>
                <a:gridCol w="1322613">
                  <a:extLst>
                    <a:ext uri="{9D8B030D-6E8A-4147-A177-3AD203B41FA5}">
                      <a16:colId xmlns:a16="http://schemas.microsoft.com/office/drawing/2014/main" val="3675338008"/>
                    </a:ext>
                  </a:extLst>
                </a:gridCol>
                <a:gridCol w="2148036">
                  <a:extLst>
                    <a:ext uri="{9D8B030D-6E8A-4147-A177-3AD203B41FA5}">
                      <a16:colId xmlns:a16="http://schemas.microsoft.com/office/drawing/2014/main" val="1435034668"/>
                    </a:ext>
                  </a:extLst>
                </a:gridCol>
                <a:gridCol w="2487244">
                  <a:extLst>
                    <a:ext uri="{9D8B030D-6E8A-4147-A177-3AD203B41FA5}">
                      <a16:colId xmlns:a16="http://schemas.microsoft.com/office/drawing/2014/main" val="1015999782"/>
                    </a:ext>
                  </a:extLst>
                </a:gridCol>
                <a:gridCol w="2487244">
                  <a:extLst>
                    <a:ext uri="{9D8B030D-6E8A-4147-A177-3AD203B41FA5}">
                      <a16:colId xmlns:a16="http://schemas.microsoft.com/office/drawing/2014/main" val="3572369895"/>
                    </a:ext>
                  </a:extLst>
                </a:gridCol>
              </a:tblGrid>
              <a:tr h="244602">
                <a:tc>
                  <a:txBody>
                    <a:bodyPr/>
                    <a:lstStyle/>
                    <a:p>
                      <a:pPr>
                        <a:lnSpc>
                          <a:spcPct val="107000"/>
                        </a:lnSpc>
                        <a:spcAft>
                          <a:spcPts val="0"/>
                        </a:spcAft>
                      </a:pPr>
                      <a:r>
                        <a:rPr lang="en-GB" sz="1500">
                          <a:effectLst/>
                        </a:rPr>
                        <a:t>General</a:t>
                      </a:r>
                      <a:endParaRPr lang="en-GB"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en-GB" sz="1500" dirty="0">
                          <a:effectLst/>
                        </a:rPr>
                        <a:t>Resources</a:t>
                      </a:r>
                      <a:endParaRPr lang="en-GB"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en-GB" sz="1500">
                          <a:effectLst/>
                        </a:rPr>
                        <a:t>Process</a:t>
                      </a:r>
                      <a:endParaRPr lang="en-GB"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en-GB" sz="1500" dirty="0">
                          <a:effectLst/>
                        </a:rPr>
                        <a:t>Results</a:t>
                      </a:r>
                      <a:endParaRPr lang="en-GB"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475012862"/>
                  </a:ext>
                </a:extLst>
              </a:tr>
              <a:tr h="880491">
                <a:tc>
                  <a:txBody>
                    <a:bodyPr/>
                    <a:lstStyle/>
                    <a:p>
                      <a:pPr>
                        <a:lnSpc>
                          <a:spcPct val="107000"/>
                        </a:lnSpc>
                        <a:spcAft>
                          <a:spcPts val="0"/>
                        </a:spcAft>
                      </a:pPr>
                      <a:r>
                        <a:rPr lang="en-US" sz="1400">
                          <a:effectLst/>
                        </a:rPr>
                        <a:t>In general I am satisfied with the choice of this study program</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en-US" sz="1400" dirty="0">
                          <a:effectLst/>
                        </a:rPr>
                        <a:t>Studies have appropriate material technical backup (rooms, computers and internet access)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en-US" sz="1400">
                          <a:effectLst/>
                        </a:rPr>
                        <a:t>In general satisfactory offer, contents and sequence of study courses in the study program</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en-US" sz="1400" dirty="0">
                          <a:effectLst/>
                        </a:rPr>
                        <a:t>I acquired good theoretical and practical knowledge in my studies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2544443340"/>
                  </a:ext>
                </a:extLst>
              </a:tr>
              <a:tr h="1100614">
                <a:tc>
                  <a:txBody>
                    <a:bodyPr/>
                    <a:lstStyle/>
                    <a:p>
                      <a:pPr>
                        <a:lnSpc>
                          <a:spcPct val="107000"/>
                        </a:lnSpc>
                        <a:spcAft>
                          <a:spcPts val="0"/>
                        </a:spcAft>
                      </a:pPr>
                      <a:r>
                        <a:rPr lang="en-US" sz="1400">
                          <a:effectLst/>
                        </a:rPr>
                        <a:t>Degree of difficulty of the study program was adequate for me</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nSpc>
                          <a:spcPct val="107000"/>
                        </a:lnSpc>
                        <a:spcAft>
                          <a:spcPts val="0"/>
                        </a:spcAft>
                      </a:pPr>
                      <a:r>
                        <a:rPr lang="en-US" sz="1400" dirty="0">
                          <a:effectLst/>
                        </a:rPr>
                        <a:t>Responsive and available administrate staff</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nSpc>
                          <a:spcPct val="107000"/>
                        </a:lnSpc>
                        <a:spcAft>
                          <a:spcPts val="0"/>
                        </a:spcAft>
                      </a:pPr>
                      <a:r>
                        <a:rPr lang="en-US" sz="1400" dirty="0">
                          <a:effectLst/>
                        </a:rPr>
                        <a:t>In general satisfactory offer of e-courses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en-US" sz="1400" dirty="0">
                          <a:effectLst/>
                        </a:rPr>
                        <a:t>During my studies I developed ability to take complex decisions evaluating information critically</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843728104"/>
                  </a:ext>
                </a:extLst>
              </a:tr>
              <a:tr h="880491">
                <a:tc>
                  <a:txBody>
                    <a:bodyPr/>
                    <a:lstStyle/>
                    <a:p>
                      <a:pPr>
                        <a:lnSpc>
                          <a:spcPct val="107000"/>
                        </a:lnSpc>
                        <a:spcAft>
                          <a:spcPts val="0"/>
                        </a:spcAft>
                      </a:pPr>
                      <a:r>
                        <a:rPr lang="en-US" sz="1400">
                          <a:effectLst/>
                        </a:rPr>
                        <a:t>Study program prepared me for further carrier development</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en-US" sz="1400">
                          <a:effectLst/>
                        </a:rPr>
                        <a:t>Relevant resources offered by library of UL</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nSpc>
                          <a:spcPct val="107000"/>
                        </a:lnSpc>
                        <a:spcAft>
                          <a:spcPts val="0"/>
                        </a:spcAft>
                      </a:pPr>
                      <a:r>
                        <a:rPr lang="en-US" sz="1400">
                          <a:effectLst/>
                        </a:rPr>
                        <a:t>The necessary information on study process easily available</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en-US" sz="1400" dirty="0">
                          <a:effectLst/>
                        </a:rPr>
                        <a:t>During my studies I upgraded my communication skills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19196030"/>
                  </a:ext>
                </a:extLst>
              </a:tr>
              <a:tr h="660368">
                <a:tc>
                  <a:txBody>
                    <a:bodyPr/>
                    <a:lstStyle/>
                    <a:p>
                      <a:pPr>
                        <a:lnSpc>
                          <a:spcPct val="107000"/>
                        </a:lnSpc>
                        <a:spcAft>
                          <a:spcPts val="0"/>
                        </a:spcAft>
                      </a:pPr>
                      <a:r>
                        <a:rPr lang="en-GB" sz="1400">
                          <a:effectLst/>
                        </a:rPr>
                        <a:t>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en-US" sz="1400">
                          <a:effectLst/>
                        </a:rPr>
                        <a:t>Good organization of study activities</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en-US" sz="1400" dirty="0">
                          <a:effectLst/>
                        </a:rPr>
                        <a:t>Opportunities for international experience offered by UL were sufficient</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en-US" sz="1400" dirty="0">
                          <a:effectLst/>
                        </a:rPr>
                        <a:t>I developed skills to apply my knowledge in practical activity</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2180826464"/>
                  </a:ext>
                </a:extLst>
              </a:tr>
            </a:tbl>
          </a:graphicData>
        </a:graphic>
      </p:graphicFrame>
      <p:graphicFrame>
        <p:nvGraphicFramePr>
          <p:cNvPr id="9" name="Table 8"/>
          <p:cNvGraphicFramePr>
            <a:graphicFrameLocks noGrp="1"/>
          </p:cNvGraphicFramePr>
          <p:nvPr>
            <p:extLst/>
          </p:nvPr>
        </p:nvGraphicFramePr>
        <p:xfrm>
          <a:off x="186148" y="5686472"/>
          <a:ext cx="8165918" cy="209995"/>
        </p:xfrm>
        <a:graphic>
          <a:graphicData uri="http://schemas.openxmlformats.org/drawingml/2006/table">
            <a:tbl>
              <a:tblPr>
                <a:tableStyleId>{5C22544A-7EE6-4342-B048-85BDC9FD1C3A}</a:tableStyleId>
              </a:tblPr>
              <a:tblGrid>
                <a:gridCol w="8165918">
                  <a:extLst>
                    <a:ext uri="{9D8B030D-6E8A-4147-A177-3AD203B41FA5}">
                      <a16:colId xmlns:a16="http://schemas.microsoft.com/office/drawing/2014/main" val="3315685058"/>
                    </a:ext>
                  </a:extLst>
                </a:gridCol>
              </a:tblGrid>
              <a:tr h="209979">
                <a:tc>
                  <a:txBody>
                    <a:bodyPr/>
                    <a:lstStyle/>
                    <a:p>
                      <a:pPr>
                        <a:lnSpc>
                          <a:spcPct val="107000"/>
                        </a:lnSpc>
                        <a:spcAft>
                          <a:spcPts val="800"/>
                        </a:spcAft>
                      </a:pPr>
                      <a:r>
                        <a:rPr lang="en-US" sz="1100" b="1" dirty="0">
                          <a:effectLst/>
                        </a:rPr>
                        <a:t>Scale: </a:t>
                      </a:r>
                      <a:r>
                        <a:rPr lang="lv-LV" sz="1100" dirty="0">
                          <a:effectLst/>
                        </a:rPr>
                        <a:t>1</a:t>
                      </a:r>
                      <a:r>
                        <a:rPr lang="en-US" sz="1200" dirty="0">
                          <a:effectLst/>
                        </a:rPr>
                        <a:t>-completely disagree, 2-mostly disagree, 3-rather disagree, 4-neutral, 5-rather agree, 6-mostly agree, 7-completely agree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3416427530"/>
                  </a:ext>
                </a:extLst>
              </a:tr>
            </a:tbl>
          </a:graphicData>
        </a:graphic>
      </p:graphicFrame>
    </p:spTree>
    <p:extLst>
      <p:ext uri="{BB962C8B-B14F-4D97-AF65-F5344CB8AC3E}">
        <p14:creationId xmlns:p14="http://schemas.microsoft.com/office/powerpoint/2010/main" val="391706446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6498" name="Rectangle 2"/>
          <p:cNvSpPr>
            <a:spLocks noGrp="1" noChangeArrowheads="1"/>
          </p:cNvSpPr>
          <p:nvPr>
            <p:ph type="ctrTitle"/>
          </p:nvPr>
        </p:nvSpPr>
        <p:spPr>
          <a:xfrm>
            <a:off x="685800" y="1412777"/>
            <a:ext cx="7772400" cy="3600400"/>
          </a:xfrm>
        </p:spPr>
        <p:txBody>
          <a:bodyPr>
            <a:normAutofit/>
          </a:bodyPr>
          <a:lstStyle/>
          <a:p>
            <a:r>
              <a:rPr lang="lv-LV" altLang="lv-LV" dirty="0" err="1"/>
              <a:t>Example</a:t>
            </a:r>
            <a:r>
              <a:rPr lang="lv-LV" altLang="lv-LV" dirty="0"/>
              <a:t> </a:t>
            </a:r>
            <a:r>
              <a:rPr lang="lv-LV" altLang="lv-LV" dirty="0" err="1"/>
              <a:t>with</a:t>
            </a:r>
            <a:r>
              <a:rPr lang="lv-LV" altLang="lv-LV" dirty="0"/>
              <a:t> </a:t>
            </a:r>
            <a:r>
              <a:rPr lang="lv-LV" altLang="lv-LV" dirty="0" err="1"/>
              <a:t>development</a:t>
            </a:r>
            <a:r>
              <a:rPr lang="lv-LV" altLang="lv-LV" dirty="0"/>
              <a:t> </a:t>
            </a:r>
            <a:r>
              <a:rPr lang="lv-LV" altLang="lv-LV" dirty="0" err="1"/>
              <a:t>and</a:t>
            </a:r>
            <a:r>
              <a:rPr lang="lv-LV" altLang="lv-LV" dirty="0"/>
              <a:t> </a:t>
            </a:r>
            <a:r>
              <a:rPr lang="lv-LV" altLang="lv-LV" dirty="0" err="1"/>
              <a:t>assessment</a:t>
            </a:r>
            <a:r>
              <a:rPr lang="lv-LV" altLang="lv-LV" dirty="0"/>
              <a:t> </a:t>
            </a:r>
            <a:r>
              <a:rPr lang="lv-LV" altLang="lv-LV" dirty="0" err="1"/>
              <a:t>of</a:t>
            </a:r>
            <a:r>
              <a:rPr lang="lv-LV" altLang="lv-LV" dirty="0"/>
              <a:t> a </a:t>
            </a:r>
            <a:r>
              <a:rPr lang="lv-LV" altLang="lv-LV" dirty="0" err="1"/>
              <a:t>new</a:t>
            </a:r>
            <a:r>
              <a:rPr lang="lv-LV" altLang="lv-LV" dirty="0"/>
              <a:t> </a:t>
            </a:r>
            <a:r>
              <a:rPr lang="lv-LV" altLang="lv-LV" dirty="0" err="1"/>
              <a:t>study</a:t>
            </a:r>
            <a:r>
              <a:rPr lang="lv-LV" altLang="lv-LV" dirty="0"/>
              <a:t> </a:t>
            </a:r>
            <a:r>
              <a:rPr lang="lv-LV" altLang="lv-LV" dirty="0" err="1"/>
              <a:t>course</a:t>
            </a:r>
            <a:endParaRPr lang="lv-LV" altLang="lv-LV" dirty="0"/>
          </a:p>
        </p:txBody>
      </p:sp>
      <p:sp>
        <p:nvSpPr>
          <p:cNvPr id="746499" name="Rectangle 3"/>
          <p:cNvSpPr>
            <a:spLocks noGrp="1" noChangeArrowheads="1"/>
          </p:cNvSpPr>
          <p:nvPr>
            <p:ph type="subTitle" idx="1"/>
          </p:nvPr>
        </p:nvSpPr>
        <p:spPr>
          <a:xfrm>
            <a:off x="1331640" y="4293097"/>
            <a:ext cx="6400800" cy="2380340"/>
          </a:xfrm>
        </p:spPr>
        <p:txBody>
          <a:bodyPr/>
          <a:lstStyle/>
          <a:p>
            <a:r>
              <a:rPr lang="lv-LV" altLang="lv-LV" dirty="0"/>
              <a:t> </a:t>
            </a:r>
          </a:p>
        </p:txBody>
      </p:sp>
    </p:spTree>
    <p:extLst>
      <p:ext uri="{BB962C8B-B14F-4D97-AF65-F5344CB8AC3E}">
        <p14:creationId xmlns:p14="http://schemas.microsoft.com/office/powerpoint/2010/main" val="3674209336"/>
      </p:ext>
    </p:extLst>
  </p:cSld>
  <p:clrMapOvr>
    <a:masterClrMapping/>
  </p:clrMapOvr>
</p:sld>
</file>

<file path=ppt/theme/theme1.xml><?xml version="1.0" encoding="utf-8"?>
<a:theme xmlns:a="http://schemas.openxmlformats.org/drawingml/2006/main" name="Office dizains">
  <a:themeElements>
    <a:clrScheme name="Iestād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Iestād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Iestād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ēma">
  <a:themeElements>
    <a:clrScheme name="Iestād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Iestād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estād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ēma">
  <a:themeElements>
    <a:clrScheme name="Iestād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Iestād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estād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3436</TotalTime>
  <Words>11717</Words>
  <Application>Microsoft Office PowerPoint</Application>
  <PresentationFormat>Slaidrāde ekrānā (4:3)</PresentationFormat>
  <Paragraphs>1408</Paragraphs>
  <Slides>134</Slides>
  <Notes>92</Notes>
  <HiddenSlides>0</HiddenSlides>
  <MMClips>0</MMClips>
  <ScaleCrop>false</ScaleCrop>
  <HeadingPairs>
    <vt:vector size="8" baseType="variant">
      <vt:variant>
        <vt:lpstr>Lietotie fonti</vt:lpstr>
      </vt:variant>
      <vt:variant>
        <vt:i4>10</vt:i4>
      </vt:variant>
      <vt:variant>
        <vt:lpstr>Dizains</vt:lpstr>
      </vt:variant>
      <vt:variant>
        <vt:i4>1</vt:i4>
      </vt:variant>
      <vt:variant>
        <vt:lpstr>Iegulti OLE serveri</vt:lpstr>
      </vt:variant>
      <vt:variant>
        <vt:i4>0</vt:i4>
      </vt:variant>
      <vt:variant>
        <vt:lpstr>Slaidu virsraksti</vt:lpstr>
      </vt:variant>
      <vt:variant>
        <vt:i4>134</vt:i4>
      </vt:variant>
    </vt:vector>
  </HeadingPairs>
  <TitlesOfParts>
    <vt:vector size="145" baseType="lpstr">
      <vt:lpstr>Arial Unicode MS</vt:lpstr>
      <vt:lpstr>Arial</vt:lpstr>
      <vt:lpstr>Calibri</vt:lpstr>
      <vt:lpstr>Calibri-BoldItalic</vt:lpstr>
      <vt:lpstr>Garamond</vt:lpstr>
      <vt:lpstr>Mangal</vt:lpstr>
      <vt:lpstr>Segoe Print</vt:lpstr>
      <vt:lpstr>Symbol</vt:lpstr>
      <vt:lpstr>Times New Roman</vt:lpstr>
      <vt:lpstr>Wingdings</vt:lpstr>
      <vt:lpstr>Office dizains</vt:lpstr>
      <vt:lpstr>Internal QA in the University of Latvia. Overview and examples</vt:lpstr>
      <vt:lpstr>PowerPoint prezentācija</vt:lpstr>
      <vt:lpstr>Latvia</vt:lpstr>
      <vt:lpstr> Number of all students and foreign students in HEI of Latvia, 1995 –2014  </vt:lpstr>
      <vt:lpstr>Number of foreign students in higher education institutions of Latvia by country of permanent residence, 2009–2014 (number of foreign students greater than 10 in 2013/14) </vt:lpstr>
      <vt:lpstr>University of Latvia</vt:lpstr>
      <vt:lpstr>What is Quality?</vt:lpstr>
      <vt:lpstr>Product and service in HE</vt:lpstr>
      <vt:lpstr>Clients/stakeholders of the academic process</vt:lpstr>
      <vt:lpstr>Quality in a multi-client situation</vt:lpstr>
      <vt:lpstr>Various terms concerning quality</vt:lpstr>
      <vt:lpstr>System</vt:lpstr>
      <vt:lpstr>PowerPoint prezentācija</vt:lpstr>
      <vt:lpstr>PowerPoint prezentācija</vt:lpstr>
      <vt:lpstr>   UL process management module - Structure   </vt:lpstr>
      <vt:lpstr>UL process management module - STUDIES</vt:lpstr>
      <vt:lpstr> UL process management module – STUDIES : Teaching and learning </vt:lpstr>
      <vt:lpstr>   UL process management module  - SCIENCE  </vt:lpstr>
      <vt:lpstr>UL process management module - / SCIENCE – Running the Science projects </vt:lpstr>
      <vt:lpstr>UL process management module - / SCIENCE – administration of basic funding</vt:lpstr>
      <vt:lpstr>PowerPoint prezentācija</vt:lpstr>
      <vt:lpstr>1.1. Policy and procedures for QA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                    ORGANIZATION OF FINAL EXAMS (QuPeRs) </vt:lpstr>
      <vt:lpstr>ADOPTION OF THEMES OF GRADUATION WORKS (QuPeRs) </vt:lpstr>
      <vt:lpstr>PowerPoint prezentācija</vt:lpstr>
      <vt:lpstr>PowerPoint prezentācija</vt:lpstr>
      <vt:lpstr>1.5 Teaching staff: Institutions should assure themselves of the competence of their teachers. They should apply  fair and transparent sprocesses for the recruitment and development of the staff.</vt:lpstr>
      <vt:lpstr>Basic strategic directions of LU (Senate) On Regulation for academic and administrative staff positions (Senate) Regulation for payment for academic labour (Senate) Regulation on Direcors of study programmes (Senate) Duties and rights of Head of subprogram of a Study programme (Rector’s order) On descriptions of staff positions (Rector’s order) Regulation on Administration of UL (Senate) Research programme 2015–2020 (Senate) On organization of mobility funded from financial instruments of EEA and Norway (Rector’s order)</vt:lpstr>
      <vt:lpstr>ORGANIZATION OF STAFF ELECTIONS (QuPeRs) </vt:lpstr>
      <vt:lpstr>1.6 Learning resources and student support: Institutions should have appropriate funding for learning and teaching activities and ensure that adequate and readily accessible learning and student support are provided.</vt:lpstr>
      <vt:lpstr>Basic strategic directions of UL (Senate) Language policy of UL (Senate) Regulation on Sports games of UL (Rector’s order) Research programme 2015–2020 (Senate) Library (…)</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Learning outcomes = quality tool</vt:lpstr>
      <vt:lpstr>PowerPoint prezentācija</vt:lpstr>
      <vt:lpstr>PowerPoint prezentācija</vt:lpstr>
      <vt:lpstr>PowerPoint prezentācija</vt:lpstr>
      <vt:lpstr>PowerPoint prezentācija</vt:lpstr>
      <vt:lpstr>Millenials and Generation Z at learning</vt:lpstr>
      <vt:lpstr>PowerPoint prezentācija</vt:lpstr>
      <vt:lpstr>PowerPoint prezentācija</vt:lpstr>
      <vt:lpstr>Bachelor vs. Master vs. Doctoral level</vt:lpstr>
      <vt:lpstr>PowerPoint prezentācija</vt:lpstr>
      <vt:lpstr>Achievement of learning outcomes should be evidence based</vt:lpstr>
      <vt:lpstr>Learning outcomes = quality tool</vt:lpstr>
      <vt:lpstr>Administrative support</vt:lpstr>
      <vt:lpstr>Program outcomes</vt:lpstr>
      <vt:lpstr>Learning outcomes of the SP</vt:lpstr>
      <vt:lpstr>PowerPoint prezentācija</vt:lpstr>
      <vt:lpstr>Learning outcomes of courses </vt:lpstr>
      <vt:lpstr>roadMAP</vt:lpstr>
      <vt:lpstr>PowerPoint prezentācija</vt:lpstr>
      <vt:lpstr>PowerPoint prezentācija</vt:lpstr>
      <vt:lpstr>PowerPoint prezentācija</vt:lpstr>
      <vt:lpstr>PowerPoint prezentācija</vt:lpstr>
      <vt:lpstr>PowerPoint prezentācija</vt:lpstr>
      <vt:lpstr>RECOMMENDATIONS</vt:lpstr>
      <vt:lpstr>Building upon the existing system </vt:lpstr>
      <vt:lpstr>Impossibilities</vt:lpstr>
      <vt:lpstr>Amendments/Improvements</vt:lpstr>
      <vt:lpstr>Additions</vt:lpstr>
      <vt:lpstr>PowerPoint prezentācija</vt:lpstr>
      <vt:lpstr>Study Program Development</vt:lpstr>
      <vt:lpstr>Learning Outcomes for Master degree in chemistry </vt:lpstr>
      <vt:lpstr>Detailed Learning Outcomes of the Study Programme</vt:lpstr>
      <vt:lpstr>SP design has the following steps</vt:lpstr>
      <vt:lpstr>Learning Outcomes of the study courses </vt:lpstr>
      <vt:lpstr>Self-assesment Report</vt:lpstr>
      <vt:lpstr>What has to be demonstrated and evaluated in the Self-assessment report?</vt:lpstr>
      <vt:lpstr>Example of SWOT analyses</vt:lpstr>
      <vt:lpstr>Various types of surveys used to get the feedback</vt:lpstr>
      <vt:lpstr>The Example of the Survey of Graduates (part of statements)</vt:lpstr>
      <vt:lpstr>Example with development and assessment of a new study course</vt:lpstr>
      <vt:lpstr>Forms of study process</vt:lpstr>
      <vt:lpstr>Preparing a new study course</vt:lpstr>
      <vt:lpstr>Preparing a new study course</vt:lpstr>
      <vt:lpstr>Preparing a new study course</vt:lpstr>
      <vt:lpstr>Preparing a new study course</vt:lpstr>
      <vt:lpstr>Preparing a new study course</vt:lpstr>
      <vt:lpstr>PowerPoint prezentācija</vt:lpstr>
      <vt:lpstr>Preparing a new study course</vt:lpstr>
      <vt:lpstr>Preparing a new study course</vt:lpstr>
      <vt:lpstr>Preparing a new study course</vt:lpstr>
      <vt:lpstr>Forms of student assessment</vt:lpstr>
      <vt:lpstr>Forms of student assessment</vt:lpstr>
      <vt:lpstr>Forms of student assessment</vt:lpstr>
      <vt:lpstr>Study support for students</vt:lpstr>
      <vt:lpstr>Study support for students</vt:lpstr>
      <vt:lpstr>Study support for students</vt:lpstr>
      <vt:lpstr>Design and building of the assessment book</vt:lpstr>
      <vt:lpstr>The Feedback</vt:lpstr>
      <vt:lpstr>The Feedback</vt:lpstr>
      <vt:lpstr>The Feedback</vt:lpstr>
      <vt:lpstr>The Feedback</vt:lpstr>
      <vt:lpstr>The Feedback</vt:lpstr>
      <vt:lpstr>The Feedback</vt:lpstr>
      <vt:lpstr>Learning outcomes (reference guide) </vt:lpstr>
      <vt:lpstr>Learning outcomes</vt:lpstr>
      <vt:lpstr>Learning outcomes</vt:lpstr>
      <vt:lpstr>Learning outcomes</vt:lpstr>
      <vt:lpstr>Learning outcomes</vt:lpstr>
      <vt:lpstr>Learning outcomes</vt:lpstr>
      <vt:lpstr>Learning outcomes</vt:lpstr>
      <vt:lpstr>Learning outcomes</vt:lpstr>
      <vt:lpstr>Learning outcomes</vt:lpstr>
      <vt:lpstr>Learning outcomes</vt:lpstr>
      <vt:lpstr>Acknowledgement and disclaimer</vt:lpstr>
      <vt:lpstr>PowerPoint prezentācija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Ieskats projekta IBAR saturā un rezultātos</dc:title>
  <dc:creator>Alberts</dc:creator>
  <cp:lastModifiedBy>Alberts Prikulis</cp:lastModifiedBy>
  <cp:revision>200</cp:revision>
  <cp:lastPrinted>2016-06-25T11:25:49Z</cp:lastPrinted>
  <dcterms:created xsi:type="dcterms:W3CDTF">2013-11-20T07:07:39Z</dcterms:created>
  <dcterms:modified xsi:type="dcterms:W3CDTF">2016-09-28T11:13:25Z</dcterms:modified>
</cp:coreProperties>
</file>